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536" r:id="rId2"/>
    <p:sldId id="979" r:id="rId3"/>
    <p:sldId id="981" r:id="rId4"/>
    <p:sldId id="977" r:id="rId5"/>
    <p:sldId id="982" r:id="rId6"/>
    <p:sldId id="985" r:id="rId7"/>
    <p:sldId id="843" r:id="rId8"/>
    <p:sldId id="85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2F0D9"/>
    <a:srgbClr val="DAE3F3"/>
    <a:srgbClr val="2E0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3" d="100"/>
          <a:sy n="83" d="100"/>
        </p:scale>
        <p:origin x="1073"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2025/1/30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2025/1/30</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2025/1/30</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2259449"/>
            <a:ext cx="12192000" cy="2339102"/>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66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シュリンクラップ契約</a:t>
            </a:r>
          </a:p>
        </p:txBody>
      </p:sp>
    </p:spTree>
    <p:extLst>
      <p:ext uri="{BB962C8B-B14F-4D97-AF65-F5344CB8AC3E}">
        <p14:creationId xmlns:p14="http://schemas.microsoft.com/office/powerpoint/2010/main" val="427913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843950"/>
            <a:ext cx="12192000" cy="3170099"/>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シュリンクラップ契約</a:t>
            </a:r>
            <a:endParaRPr lang="en-US" altLang="ja-JP"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男性ボイス </a:t>
            </a:r>
            <a:r>
              <a:rPr lang="en-US" altLang="ja-JP"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54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282289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843950"/>
            <a:ext cx="12192000" cy="3170099"/>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シュリンクラップ契約</a:t>
            </a:r>
            <a:endParaRPr lang="en-US" altLang="ja-JP" sz="66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5400" b="1"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ずんだもん</a:t>
            </a:r>
            <a:r>
              <a:rPr lang="ja-JP" altLang="en-US"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 </a:t>
            </a:r>
            <a:r>
              <a:rPr lang="en-US" altLang="ja-JP"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54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240285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テキスト, アプリケーション, メール&#10;&#10;自動的に生成された説明">
            <a:extLst>
              <a:ext uri="{FF2B5EF4-FFF2-40B4-BE49-F238E27FC236}">
                <a16:creationId xmlns:a16="http://schemas.microsoft.com/office/drawing/2014/main" id="{00C57E5A-450C-C632-1917-B2A39FBE1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355" y="786570"/>
            <a:ext cx="7927290" cy="5284860"/>
          </a:xfrm>
          <a:prstGeom prst="rect">
            <a:avLst/>
          </a:prstGeom>
        </p:spPr>
      </p:pic>
      <p:sp>
        <p:nvSpPr>
          <p:cNvPr id="5" name="正方形/長方形 4">
            <a:extLst>
              <a:ext uri="{FF2B5EF4-FFF2-40B4-BE49-F238E27FC236}">
                <a16:creationId xmlns:a16="http://schemas.microsoft.com/office/drawing/2014/main" id="{849683E9-F81E-49DB-0A66-4C1E05F95B9A}"/>
              </a:ext>
            </a:extLst>
          </p:cNvPr>
          <p:cNvSpPr/>
          <p:nvPr/>
        </p:nvSpPr>
        <p:spPr>
          <a:xfrm>
            <a:off x="2210637" y="1165609"/>
            <a:ext cx="4019341" cy="5627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446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961293"/>
            <a:ext cx="10943714" cy="1754326"/>
          </a:xfrm>
          <a:prstGeom prst="rect">
            <a:avLst/>
          </a:prstGeom>
          <a:noFill/>
        </p:spPr>
        <p:txBody>
          <a:bodyPr wrap="square" rtlCol="0">
            <a:spAutoFit/>
          </a:bodyPr>
          <a:lstStyle/>
          <a:p>
            <a:r>
              <a:rPr lang="ja-JP" altLang="en-US" sz="2400" b="1" dirty="0">
                <a:solidFill>
                  <a:srgbClr val="FF0000"/>
                </a:solidFill>
              </a:rPr>
              <a:t>シュリンクラップ契約</a:t>
            </a:r>
            <a:endParaRPr lang="en-US" altLang="ja-JP" sz="2400" b="1" dirty="0">
              <a:solidFill>
                <a:srgbClr val="FF0000"/>
              </a:solidFill>
            </a:endParaRPr>
          </a:p>
          <a:p>
            <a:endParaRPr lang="en-US" altLang="ja-JP" sz="1200" dirty="0">
              <a:solidFill>
                <a:srgbClr val="FF0000"/>
              </a:solidFill>
            </a:endParaRPr>
          </a:p>
          <a:p>
            <a:r>
              <a:rPr lang="ja-JP" altLang="en-US" sz="2400" b="1" i="0" dirty="0">
                <a:solidFill>
                  <a:srgbClr val="333333"/>
                </a:solidFill>
                <a:effectLst/>
                <a:latin typeface="Noto Sans JP"/>
              </a:rPr>
              <a:t>ソフトウェアのパッケージを開封することで使用許諾契約に同意したとみなす契約方式</a:t>
            </a:r>
            <a:r>
              <a:rPr lang="ja-JP" altLang="en-US" sz="2400" i="0" dirty="0">
                <a:solidFill>
                  <a:srgbClr val="333333"/>
                </a:solidFill>
                <a:effectLst/>
                <a:latin typeface="Noto Sans JP"/>
              </a:rPr>
              <a:t>のこと。パッケージの表面に使用許諾契約が印刷され、透明なフィルム（</a:t>
            </a:r>
            <a:r>
              <a:rPr lang="ja-JP" altLang="en-US" sz="2400" b="1" i="0" dirty="0">
                <a:solidFill>
                  <a:srgbClr val="333333"/>
                </a:solidFill>
                <a:effectLst/>
                <a:latin typeface="Noto Sans JP"/>
              </a:rPr>
              <a:t>シュリンクラップ</a:t>
            </a:r>
            <a:r>
              <a:rPr lang="ja-JP" altLang="en-US" sz="2400" i="0" dirty="0">
                <a:solidFill>
                  <a:srgbClr val="333333"/>
                </a:solidFill>
                <a:effectLst/>
                <a:latin typeface="Noto Sans JP"/>
              </a:rPr>
              <a:t>）で包装されているのが特徴。</a:t>
            </a:r>
          </a:p>
        </p:txBody>
      </p:sp>
      <p:pic>
        <p:nvPicPr>
          <p:cNvPr id="1026" name="Picture 2">
            <a:extLst>
              <a:ext uri="{FF2B5EF4-FFF2-40B4-BE49-F238E27FC236}">
                <a16:creationId xmlns:a16="http://schemas.microsoft.com/office/drawing/2014/main" id="{F860F2C3-FDB5-EA5D-AAF8-8C5D97A7D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1" y="3127549"/>
            <a:ext cx="2608384" cy="260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55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961293"/>
            <a:ext cx="10943714" cy="2123658"/>
          </a:xfrm>
          <a:prstGeom prst="rect">
            <a:avLst/>
          </a:prstGeom>
          <a:noFill/>
        </p:spPr>
        <p:txBody>
          <a:bodyPr wrap="square" rtlCol="0">
            <a:spAutoFit/>
          </a:bodyPr>
          <a:lstStyle/>
          <a:p>
            <a:r>
              <a:rPr lang="ja-JP" altLang="en-US" sz="2400" b="1" dirty="0">
                <a:solidFill>
                  <a:srgbClr val="FF0000"/>
                </a:solidFill>
              </a:rPr>
              <a:t>クリッククラップ契約（クリックオン契約）</a:t>
            </a:r>
            <a:endParaRPr lang="en-US" altLang="ja-JP" sz="2400" b="1" dirty="0">
              <a:solidFill>
                <a:srgbClr val="FF0000"/>
              </a:solidFill>
            </a:endParaRPr>
          </a:p>
          <a:p>
            <a:endParaRPr lang="en-US" altLang="ja-JP" sz="1200" dirty="0">
              <a:solidFill>
                <a:srgbClr val="FF0000"/>
              </a:solidFill>
            </a:endParaRPr>
          </a:p>
          <a:p>
            <a:r>
              <a:rPr lang="ja-JP" altLang="en-US" sz="2400" b="1" i="0" dirty="0">
                <a:solidFill>
                  <a:srgbClr val="333333"/>
                </a:solidFill>
                <a:effectLst/>
                <a:latin typeface="Noto Sans JP"/>
              </a:rPr>
              <a:t>ソフトウェアをインストールした後や初めて起動した時に契約条件が表示され、ユーザーがそれに対して同意することで、使用許諾契約に合意したとみなす契約形態</a:t>
            </a:r>
            <a:r>
              <a:rPr lang="ja-JP" altLang="en-US" sz="2400" i="0" dirty="0">
                <a:solidFill>
                  <a:srgbClr val="333333"/>
                </a:solidFill>
                <a:effectLst/>
                <a:latin typeface="Noto Sans JP"/>
              </a:rPr>
              <a:t>のこと。「同意する」ボタンなどのクリックまたは同様のプロセスを通して一連の契約条件に同意することを示す。</a:t>
            </a:r>
          </a:p>
        </p:txBody>
      </p:sp>
      <p:pic>
        <p:nvPicPr>
          <p:cNvPr id="2050" name="Picture 2">
            <a:extLst>
              <a:ext uri="{FF2B5EF4-FFF2-40B4-BE49-F238E27FC236}">
                <a16:creationId xmlns:a16="http://schemas.microsoft.com/office/drawing/2014/main" id="{B7BBC02A-CE1C-3DC3-2CC3-FCC9AD0AF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881" y="3255666"/>
            <a:ext cx="2808514" cy="2808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4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1529C5A-597B-A696-A59D-C7242C8E22E7}"/>
              </a:ext>
            </a:extLst>
          </p:cNvPr>
          <p:cNvPicPr>
            <a:picLocks noChangeAspect="1"/>
          </p:cNvPicPr>
          <p:nvPr/>
        </p:nvPicPr>
        <p:blipFill>
          <a:blip r:embed="rId2"/>
          <a:stretch>
            <a:fillRect/>
          </a:stretch>
        </p:blipFill>
        <p:spPr>
          <a:xfrm>
            <a:off x="761255" y="547285"/>
            <a:ext cx="10669489" cy="5763429"/>
          </a:xfrm>
          <a:prstGeom prst="rect">
            <a:avLst/>
          </a:prstGeom>
        </p:spPr>
      </p:pic>
      <p:sp>
        <p:nvSpPr>
          <p:cNvPr id="2" name="テキスト ボックス 1">
            <a:extLst>
              <a:ext uri="{FF2B5EF4-FFF2-40B4-BE49-F238E27FC236}">
                <a16:creationId xmlns:a16="http://schemas.microsoft.com/office/drawing/2014/main" id="{BD262F75-3C84-843E-45EB-521E436C3AE9}"/>
              </a:ext>
            </a:extLst>
          </p:cNvPr>
          <p:cNvSpPr txBox="1"/>
          <p:nvPr/>
        </p:nvSpPr>
        <p:spPr>
          <a:xfrm>
            <a:off x="761255" y="347230"/>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4</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42069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1529C5A-597B-A696-A59D-C7242C8E22E7}"/>
              </a:ext>
            </a:extLst>
          </p:cNvPr>
          <p:cNvPicPr>
            <a:picLocks noChangeAspect="1"/>
          </p:cNvPicPr>
          <p:nvPr/>
        </p:nvPicPr>
        <p:blipFill>
          <a:blip r:embed="rId2"/>
          <a:stretch>
            <a:fillRect/>
          </a:stretch>
        </p:blipFill>
        <p:spPr>
          <a:xfrm>
            <a:off x="761255" y="547285"/>
            <a:ext cx="10669489" cy="5763429"/>
          </a:xfrm>
          <a:prstGeom prst="rect">
            <a:avLst/>
          </a:prstGeom>
        </p:spPr>
      </p:pic>
      <p:sp>
        <p:nvSpPr>
          <p:cNvPr id="2" name="楕円 1">
            <a:extLst>
              <a:ext uri="{FF2B5EF4-FFF2-40B4-BE49-F238E27FC236}">
                <a16:creationId xmlns:a16="http://schemas.microsoft.com/office/drawing/2014/main" id="{5FB45DF7-274C-C697-16DB-E89DB2DFE3C7}"/>
              </a:ext>
            </a:extLst>
          </p:cNvPr>
          <p:cNvSpPr/>
          <p:nvPr/>
        </p:nvSpPr>
        <p:spPr>
          <a:xfrm>
            <a:off x="1288429" y="2112950"/>
            <a:ext cx="486137" cy="465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52D3D80-2797-1604-3A63-DC95B67CAC2E}"/>
              </a:ext>
            </a:extLst>
          </p:cNvPr>
          <p:cNvSpPr txBox="1"/>
          <p:nvPr/>
        </p:nvSpPr>
        <p:spPr>
          <a:xfrm>
            <a:off x="761255" y="347230"/>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4</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8498967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TotalTime>
  <Words>155</Words>
  <Application>Microsoft Office PowerPoint</Application>
  <PresentationFormat>ワイド画面</PresentationFormat>
  <Paragraphs>16</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Noto Sans JP</vt:lpstr>
      <vt:lpstr>けいふぉんと</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734</cp:revision>
  <dcterms:created xsi:type="dcterms:W3CDTF">2023-10-19T04:21:29Z</dcterms:created>
  <dcterms:modified xsi:type="dcterms:W3CDTF">2025-01-30T05:23:18Z</dcterms:modified>
</cp:coreProperties>
</file>