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36" r:id="rId2"/>
    <p:sldId id="962" r:id="rId3"/>
    <p:sldId id="256" r:id="rId4"/>
    <p:sldId id="620" r:id="rId5"/>
    <p:sldId id="964" r:id="rId6"/>
    <p:sldId id="968" r:id="rId7"/>
    <p:sldId id="963" r:id="rId8"/>
    <p:sldId id="965" r:id="rId9"/>
    <p:sldId id="966" r:id="rId10"/>
    <p:sldId id="96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DAE3F3"/>
    <a:srgbClr val="4472C4"/>
    <a:srgbClr val="2E0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74" d="100"/>
          <a:sy n="74" d="100"/>
        </p:scale>
        <p:origin x="43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151727"/>
            <a:ext cx="12192000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IT</a:t>
            </a:r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パスポート試験対策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スイッチングハブ</a:t>
            </a:r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/</a:t>
            </a:r>
            <a:r>
              <a:rPr lang="ja-JP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リピーターハブ</a:t>
            </a:r>
            <a:r>
              <a:rPr lang="en-US" altLang="ja-JP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endParaRPr lang="ja-JP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CD4FF-D5CB-AA6F-F27A-8B867148B2B1}"/>
              </a:ext>
            </a:extLst>
          </p:cNvPr>
          <p:cNvSpPr txBox="1"/>
          <p:nvPr/>
        </p:nvSpPr>
        <p:spPr>
          <a:xfrm>
            <a:off x="1038728" y="894003"/>
            <a:ext cx="561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29</a:t>
            </a:r>
            <a:r>
              <a:rPr lang="ja-JP" altLang="en-US" sz="2000" b="1" dirty="0">
                <a:latin typeface="Noto Sans JP"/>
              </a:rPr>
              <a:t>年度　秋季（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基本情報技術者試験</a:t>
            </a:r>
            <a:r>
              <a:rPr lang="ja-JP" altLang="en-US" sz="2000" b="1" dirty="0">
                <a:latin typeface="Noto Sans JP"/>
              </a:rPr>
              <a:t>）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E627C84-FE31-3220-76DF-AE2722B6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20" y="1428446"/>
            <a:ext cx="10369360" cy="400110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58904C7D-BC8F-46B9-478E-AA99BD37C412}"/>
              </a:ext>
            </a:extLst>
          </p:cNvPr>
          <p:cNvSpPr/>
          <p:nvPr/>
        </p:nvSpPr>
        <p:spPr>
          <a:xfrm>
            <a:off x="1479352" y="3428999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9BC5A8-B44F-8010-8FE2-2DBD3741F067}"/>
              </a:ext>
            </a:extLst>
          </p:cNvPr>
          <p:cNvSpPr txBox="1"/>
          <p:nvPr/>
        </p:nvSpPr>
        <p:spPr>
          <a:xfrm>
            <a:off x="8952089" y="2569823"/>
            <a:ext cx="142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</a:t>
            </a:r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DHCP</a:t>
            </a:r>
            <a:endParaRPr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3EE1E5-9718-12E9-27BF-246D965F29D8}"/>
              </a:ext>
            </a:extLst>
          </p:cNvPr>
          <p:cNvSpPr txBox="1"/>
          <p:nvPr/>
        </p:nvSpPr>
        <p:spPr>
          <a:xfrm>
            <a:off x="7484534" y="3999688"/>
            <a:ext cx="312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⇒リピーターハブ</a:t>
            </a:r>
            <a:endParaRPr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B7FEFE-8159-005B-A764-5BCF472E3AF4}"/>
              </a:ext>
            </a:extLst>
          </p:cNvPr>
          <p:cNvSpPr txBox="1"/>
          <p:nvPr/>
        </p:nvSpPr>
        <p:spPr>
          <a:xfrm>
            <a:off x="7670800" y="5333053"/>
            <a:ext cx="31270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  <a:latin typeface="Noto Sans JP"/>
              </a:rPr>
              <a:t>⇒ルーター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1078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24143" y="489420"/>
            <a:ext cx="10943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スイッチングハブ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指定した送信先の端末にだけ信号を流す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中継機器のこと。宛先</a:t>
            </a:r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MAC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アドレス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を使用して、接続された機器間の通信を中継するものを</a:t>
            </a:r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L2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スイッチ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、</a:t>
            </a:r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MAC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アドレスや</a:t>
            </a:r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IP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アドレス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をもとに通信を中継するものを</a:t>
            </a:r>
            <a:r>
              <a:rPr lang="en-US" altLang="ja-JP" sz="2400" b="1" i="0" dirty="0">
                <a:solidFill>
                  <a:srgbClr val="333333"/>
                </a:solidFill>
                <a:effectLst/>
                <a:latin typeface="Noto Sans JP"/>
              </a:rPr>
              <a:t>L3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スイッチ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という。トラフィック（回線を流れる情報量）の多い大規模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LAN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で利用されるが、送信先を判別する処理時間が発生するため、小規模</a:t>
            </a:r>
            <a:r>
              <a:rPr lang="en-US" altLang="ja-JP" sz="2400" i="0" dirty="0">
                <a:solidFill>
                  <a:srgbClr val="333333"/>
                </a:solidFill>
                <a:effectLst/>
                <a:latin typeface="Noto Sans JP"/>
              </a:rPr>
              <a:t>LAN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の場合には、リピーターハブの方が通信速度が速くなる場合がある。最近はスイッチングハブが主流となっている。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1D4EB9-98E2-AD61-DCFF-36C392BD8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321" y="3075410"/>
            <a:ext cx="1829831" cy="17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C2070E0-5974-2449-5DFB-A10AD88A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861" y="5257141"/>
            <a:ext cx="1127858" cy="85656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09C6A39-9BCE-BA33-15E0-A7AEDA3D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49" y="5257141"/>
            <a:ext cx="1127858" cy="8565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F12A184-D422-F8FF-942F-CC8264041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237" y="5257141"/>
            <a:ext cx="1127858" cy="85656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D4A5A23-2EDA-857D-0DE8-3B120EDF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425" y="5257141"/>
            <a:ext cx="1127858" cy="856562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8D690CA-1E93-6BEA-67B1-B8EF5E236468}"/>
              </a:ext>
            </a:extLst>
          </p:cNvPr>
          <p:cNvCxnSpPr>
            <a:cxnSpLocks/>
          </p:cNvCxnSpPr>
          <p:nvPr/>
        </p:nvCxnSpPr>
        <p:spPr>
          <a:xfrm flipV="1">
            <a:off x="3774614" y="4301067"/>
            <a:ext cx="1166364" cy="5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FDB8D6B-ABAB-534A-6017-56EB2E8F631B}"/>
              </a:ext>
            </a:extLst>
          </p:cNvPr>
          <p:cNvCxnSpPr>
            <a:cxnSpLocks/>
          </p:cNvCxnSpPr>
          <p:nvPr/>
        </p:nvCxnSpPr>
        <p:spPr>
          <a:xfrm>
            <a:off x="6998020" y="4165353"/>
            <a:ext cx="1118691" cy="858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E538F1-DFFC-5075-60F3-A88AEB060765}"/>
              </a:ext>
            </a:extLst>
          </p:cNvPr>
          <p:cNvSpPr txBox="1"/>
          <p:nvPr/>
        </p:nvSpPr>
        <p:spPr>
          <a:xfrm>
            <a:off x="6964152" y="3628074"/>
            <a:ext cx="205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rgbClr val="2E02CE"/>
                </a:solidFill>
                <a:latin typeface="Noto Sans JP"/>
              </a:rPr>
              <a:t>スイッチングハブ</a:t>
            </a:r>
            <a:endParaRPr lang="ja-JP" altLang="en-US" b="1" dirty="0">
              <a:solidFill>
                <a:srgbClr val="2E02CE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B07453E-9959-1546-7650-FE7932F92BD2}"/>
              </a:ext>
            </a:extLst>
          </p:cNvPr>
          <p:cNvSpPr txBox="1"/>
          <p:nvPr/>
        </p:nvSpPr>
        <p:spPr>
          <a:xfrm>
            <a:off x="7990378" y="4230991"/>
            <a:ext cx="2553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rgbClr val="FF0000"/>
                </a:solidFill>
                <a:latin typeface="Noto Sans JP"/>
              </a:rPr>
              <a:t>指定した端末のみに　信号が流れる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24FC6C1-359C-8E49-6419-3D70877268C4}"/>
              </a:ext>
            </a:extLst>
          </p:cNvPr>
          <p:cNvCxnSpPr>
            <a:cxnSpLocks/>
          </p:cNvCxnSpPr>
          <p:nvPr/>
        </p:nvCxnSpPr>
        <p:spPr>
          <a:xfrm flipH="1">
            <a:off x="5226756" y="4436534"/>
            <a:ext cx="383822" cy="6660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D731CC0-72C3-8DC0-7511-F18A542D72A5}"/>
              </a:ext>
            </a:extLst>
          </p:cNvPr>
          <p:cNvCxnSpPr>
            <a:cxnSpLocks/>
          </p:cNvCxnSpPr>
          <p:nvPr/>
        </p:nvCxnSpPr>
        <p:spPr>
          <a:xfrm>
            <a:off x="6096000" y="4436534"/>
            <a:ext cx="598311" cy="66604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81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59655" y="752060"/>
            <a:ext cx="107791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リピーターハブ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b="1" dirty="0">
              <a:solidFill>
                <a:srgbClr val="FF0000"/>
              </a:solidFill>
            </a:endParaRPr>
          </a:p>
          <a:p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接続している全ての端末に信号を流す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中継機器のこと。受信側は自分宛てのデータであれば受け取り、自分宛てのデータではない場合は無視する。複数同時通信が可能なスイッチングハブとは違い、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通信中は他の端末同士が通信を行うことはできない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。</a:t>
            </a:r>
            <a:endParaRPr lang="en-US" altLang="ja-JP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1D4EB9-98E2-AD61-DCFF-36C392BD8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321" y="2702873"/>
            <a:ext cx="1829831" cy="17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C2070E0-5974-2449-5DFB-A10AD88AE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861" y="4884604"/>
            <a:ext cx="1127858" cy="85656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09C6A39-9BCE-BA33-15E0-A7AEDA3D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49" y="4884604"/>
            <a:ext cx="1127858" cy="85656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F12A184-D422-F8FF-942F-CC8264041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237" y="4884604"/>
            <a:ext cx="1127858" cy="85656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D4A5A23-2EDA-857D-0DE8-3B120EDF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425" y="4884604"/>
            <a:ext cx="1127858" cy="856562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8D690CA-1E93-6BEA-67B1-B8EF5E236468}"/>
              </a:ext>
            </a:extLst>
          </p:cNvPr>
          <p:cNvCxnSpPr>
            <a:cxnSpLocks/>
          </p:cNvCxnSpPr>
          <p:nvPr/>
        </p:nvCxnSpPr>
        <p:spPr>
          <a:xfrm flipV="1">
            <a:off x="3616971" y="3930380"/>
            <a:ext cx="1166364" cy="5830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B0544CA-18A4-896F-C293-D674594291F4}"/>
              </a:ext>
            </a:extLst>
          </p:cNvPr>
          <p:cNvCxnSpPr>
            <a:cxnSpLocks/>
          </p:cNvCxnSpPr>
          <p:nvPr/>
        </p:nvCxnSpPr>
        <p:spPr>
          <a:xfrm flipH="1">
            <a:off x="5215467" y="4080930"/>
            <a:ext cx="406400" cy="6829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7EF4929-9AFA-348A-6E13-0F1806A8E96E}"/>
              </a:ext>
            </a:extLst>
          </p:cNvPr>
          <p:cNvCxnSpPr>
            <a:cxnSpLocks/>
          </p:cNvCxnSpPr>
          <p:nvPr/>
        </p:nvCxnSpPr>
        <p:spPr>
          <a:xfrm>
            <a:off x="6222304" y="4080930"/>
            <a:ext cx="390862" cy="57008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FDB8D6B-ABAB-534A-6017-56EB2E8F631B}"/>
              </a:ext>
            </a:extLst>
          </p:cNvPr>
          <p:cNvCxnSpPr>
            <a:cxnSpLocks/>
          </p:cNvCxnSpPr>
          <p:nvPr/>
        </p:nvCxnSpPr>
        <p:spPr>
          <a:xfrm>
            <a:off x="6998020" y="3792816"/>
            <a:ext cx="1118691" cy="85820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7E538F1-DFFC-5075-60F3-A88AEB060765}"/>
              </a:ext>
            </a:extLst>
          </p:cNvPr>
          <p:cNvSpPr txBox="1"/>
          <p:nvPr/>
        </p:nvSpPr>
        <p:spPr>
          <a:xfrm>
            <a:off x="6964152" y="3255537"/>
            <a:ext cx="2052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rgbClr val="333333"/>
                </a:solidFill>
                <a:latin typeface="Noto Sans JP"/>
              </a:rPr>
              <a:t>リピータハブ</a:t>
            </a:r>
            <a:endParaRPr lang="ja-JP" altLang="en-US" b="1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B07453E-9959-1546-7650-FE7932F92BD2}"/>
              </a:ext>
            </a:extLst>
          </p:cNvPr>
          <p:cNvSpPr txBox="1"/>
          <p:nvPr/>
        </p:nvSpPr>
        <p:spPr>
          <a:xfrm>
            <a:off x="7990378" y="3858454"/>
            <a:ext cx="2052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 dirty="0">
                <a:solidFill>
                  <a:schemeClr val="accent2"/>
                </a:solidFill>
                <a:latin typeface="Noto Sans JP"/>
              </a:rPr>
              <a:t>全ての端末に</a:t>
            </a:r>
            <a:endParaRPr lang="en-US" altLang="ja-JP" sz="1800" b="1" dirty="0">
              <a:solidFill>
                <a:schemeClr val="accent2"/>
              </a:solidFill>
              <a:latin typeface="Noto Sans JP"/>
            </a:endParaRPr>
          </a:p>
          <a:p>
            <a:r>
              <a:rPr lang="ja-JP" altLang="en-US" b="1" dirty="0">
                <a:solidFill>
                  <a:schemeClr val="accent2"/>
                </a:solidFill>
                <a:latin typeface="Noto Sans JP"/>
              </a:rPr>
              <a:t>信号が流れる</a:t>
            </a:r>
            <a:endParaRPr lang="ja-JP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06419" y="1281327"/>
            <a:ext cx="1077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リピーターハブとスイッチングハブのイメージの違い</a:t>
            </a:r>
            <a:endParaRPr lang="en-US" altLang="ja-JP" sz="1200" b="1" dirty="0">
              <a:solidFill>
                <a:srgbClr val="FF0000"/>
              </a:solidFill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8F102246-DE75-80F6-B1BA-C72EAB59C26C}"/>
              </a:ext>
            </a:extLst>
          </p:cNvPr>
          <p:cNvSpPr/>
          <p:nvPr/>
        </p:nvSpPr>
        <p:spPr>
          <a:xfrm>
            <a:off x="8884356" y="3079042"/>
            <a:ext cx="2032000" cy="575733"/>
          </a:xfrm>
          <a:prstGeom prst="wedgeRectCallout">
            <a:avLst>
              <a:gd name="adj1" fmla="val -53453"/>
              <a:gd name="adj2" fmla="val 103152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お母さんに電話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11A9D7-AE33-6A98-645C-CD2D6478B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99" y="2791175"/>
            <a:ext cx="2320124" cy="2570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866576-922E-FAB6-F0D5-99AC99D7E9CB}"/>
              </a:ext>
            </a:extLst>
          </p:cNvPr>
          <p:cNvSpPr txBox="1"/>
          <p:nvPr/>
        </p:nvSpPr>
        <p:spPr>
          <a:xfrm>
            <a:off x="6299201" y="2156821"/>
            <a:ext cx="4859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/>
              <a:t>スイッチングハブ＝スマホ（携帯電話）</a:t>
            </a:r>
            <a:endParaRPr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4E446C-5D4C-C7EF-7548-DCCE2D851AFC}"/>
              </a:ext>
            </a:extLst>
          </p:cNvPr>
          <p:cNvSpPr txBox="1"/>
          <p:nvPr/>
        </p:nvSpPr>
        <p:spPr>
          <a:xfrm>
            <a:off x="1033191" y="2156821"/>
            <a:ext cx="4859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/>
              <a:t>リピータハブ＝放送（呼び出し）</a:t>
            </a:r>
            <a:endParaRPr lang="ja-JP" alt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F5B55-F44F-3A12-A495-E643B2236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10" y="3176311"/>
            <a:ext cx="2147685" cy="233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DB5263D3-CE7D-F509-DBEE-35D495261AAC}"/>
              </a:ext>
            </a:extLst>
          </p:cNvPr>
          <p:cNvSpPr/>
          <p:nvPr/>
        </p:nvSpPr>
        <p:spPr>
          <a:xfrm>
            <a:off x="3124329" y="2922925"/>
            <a:ext cx="2320123" cy="815220"/>
          </a:xfrm>
          <a:prstGeom prst="wedgeRectCallout">
            <a:avLst>
              <a:gd name="adj1" fmla="val -55886"/>
              <a:gd name="adj2" fmla="val 78226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佐藤さん受付に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来てください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158205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DD73D74C-4317-C050-8260-841F3231262F}"/>
              </a:ext>
            </a:extLst>
          </p:cNvPr>
          <p:cNvSpPr/>
          <p:nvPr/>
        </p:nvSpPr>
        <p:spPr>
          <a:xfrm>
            <a:off x="4639217" y="1986806"/>
            <a:ext cx="6491111" cy="3589867"/>
          </a:xfrm>
          <a:prstGeom prst="ellipse">
            <a:avLst/>
          </a:prstGeom>
          <a:solidFill>
            <a:srgbClr val="DAE3F3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E9F5577-8747-BE50-616F-99C1CF977D2B}"/>
              </a:ext>
            </a:extLst>
          </p:cNvPr>
          <p:cNvSpPr/>
          <p:nvPr/>
        </p:nvSpPr>
        <p:spPr>
          <a:xfrm>
            <a:off x="1061672" y="2092158"/>
            <a:ext cx="6491111" cy="3589867"/>
          </a:xfrm>
          <a:prstGeom prst="ellipse">
            <a:avLst/>
          </a:prstGeom>
          <a:solidFill>
            <a:srgbClr val="E2F0D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06418" y="1131914"/>
            <a:ext cx="1077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L2</a:t>
            </a:r>
            <a:r>
              <a:rPr lang="ja-JP" altLang="en-US" sz="2400" b="1" dirty="0">
                <a:solidFill>
                  <a:srgbClr val="FF0000"/>
                </a:solidFill>
              </a:rPr>
              <a:t>スイッチと</a:t>
            </a:r>
            <a:r>
              <a:rPr lang="en-US" altLang="ja-JP" sz="2400" b="1" dirty="0">
                <a:solidFill>
                  <a:srgbClr val="FF0000"/>
                </a:solidFill>
              </a:rPr>
              <a:t>L3</a:t>
            </a:r>
            <a:r>
              <a:rPr lang="ja-JP" altLang="en-US" sz="2400" b="1" dirty="0">
                <a:solidFill>
                  <a:srgbClr val="FF0000"/>
                </a:solidFill>
              </a:rPr>
              <a:t>スイッチとルーターの違い</a:t>
            </a:r>
            <a:endParaRPr lang="en-US" altLang="ja-JP" sz="12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D838A-C822-D9D4-29A0-7C8FE837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876" y="2939943"/>
            <a:ext cx="1829831" cy="17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3FF5B7B-045E-AD51-3E8D-87A69EF5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084" y="2939943"/>
            <a:ext cx="1829831" cy="17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F0372C6B-6F31-B068-FE10-94A804439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0710" y="2851317"/>
            <a:ext cx="1036650" cy="162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9E11AA-576F-3836-706E-EC0E4B515B18}"/>
              </a:ext>
            </a:extLst>
          </p:cNvPr>
          <p:cNvSpPr txBox="1"/>
          <p:nvPr/>
        </p:nvSpPr>
        <p:spPr>
          <a:xfrm>
            <a:off x="1463799" y="4353607"/>
            <a:ext cx="2961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/>
              <a:t>MAC</a:t>
            </a:r>
            <a:r>
              <a:rPr lang="ja-JP" altLang="en-US" sz="2000" b="1" dirty="0"/>
              <a:t>アドレス</a:t>
            </a:r>
            <a:endParaRPr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1BA654F-9ABB-CDF1-92B3-6ABE7390B3D9}"/>
              </a:ext>
            </a:extLst>
          </p:cNvPr>
          <p:cNvSpPr txBox="1"/>
          <p:nvPr/>
        </p:nvSpPr>
        <p:spPr>
          <a:xfrm>
            <a:off x="4639217" y="4353607"/>
            <a:ext cx="29619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/>
              <a:t>MAC</a:t>
            </a:r>
            <a:r>
              <a:rPr lang="ja-JP" altLang="en-US" sz="2000" b="1" dirty="0"/>
              <a:t>アドレス</a:t>
            </a:r>
            <a:endParaRPr lang="en-US" altLang="ja-JP" sz="2000" b="1" dirty="0"/>
          </a:p>
          <a:p>
            <a:pPr algn="ctr"/>
            <a:r>
              <a:rPr lang="ja-JP" altLang="en-US" sz="2000" b="1" dirty="0"/>
              <a:t>＋</a:t>
            </a:r>
            <a:r>
              <a:rPr lang="en-US" altLang="ja-JP" sz="2000" b="1" dirty="0"/>
              <a:t>IP</a:t>
            </a:r>
            <a:r>
              <a:rPr lang="ja-JP" altLang="en-US" sz="2000" b="1" dirty="0"/>
              <a:t>アドレス</a:t>
            </a:r>
            <a:endParaRPr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C127E3A-EF27-28D1-ABBB-D00C81C2B5B0}"/>
              </a:ext>
            </a:extLst>
          </p:cNvPr>
          <p:cNvSpPr txBox="1"/>
          <p:nvPr/>
        </p:nvSpPr>
        <p:spPr>
          <a:xfrm>
            <a:off x="7626477" y="4481313"/>
            <a:ext cx="2961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/>
              <a:t>IP</a:t>
            </a:r>
            <a:r>
              <a:rPr lang="ja-JP" altLang="en-US" sz="2000" b="1" dirty="0"/>
              <a:t>アドレス</a:t>
            </a:r>
            <a:endParaRPr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F2B632-D5CD-86D6-CD3E-FD88EDED9FBC}"/>
              </a:ext>
            </a:extLst>
          </p:cNvPr>
          <p:cNvSpPr txBox="1"/>
          <p:nvPr/>
        </p:nvSpPr>
        <p:spPr>
          <a:xfrm>
            <a:off x="1556812" y="2851317"/>
            <a:ext cx="2961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0070C0"/>
                </a:solidFill>
              </a:rPr>
              <a:t>L2</a:t>
            </a:r>
            <a:r>
              <a:rPr lang="ja-JP" altLang="en-US" sz="2000" b="1" dirty="0">
                <a:solidFill>
                  <a:srgbClr val="0070C0"/>
                </a:solidFill>
              </a:rPr>
              <a:t>スイッチ</a:t>
            </a:r>
            <a:endParaRPr lang="ja-JP" altLang="en-US" sz="2000" dirty="0">
              <a:solidFill>
                <a:srgbClr val="0070C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0EBC524-449E-4964-A051-858225FCA865}"/>
              </a:ext>
            </a:extLst>
          </p:cNvPr>
          <p:cNvSpPr txBox="1"/>
          <p:nvPr/>
        </p:nvSpPr>
        <p:spPr>
          <a:xfrm>
            <a:off x="4639217" y="2851317"/>
            <a:ext cx="2961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0070C0"/>
                </a:solidFill>
              </a:rPr>
              <a:t>L3</a:t>
            </a:r>
            <a:r>
              <a:rPr lang="ja-JP" altLang="en-US" sz="2000" b="1" dirty="0">
                <a:solidFill>
                  <a:srgbClr val="0070C0"/>
                </a:solidFill>
              </a:rPr>
              <a:t>スイッチ</a:t>
            </a:r>
            <a:endParaRPr lang="ja-JP" altLang="en-US" sz="2000" dirty="0">
              <a:solidFill>
                <a:srgbClr val="0070C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6FBEF36-212D-D7D8-0BBA-316A4A4D8332}"/>
              </a:ext>
            </a:extLst>
          </p:cNvPr>
          <p:cNvSpPr txBox="1"/>
          <p:nvPr/>
        </p:nvSpPr>
        <p:spPr>
          <a:xfrm>
            <a:off x="7437252" y="2545910"/>
            <a:ext cx="2961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0070C0"/>
                </a:solidFill>
              </a:rPr>
              <a:t>ルーター</a:t>
            </a:r>
            <a:endParaRPr lang="ja-JP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318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06418" y="1131914"/>
            <a:ext cx="1077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</a:rPr>
              <a:t>OSI</a:t>
            </a:r>
            <a:r>
              <a:rPr lang="ja-JP" altLang="en-US" sz="2400" b="1" dirty="0">
                <a:solidFill>
                  <a:srgbClr val="FF0000"/>
                </a:solidFill>
              </a:rPr>
              <a:t>基本参照モデル</a:t>
            </a:r>
            <a:endParaRPr lang="en-US" altLang="ja-JP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35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C5F6A48-0530-C91D-FEFC-E45C78E8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29" y="1215174"/>
            <a:ext cx="10114541" cy="442765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CD4FF-D5CB-AA6F-F27A-8B867148B2B1}"/>
              </a:ext>
            </a:extLst>
          </p:cNvPr>
          <p:cNvSpPr txBox="1"/>
          <p:nvPr/>
        </p:nvSpPr>
        <p:spPr>
          <a:xfrm>
            <a:off x="1038728" y="894003"/>
            <a:ext cx="2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30</a:t>
            </a:r>
            <a:r>
              <a:rPr lang="ja-JP" altLang="en-US" sz="2000" b="1" dirty="0">
                <a:latin typeface="Noto Sans JP"/>
              </a:rPr>
              <a:t>年度　春季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07768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C5F6A48-0530-C91D-FEFC-E45C78E8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29" y="1215174"/>
            <a:ext cx="10114541" cy="442765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CD4FF-D5CB-AA6F-F27A-8B867148B2B1}"/>
              </a:ext>
            </a:extLst>
          </p:cNvPr>
          <p:cNvSpPr txBox="1"/>
          <p:nvPr/>
        </p:nvSpPr>
        <p:spPr>
          <a:xfrm>
            <a:off x="1038728" y="894003"/>
            <a:ext cx="251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30</a:t>
            </a:r>
            <a:r>
              <a:rPr lang="ja-JP" altLang="en-US" sz="2000" b="1" dirty="0">
                <a:latin typeface="Noto Sans JP"/>
              </a:rPr>
              <a:t>年度　春季</a:t>
            </a:r>
            <a:endParaRPr lang="en-US" altLang="ja-JP" sz="2000" b="1" dirty="0">
              <a:latin typeface="Noto Sans JP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02F0546C-D126-A1DE-C669-3E5FAF6D652B}"/>
              </a:ext>
            </a:extLst>
          </p:cNvPr>
          <p:cNvSpPr/>
          <p:nvPr/>
        </p:nvSpPr>
        <p:spPr>
          <a:xfrm>
            <a:off x="8501041" y="521466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834B0C6-BB9E-86B2-E1FC-40502719A3B3}"/>
              </a:ext>
            </a:extLst>
          </p:cNvPr>
          <p:cNvCxnSpPr>
            <a:cxnSpLocks/>
          </p:cNvCxnSpPr>
          <p:nvPr/>
        </p:nvCxnSpPr>
        <p:spPr>
          <a:xfrm>
            <a:off x="1704622" y="3702756"/>
            <a:ext cx="185137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037E885-056B-E090-2BE0-BFE64006B398}"/>
              </a:ext>
            </a:extLst>
          </p:cNvPr>
          <p:cNvCxnSpPr>
            <a:cxnSpLocks/>
          </p:cNvCxnSpPr>
          <p:nvPr/>
        </p:nvCxnSpPr>
        <p:spPr>
          <a:xfrm>
            <a:off x="1704622" y="4645378"/>
            <a:ext cx="14901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8D33992-B714-98A6-811F-0F971B1289F3}"/>
              </a:ext>
            </a:extLst>
          </p:cNvPr>
          <p:cNvCxnSpPr>
            <a:cxnSpLocks/>
          </p:cNvCxnSpPr>
          <p:nvPr/>
        </p:nvCxnSpPr>
        <p:spPr>
          <a:xfrm>
            <a:off x="9572825" y="1682046"/>
            <a:ext cx="142255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F93895E-FC54-8B62-A368-0D297BD76FB6}"/>
              </a:ext>
            </a:extLst>
          </p:cNvPr>
          <p:cNvCxnSpPr>
            <a:cxnSpLocks/>
          </p:cNvCxnSpPr>
          <p:nvPr/>
        </p:nvCxnSpPr>
        <p:spPr>
          <a:xfrm>
            <a:off x="1772203" y="2184401"/>
            <a:ext cx="73393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20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7CD4FF-D5CB-AA6F-F27A-8B867148B2B1}"/>
              </a:ext>
            </a:extLst>
          </p:cNvPr>
          <p:cNvSpPr txBox="1"/>
          <p:nvPr/>
        </p:nvSpPr>
        <p:spPr>
          <a:xfrm>
            <a:off x="1038728" y="894003"/>
            <a:ext cx="561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29</a:t>
            </a:r>
            <a:r>
              <a:rPr lang="ja-JP" altLang="en-US" sz="2000" b="1" dirty="0">
                <a:latin typeface="Noto Sans JP"/>
              </a:rPr>
              <a:t>年度　秋季（</a:t>
            </a:r>
            <a:r>
              <a:rPr lang="ja-JP" altLang="en-US" sz="2000" b="1" dirty="0">
                <a:solidFill>
                  <a:srgbClr val="0070C0"/>
                </a:solidFill>
                <a:latin typeface="Noto Sans JP"/>
              </a:rPr>
              <a:t>基本情報技術者試験</a:t>
            </a:r>
            <a:r>
              <a:rPr lang="ja-JP" altLang="en-US" sz="2000" b="1" dirty="0">
                <a:latin typeface="Noto Sans JP"/>
              </a:rPr>
              <a:t>）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E627C84-FE31-3220-76DF-AE2722B6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20" y="1428446"/>
            <a:ext cx="10369360" cy="400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2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288</Words>
  <Application>Microsoft Office PowerPoint</Application>
  <PresentationFormat>ワイド画面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Noto Sans JP</vt:lpstr>
      <vt:lpstr>けいふぉんと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676</cp:revision>
  <dcterms:created xsi:type="dcterms:W3CDTF">2023-10-19T04:21:29Z</dcterms:created>
  <dcterms:modified xsi:type="dcterms:W3CDTF">2024-08-02T00:55:55Z</dcterms:modified>
</cp:coreProperties>
</file>