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2"/>
  </p:notesMasterIdLst>
  <p:sldIdLst>
    <p:sldId id="306" r:id="rId2"/>
    <p:sldId id="307" r:id="rId3"/>
    <p:sldId id="308" r:id="rId4"/>
    <p:sldId id="309" r:id="rId5"/>
    <p:sldId id="310" r:id="rId6"/>
    <p:sldId id="311" r:id="rId7"/>
    <p:sldId id="312" r:id="rId8"/>
    <p:sldId id="313" r:id="rId9"/>
    <p:sldId id="314" r:id="rId10"/>
    <p:sldId id="315" r:id="rId11"/>
    <p:sldId id="316" r:id="rId12"/>
    <p:sldId id="317" r:id="rId13"/>
    <p:sldId id="318" r:id="rId14"/>
    <p:sldId id="319" r:id="rId15"/>
    <p:sldId id="320" r:id="rId16"/>
    <p:sldId id="321" r:id="rId17"/>
    <p:sldId id="322" r:id="rId18"/>
    <p:sldId id="323" r:id="rId19"/>
    <p:sldId id="324" r:id="rId20"/>
    <p:sldId id="325" r:id="rId21"/>
    <p:sldId id="326" r:id="rId22"/>
    <p:sldId id="328" r:id="rId23"/>
    <p:sldId id="329" r:id="rId24"/>
    <p:sldId id="330" r:id="rId25"/>
    <p:sldId id="332" r:id="rId26"/>
    <p:sldId id="331" r:id="rId27"/>
    <p:sldId id="333" r:id="rId28"/>
    <p:sldId id="335" r:id="rId29"/>
    <p:sldId id="334" r:id="rId30"/>
    <p:sldId id="336" r:id="rId31"/>
    <p:sldId id="337" r:id="rId32"/>
    <p:sldId id="338" r:id="rId33"/>
    <p:sldId id="339" r:id="rId34"/>
    <p:sldId id="340" r:id="rId35"/>
    <p:sldId id="341" r:id="rId36"/>
    <p:sldId id="342" r:id="rId37"/>
    <p:sldId id="343" r:id="rId38"/>
    <p:sldId id="344" r:id="rId39"/>
    <p:sldId id="345" r:id="rId40"/>
    <p:sldId id="346" r:id="rId41"/>
    <p:sldId id="347" r:id="rId42"/>
    <p:sldId id="348" r:id="rId43"/>
    <p:sldId id="349" r:id="rId44"/>
    <p:sldId id="350" r:id="rId45"/>
    <p:sldId id="351" r:id="rId46"/>
    <p:sldId id="352" r:id="rId47"/>
    <p:sldId id="353" r:id="rId48"/>
    <p:sldId id="354" r:id="rId49"/>
    <p:sldId id="355" r:id="rId50"/>
    <p:sldId id="356" r:id="rId51"/>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399" autoAdjust="0"/>
    <p:restoredTop sz="94933" autoAdjust="0"/>
  </p:normalViewPr>
  <p:slideViewPr>
    <p:cSldViewPr snapToGrid="0">
      <p:cViewPr varScale="1">
        <p:scale>
          <a:sx n="83" d="100"/>
          <a:sy n="83" d="100"/>
        </p:scale>
        <p:origin x="733" y="7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0637485-AC61-4037-93FD-DB1CB79EDBAE}" type="datetimeFigureOut">
              <a:rPr kumimoji="1" lang="ja-JP" altLang="en-US" smtClean="0"/>
              <a:t>2023/12/28</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CF72D1-6F72-45BF-9C3F-52E40963F665}" type="slidenum">
              <a:rPr kumimoji="1" lang="ja-JP" altLang="en-US" smtClean="0"/>
              <a:t>‹#›</a:t>
            </a:fld>
            <a:endParaRPr kumimoji="1" lang="ja-JP" altLang="en-US"/>
          </a:p>
        </p:txBody>
      </p:sp>
    </p:spTree>
    <p:extLst>
      <p:ext uri="{BB962C8B-B14F-4D97-AF65-F5344CB8AC3E}">
        <p14:creationId xmlns:p14="http://schemas.microsoft.com/office/powerpoint/2010/main" val="371732347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2BCF72D1-6F72-45BF-9C3F-52E40963F665}" type="slidenum">
              <a:rPr kumimoji="1" lang="ja-JP" altLang="en-US" smtClean="0"/>
              <a:t>23</a:t>
            </a:fld>
            <a:endParaRPr kumimoji="1" lang="ja-JP" altLang="en-US"/>
          </a:p>
        </p:txBody>
      </p:sp>
    </p:spTree>
    <p:extLst>
      <p:ext uri="{BB962C8B-B14F-4D97-AF65-F5344CB8AC3E}">
        <p14:creationId xmlns:p14="http://schemas.microsoft.com/office/powerpoint/2010/main" val="11312024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2BCF72D1-6F72-45BF-9C3F-52E40963F665}" type="slidenum">
              <a:rPr kumimoji="1" lang="ja-JP" altLang="en-US" smtClean="0"/>
              <a:t>32</a:t>
            </a:fld>
            <a:endParaRPr kumimoji="1" lang="ja-JP" altLang="en-US"/>
          </a:p>
        </p:txBody>
      </p:sp>
    </p:spTree>
    <p:extLst>
      <p:ext uri="{BB962C8B-B14F-4D97-AF65-F5344CB8AC3E}">
        <p14:creationId xmlns:p14="http://schemas.microsoft.com/office/powerpoint/2010/main" val="24910371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2BCF72D1-6F72-45BF-9C3F-52E40963F665}" type="slidenum">
              <a:rPr kumimoji="1" lang="ja-JP" altLang="en-US" smtClean="0"/>
              <a:t>33</a:t>
            </a:fld>
            <a:endParaRPr kumimoji="1" lang="ja-JP" altLang="en-US"/>
          </a:p>
        </p:txBody>
      </p:sp>
    </p:spTree>
    <p:extLst>
      <p:ext uri="{BB962C8B-B14F-4D97-AF65-F5344CB8AC3E}">
        <p14:creationId xmlns:p14="http://schemas.microsoft.com/office/powerpoint/2010/main" val="22944184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2BCF72D1-6F72-45BF-9C3F-52E40963F665}" type="slidenum">
              <a:rPr kumimoji="1" lang="ja-JP" altLang="en-US" smtClean="0"/>
              <a:t>34</a:t>
            </a:fld>
            <a:endParaRPr kumimoji="1" lang="ja-JP" altLang="en-US"/>
          </a:p>
        </p:txBody>
      </p:sp>
    </p:spTree>
    <p:extLst>
      <p:ext uri="{BB962C8B-B14F-4D97-AF65-F5344CB8AC3E}">
        <p14:creationId xmlns:p14="http://schemas.microsoft.com/office/powerpoint/2010/main" val="35373509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2BCF72D1-6F72-45BF-9C3F-52E40963F665}" type="slidenum">
              <a:rPr kumimoji="1" lang="ja-JP" altLang="en-US" smtClean="0"/>
              <a:t>35</a:t>
            </a:fld>
            <a:endParaRPr kumimoji="1" lang="ja-JP" altLang="en-US"/>
          </a:p>
        </p:txBody>
      </p:sp>
    </p:spTree>
    <p:extLst>
      <p:ext uri="{BB962C8B-B14F-4D97-AF65-F5344CB8AC3E}">
        <p14:creationId xmlns:p14="http://schemas.microsoft.com/office/powerpoint/2010/main" val="21171761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2BCF72D1-6F72-45BF-9C3F-52E40963F665}" type="slidenum">
              <a:rPr kumimoji="1" lang="ja-JP" altLang="en-US" smtClean="0"/>
              <a:t>36</a:t>
            </a:fld>
            <a:endParaRPr kumimoji="1" lang="ja-JP" altLang="en-US"/>
          </a:p>
        </p:txBody>
      </p:sp>
    </p:spTree>
    <p:extLst>
      <p:ext uri="{BB962C8B-B14F-4D97-AF65-F5344CB8AC3E}">
        <p14:creationId xmlns:p14="http://schemas.microsoft.com/office/powerpoint/2010/main" val="118652702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2BCF72D1-6F72-45BF-9C3F-52E40963F665}" type="slidenum">
              <a:rPr kumimoji="1" lang="ja-JP" altLang="en-US" smtClean="0"/>
              <a:t>37</a:t>
            </a:fld>
            <a:endParaRPr kumimoji="1" lang="ja-JP" altLang="en-US"/>
          </a:p>
        </p:txBody>
      </p:sp>
    </p:spTree>
    <p:extLst>
      <p:ext uri="{BB962C8B-B14F-4D97-AF65-F5344CB8AC3E}">
        <p14:creationId xmlns:p14="http://schemas.microsoft.com/office/powerpoint/2010/main" val="36694885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2BCF72D1-6F72-45BF-9C3F-52E40963F665}" type="slidenum">
              <a:rPr kumimoji="1" lang="ja-JP" altLang="en-US" smtClean="0"/>
              <a:t>38</a:t>
            </a:fld>
            <a:endParaRPr kumimoji="1" lang="ja-JP" altLang="en-US"/>
          </a:p>
        </p:txBody>
      </p:sp>
    </p:spTree>
    <p:extLst>
      <p:ext uri="{BB962C8B-B14F-4D97-AF65-F5344CB8AC3E}">
        <p14:creationId xmlns:p14="http://schemas.microsoft.com/office/powerpoint/2010/main" val="233367516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2BCF72D1-6F72-45BF-9C3F-52E40963F665}" type="slidenum">
              <a:rPr kumimoji="1" lang="ja-JP" altLang="en-US" smtClean="0"/>
              <a:t>39</a:t>
            </a:fld>
            <a:endParaRPr kumimoji="1" lang="ja-JP" altLang="en-US"/>
          </a:p>
        </p:txBody>
      </p:sp>
    </p:spTree>
    <p:extLst>
      <p:ext uri="{BB962C8B-B14F-4D97-AF65-F5344CB8AC3E}">
        <p14:creationId xmlns:p14="http://schemas.microsoft.com/office/powerpoint/2010/main" val="154930649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2BCF72D1-6F72-45BF-9C3F-52E40963F665}" type="slidenum">
              <a:rPr kumimoji="1" lang="ja-JP" altLang="en-US" smtClean="0"/>
              <a:t>40</a:t>
            </a:fld>
            <a:endParaRPr kumimoji="1" lang="ja-JP" altLang="en-US"/>
          </a:p>
        </p:txBody>
      </p:sp>
    </p:spTree>
    <p:extLst>
      <p:ext uri="{BB962C8B-B14F-4D97-AF65-F5344CB8AC3E}">
        <p14:creationId xmlns:p14="http://schemas.microsoft.com/office/powerpoint/2010/main" val="417777146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2BCF72D1-6F72-45BF-9C3F-52E40963F665}" type="slidenum">
              <a:rPr kumimoji="1" lang="ja-JP" altLang="en-US" smtClean="0"/>
              <a:t>41</a:t>
            </a:fld>
            <a:endParaRPr kumimoji="1" lang="ja-JP" altLang="en-US"/>
          </a:p>
        </p:txBody>
      </p:sp>
    </p:spTree>
    <p:extLst>
      <p:ext uri="{BB962C8B-B14F-4D97-AF65-F5344CB8AC3E}">
        <p14:creationId xmlns:p14="http://schemas.microsoft.com/office/powerpoint/2010/main" val="3205458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2BCF72D1-6F72-45BF-9C3F-52E40963F665}" type="slidenum">
              <a:rPr kumimoji="1" lang="ja-JP" altLang="en-US" smtClean="0"/>
              <a:t>24</a:t>
            </a:fld>
            <a:endParaRPr kumimoji="1" lang="ja-JP" altLang="en-US"/>
          </a:p>
        </p:txBody>
      </p:sp>
    </p:spTree>
    <p:extLst>
      <p:ext uri="{BB962C8B-B14F-4D97-AF65-F5344CB8AC3E}">
        <p14:creationId xmlns:p14="http://schemas.microsoft.com/office/powerpoint/2010/main" val="23347061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2BCF72D1-6F72-45BF-9C3F-52E40963F665}" type="slidenum">
              <a:rPr kumimoji="1" lang="ja-JP" altLang="en-US" smtClean="0"/>
              <a:t>42</a:t>
            </a:fld>
            <a:endParaRPr kumimoji="1" lang="ja-JP" altLang="en-US"/>
          </a:p>
        </p:txBody>
      </p:sp>
    </p:spTree>
    <p:extLst>
      <p:ext uri="{BB962C8B-B14F-4D97-AF65-F5344CB8AC3E}">
        <p14:creationId xmlns:p14="http://schemas.microsoft.com/office/powerpoint/2010/main" val="125084402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2BCF72D1-6F72-45BF-9C3F-52E40963F665}" type="slidenum">
              <a:rPr kumimoji="1" lang="ja-JP" altLang="en-US" smtClean="0"/>
              <a:t>43</a:t>
            </a:fld>
            <a:endParaRPr kumimoji="1" lang="ja-JP" altLang="en-US"/>
          </a:p>
        </p:txBody>
      </p:sp>
    </p:spTree>
    <p:extLst>
      <p:ext uri="{BB962C8B-B14F-4D97-AF65-F5344CB8AC3E}">
        <p14:creationId xmlns:p14="http://schemas.microsoft.com/office/powerpoint/2010/main" val="255728343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2BCF72D1-6F72-45BF-9C3F-52E40963F665}" type="slidenum">
              <a:rPr kumimoji="1" lang="ja-JP" altLang="en-US" smtClean="0"/>
              <a:t>44</a:t>
            </a:fld>
            <a:endParaRPr kumimoji="1" lang="ja-JP" altLang="en-US"/>
          </a:p>
        </p:txBody>
      </p:sp>
    </p:spTree>
    <p:extLst>
      <p:ext uri="{BB962C8B-B14F-4D97-AF65-F5344CB8AC3E}">
        <p14:creationId xmlns:p14="http://schemas.microsoft.com/office/powerpoint/2010/main" val="376424425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2BCF72D1-6F72-45BF-9C3F-52E40963F665}" type="slidenum">
              <a:rPr kumimoji="1" lang="ja-JP" altLang="en-US" smtClean="0"/>
              <a:t>45</a:t>
            </a:fld>
            <a:endParaRPr kumimoji="1" lang="ja-JP" altLang="en-US"/>
          </a:p>
        </p:txBody>
      </p:sp>
    </p:spTree>
    <p:extLst>
      <p:ext uri="{BB962C8B-B14F-4D97-AF65-F5344CB8AC3E}">
        <p14:creationId xmlns:p14="http://schemas.microsoft.com/office/powerpoint/2010/main" val="295122472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2BCF72D1-6F72-45BF-9C3F-52E40963F665}" type="slidenum">
              <a:rPr kumimoji="1" lang="ja-JP" altLang="en-US" smtClean="0"/>
              <a:t>46</a:t>
            </a:fld>
            <a:endParaRPr kumimoji="1" lang="ja-JP" altLang="en-US"/>
          </a:p>
        </p:txBody>
      </p:sp>
    </p:spTree>
    <p:extLst>
      <p:ext uri="{BB962C8B-B14F-4D97-AF65-F5344CB8AC3E}">
        <p14:creationId xmlns:p14="http://schemas.microsoft.com/office/powerpoint/2010/main" val="391306390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2BCF72D1-6F72-45BF-9C3F-52E40963F665}" type="slidenum">
              <a:rPr kumimoji="1" lang="ja-JP" altLang="en-US" smtClean="0"/>
              <a:t>47</a:t>
            </a:fld>
            <a:endParaRPr kumimoji="1" lang="ja-JP" altLang="en-US"/>
          </a:p>
        </p:txBody>
      </p:sp>
    </p:spTree>
    <p:extLst>
      <p:ext uri="{BB962C8B-B14F-4D97-AF65-F5344CB8AC3E}">
        <p14:creationId xmlns:p14="http://schemas.microsoft.com/office/powerpoint/2010/main" val="364341392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2BCF72D1-6F72-45BF-9C3F-52E40963F665}" type="slidenum">
              <a:rPr kumimoji="1" lang="ja-JP" altLang="en-US" smtClean="0"/>
              <a:t>48</a:t>
            </a:fld>
            <a:endParaRPr kumimoji="1" lang="ja-JP" altLang="en-US"/>
          </a:p>
        </p:txBody>
      </p:sp>
    </p:spTree>
    <p:extLst>
      <p:ext uri="{BB962C8B-B14F-4D97-AF65-F5344CB8AC3E}">
        <p14:creationId xmlns:p14="http://schemas.microsoft.com/office/powerpoint/2010/main" val="250110391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2BCF72D1-6F72-45BF-9C3F-52E40963F665}" type="slidenum">
              <a:rPr kumimoji="1" lang="ja-JP" altLang="en-US" smtClean="0"/>
              <a:t>49</a:t>
            </a:fld>
            <a:endParaRPr kumimoji="1" lang="ja-JP" altLang="en-US"/>
          </a:p>
        </p:txBody>
      </p:sp>
    </p:spTree>
    <p:extLst>
      <p:ext uri="{BB962C8B-B14F-4D97-AF65-F5344CB8AC3E}">
        <p14:creationId xmlns:p14="http://schemas.microsoft.com/office/powerpoint/2010/main" val="232754889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2BCF72D1-6F72-45BF-9C3F-52E40963F665}" type="slidenum">
              <a:rPr kumimoji="1" lang="ja-JP" altLang="en-US" smtClean="0"/>
              <a:t>50</a:t>
            </a:fld>
            <a:endParaRPr kumimoji="1" lang="ja-JP" altLang="en-US"/>
          </a:p>
        </p:txBody>
      </p:sp>
    </p:spTree>
    <p:extLst>
      <p:ext uri="{BB962C8B-B14F-4D97-AF65-F5344CB8AC3E}">
        <p14:creationId xmlns:p14="http://schemas.microsoft.com/office/powerpoint/2010/main" val="9770558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2BCF72D1-6F72-45BF-9C3F-52E40963F665}" type="slidenum">
              <a:rPr kumimoji="1" lang="ja-JP" altLang="en-US" smtClean="0"/>
              <a:t>25</a:t>
            </a:fld>
            <a:endParaRPr kumimoji="1" lang="ja-JP" altLang="en-US"/>
          </a:p>
        </p:txBody>
      </p:sp>
    </p:spTree>
    <p:extLst>
      <p:ext uri="{BB962C8B-B14F-4D97-AF65-F5344CB8AC3E}">
        <p14:creationId xmlns:p14="http://schemas.microsoft.com/office/powerpoint/2010/main" val="15564458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2BCF72D1-6F72-45BF-9C3F-52E40963F665}" type="slidenum">
              <a:rPr kumimoji="1" lang="ja-JP" altLang="en-US" smtClean="0"/>
              <a:t>26</a:t>
            </a:fld>
            <a:endParaRPr kumimoji="1" lang="ja-JP" altLang="en-US"/>
          </a:p>
        </p:txBody>
      </p:sp>
    </p:spTree>
    <p:extLst>
      <p:ext uri="{BB962C8B-B14F-4D97-AF65-F5344CB8AC3E}">
        <p14:creationId xmlns:p14="http://schemas.microsoft.com/office/powerpoint/2010/main" val="8585992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2BCF72D1-6F72-45BF-9C3F-52E40963F665}" type="slidenum">
              <a:rPr kumimoji="1" lang="ja-JP" altLang="en-US" smtClean="0"/>
              <a:t>27</a:t>
            </a:fld>
            <a:endParaRPr kumimoji="1" lang="ja-JP" altLang="en-US"/>
          </a:p>
        </p:txBody>
      </p:sp>
    </p:spTree>
    <p:extLst>
      <p:ext uri="{BB962C8B-B14F-4D97-AF65-F5344CB8AC3E}">
        <p14:creationId xmlns:p14="http://schemas.microsoft.com/office/powerpoint/2010/main" val="30930638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2BCF72D1-6F72-45BF-9C3F-52E40963F665}" type="slidenum">
              <a:rPr kumimoji="1" lang="ja-JP" altLang="en-US" smtClean="0"/>
              <a:t>28</a:t>
            </a:fld>
            <a:endParaRPr kumimoji="1" lang="ja-JP" altLang="en-US"/>
          </a:p>
        </p:txBody>
      </p:sp>
    </p:spTree>
    <p:extLst>
      <p:ext uri="{BB962C8B-B14F-4D97-AF65-F5344CB8AC3E}">
        <p14:creationId xmlns:p14="http://schemas.microsoft.com/office/powerpoint/2010/main" val="42040814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2BCF72D1-6F72-45BF-9C3F-52E40963F665}" type="slidenum">
              <a:rPr kumimoji="1" lang="ja-JP" altLang="en-US" smtClean="0"/>
              <a:t>29</a:t>
            </a:fld>
            <a:endParaRPr kumimoji="1" lang="ja-JP" altLang="en-US"/>
          </a:p>
        </p:txBody>
      </p:sp>
    </p:spTree>
    <p:extLst>
      <p:ext uri="{BB962C8B-B14F-4D97-AF65-F5344CB8AC3E}">
        <p14:creationId xmlns:p14="http://schemas.microsoft.com/office/powerpoint/2010/main" val="3696462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2BCF72D1-6F72-45BF-9C3F-52E40963F665}" type="slidenum">
              <a:rPr kumimoji="1" lang="ja-JP" altLang="en-US" smtClean="0"/>
              <a:t>30</a:t>
            </a:fld>
            <a:endParaRPr kumimoji="1" lang="ja-JP" altLang="en-US"/>
          </a:p>
        </p:txBody>
      </p:sp>
    </p:spTree>
    <p:extLst>
      <p:ext uri="{BB962C8B-B14F-4D97-AF65-F5344CB8AC3E}">
        <p14:creationId xmlns:p14="http://schemas.microsoft.com/office/powerpoint/2010/main" val="8166365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2BCF72D1-6F72-45BF-9C3F-52E40963F665}" type="slidenum">
              <a:rPr kumimoji="1" lang="ja-JP" altLang="en-US" smtClean="0"/>
              <a:t>31</a:t>
            </a:fld>
            <a:endParaRPr kumimoji="1" lang="ja-JP" altLang="en-US"/>
          </a:p>
        </p:txBody>
      </p:sp>
    </p:spTree>
    <p:extLst>
      <p:ext uri="{BB962C8B-B14F-4D97-AF65-F5344CB8AC3E}">
        <p14:creationId xmlns:p14="http://schemas.microsoft.com/office/powerpoint/2010/main" val="2769663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713EE13-E53E-968F-10AA-3E5BD16991B5}"/>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080139F6-0006-5DE6-ABC8-29A0802226F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636D393B-E17B-BE59-CDB5-2B52AC1167B5}"/>
              </a:ext>
            </a:extLst>
          </p:cNvPr>
          <p:cNvSpPr>
            <a:spLocks noGrp="1"/>
          </p:cNvSpPr>
          <p:nvPr>
            <p:ph type="dt" sz="half" idx="10"/>
          </p:nvPr>
        </p:nvSpPr>
        <p:spPr/>
        <p:txBody>
          <a:bodyPr/>
          <a:lstStyle/>
          <a:p>
            <a:fld id="{7E6659E3-AF4E-4097-B951-5CEE4C68EC00}" type="datetimeFigureOut">
              <a:rPr kumimoji="1" lang="ja-JP" altLang="en-US" smtClean="0"/>
              <a:t>2023/12/28</a:t>
            </a:fld>
            <a:endParaRPr kumimoji="1" lang="ja-JP" altLang="en-US"/>
          </a:p>
        </p:txBody>
      </p:sp>
      <p:sp>
        <p:nvSpPr>
          <p:cNvPr id="5" name="フッター プレースホルダー 4">
            <a:extLst>
              <a:ext uri="{FF2B5EF4-FFF2-40B4-BE49-F238E27FC236}">
                <a16:creationId xmlns:a16="http://schemas.microsoft.com/office/drawing/2014/main" id="{ECC20AC5-313F-68FB-1F82-9A1C040FADD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37F714C-63B4-E0A6-2634-DC561C256416}"/>
              </a:ext>
            </a:extLst>
          </p:cNvPr>
          <p:cNvSpPr>
            <a:spLocks noGrp="1"/>
          </p:cNvSpPr>
          <p:nvPr>
            <p:ph type="sldNum" sz="quarter" idx="12"/>
          </p:nvPr>
        </p:nvSpPr>
        <p:spPr/>
        <p:txBody>
          <a:bodyPr/>
          <a:lstStyle/>
          <a:p>
            <a:fld id="{772E4005-32D0-46A9-BCBD-AA3147AE2AA9}" type="slidenum">
              <a:rPr kumimoji="1" lang="ja-JP" altLang="en-US" smtClean="0"/>
              <a:t>‹#›</a:t>
            </a:fld>
            <a:endParaRPr kumimoji="1" lang="ja-JP" altLang="en-US"/>
          </a:p>
        </p:txBody>
      </p:sp>
    </p:spTree>
    <p:extLst>
      <p:ext uri="{BB962C8B-B14F-4D97-AF65-F5344CB8AC3E}">
        <p14:creationId xmlns:p14="http://schemas.microsoft.com/office/powerpoint/2010/main" val="12462333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9251349-E83E-189C-3F6F-02919DF17A5B}"/>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EF9EE85F-5471-5414-28E5-3BA55E64E3CE}"/>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0E5D245-05A9-8B7A-2CDD-2A7B4E51589A}"/>
              </a:ext>
            </a:extLst>
          </p:cNvPr>
          <p:cNvSpPr>
            <a:spLocks noGrp="1"/>
          </p:cNvSpPr>
          <p:nvPr>
            <p:ph type="dt" sz="half" idx="10"/>
          </p:nvPr>
        </p:nvSpPr>
        <p:spPr/>
        <p:txBody>
          <a:bodyPr/>
          <a:lstStyle/>
          <a:p>
            <a:fld id="{7E6659E3-AF4E-4097-B951-5CEE4C68EC00}" type="datetimeFigureOut">
              <a:rPr kumimoji="1" lang="ja-JP" altLang="en-US" smtClean="0"/>
              <a:t>2023/12/28</a:t>
            </a:fld>
            <a:endParaRPr kumimoji="1" lang="ja-JP" altLang="en-US"/>
          </a:p>
        </p:txBody>
      </p:sp>
      <p:sp>
        <p:nvSpPr>
          <p:cNvPr id="5" name="フッター プレースホルダー 4">
            <a:extLst>
              <a:ext uri="{FF2B5EF4-FFF2-40B4-BE49-F238E27FC236}">
                <a16:creationId xmlns:a16="http://schemas.microsoft.com/office/drawing/2014/main" id="{E813A2C2-F277-00F1-B0C7-43782D6ECD48}"/>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5C5759B-A2EA-E12E-BF72-D24375505EDD}"/>
              </a:ext>
            </a:extLst>
          </p:cNvPr>
          <p:cNvSpPr>
            <a:spLocks noGrp="1"/>
          </p:cNvSpPr>
          <p:nvPr>
            <p:ph type="sldNum" sz="quarter" idx="12"/>
          </p:nvPr>
        </p:nvSpPr>
        <p:spPr/>
        <p:txBody>
          <a:bodyPr/>
          <a:lstStyle/>
          <a:p>
            <a:fld id="{772E4005-32D0-46A9-BCBD-AA3147AE2AA9}" type="slidenum">
              <a:rPr kumimoji="1" lang="ja-JP" altLang="en-US" smtClean="0"/>
              <a:t>‹#›</a:t>
            </a:fld>
            <a:endParaRPr kumimoji="1" lang="ja-JP" altLang="en-US"/>
          </a:p>
        </p:txBody>
      </p:sp>
    </p:spTree>
    <p:extLst>
      <p:ext uri="{BB962C8B-B14F-4D97-AF65-F5344CB8AC3E}">
        <p14:creationId xmlns:p14="http://schemas.microsoft.com/office/powerpoint/2010/main" val="27937925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6975389E-1A6E-E07E-E236-F5CA39448A4E}"/>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EB913E6F-3D87-98A2-75E1-E3122A406CD0}"/>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C342B24-18A5-4E75-CBA4-E1EDE74E45A3}"/>
              </a:ext>
            </a:extLst>
          </p:cNvPr>
          <p:cNvSpPr>
            <a:spLocks noGrp="1"/>
          </p:cNvSpPr>
          <p:nvPr>
            <p:ph type="dt" sz="half" idx="10"/>
          </p:nvPr>
        </p:nvSpPr>
        <p:spPr/>
        <p:txBody>
          <a:bodyPr/>
          <a:lstStyle/>
          <a:p>
            <a:fld id="{7E6659E3-AF4E-4097-B951-5CEE4C68EC00}" type="datetimeFigureOut">
              <a:rPr kumimoji="1" lang="ja-JP" altLang="en-US" smtClean="0"/>
              <a:t>2023/12/28</a:t>
            </a:fld>
            <a:endParaRPr kumimoji="1" lang="ja-JP" altLang="en-US"/>
          </a:p>
        </p:txBody>
      </p:sp>
      <p:sp>
        <p:nvSpPr>
          <p:cNvPr id="5" name="フッター プレースホルダー 4">
            <a:extLst>
              <a:ext uri="{FF2B5EF4-FFF2-40B4-BE49-F238E27FC236}">
                <a16:creationId xmlns:a16="http://schemas.microsoft.com/office/drawing/2014/main" id="{DDB8E504-2216-6822-D971-228FE511D6D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EB6FF23-9AED-D68C-CA65-DBBD5F1C23AF}"/>
              </a:ext>
            </a:extLst>
          </p:cNvPr>
          <p:cNvSpPr>
            <a:spLocks noGrp="1"/>
          </p:cNvSpPr>
          <p:nvPr>
            <p:ph type="sldNum" sz="quarter" idx="12"/>
          </p:nvPr>
        </p:nvSpPr>
        <p:spPr/>
        <p:txBody>
          <a:bodyPr/>
          <a:lstStyle/>
          <a:p>
            <a:fld id="{772E4005-32D0-46A9-BCBD-AA3147AE2AA9}" type="slidenum">
              <a:rPr kumimoji="1" lang="ja-JP" altLang="en-US" smtClean="0"/>
              <a:t>‹#›</a:t>
            </a:fld>
            <a:endParaRPr kumimoji="1" lang="ja-JP" altLang="en-US"/>
          </a:p>
        </p:txBody>
      </p:sp>
    </p:spTree>
    <p:extLst>
      <p:ext uri="{BB962C8B-B14F-4D97-AF65-F5344CB8AC3E}">
        <p14:creationId xmlns:p14="http://schemas.microsoft.com/office/powerpoint/2010/main" val="38000305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1650E4A-3EC1-972D-77E5-4923D1D22231}"/>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E2C92F36-A6DF-D0B5-05DC-FFFFF8836605}"/>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FC22459-9663-2080-9CF8-395CE08AB5B4}"/>
              </a:ext>
            </a:extLst>
          </p:cNvPr>
          <p:cNvSpPr>
            <a:spLocks noGrp="1"/>
          </p:cNvSpPr>
          <p:nvPr>
            <p:ph type="dt" sz="half" idx="10"/>
          </p:nvPr>
        </p:nvSpPr>
        <p:spPr/>
        <p:txBody>
          <a:bodyPr/>
          <a:lstStyle/>
          <a:p>
            <a:fld id="{7E6659E3-AF4E-4097-B951-5CEE4C68EC00}" type="datetimeFigureOut">
              <a:rPr kumimoji="1" lang="ja-JP" altLang="en-US" smtClean="0"/>
              <a:t>2023/12/28</a:t>
            </a:fld>
            <a:endParaRPr kumimoji="1" lang="ja-JP" altLang="en-US"/>
          </a:p>
        </p:txBody>
      </p:sp>
      <p:sp>
        <p:nvSpPr>
          <p:cNvPr id="5" name="フッター プレースホルダー 4">
            <a:extLst>
              <a:ext uri="{FF2B5EF4-FFF2-40B4-BE49-F238E27FC236}">
                <a16:creationId xmlns:a16="http://schemas.microsoft.com/office/drawing/2014/main" id="{2BE30E9B-2FA6-B5AB-ACE3-A50C2149F1F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5028879-FD21-37E3-3552-85DAEEB00AE8}"/>
              </a:ext>
            </a:extLst>
          </p:cNvPr>
          <p:cNvSpPr>
            <a:spLocks noGrp="1"/>
          </p:cNvSpPr>
          <p:nvPr>
            <p:ph type="sldNum" sz="quarter" idx="12"/>
          </p:nvPr>
        </p:nvSpPr>
        <p:spPr/>
        <p:txBody>
          <a:bodyPr/>
          <a:lstStyle/>
          <a:p>
            <a:fld id="{772E4005-32D0-46A9-BCBD-AA3147AE2AA9}" type="slidenum">
              <a:rPr kumimoji="1" lang="ja-JP" altLang="en-US" smtClean="0"/>
              <a:t>‹#›</a:t>
            </a:fld>
            <a:endParaRPr kumimoji="1" lang="ja-JP" altLang="en-US"/>
          </a:p>
        </p:txBody>
      </p:sp>
    </p:spTree>
    <p:extLst>
      <p:ext uri="{BB962C8B-B14F-4D97-AF65-F5344CB8AC3E}">
        <p14:creationId xmlns:p14="http://schemas.microsoft.com/office/powerpoint/2010/main" val="22474305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A4BA3A2-874D-4BE9-C388-B3A0E374F471}"/>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4AACCB62-16D5-08E5-CEBE-F05B066A5A4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688D4585-BACF-06B0-2EA1-673595CD2531}"/>
              </a:ext>
            </a:extLst>
          </p:cNvPr>
          <p:cNvSpPr>
            <a:spLocks noGrp="1"/>
          </p:cNvSpPr>
          <p:nvPr>
            <p:ph type="dt" sz="half" idx="10"/>
          </p:nvPr>
        </p:nvSpPr>
        <p:spPr/>
        <p:txBody>
          <a:bodyPr/>
          <a:lstStyle/>
          <a:p>
            <a:fld id="{7E6659E3-AF4E-4097-B951-5CEE4C68EC00}" type="datetimeFigureOut">
              <a:rPr kumimoji="1" lang="ja-JP" altLang="en-US" smtClean="0"/>
              <a:t>2023/12/28</a:t>
            </a:fld>
            <a:endParaRPr kumimoji="1" lang="ja-JP" altLang="en-US"/>
          </a:p>
        </p:txBody>
      </p:sp>
      <p:sp>
        <p:nvSpPr>
          <p:cNvPr id="5" name="フッター プレースホルダー 4">
            <a:extLst>
              <a:ext uri="{FF2B5EF4-FFF2-40B4-BE49-F238E27FC236}">
                <a16:creationId xmlns:a16="http://schemas.microsoft.com/office/drawing/2014/main" id="{7305A1CF-D0F1-D75F-A992-2AE817BCE6B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16DD052-4C4A-CAB9-61A8-FA662BE1675B}"/>
              </a:ext>
            </a:extLst>
          </p:cNvPr>
          <p:cNvSpPr>
            <a:spLocks noGrp="1"/>
          </p:cNvSpPr>
          <p:nvPr>
            <p:ph type="sldNum" sz="quarter" idx="12"/>
          </p:nvPr>
        </p:nvSpPr>
        <p:spPr/>
        <p:txBody>
          <a:bodyPr/>
          <a:lstStyle/>
          <a:p>
            <a:fld id="{772E4005-32D0-46A9-BCBD-AA3147AE2AA9}" type="slidenum">
              <a:rPr kumimoji="1" lang="ja-JP" altLang="en-US" smtClean="0"/>
              <a:t>‹#›</a:t>
            </a:fld>
            <a:endParaRPr kumimoji="1" lang="ja-JP" altLang="en-US"/>
          </a:p>
        </p:txBody>
      </p:sp>
    </p:spTree>
    <p:extLst>
      <p:ext uri="{BB962C8B-B14F-4D97-AF65-F5344CB8AC3E}">
        <p14:creationId xmlns:p14="http://schemas.microsoft.com/office/powerpoint/2010/main" val="33164960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8E3567D-A8ED-D111-D0F3-9A21536E27A0}"/>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814C964D-D31A-AEF3-475D-19B96BDB818B}"/>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18B00E2D-7C09-871D-07F9-BCA93E5BE679}"/>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4A69DC15-3DAB-9BE6-D240-CF4A620AFF3A}"/>
              </a:ext>
            </a:extLst>
          </p:cNvPr>
          <p:cNvSpPr>
            <a:spLocks noGrp="1"/>
          </p:cNvSpPr>
          <p:nvPr>
            <p:ph type="dt" sz="half" idx="10"/>
          </p:nvPr>
        </p:nvSpPr>
        <p:spPr/>
        <p:txBody>
          <a:bodyPr/>
          <a:lstStyle/>
          <a:p>
            <a:fld id="{7E6659E3-AF4E-4097-B951-5CEE4C68EC00}" type="datetimeFigureOut">
              <a:rPr kumimoji="1" lang="ja-JP" altLang="en-US" smtClean="0"/>
              <a:t>2023/12/28</a:t>
            </a:fld>
            <a:endParaRPr kumimoji="1" lang="ja-JP" altLang="en-US"/>
          </a:p>
        </p:txBody>
      </p:sp>
      <p:sp>
        <p:nvSpPr>
          <p:cNvPr id="6" name="フッター プレースホルダー 5">
            <a:extLst>
              <a:ext uri="{FF2B5EF4-FFF2-40B4-BE49-F238E27FC236}">
                <a16:creationId xmlns:a16="http://schemas.microsoft.com/office/drawing/2014/main" id="{83385BEF-E649-B4EF-803A-4A1AA169FDE7}"/>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7B2662CD-7659-B569-8E30-51F404FCE88D}"/>
              </a:ext>
            </a:extLst>
          </p:cNvPr>
          <p:cNvSpPr>
            <a:spLocks noGrp="1"/>
          </p:cNvSpPr>
          <p:nvPr>
            <p:ph type="sldNum" sz="quarter" idx="12"/>
          </p:nvPr>
        </p:nvSpPr>
        <p:spPr/>
        <p:txBody>
          <a:bodyPr/>
          <a:lstStyle/>
          <a:p>
            <a:fld id="{772E4005-32D0-46A9-BCBD-AA3147AE2AA9}" type="slidenum">
              <a:rPr kumimoji="1" lang="ja-JP" altLang="en-US" smtClean="0"/>
              <a:t>‹#›</a:t>
            </a:fld>
            <a:endParaRPr kumimoji="1" lang="ja-JP" altLang="en-US"/>
          </a:p>
        </p:txBody>
      </p:sp>
    </p:spTree>
    <p:extLst>
      <p:ext uri="{BB962C8B-B14F-4D97-AF65-F5344CB8AC3E}">
        <p14:creationId xmlns:p14="http://schemas.microsoft.com/office/powerpoint/2010/main" val="842107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DB73D7A-CBB2-E8A7-0EE5-14427EF74A17}"/>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3621B17B-FCEA-FF8D-163A-E51A6EA9410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21B57FCA-C47F-031D-AE2E-6F48D69911AE}"/>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78022031-A2AE-5E9C-231E-0B674A59BD5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D12758D5-3390-4047-167C-3EE3AC9E22D6}"/>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9E3E056F-2928-67C9-1B64-17EA35FB1253}"/>
              </a:ext>
            </a:extLst>
          </p:cNvPr>
          <p:cNvSpPr>
            <a:spLocks noGrp="1"/>
          </p:cNvSpPr>
          <p:nvPr>
            <p:ph type="dt" sz="half" idx="10"/>
          </p:nvPr>
        </p:nvSpPr>
        <p:spPr/>
        <p:txBody>
          <a:bodyPr/>
          <a:lstStyle/>
          <a:p>
            <a:fld id="{7E6659E3-AF4E-4097-B951-5CEE4C68EC00}" type="datetimeFigureOut">
              <a:rPr kumimoji="1" lang="ja-JP" altLang="en-US" smtClean="0"/>
              <a:t>2023/12/28</a:t>
            </a:fld>
            <a:endParaRPr kumimoji="1" lang="ja-JP" altLang="en-US"/>
          </a:p>
        </p:txBody>
      </p:sp>
      <p:sp>
        <p:nvSpPr>
          <p:cNvPr id="8" name="フッター プレースホルダー 7">
            <a:extLst>
              <a:ext uri="{FF2B5EF4-FFF2-40B4-BE49-F238E27FC236}">
                <a16:creationId xmlns:a16="http://schemas.microsoft.com/office/drawing/2014/main" id="{AF018C53-BA0E-007E-E622-25CEEC695B8E}"/>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F917D049-579A-DD47-19B3-8D81489FB1E6}"/>
              </a:ext>
            </a:extLst>
          </p:cNvPr>
          <p:cNvSpPr>
            <a:spLocks noGrp="1"/>
          </p:cNvSpPr>
          <p:nvPr>
            <p:ph type="sldNum" sz="quarter" idx="12"/>
          </p:nvPr>
        </p:nvSpPr>
        <p:spPr/>
        <p:txBody>
          <a:bodyPr/>
          <a:lstStyle/>
          <a:p>
            <a:fld id="{772E4005-32D0-46A9-BCBD-AA3147AE2AA9}" type="slidenum">
              <a:rPr kumimoji="1" lang="ja-JP" altLang="en-US" smtClean="0"/>
              <a:t>‹#›</a:t>
            </a:fld>
            <a:endParaRPr kumimoji="1" lang="ja-JP" altLang="en-US"/>
          </a:p>
        </p:txBody>
      </p:sp>
    </p:spTree>
    <p:extLst>
      <p:ext uri="{BB962C8B-B14F-4D97-AF65-F5344CB8AC3E}">
        <p14:creationId xmlns:p14="http://schemas.microsoft.com/office/powerpoint/2010/main" val="40899174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EEDA101-AC73-9BF6-9B5C-6DE970EF80EE}"/>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AD594641-2C8E-D76D-7628-A5C2C3DD3B51}"/>
              </a:ext>
            </a:extLst>
          </p:cNvPr>
          <p:cNvSpPr>
            <a:spLocks noGrp="1"/>
          </p:cNvSpPr>
          <p:nvPr>
            <p:ph type="dt" sz="half" idx="10"/>
          </p:nvPr>
        </p:nvSpPr>
        <p:spPr/>
        <p:txBody>
          <a:bodyPr/>
          <a:lstStyle/>
          <a:p>
            <a:fld id="{7E6659E3-AF4E-4097-B951-5CEE4C68EC00}" type="datetimeFigureOut">
              <a:rPr kumimoji="1" lang="ja-JP" altLang="en-US" smtClean="0"/>
              <a:t>2023/12/28</a:t>
            </a:fld>
            <a:endParaRPr kumimoji="1" lang="ja-JP" altLang="en-US"/>
          </a:p>
        </p:txBody>
      </p:sp>
      <p:sp>
        <p:nvSpPr>
          <p:cNvPr id="4" name="フッター プレースホルダー 3">
            <a:extLst>
              <a:ext uri="{FF2B5EF4-FFF2-40B4-BE49-F238E27FC236}">
                <a16:creationId xmlns:a16="http://schemas.microsoft.com/office/drawing/2014/main" id="{BCC370C7-D57C-0F5C-003A-F090A0045740}"/>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36F4F308-9A95-CFBE-C5DC-8B5D53D45ED1}"/>
              </a:ext>
            </a:extLst>
          </p:cNvPr>
          <p:cNvSpPr>
            <a:spLocks noGrp="1"/>
          </p:cNvSpPr>
          <p:nvPr>
            <p:ph type="sldNum" sz="quarter" idx="12"/>
          </p:nvPr>
        </p:nvSpPr>
        <p:spPr/>
        <p:txBody>
          <a:bodyPr/>
          <a:lstStyle/>
          <a:p>
            <a:fld id="{772E4005-32D0-46A9-BCBD-AA3147AE2AA9}" type="slidenum">
              <a:rPr kumimoji="1" lang="ja-JP" altLang="en-US" smtClean="0"/>
              <a:t>‹#›</a:t>
            </a:fld>
            <a:endParaRPr kumimoji="1" lang="ja-JP" altLang="en-US"/>
          </a:p>
        </p:txBody>
      </p:sp>
    </p:spTree>
    <p:extLst>
      <p:ext uri="{BB962C8B-B14F-4D97-AF65-F5344CB8AC3E}">
        <p14:creationId xmlns:p14="http://schemas.microsoft.com/office/powerpoint/2010/main" val="30789467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5C1A3471-3FD9-21D7-F730-DCE80BAF8F82}"/>
              </a:ext>
            </a:extLst>
          </p:cNvPr>
          <p:cNvSpPr>
            <a:spLocks noGrp="1"/>
          </p:cNvSpPr>
          <p:nvPr>
            <p:ph type="dt" sz="half" idx="10"/>
          </p:nvPr>
        </p:nvSpPr>
        <p:spPr/>
        <p:txBody>
          <a:bodyPr/>
          <a:lstStyle/>
          <a:p>
            <a:fld id="{7E6659E3-AF4E-4097-B951-5CEE4C68EC00}" type="datetimeFigureOut">
              <a:rPr kumimoji="1" lang="ja-JP" altLang="en-US" smtClean="0"/>
              <a:t>2023/12/28</a:t>
            </a:fld>
            <a:endParaRPr kumimoji="1" lang="ja-JP" altLang="en-US"/>
          </a:p>
        </p:txBody>
      </p:sp>
      <p:sp>
        <p:nvSpPr>
          <p:cNvPr id="3" name="フッター プレースホルダー 2">
            <a:extLst>
              <a:ext uri="{FF2B5EF4-FFF2-40B4-BE49-F238E27FC236}">
                <a16:creationId xmlns:a16="http://schemas.microsoft.com/office/drawing/2014/main" id="{212A1E2E-FFB2-7C2B-270D-BFD94A3D6719}"/>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52D76C60-BB7F-CB36-158C-CE7891378D08}"/>
              </a:ext>
            </a:extLst>
          </p:cNvPr>
          <p:cNvSpPr>
            <a:spLocks noGrp="1"/>
          </p:cNvSpPr>
          <p:nvPr>
            <p:ph type="sldNum" sz="quarter" idx="12"/>
          </p:nvPr>
        </p:nvSpPr>
        <p:spPr/>
        <p:txBody>
          <a:bodyPr/>
          <a:lstStyle/>
          <a:p>
            <a:fld id="{772E4005-32D0-46A9-BCBD-AA3147AE2AA9}" type="slidenum">
              <a:rPr kumimoji="1" lang="ja-JP" altLang="en-US" smtClean="0"/>
              <a:t>‹#›</a:t>
            </a:fld>
            <a:endParaRPr kumimoji="1" lang="ja-JP" altLang="en-US"/>
          </a:p>
        </p:txBody>
      </p:sp>
    </p:spTree>
    <p:extLst>
      <p:ext uri="{BB962C8B-B14F-4D97-AF65-F5344CB8AC3E}">
        <p14:creationId xmlns:p14="http://schemas.microsoft.com/office/powerpoint/2010/main" val="129429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AC6154A-F873-61AA-7805-53B27E5B5BBB}"/>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AF513261-1500-8A8E-F1F1-451DCA23785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569AED63-0AD7-6D39-DBB0-102603CF20C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89569ADC-732C-872D-F810-3303EF1126E6}"/>
              </a:ext>
            </a:extLst>
          </p:cNvPr>
          <p:cNvSpPr>
            <a:spLocks noGrp="1"/>
          </p:cNvSpPr>
          <p:nvPr>
            <p:ph type="dt" sz="half" idx="10"/>
          </p:nvPr>
        </p:nvSpPr>
        <p:spPr/>
        <p:txBody>
          <a:bodyPr/>
          <a:lstStyle/>
          <a:p>
            <a:fld id="{7E6659E3-AF4E-4097-B951-5CEE4C68EC00}" type="datetimeFigureOut">
              <a:rPr kumimoji="1" lang="ja-JP" altLang="en-US" smtClean="0"/>
              <a:t>2023/12/28</a:t>
            </a:fld>
            <a:endParaRPr kumimoji="1" lang="ja-JP" altLang="en-US"/>
          </a:p>
        </p:txBody>
      </p:sp>
      <p:sp>
        <p:nvSpPr>
          <p:cNvPr id="6" name="フッター プレースホルダー 5">
            <a:extLst>
              <a:ext uri="{FF2B5EF4-FFF2-40B4-BE49-F238E27FC236}">
                <a16:creationId xmlns:a16="http://schemas.microsoft.com/office/drawing/2014/main" id="{86A99248-A80B-6DD7-C4F8-B60633684495}"/>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D54404F0-A918-5F82-8E0E-EDA0FBF46A86}"/>
              </a:ext>
            </a:extLst>
          </p:cNvPr>
          <p:cNvSpPr>
            <a:spLocks noGrp="1"/>
          </p:cNvSpPr>
          <p:nvPr>
            <p:ph type="sldNum" sz="quarter" idx="12"/>
          </p:nvPr>
        </p:nvSpPr>
        <p:spPr/>
        <p:txBody>
          <a:bodyPr/>
          <a:lstStyle/>
          <a:p>
            <a:fld id="{772E4005-32D0-46A9-BCBD-AA3147AE2AA9}" type="slidenum">
              <a:rPr kumimoji="1" lang="ja-JP" altLang="en-US" smtClean="0"/>
              <a:t>‹#›</a:t>
            </a:fld>
            <a:endParaRPr kumimoji="1" lang="ja-JP" altLang="en-US"/>
          </a:p>
        </p:txBody>
      </p:sp>
    </p:spTree>
    <p:extLst>
      <p:ext uri="{BB962C8B-B14F-4D97-AF65-F5344CB8AC3E}">
        <p14:creationId xmlns:p14="http://schemas.microsoft.com/office/powerpoint/2010/main" val="35860065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66D44FD-8E6D-B02B-C9A6-082997C46A48}"/>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428458CF-2AA9-5B1D-B4BA-C274597DD58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DEA36BC0-312F-E5EA-A324-89100030DE4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94B7F34A-6207-D10B-2191-645ED96921B8}"/>
              </a:ext>
            </a:extLst>
          </p:cNvPr>
          <p:cNvSpPr>
            <a:spLocks noGrp="1"/>
          </p:cNvSpPr>
          <p:nvPr>
            <p:ph type="dt" sz="half" idx="10"/>
          </p:nvPr>
        </p:nvSpPr>
        <p:spPr/>
        <p:txBody>
          <a:bodyPr/>
          <a:lstStyle/>
          <a:p>
            <a:fld id="{7E6659E3-AF4E-4097-B951-5CEE4C68EC00}" type="datetimeFigureOut">
              <a:rPr kumimoji="1" lang="ja-JP" altLang="en-US" smtClean="0"/>
              <a:t>2023/12/28</a:t>
            </a:fld>
            <a:endParaRPr kumimoji="1" lang="ja-JP" altLang="en-US"/>
          </a:p>
        </p:txBody>
      </p:sp>
      <p:sp>
        <p:nvSpPr>
          <p:cNvPr id="6" name="フッター プレースホルダー 5">
            <a:extLst>
              <a:ext uri="{FF2B5EF4-FFF2-40B4-BE49-F238E27FC236}">
                <a16:creationId xmlns:a16="http://schemas.microsoft.com/office/drawing/2014/main" id="{E99D7CD2-5DAF-9E00-783B-C4402826B801}"/>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31972243-B18D-C5B8-391B-2EE5DCABAD6E}"/>
              </a:ext>
            </a:extLst>
          </p:cNvPr>
          <p:cNvSpPr>
            <a:spLocks noGrp="1"/>
          </p:cNvSpPr>
          <p:nvPr>
            <p:ph type="sldNum" sz="quarter" idx="12"/>
          </p:nvPr>
        </p:nvSpPr>
        <p:spPr/>
        <p:txBody>
          <a:bodyPr/>
          <a:lstStyle/>
          <a:p>
            <a:fld id="{772E4005-32D0-46A9-BCBD-AA3147AE2AA9}" type="slidenum">
              <a:rPr kumimoji="1" lang="ja-JP" altLang="en-US" smtClean="0"/>
              <a:t>‹#›</a:t>
            </a:fld>
            <a:endParaRPr kumimoji="1" lang="ja-JP" altLang="en-US"/>
          </a:p>
        </p:txBody>
      </p:sp>
    </p:spTree>
    <p:extLst>
      <p:ext uri="{BB962C8B-B14F-4D97-AF65-F5344CB8AC3E}">
        <p14:creationId xmlns:p14="http://schemas.microsoft.com/office/powerpoint/2010/main" val="9788837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C2D95810-6BE8-51BE-56C8-A1BEC246D8E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06E507CC-6800-03FC-0943-6F0712A4A29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B2987754-2B7D-1867-63AD-BC8CA072EE3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E6659E3-AF4E-4097-B951-5CEE4C68EC00}" type="datetimeFigureOut">
              <a:rPr kumimoji="1" lang="ja-JP" altLang="en-US" smtClean="0"/>
              <a:t>2023/12/28</a:t>
            </a:fld>
            <a:endParaRPr kumimoji="1" lang="ja-JP" altLang="en-US"/>
          </a:p>
        </p:txBody>
      </p:sp>
      <p:sp>
        <p:nvSpPr>
          <p:cNvPr id="5" name="フッター プレースホルダー 4">
            <a:extLst>
              <a:ext uri="{FF2B5EF4-FFF2-40B4-BE49-F238E27FC236}">
                <a16:creationId xmlns:a16="http://schemas.microsoft.com/office/drawing/2014/main" id="{7712A0E5-4AA1-5ED8-A89A-995482AEB3A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55ABE94A-721A-9BF8-F7D3-43AECE9A41F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72E4005-32D0-46A9-BCBD-AA3147AE2AA9}" type="slidenum">
              <a:rPr kumimoji="1" lang="ja-JP" altLang="en-US" smtClean="0"/>
              <a:t>‹#›</a:t>
            </a:fld>
            <a:endParaRPr kumimoji="1" lang="ja-JP" altLang="en-US"/>
          </a:p>
        </p:txBody>
      </p:sp>
    </p:spTree>
    <p:extLst>
      <p:ext uri="{BB962C8B-B14F-4D97-AF65-F5344CB8AC3E}">
        <p14:creationId xmlns:p14="http://schemas.microsoft.com/office/powerpoint/2010/main" val="30055636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stat.go.jp/naruhodo/4_graph/shokyu/hakohige.html#:~:text=%E7%AE%B1%E3%81%B2%E3%81%92%E5%9B%B3%E3%81%AF%E3%83%87%E3%83%BC%E3%82%BF,%E7%AD%89%E5%88%86%E3%81%97%E3%81%9F%E3%82%82%E3%81%AE%E3%81%A7%E3%81%99%E3%80%82"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hyperlink" Target="https://www.mlit.go.jp/kokudoseisaku/gis/guidance/guidance_1.html" TargetMode="External"/><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hyperlink" Target="https://www.stat.go.jp/naruhodo/4_graph/data.html" TargetMode="External"/><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hyperlink" Target="https://www.stat.go.jp/naruhodo/7_shurui/zensu.html" TargetMode="External"/><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s://www.stat.go.jp/naruhodo/7_shurui/zensu.html" TargetMode="Externa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hyperlink" Target="https://learn.microsoft.com/ja-jp/power-bi/fundamentals/desktop-what-is-desktop" TargetMode="External"/><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hyperlink" Target="https://textmining.userlocal.jp/results/wordcloud/sample" TargetMode="External"/></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hyperlink" Target="https://support.microsoft.com/ja-jp/topic/%E3%83%96%E3%83%AC%E3%83%BC%E3%83%B3%E3%82%B9%E3%83%88%E3%83%BC%E3%83%9F%E3%83%B3%E3%82%B0%E5%9B%B3%E3%82%92%E4%BD%9C%E6%88%90%E3%81%99%E3%82%8B-642706c0-7e63-463b-8aa8-a9aa67367989" TargetMode="External"/></Relationships>
</file>

<file path=ppt/slides/_rels/slide2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hyperlink" Target="https://idea-create.com/idea/brain-writing.html"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s://www.stat.go.jp/naruhodo/9_graph/jyokyu/redar.html" TargetMode="External"/><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hyperlink" Target="https://www.stat.go.jp/naruhodo/4_graph/shokyu/histogram.html" TargetMode="External"/><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hyperlink" Target="https://www.kkr.mlit.go.jp/fukui/douro/fukuijutai/h_30/pdf/report02.pdf" TargetMode="External"/><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hyperlink" Target="https://www.stat.go.jp/dstart/point/seminar/02/3-2-2.html" TargetMode="External"/><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2A41970-13D0-93F0-961A-319D56239CD9}"/>
              </a:ext>
            </a:extLst>
          </p:cNvPr>
          <p:cNvSpPr txBox="1"/>
          <p:nvPr/>
        </p:nvSpPr>
        <p:spPr>
          <a:xfrm>
            <a:off x="1088152" y="566678"/>
            <a:ext cx="10015695" cy="2862322"/>
          </a:xfrm>
          <a:prstGeom prst="rect">
            <a:avLst/>
          </a:prstGeom>
          <a:noFill/>
        </p:spPr>
        <p:txBody>
          <a:bodyPr wrap="square" rtlCol="0">
            <a:spAutoFit/>
          </a:bodyPr>
          <a:lstStyle/>
          <a:p>
            <a:r>
              <a:rPr lang="ja-JP" altLang="en-US" sz="2000" b="1" dirty="0">
                <a:solidFill>
                  <a:srgbClr val="FF0000"/>
                </a:solidFill>
              </a:rPr>
              <a:t>箱ひげ図</a:t>
            </a:r>
            <a:endParaRPr lang="en-US" altLang="ja-JP" sz="2000" b="1" dirty="0">
              <a:solidFill>
                <a:srgbClr val="FF0000"/>
              </a:solidFill>
            </a:endParaRPr>
          </a:p>
          <a:p>
            <a:endParaRPr lang="en-US" altLang="ja-JP" sz="2000" b="0" i="0" dirty="0">
              <a:effectLst/>
              <a:latin typeface="Noto Sans JP"/>
            </a:endParaRPr>
          </a:p>
          <a:p>
            <a:r>
              <a:rPr lang="ja-JP" altLang="en-US" sz="2000" dirty="0">
                <a:latin typeface="Noto Sans JP"/>
              </a:rPr>
              <a:t>データのばらつき具合を示すのに用いる。データのばらつきはヒストグラムでもみることができるが、箱ひげ図は異なる複数のデータのばらつきを比較する事ができる。</a:t>
            </a:r>
          </a:p>
          <a:p>
            <a:r>
              <a:rPr lang="ja-JP" altLang="en-US" sz="2000" dirty="0">
                <a:latin typeface="Noto Sans JP"/>
              </a:rPr>
              <a:t>また、箱ひげ図は四分位数を用いてデータの散らばりを表す。四分位数とはデータを小さい順に並べて、</a:t>
            </a:r>
            <a:r>
              <a:rPr lang="en-US" altLang="ja-JP" sz="2000" dirty="0">
                <a:latin typeface="Noto Sans JP"/>
              </a:rPr>
              <a:t>4</a:t>
            </a:r>
            <a:r>
              <a:rPr lang="ja-JP" altLang="en-US" sz="2000" dirty="0">
                <a:latin typeface="Noto Sans JP"/>
              </a:rPr>
              <a:t>等分したものである。小さい値から数えて、総数の</a:t>
            </a:r>
            <a:r>
              <a:rPr lang="en-US" altLang="ja-JP" sz="2000" dirty="0">
                <a:latin typeface="Noto Sans JP"/>
              </a:rPr>
              <a:t>1/4</a:t>
            </a:r>
            <a:r>
              <a:rPr lang="ja-JP" altLang="en-US" sz="2000" dirty="0">
                <a:latin typeface="Noto Sans JP"/>
              </a:rPr>
              <a:t>番目に当たる値が第</a:t>
            </a:r>
            <a:r>
              <a:rPr lang="en-US" altLang="ja-JP" sz="2000" dirty="0">
                <a:latin typeface="Noto Sans JP"/>
              </a:rPr>
              <a:t>1</a:t>
            </a:r>
            <a:r>
              <a:rPr lang="ja-JP" altLang="en-US" sz="2000" dirty="0">
                <a:latin typeface="Noto Sans JP"/>
              </a:rPr>
              <a:t>四分位数、真ん中に当たる値が第</a:t>
            </a:r>
            <a:r>
              <a:rPr lang="en-US" altLang="ja-JP" sz="2000" dirty="0">
                <a:latin typeface="Noto Sans JP"/>
              </a:rPr>
              <a:t>2</a:t>
            </a:r>
            <a:r>
              <a:rPr lang="ja-JP" altLang="en-US" sz="2000" dirty="0">
                <a:latin typeface="Noto Sans JP"/>
              </a:rPr>
              <a:t>四分位数（</a:t>
            </a:r>
            <a:r>
              <a:rPr lang="en-US" altLang="ja-JP" sz="2000" dirty="0">
                <a:latin typeface="Noto Sans JP"/>
              </a:rPr>
              <a:t>=</a:t>
            </a:r>
            <a:r>
              <a:rPr lang="ja-JP" altLang="en-US" sz="2000" dirty="0">
                <a:latin typeface="Noto Sans JP"/>
              </a:rPr>
              <a:t>中央値）、</a:t>
            </a:r>
            <a:r>
              <a:rPr lang="en-US" altLang="ja-JP" sz="2000" dirty="0">
                <a:latin typeface="Noto Sans JP"/>
              </a:rPr>
              <a:t>3/4</a:t>
            </a:r>
            <a:r>
              <a:rPr lang="ja-JP" altLang="en-US" sz="2000" dirty="0">
                <a:latin typeface="Noto Sans JP"/>
              </a:rPr>
              <a:t>番目にあたる値が第</a:t>
            </a:r>
            <a:r>
              <a:rPr lang="en-US" altLang="ja-JP" sz="2000" dirty="0">
                <a:latin typeface="Noto Sans JP"/>
              </a:rPr>
              <a:t>3</a:t>
            </a:r>
            <a:r>
              <a:rPr lang="ja-JP" altLang="en-US" sz="2000" dirty="0">
                <a:latin typeface="Noto Sans JP"/>
              </a:rPr>
              <a:t>四分位数となる。そして、箱ひげ図の中央の線は中央値になります。分布に偏りがある場合は、平均は箱の外側にある場合もある。</a:t>
            </a:r>
          </a:p>
        </p:txBody>
      </p:sp>
      <p:pic>
        <p:nvPicPr>
          <p:cNvPr id="3" name="図 2">
            <a:extLst>
              <a:ext uri="{FF2B5EF4-FFF2-40B4-BE49-F238E27FC236}">
                <a16:creationId xmlns:a16="http://schemas.microsoft.com/office/drawing/2014/main" id="{468D26E1-BFDA-8B50-93E7-09B9C96E9F7A}"/>
              </a:ext>
            </a:extLst>
          </p:cNvPr>
          <p:cNvPicPr>
            <a:picLocks noChangeAspect="1"/>
          </p:cNvPicPr>
          <p:nvPr/>
        </p:nvPicPr>
        <p:blipFill>
          <a:blip r:embed="rId2"/>
          <a:stretch>
            <a:fillRect/>
          </a:stretch>
        </p:blipFill>
        <p:spPr>
          <a:xfrm>
            <a:off x="3673900" y="3429000"/>
            <a:ext cx="4254249" cy="2674099"/>
          </a:xfrm>
          <a:prstGeom prst="rect">
            <a:avLst/>
          </a:prstGeom>
        </p:spPr>
      </p:pic>
      <p:sp>
        <p:nvSpPr>
          <p:cNvPr id="10" name="テキスト ボックス 9">
            <a:extLst>
              <a:ext uri="{FF2B5EF4-FFF2-40B4-BE49-F238E27FC236}">
                <a16:creationId xmlns:a16="http://schemas.microsoft.com/office/drawing/2014/main" id="{D98555B8-D921-8722-FA4D-9F422DC408FB}"/>
              </a:ext>
            </a:extLst>
          </p:cNvPr>
          <p:cNvSpPr txBox="1"/>
          <p:nvPr/>
        </p:nvSpPr>
        <p:spPr>
          <a:xfrm>
            <a:off x="5049717" y="6103099"/>
            <a:ext cx="2566934" cy="276999"/>
          </a:xfrm>
          <a:prstGeom prst="rect">
            <a:avLst/>
          </a:prstGeom>
          <a:noFill/>
        </p:spPr>
        <p:txBody>
          <a:bodyPr wrap="square">
            <a:spAutoFit/>
          </a:bodyPr>
          <a:lstStyle/>
          <a:p>
            <a:r>
              <a:rPr lang="ja-JP" altLang="en-US" sz="1200" dirty="0">
                <a:hlinkClick r:id="rId3"/>
              </a:rPr>
              <a:t>箱ひげ図 </a:t>
            </a:r>
            <a:r>
              <a:rPr lang="en-US" altLang="ja-JP" sz="1200" dirty="0">
                <a:hlinkClick r:id="rId3"/>
              </a:rPr>
              <a:t>(stat.go.jp)</a:t>
            </a:r>
            <a:endParaRPr lang="ja-JP" altLang="en-US" sz="1200" dirty="0"/>
          </a:p>
        </p:txBody>
      </p:sp>
    </p:spTree>
    <p:extLst>
      <p:ext uri="{BB962C8B-B14F-4D97-AF65-F5344CB8AC3E}">
        <p14:creationId xmlns:p14="http://schemas.microsoft.com/office/powerpoint/2010/main" val="13218397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2A41970-13D0-93F0-961A-319D56239CD9}"/>
              </a:ext>
            </a:extLst>
          </p:cNvPr>
          <p:cNvSpPr txBox="1"/>
          <p:nvPr/>
        </p:nvSpPr>
        <p:spPr>
          <a:xfrm>
            <a:off x="1088152" y="1111959"/>
            <a:ext cx="10015695" cy="1938992"/>
          </a:xfrm>
          <a:prstGeom prst="rect">
            <a:avLst/>
          </a:prstGeom>
          <a:noFill/>
        </p:spPr>
        <p:txBody>
          <a:bodyPr wrap="square" rtlCol="0">
            <a:spAutoFit/>
          </a:bodyPr>
          <a:lstStyle/>
          <a:p>
            <a:r>
              <a:rPr lang="ja-JP" altLang="en-US" sz="2000" b="1" dirty="0">
                <a:solidFill>
                  <a:srgbClr val="FF0000"/>
                </a:solidFill>
              </a:rPr>
              <a:t>シェープファイル</a:t>
            </a:r>
            <a:endParaRPr lang="en-US" altLang="ja-JP" sz="2000" b="1" dirty="0">
              <a:solidFill>
                <a:srgbClr val="FF0000"/>
              </a:solidFill>
            </a:endParaRPr>
          </a:p>
          <a:p>
            <a:endParaRPr lang="en-US" altLang="ja-JP" sz="2000" b="0" i="0" dirty="0">
              <a:effectLst/>
              <a:latin typeface="Noto Sans JP"/>
            </a:endParaRPr>
          </a:p>
          <a:p>
            <a:r>
              <a:rPr lang="ja-JP" altLang="en-US" sz="2000" dirty="0">
                <a:latin typeface="Noto Sans JP"/>
              </a:rPr>
              <a:t>地理情報システム（</a:t>
            </a:r>
            <a:r>
              <a:rPr lang="en-US" altLang="ja-JP" sz="2000" dirty="0">
                <a:latin typeface="Noto Sans JP"/>
              </a:rPr>
              <a:t>GIS</a:t>
            </a:r>
            <a:r>
              <a:rPr lang="ja-JP" altLang="en-US" sz="2000" dirty="0">
                <a:latin typeface="Noto Sans JP"/>
              </a:rPr>
              <a:t>）間でのデータの相互運用におけるオープン標準として用いられるファイル形式である。例えば、井戸、川、湖などの空間要素がベクター形式であるポイント、ライン、ポリゴンで示され、各要素に固有名称や温度などの任意の属性を付与できる。</a:t>
            </a:r>
          </a:p>
        </p:txBody>
      </p:sp>
      <p:sp>
        <p:nvSpPr>
          <p:cNvPr id="12" name="テキスト ボックス 11">
            <a:extLst>
              <a:ext uri="{FF2B5EF4-FFF2-40B4-BE49-F238E27FC236}">
                <a16:creationId xmlns:a16="http://schemas.microsoft.com/office/drawing/2014/main" id="{75270586-8BCA-0B9C-F7B3-5729E4C747B7}"/>
              </a:ext>
            </a:extLst>
          </p:cNvPr>
          <p:cNvSpPr txBox="1"/>
          <p:nvPr/>
        </p:nvSpPr>
        <p:spPr>
          <a:xfrm>
            <a:off x="5137220" y="5880196"/>
            <a:ext cx="2198076" cy="307777"/>
          </a:xfrm>
          <a:prstGeom prst="rect">
            <a:avLst/>
          </a:prstGeom>
          <a:noFill/>
        </p:spPr>
        <p:txBody>
          <a:bodyPr wrap="square">
            <a:spAutoFit/>
          </a:bodyPr>
          <a:lstStyle/>
          <a:p>
            <a:r>
              <a:rPr lang="ja-JP" altLang="en-US" sz="1400" dirty="0">
                <a:latin typeface="Noto Sans JP"/>
              </a:rPr>
              <a:t>（出典）</a:t>
            </a:r>
            <a:r>
              <a:rPr lang="en-US" altLang="ja-JP" sz="1400" dirty="0">
                <a:latin typeface="Noto Sans JP"/>
              </a:rPr>
              <a:t>Wikipedia</a:t>
            </a:r>
            <a:endParaRPr lang="ja-JP" altLang="en-US" sz="1400" dirty="0"/>
          </a:p>
        </p:txBody>
      </p:sp>
      <p:pic>
        <p:nvPicPr>
          <p:cNvPr id="3" name="図 2">
            <a:extLst>
              <a:ext uri="{FF2B5EF4-FFF2-40B4-BE49-F238E27FC236}">
                <a16:creationId xmlns:a16="http://schemas.microsoft.com/office/drawing/2014/main" id="{1D3D7CE7-A19B-13D6-FEF7-C30C030A2DB5}"/>
              </a:ext>
            </a:extLst>
          </p:cNvPr>
          <p:cNvPicPr>
            <a:picLocks noChangeAspect="1"/>
          </p:cNvPicPr>
          <p:nvPr/>
        </p:nvPicPr>
        <p:blipFill>
          <a:blip r:embed="rId2"/>
          <a:stretch>
            <a:fillRect/>
          </a:stretch>
        </p:blipFill>
        <p:spPr>
          <a:xfrm>
            <a:off x="4351181" y="3050951"/>
            <a:ext cx="3248478" cy="2705478"/>
          </a:xfrm>
          <a:prstGeom prst="rect">
            <a:avLst/>
          </a:prstGeom>
          <a:ln>
            <a:solidFill>
              <a:schemeClr val="tx1"/>
            </a:solidFill>
          </a:ln>
        </p:spPr>
      </p:pic>
    </p:spTree>
    <p:extLst>
      <p:ext uri="{BB962C8B-B14F-4D97-AF65-F5344CB8AC3E}">
        <p14:creationId xmlns:p14="http://schemas.microsoft.com/office/powerpoint/2010/main" val="7499969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2A41970-13D0-93F0-961A-319D56239CD9}"/>
              </a:ext>
            </a:extLst>
          </p:cNvPr>
          <p:cNvSpPr txBox="1"/>
          <p:nvPr/>
        </p:nvSpPr>
        <p:spPr>
          <a:xfrm>
            <a:off x="1088152" y="2305615"/>
            <a:ext cx="10015695" cy="2246769"/>
          </a:xfrm>
          <a:prstGeom prst="rect">
            <a:avLst/>
          </a:prstGeom>
          <a:noFill/>
        </p:spPr>
        <p:txBody>
          <a:bodyPr wrap="square" rtlCol="0">
            <a:spAutoFit/>
          </a:bodyPr>
          <a:lstStyle/>
          <a:p>
            <a:r>
              <a:rPr lang="ja-JP" altLang="en-US" sz="2000" b="1" dirty="0">
                <a:solidFill>
                  <a:srgbClr val="FF0000"/>
                </a:solidFill>
              </a:rPr>
              <a:t>共起語</a:t>
            </a:r>
            <a:endParaRPr lang="en-US" altLang="ja-JP" sz="2000" b="1" dirty="0">
              <a:solidFill>
                <a:srgbClr val="FF0000"/>
              </a:solidFill>
            </a:endParaRPr>
          </a:p>
          <a:p>
            <a:endParaRPr lang="en-US" altLang="ja-JP" sz="2000" b="0" i="0" dirty="0">
              <a:effectLst/>
              <a:latin typeface="Noto Sans JP"/>
            </a:endParaRPr>
          </a:p>
          <a:p>
            <a:r>
              <a:rPr lang="ja-JP" altLang="en-US" sz="2000" dirty="0">
                <a:latin typeface="Noto Sans JP"/>
              </a:rPr>
              <a:t>「キーワードと一緒に使われやすいワード」のこと。あるキーワードについての文が書かれた際、同じ文の中や近くの文に含まれやすい語句のことを指す。その単語を説明するブログ記事や、その単語についてのコンテンツ内などで頻繁に出現するワード。例えば主軸キーワードを「</a:t>
            </a:r>
            <a:r>
              <a:rPr lang="en-US" altLang="ja-JP" sz="2000" dirty="0">
                <a:latin typeface="Noto Sans JP"/>
              </a:rPr>
              <a:t>IT</a:t>
            </a:r>
            <a:r>
              <a:rPr lang="ja-JP" altLang="en-US" sz="2000" dirty="0">
                <a:latin typeface="Noto Sans JP"/>
              </a:rPr>
              <a:t>パスポート」とした場合、「試験」「問題」「実施」「評価」「資格」「</a:t>
            </a:r>
            <a:r>
              <a:rPr lang="en-US" altLang="ja-JP" sz="2000" dirty="0">
                <a:latin typeface="Noto Sans JP"/>
              </a:rPr>
              <a:t>CBT</a:t>
            </a:r>
            <a:r>
              <a:rPr lang="ja-JP" altLang="en-US" sz="2000" dirty="0">
                <a:latin typeface="Noto Sans JP"/>
              </a:rPr>
              <a:t>」などが共起語となる。</a:t>
            </a:r>
          </a:p>
        </p:txBody>
      </p:sp>
    </p:spTree>
    <p:extLst>
      <p:ext uri="{BB962C8B-B14F-4D97-AF65-F5344CB8AC3E}">
        <p14:creationId xmlns:p14="http://schemas.microsoft.com/office/powerpoint/2010/main" val="2592593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2A41970-13D0-93F0-961A-319D56239CD9}"/>
              </a:ext>
            </a:extLst>
          </p:cNvPr>
          <p:cNvSpPr txBox="1"/>
          <p:nvPr/>
        </p:nvSpPr>
        <p:spPr>
          <a:xfrm>
            <a:off x="1088152" y="2426195"/>
            <a:ext cx="10015695" cy="1323439"/>
          </a:xfrm>
          <a:prstGeom prst="rect">
            <a:avLst/>
          </a:prstGeom>
          <a:noFill/>
        </p:spPr>
        <p:txBody>
          <a:bodyPr wrap="square" rtlCol="0">
            <a:spAutoFit/>
          </a:bodyPr>
          <a:lstStyle/>
          <a:p>
            <a:r>
              <a:rPr lang="ja-JP" altLang="en-US" sz="2000" b="1" dirty="0">
                <a:solidFill>
                  <a:srgbClr val="FF0000"/>
                </a:solidFill>
              </a:rPr>
              <a:t>チャートジャンク</a:t>
            </a:r>
            <a:endParaRPr lang="en-US" altLang="ja-JP" sz="2000" b="1" dirty="0">
              <a:solidFill>
                <a:srgbClr val="FF0000"/>
              </a:solidFill>
            </a:endParaRPr>
          </a:p>
          <a:p>
            <a:endParaRPr lang="en-US" altLang="ja-JP" sz="2000" b="0" i="0" dirty="0">
              <a:effectLst/>
              <a:latin typeface="Noto Sans JP"/>
            </a:endParaRPr>
          </a:p>
          <a:p>
            <a:r>
              <a:rPr lang="ja-JP" altLang="en-US" sz="2000" dirty="0">
                <a:latin typeface="Noto Sans JP"/>
              </a:rPr>
              <a:t>グラフを構成する視覚的な要素のうち、情報の理解には不要な要素のこと。過度な装飾などによって情報の正しい理解が妨げられるとして批判される。</a:t>
            </a:r>
          </a:p>
        </p:txBody>
      </p:sp>
    </p:spTree>
    <p:extLst>
      <p:ext uri="{BB962C8B-B14F-4D97-AF65-F5344CB8AC3E}">
        <p14:creationId xmlns:p14="http://schemas.microsoft.com/office/powerpoint/2010/main" val="6246334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2A41970-13D0-93F0-961A-319D56239CD9}"/>
              </a:ext>
            </a:extLst>
          </p:cNvPr>
          <p:cNvSpPr txBox="1"/>
          <p:nvPr/>
        </p:nvSpPr>
        <p:spPr>
          <a:xfrm>
            <a:off x="1088152" y="1210345"/>
            <a:ext cx="10015695" cy="1631216"/>
          </a:xfrm>
          <a:prstGeom prst="rect">
            <a:avLst/>
          </a:prstGeom>
          <a:noFill/>
        </p:spPr>
        <p:txBody>
          <a:bodyPr wrap="square" rtlCol="0">
            <a:spAutoFit/>
          </a:bodyPr>
          <a:lstStyle/>
          <a:p>
            <a:r>
              <a:rPr lang="en-US" altLang="ja-JP" sz="2000" b="1" dirty="0">
                <a:solidFill>
                  <a:srgbClr val="FF0000"/>
                </a:solidFill>
              </a:rPr>
              <a:t>GIS</a:t>
            </a:r>
            <a:r>
              <a:rPr lang="ja-JP" altLang="en-US" sz="2000" b="1" dirty="0">
                <a:solidFill>
                  <a:srgbClr val="FF0000"/>
                </a:solidFill>
              </a:rPr>
              <a:t>（地理空間情報）データ</a:t>
            </a:r>
            <a:endParaRPr lang="en-US" altLang="ja-JP" sz="2000" b="1" dirty="0">
              <a:solidFill>
                <a:srgbClr val="FF0000"/>
              </a:solidFill>
            </a:endParaRPr>
          </a:p>
          <a:p>
            <a:endParaRPr lang="en-US" altLang="ja-JP" sz="2000" b="0" i="0" dirty="0">
              <a:effectLst/>
              <a:latin typeface="Noto Sans JP"/>
            </a:endParaRPr>
          </a:p>
          <a:p>
            <a:r>
              <a:rPr lang="ja-JP" altLang="en-US" sz="2000" dirty="0">
                <a:latin typeface="Noto Sans JP"/>
              </a:rPr>
              <a:t> </a:t>
            </a:r>
            <a:r>
              <a:rPr lang="en-US" altLang="ja-JP" sz="2000" dirty="0">
                <a:latin typeface="Noto Sans JP"/>
              </a:rPr>
              <a:t>GIS</a:t>
            </a:r>
            <a:r>
              <a:rPr lang="ja-JP" altLang="en-US" sz="2000" dirty="0">
                <a:latin typeface="Noto Sans JP"/>
              </a:rPr>
              <a:t>（地理空間情報）とは、空間上の特定の地点又は区域の位置を示す情報（位置情報）とそれに関連付けられた様々な事象に関する情報、もしくは位置情報のみからなる情報をいう。</a:t>
            </a:r>
          </a:p>
        </p:txBody>
      </p:sp>
      <p:pic>
        <p:nvPicPr>
          <p:cNvPr id="3" name="図 2">
            <a:extLst>
              <a:ext uri="{FF2B5EF4-FFF2-40B4-BE49-F238E27FC236}">
                <a16:creationId xmlns:a16="http://schemas.microsoft.com/office/drawing/2014/main" id="{69C6610F-917B-8276-25A1-6E1731BBC7DF}"/>
              </a:ext>
            </a:extLst>
          </p:cNvPr>
          <p:cNvPicPr>
            <a:picLocks noChangeAspect="1"/>
          </p:cNvPicPr>
          <p:nvPr/>
        </p:nvPicPr>
        <p:blipFill>
          <a:blip r:embed="rId2"/>
          <a:stretch>
            <a:fillRect/>
          </a:stretch>
        </p:blipFill>
        <p:spPr>
          <a:xfrm>
            <a:off x="3060624" y="2841561"/>
            <a:ext cx="5470427" cy="2743142"/>
          </a:xfrm>
          <a:prstGeom prst="rect">
            <a:avLst/>
          </a:prstGeom>
        </p:spPr>
      </p:pic>
      <p:sp>
        <p:nvSpPr>
          <p:cNvPr id="6" name="テキスト ボックス 5">
            <a:extLst>
              <a:ext uri="{FF2B5EF4-FFF2-40B4-BE49-F238E27FC236}">
                <a16:creationId xmlns:a16="http://schemas.microsoft.com/office/drawing/2014/main" id="{4D6F44E2-AB44-C957-552C-51EA822C1011}"/>
              </a:ext>
            </a:extLst>
          </p:cNvPr>
          <p:cNvSpPr txBox="1"/>
          <p:nvPr/>
        </p:nvSpPr>
        <p:spPr>
          <a:xfrm>
            <a:off x="3380432" y="5584703"/>
            <a:ext cx="6094324" cy="276999"/>
          </a:xfrm>
          <a:prstGeom prst="rect">
            <a:avLst/>
          </a:prstGeom>
          <a:noFill/>
        </p:spPr>
        <p:txBody>
          <a:bodyPr wrap="square">
            <a:spAutoFit/>
          </a:bodyPr>
          <a:lstStyle/>
          <a:p>
            <a:r>
              <a:rPr lang="ja-JP" altLang="en-US" sz="1200" dirty="0">
                <a:hlinkClick r:id="rId3"/>
              </a:rPr>
              <a:t>国土交通省国土政策局</a:t>
            </a:r>
            <a:r>
              <a:rPr lang="en-US" altLang="ja-JP" sz="1200" dirty="0">
                <a:hlinkClick r:id="rId3"/>
              </a:rPr>
              <a:t>GISHP【</a:t>
            </a:r>
            <a:r>
              <a:rPr lang="ja-JP" altLang="en-US" sz="1200" dirty="0">
                <a:hlinkClick r:id="rId3"/>
              </a:rPr>
              <a:t>ガイダンス</a:t>
            </a:r>
            <a:r>
              <a:rPr lang="en-US" altLang="ja-JP" sz="1200" dirty="0">
                <a:hlinkClick r:id="rId3"/>
              </a:rPr>
              <a:t>―GIS</a:t>
            </a:r>
            <a:r>
              <a:rPr lang="ja-JP" altLang="en-US" sz="1200" dirty="0">
                <a:hlinkClick r:id="rId3"/>
              </a:rPr>
              <a:t>とは</a:t>
            </a:r>
            <a:r>
              <a:rPr lang="en-US" altLang="ja-JP" sz="1200" dirty="0">
                <a:hlinkClick r:id="rId3"/>
              </a:rPr>
              <a:t>】 (mlit.go.jp)</a:t>
            </a:r>
            <a:endParaRPr lang="ja-JP" altLang="en-US" sz="1200" dirty="0"/>
          </a:p>
        </p:txBody>
      </p:sp>
    </p:spTree>
    <p:extLst>
      <p:ext uri="{BB962C8B-B14F-4D97-AF65-F5344CB8AC3E}">
        <p14:creationId xmlns:p14="http://schemas.microsoft.com/office/powerpoint/2010/main" val="40408148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2A41970-13D0-93F0-961A-319D56239CD9}"/>
              </a:ext>
            </a:extLst>
          </p:cNvPr>
          <p:cNvSpPr txBox="1"/>
          <p:nvPr/>
        </p:nvSpPr>
        <p:spPr>
          <a:xfrm>
            <a:off x="1088152" y="1602228"/>
            <a:ext cx="10015695" cy="1323439"/>
          </a:xfrm>
          <a:prstGeom prst="rect">
            <a:avLst/>
          </a:prstGeom>
          <a:noFill/>
        </p:spPr>
        <p:txBody>
          <a:bodyPr wrap="square" rtlCol="0">
            <a:spAutoFit/>
          </a:bodyPr>
          <a:lstStyle/>
          <a:p>
            <a:r>
              <a:rPr lang="ja-JP" altLang="en-US" sz="2000" b="1" dirty="0">
                <a:solidFill>
                  <a:srgbClr val="FF0000"/>
                </a:solidFill>
              </a:rPr>
              <a:t>クロスセクションデータ（横断面データ）</a:t>
            </a:r>
            <a:endParaRPr lang="en-US" altLang="ja-JP" sz="2000" b="1" dirty="0">
              <a:solidFill>
                <a:srgbClr val="FF0000"/>
              </a:solidFill>
            </a:endParaRPr>
          </a:p>
          <a:p>
            <a:endParaRPr lang="en-US" altLang="ja-JP" sz="2000" b="0" i="0" dirty="0">
              <a:effectLst/>
              <a:latin typeface="Noto Sans JP"/>
            </a:endParaRPr>
          </a:p>
          <a:p>
            <a:r>
              <a:rPr lang="ja-JP" altLang="en-US" sz="2000" dirty="0">
                <a:latin typeface="Noto Sans JP"/>
              </a:rPr>
              <a:t>ある時点における場所・グループ別などに記録した複数の項目を集めたデータのこと。同一時点での複数項目間の分析ができる。</a:t>
            </a:r>
          </a:p>
        </p:txBody>
      </p:sp>
      <p:pic>
        <p:nvPicPr>
          <p:cNvPr id="5" name="図 4">
            <a:extLst>
              <a:ext uri="{FF2B5EF4-FFF2-40B4-BE49-F238E27FC236}">
                <a16:creationId xmlns:a16="http://schemas.microsoft.com/office/drawing/2014/main" id="{F80D7B9F-BC09-1E1B-564B-FA94E8D8AFD3}"/>
              </a:ext>
            </a:extLst>
          </p:cNvPr>
          <p:cNvPicPr>
            <a:picLocks noChangeAspect="1"/>
          </p:cNvPicPr>
          <p:nvPr/>
        </p:nvPicPr>
        <p:blipFill>
          <a:blip r:embed="rId2"/>
          <a:stretch>
            <a:fillRect/>
          </a:stretch>
        </p:blipFill>
        <p:spPr>
          <a:xfrm>
            <a:off x="3211916" y="2925667"/>
            <a:ext cx="5184561" cy="2120427"/>
          </a:xfrm>
          <a:prstGeom prst="rect">
            <a:avLst/>
          </a:prstGeom>
        </p:spPr>
      </p:pic>
      <p:sp>
        <p:nvSpPr>
          <p:cNvPr id="10" name="テキスト ボックス 9">
            <a:extLst>
              <a:ext uri="{FF2B5EF4-FFF2-40B4-BE49-F238E27FC236}">
                <a16:creationId xmlns:a16="http://schemas.microsoft.com/office/drawing/2014/main" id="{BE71413C-29FB-0EC8-E516-959F9C630569}"/>
              </a:ext>
            </a:extLst>
          </p:cNvPr>
          <p:cNvSpPr txBox="1"/>
          <p:nvPr/>
        </p:nvSpPr>
        <p:spPr>
          <a:xfrm>
            <a:off x="3915301" y="5046094"/>
            <a:ext cx="3801833" cy="276999"/>
          </a:xfrm>
          <a:prstGeom prst="rect">
            <a:avLst/>
          </a:prstGeom>
          <a:noFill/>
        </p:spPr>
        <p:txBody>
          <a:bodyPr wrap="square">
            <a:spAutoFit/>
          </a:bodyPr>
          <a:lstStyle/>
          <a:p>
            <a:r>
              <a:rPr lang="ja-JP" altLang="en-US" sz="1200" dirty="0">
                <a:hlinkClick r:id="rId3"/>
              </a:rPr>
              <a:t>データ・データセットの種類 </a:t>
            </a:r>
            <a:r>
              <a:rPr lang="en-US" altLang="ja-JP" sz="1200" dirty="0">
                <a:hlinkClick r:id="rId3"/>
              </a:rPr>
              <a:t>(stat.go.jp)</a:t>
            </a:r>
            <a:endParaRPr lang="ja-JP" altLang="en-US" sz="1200" dirty="0"/>
          </a:p>
        </p:txBody>
      </p:sp>
    </p:spTree>
    <p:extLst>
      <p:ext uri="{BB962C8B-B14F-4D97-AF65-F5344CB8AC3E}">
        <p14:creationId xmlns:p14="http://schemas.microsoft.com/office/powerpoint/2010/main" val="19629654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2A41970-13D0-93F0-961A-319D56239CD9}"/>
              </a:ext>
            </a:extLst>
          </p:cNvPr>
          <p:cNvSpPr txBox="1"/>
          <p:nvPr/>
        </p:nvSpPr>
        <p:spPr>
          <a:xfrm>
            <a:off x="1088152" y="1260586"/>
            <a:ext cx="10015695" cy="1323439"/>
          </a:xfrm>
          <a:prstGeom prst="rect">
            <a:avLst/>
          </a:prstGeom>
          <a:noFill/>
        </p:spPr>
        <p:txBody>
          <a:bodyPr wrap="square" rtlCol="0">
            <a:spAutoFit/>
          </a:bodyPr>
          <a:lstStyle/>
          <a:p>
            <a:r>
              <a:rPr lang="ja-JP" altLang="en-US" sz="2000" b="1" dirty="0">
                <a:solidFill>
                  <a:srgbClr val="FF0000"/>
                </a:solidFill>
              </a:rPr>
              <a:t>母集団</a:t>
            </a:r>
            <a:endParaRPr lang="en-US" altLang="ja-JP" sz="2000" b="1" dirty="0">
              <a:solidFill>
                <a:srgbClr val="FF0000"/>
              </a:solidFill>
            </a:endParaRPr>
          </a:p>
          <a:p>
            <a:endParaRPr lang="en-US" altLang="ja-JP" sz="2000" b="0" i="0" dirty="0">
              <a:effectLst/>
              <a:latin typeface="Noto Sans JP"/>
            </a:endParaRPr>
          </a:p>
          <a:p>
            <a:r>
              <a:rPr lang="ja-JP" altLang="en-US" sz="2000" dirty="0">
                <a:latin typeface="Noto Sans JP"/>
              </a:rPr>
              <a:t>調査の対象となる集団全体のことを母集団と呼ぶ。数に限りがあるものを有限母集団といい、限りのないものは無限母集団とされる。</a:t>
            </a:r>
          </a:p>
        </p:txBody>
      </p:sp>
      <p:pic>
        <p:nvPicPr>
          <p:cNvPr id="7" name="図 6">
            <a:extLst>
              <a:ext uri="{FF2B5EF4-FFF2-40B4-BE49-F238E27FC236}">
                <a16:creationId xmlns:a16="http://schemas.microsoft.com/office/drawing/2014/main" id="{BC67109D-FC78-427C-E917-ED612B3C3E03}"/>
              </a:ext>
            </a:extLst>
          </p:cNvPr>
          <p:cNvPicPr>
            <a:picLocks noChangeAspect="1"/>
          </p:cNvPicPr>
          <p:nvPr/>
        </p:nvPicPr>
        <p:blipFill>
          <a:blip r:embed="rId2"/>
          <a:stretch>
            <a:fillRect/>
          </a:stretch>
        </p:blipFill>
        <p:spPr>
          <a:xfrm>
            <a:off x="3313809" y="2684509"/>
            <a:ext cx="5383512" cy="3133585"/>
          </a:xfrm>
          <a:prstGeom prst="rect">
            <a:avLst/>
          </a:prstGeom>
        </p:spPr>
      </p:pic>
      <p:sp>
        <p:nvSpPr>
          <p:cNvPr id="9" name="テキスト ボックス 8">
            <a:extLst>
              <a:ext uri="{FF2B5EF4-FFF2-40B4-BE49-F238E27FC236}">
                <a16:creationId xmlns:a16="http://schemas.microsoft.com/office/drawing/2014/main" id="{48650B69-B77F-1D51-14DF-E3AFA7B1A0F9}"/>
              </a:ext>
            </a:extLst>
          </p:cNvPr>
          <p:cNvSpPr txBox="1"/>
          <p:nvPr/>
        </p:nvSpPr>
        <p:spPr>
          <a:xfrm>
            <a:off x="4785528" y="5918578"/>
            <a:ext cx="4257988" cy="276999"/>
          </a:xfrm>
          <a:prstGeom prst="rect">
            <a:avLst/>
          </a:prstGeom>
          <a:noFill/>
        </p:spPr>
        <p:txBody>
          <a:bodyPr wrap="square">
            <a:spAutoFit/>
          </a:bodyPr>
          <a:lstStyle/>
          <a:p>
            <a:r>
              <a:rPr lang="ja-JP" altLang="en-US" sz="1200" dirty="0">
                <a:hlinkClick r:id="rId3"/>
              </a:rPr>
              <a:t>全数調査・標本調査 </a:t>
            </a:r>
            <a:r>
              <a:rPr lang="en-US" altLang="ja-JP" sz="1200" dirty="0">
                <a:hlinkClick r:id="rId3"/>
              </a:rPr>
              <a:t>(stat.go.jp)</a:t>
            </a:r>
            <a:endParaRPr lang="ja-JP" altLang="en-US" sz="1200" dirty="0"/>
          </a:p>
        </p:txBody>
      </p:sp>
    </p:spTree>
    <p:extLst>
      <p:ext uri="{BB962C8B-B14F-4D97-AF65-F5344CB8AC3E}">
        <p14:creationId xmlns:p14="http://schemas.microsoft.com/office/powerpoint/2010/main" val="42015090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2A41970-13D0-93F0-961A-319D56239CD9}"/>
              </a:ext>
            </a:extLst>
          </p:cNvPr>
          <p:cNvSpPr txBox="1"/>
          <p:nvPr/>
        </p:nvSpPr>
        <p:spPr>
          <a:xfrm>
            <a:off x="1088152" y="1059619"/>
            <a:ext cx="10015695" cy="1631216"/>
          </a:xfrm>
          <a:prstGeom prst="rect">
            <a:avLst/>
          </a:prstGeom>
          <a:noFill/>
        </p:spPr>
        <p:txBody>
          <a:bodyPr wrap="square" rtlCol="0">
            <a:spAutoFit/>
          </a:bodyPr>
          <a:lstStyle/>
          <a:p>
            <a:r>
              <a:rPr lang="ja-JP" altLang="en-US" sz="2000" b="1" dirty="0">
                <a:solidFill>
                  <a:srgbClr val="FF0000"/>
                </a:solidFill>
              </a:rPr>
              <a:t>標本抽出</a:t>
            </a:r>
            <a:endParaRPr lang="en-US" altLang="ja-JP" sz="2000" b="1" dirty="0">
              <a:solidFill>
                <a:srgbClr val="FF0000"/>
              </a:solidFill>
            </a:endParaRPr>
          </a:p>
          <a:p>
            <a:endParaRPr lang="en-US" altLang="ja-JP" sz="2000" b="0" i="0" dirty="0">
              <a:effectLst/>
              <a:latin typeface="Noto Sans JP"/>
            </a:endParaRPr>
          </a:p>
          <a:p>
            <a:r>
              <a:rPr lang="ja-JP" altLang="en-US" sz="2000" dirty="0">
                <a:latin typeface="Noto Sans JP"/>
              </a:rPr>
              <a:t>統計調査のために母集団から一部の調査対象者を選別すること。標本抽出したうえで調査すれば、標本調査になる。母集団は基本的に数が多すぎて調査に時間や費用がかかるため、標本抽出によって統計調査を行うのが一般的である。</a:t>
            </a:r>
          </a:p>
        </p:txBody>
      </p:sp>
      <p:sp>
        <p:nvSpPr>
          <p:cNvPr id="9" name="テキスト ボックス 8">
            <a:extLst>
              <a:ext uri="{FF2B5EF4-FFF2-40B4-BE49-F238E27FC236}">
                <a16:creationId xmlns:a16="http://schemas.microsoft.com/office/drawing/2014/main" id="{48650B69-B77F-1D51-14DF-E3AFA7B1A0F9}"/>
              </a:ext>
            </a:extLst>
          </p:cNvPr>
          <p:cNvSpPr txBox="1"/>
          <p:nvPr/>
        </p:nvSpPr>
        <p:spPr>
          <a:xfrm>
            <a:off x="4815673" y="5567368"/>
            <a:ext cx="4257988" cy="276999"/>
          </a:xfrm>
          <a:prstGeom prst="rect">
            <a:avLst/>
          </a:prstGeom>
          <a:noFill/>
        </p:spPr>
        <p:txBody>
          <a:bodyPr wrap="square">
            <a:spAutoFit/>
          </a:bodyPr>
          <a:lstStyle/>
          <a:p>
            <a:r>
              <a:rPr lang="ja-JP" altLang="en-US" sz="1200" dirty="0">
                <a:hlinkClick r:id="rId2"/>
              </a:rPr>
              <a:t>全数調査・標本調査 </a:t>
            </a:r>
            <a:r>
              <a:rPr lang="en-US" altLang="ja-JP" sz="1200" dirty="0">
                <a:hlinkClick r:id="rId2"/>
              </a:rPr>
              <a:t>(stat.go.jp)</a:t>
            </a:r>
            <a:endParaRPr lang="ja-JP" altLang="en-US" sz="1200" dirty="0"/>
          </a:p>
        </p:txBody>
      </p:sp>
      <p:pic>
        <p:nvPicPr>
          <p:cNvPr id="3" name="図 2">
            <a:extLst>
              <a:ext uri="{FF2B5EF4-FFF2-40B4-BE49-F238E27FC236}">
                <a16:creationId xmlns:a16="http://schemas.microsoft.com/office/drawing/2014/main" id="{89B728E1-8E3D-EC1D-9101-0C3458F04575}"/>
              </a:ext>
            </a:extLst>
          </p:cNvPr>
          <p:cNvPicPr>
            <a:picLocks noChangeAspect="1"/>
          </p:cNvPicPr>
          <p:nvPr/>
        </p:nvPicPr>
        <p:blipFill>
          <a:blip r:embed="rId3"/>
          <a:stretch>
            <a:fillRect/>
          </a:stretch>
        </p:blipFill>
        <p:spPr>
          <a:xfrm>
            <a:off x="2161625" y="2690835"/>
            <a:ext cx="7868748" cy="2762636"/>
          </a:xfrm>
          <a:prstGeom prst="rect">
            <a:avLst/>
          </a:prstGeom>
        </p:spPr>
      </p:pic>
    </p:spTree>
    <p:extLst>
      <p:ext uri="{BB962C8B-B14F-4D97-AF65-F5344CB8AC3E}">
        <p14:creationId xmlns:p14="http://schemas.microsoft.com/office/powerpoint/2010/main" val="744053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2A41970-13D0-93F0-961A-319D56239CD9}"/>
              </a:ext>
            </a:extLst>
          </p:cNvPr>
          <p:cNvSpPr txBox="1"/>
          <p:nvPr/>
        </p:nvSpPr>
        <p:spPr>
          <a:xfrm>
            <a:off x="1088152" y="1220392"/>
            <a:ext cx="10015695" cy="4093428"/>
          </a:xfrm>
          <a:prstGeom prst="rect">
            <a:avLst/>
          </a:prstGeom>
          <a:noFill/>
        </p:spPr>
        <p:txBody>
          <a:bodyPr wrap="square" rtlCol="0">
            <a:spAutoFit/>
          </a:bodyPr>
          <a:lstStyle/>
          <a:p>
            <a:r>
              <a:rPr lang="ja-JP" altLang="en-US" sz="2000" b="1" dirty="0">
                <a:solidFill>
                  <a:srgbClr val="FF0000"/>
                </a:solidFill>
              </a:rPr>
              <a:t>仮説検定</a:t>
            </a:r>
            <a:endParaRPr lang="en-US" altLang="ja-JP" sz="2000" b="1" dirty="0">
              <a:solidFill>
                <a:srgbClr val="FF0000"/>
              </a:solidFill>
            </a:endParaRPr>
          </a:p>
          <a:p>
            <a:endParaRPr lang="en-US" altLang="ja-JP" sz="2000" b="0" i="0" dirty="0">
              <a:effectLst/>
              <a:latin typeface="Noto Sans JP"/>
            </a:endParaRPr>
          </a:p>
          <a:p>
            <a:r>
              <a:rPr lang="ja-JP" altLang="en-US" sz="2000" dirty="0">
                <a:latin typeface="Noto Sans JP"/>
              </a:rPr>
              <a:t>母集団（調査や分析を行う対象全体）が持つ性質や傾向について、主張したい仮説（対立仮説と呼ぶ）があるとき、その仮説とは逆になる仮説（帰無仮説と呼ぶ）を立てて、その帰無仮説が否定されることで、その逆の対立仮説が正しいことを証明する方法。</a:t>
            </a:r>
          </a:p>
          <a:p>
            <a:endParaRPr lang="ja-JP" altLang="en-US" sz="2000" dirty="0">
              <a:latin typeface="Noto Sans JP"/>
            </a:endParaRPr>
          </a:p>
          <a:p>
            <a:r>
              <a:rPr lang="ja-JP" altLang="en-US" sz="2000" dirty="0">
                <a:latin typeface="Noto Sans JP"/>
              </a:rPr>
              <a:t>　①帰無仮説をたてる。</a:t>
            </a:r>
          </a:p>
          <a:p>
            <a:r>
              <a:rPr lang="ja-JP" altLang="en-US" sz="2000" dirty="0">
                <a:latin typeface="Noto Sans JP"/>
              </a:rPr>
              <a:t>　②立てた帰無仮説が誤りであると判断する確率（有意水準）を設定する。</a:t>
            </a:r>
          </a:p>
          <a:p>
            <a:r>
              <a:rPr lang="ja-JP" altLang="en-US" sz="2000" dirty="0">
                <a:latin typeface="Noto Sans JP"/>
              </a:rPr>
              <a:t>　③調査から得られたデータの平均や分散などを用いて検定統計量を求める。</a:t>
            </a:r>
          </a:p>
          <a:p>
            <a:r>
              <a:rPr lang="ja-JP" altLang="en-US" sz="2000" dirty="0">
                <a:latin typeface="Noto Sans JP"/>
              </a:rPr>
              <a:t>　④検定統計量から導かれる確率を求め、その確率が有意水準以下であれば、「帰無　　</a:t>
            </a:r>
            <a:endParaRPr lang="en-US" altLang="ja-JP" sz="2000" dirty="0">
              <a:latin typeface="Noto Sans JP"/>
            </a:endParaRPr>
          </a:p>
          <a:p>
            <a:r>
              <a:rPr lang="ja-JP" altLang="en-US" sz="2000" dirty="0">
                <a:latin typeface="Noto Sans JP"/>
              </a:rPr>
              <a:t>　　仮説が正しいという前提のもとで観察された事象は、非常に低い確率でしか起こ</a:t>
            </a:r>
            <a:endParaRPr lang="en-US" altLang="ja-JP" sz="2000" dirty="0">
              <a:latin typeface="Noto Sans JP"/>
            </a:endParaRPr>
          </a:p>
          <a:p>
            <a:r>
              <a:rPr lang="ja-JP" altLang="en-US" sz="2000" dirty="0">
                <a:latin typeface="Noto Sans JP"/>
              </a:rPr>
              <a:t>　　らない」となり、帰無仮説は否定（棄却）され、対立仮説が正しいと判断される。</a:t>
            </a:r>
          </a:p>
        </p:txBody>
      </p:sp>
    </p:spTree>
    <p:extLst>
      <p:ext uri="{BB962C8B-B14F-4D97-AF65-F5344CB8AC3E}">
        <p14:creationId xmlns:p14="http://schemas.microsoft.com/office/powerpoint/2010/main" val="40007882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2A41970-13D0-93F0-961A-319D56239CD9}"/>
              </a:ext>
            </a:extLst>
          </p:cNvPr>
          <p:cNvSpPr txBox="1"/>
          <p:nvPr/>
        </p:nvSpPr>
        <p:spPr>
          <a:xfrm>
            <a:off x="1088152" y="2285518"/>
            <a:ext cx="10015695" cy="1938992"/>
          </a:xfrm>
          <a:prstGeom prst="rect">
            <a:avLst/>
          </a:prstGeom>
          <a:noFill/>
        </p:spPr>
        <p:txBody>
          <a:bodyPr wrap="square" rtlCol="0">
            <a:spAutoFit/>
          </a:bodyPr>
          <a:lstStyle/>
          <a:p>
            <a:r>
              <a:rPr lang="ja-JP" altLang="en-US" sz="2000" b="1" dirty="0">
                <a:solidFill>
                  <a:srgbClr val="FF0000"/>
                </a:solidFill>
              </a:rPr>
              <a:t>第</a:t>
            </a:r>
            <a:r>
              <a:rPr lang="en-US" altLang="ja-JP" sz="2000" b="1" dirty="0">
                <a:solidFill>
                  <a:srgbClr val="FF0000"/>
                </a:solidFill>
              </a:rPr>
              <a:t>1</a:t>
            </a:r>
            <a:r>
              <a:rPr lang="ja-JP" altLang="en-US" sz="2000" b="1" dirty="0">
                <a:solidFill>
                  <a:srgbClr val="FF0000"/>
                </a:solidFill>
              </a:rPr>
              <a:t>種の誤り（あわて者の誤り）</a:t>
            </a:r>
            <a:endParaRPr lang="en-US" altLang="ja-JP" sz="2000" b="1" dirty="0">
              <a:solidFill>
                <a:srgbClr val="FF0000"/>
              </a:solidFill>
            </a:endParaRPr>
          </a:p>
          <a:p>
            <a:endParaRPr lang="en-US" altLang="ja-JP" sz="2000" b="0" i="0" dirty="0">
              <a:effectLst/>
              <a:latin typeface="Noto Sans JP"/>
            </a:endParaRPr>
          </a:p>
          <a:p>
            <a:r>
              <a:rPr lang="ja-JP" altLang="en-US" sz="2000" dirty="0">
                <a:latin typeface="Noto Sans JP"/>
              </a:rPr>
              <a:t>仮説検定においてテストの状態と実際の状態が異なる過誤の種類を表す言葉であり、帰無仮説（証拠を無に帰するような説）が実際には正しいにもかかわらず、間違いと判断され棄却してしまう過誤のこと。このとき、本来導きたい仮説である対立仮説が間違いであるにもかかわらず、正しいものとして採用されてしまう。</a:t>
            </a:r>
          </a:p>
        </p:txBody>
      </p:sp>
    </p:spTree>
    <p:extLst>
      <p:ext uri="{BB962C8B-B14F-4D97-AF65-F5344CB8AC3E}">
        <p14:creationId xmlns:p14="http://schemas.microsoft.com/office/powerpoint/2010/main" val="4910420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2A41970-13D0-93F0-961A-319D56239CD9}"/>
              </a:ext>
            </a:extLst>
          </p:cNvPr>
          <p:cNvSpPr txBox="1"/>
          <p:nvPr/>
        </p:nvSpPr>
        <p:spPr>
          <a:xfrm>
            <a:off x="1088152" y="2285518"/>
            <a:ext cx="10015695" cy="1938992"/>
          </a:xfrm>
          <a:prstGeom prst="rect">
            <a:avLst/>
          </a:prstGeom>
          <a:noFill/>
        </p:spPr>
        <p:txBody>
          <a:bodyPr wrap="square" rtlCol="0">
            <a:spAutoFit/>
          </a:bodyPr>
          <a:lstStyle/>
          <a:p>
            <a:r>
              <a:rPr lang="ja-JP" altLang="en-US" sz="2000" b="1" dirty="0">
                <a:solidFill>
                  <a:srgbClr val="FF0000"/>
                </a:solidFill>
              </a:rPr>
              <a:t>第</a:t>
            </a:r>
            <a:r>
              <a:rPr lang="en-US" altLang="ja-JP" sz="2000" b="1" dirty="0">
                <a:solidFill>
                  <a:srgbClr val="FF0000"/>
                </a:solidFill>
              </a:rPr>
              <a:t>2</a:t>
            </a:r>
            <a:r>
              <a:rPr lang="ja-JP" altLang="en-US" sz="2000" b="1" dirty="0">
                <a:solidFill>
                  <a:srgbClr val="FF0000"/>
                </a:solidFill>
              </a:rPr>
              <a:t>種の誤り（ぼんやり者の誤り）</a:t>
            </a:r>
            <a:endParaRPr lang="en-US" altLang="ja-JP" sz="2000" b="1" dirty="0">
              <a:solidFill>
                <a:srgbClr val="FF0000"/>
              </a:solidFill>
            </a:endParaRPr>
          </a:p>
          <a:p>
            <a:endParaRPr lang="en-US" altLang="ja-JP" sz="2000" b="0" i="0" dirty="0">
              <a:effectLst/>
              <a:latin typeface="Noto Sans JP"/>
            </a:endParaRPr>
          </a:p>
          <a:p>
            <a:r>
              <a:rPr lang="ja-JP" altLang="en-US" sz="2000" dirty="0">
                <a:latin typeface="Noto Sans JP"/>
              </a:rPr>
              <a:t>仮説検定においてテストの状態と実際の状態が異なる過誤の種類を表す言葉であり、帰無仮説（証拠を無に帰するような説）が実際には誤りであるにもかかわらず、正しいと判断され採用してしまう過誤のこと。このとき、本来導きたい対立仮説は正しいにもかかわらず、間違いとして判断されてしまう。</a:t>
            </a:r>
          </a:p>
        </p:txBody>
      </p:sp>
    </p:spTree>
    <p:extLst>
      <p:ext uri="{BB962C8B-B14F-4D97-AF65-F5344CB8AC3E}">
        <p14:creationId xmlns:p14="http://schemas.microsoft.com/office/powerpoint/2010/main" val="2848865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2A41970-13D0-93F0-961A-319D56239CD9}"/>
              </a:ext>
            </a:extLst>
          </p:cNvPr>
          <p:cNvSpPr txBox="1"/>
          <p:nvPr/>
        </p:nvSpPr>
        <p:spPr>
          <a:xfrm>
            <a:off x="1047958" y="1096655"/>
            <a:ext cx="10015695" cy="1631216"/>
          </a:xfrm>
          <a:prstGeom prst="rect">
            <a:avLst/>
          </a:prstGeom>
          <a:noFill/>
        </p:spPr>
        <p:txBody>
          <a:bodyPr wrap="square" rtlCol="0">
            <a:spAutoFit/>
          </a:bodyPr>
          <a:lstStyle/>
          <a:p>
            <a:r>
              <a:rPr lang="ja-JP" altLang="en-US" sz="2000" b="1" dirty="0">
                <a:solidFill>
                  <a:srgbClr val="FF0000"/>
                </a:solidFill>
              </a:rPr>
              <a:t>ヒートマップ</a:t>
            </a:r>
            <a:endParaRPr lang="en-US" altLang="ja-JP" sz="2000" b="1" dirty="0">
              <a:solidFill>
                <a:srgbClr val="FF0000"/>
              </a:solidFill>
            </a:endParaRPr>
          </a:p>
          <a:p>
            <a:endParaRPr lang="en-US" altLang="ja-JP" sz="2000" b="0" i="0" dirty="0">
              <a:effectLst/>
              <a:latin typeface="Noto Sans JP"/>
            </a:endParaRPr>
          </a:p>
          <a:p>
            <a:r>
              <a:rPr lang="en-US" altLang="ja-JP" sz="2000" dirty="0">
                <a:latin typeface="Noto Sans JP"/>
              </a:rPr>
              <a:t>2</a:t>
            </a:r>
            <a:r>
              <a:rPr lang="ja-JP" altLang="en-US" sz="2000" dirty="0">
                <a:latin typeface="Noto Sans JP"/>
              </a:rPr>
              <a:t>次元データ（行列）の個々の値を色や濃淡として表現した可視化グラフの一種。隣にフラクタル図や樹形図を付け、変数によるヒエラルキー値を表現するため同様に色分ける事がある。</a:t>
            </a:r>
          </a:p>
        </p:txBody>
      </p:sp>
      <p:pic>
        <p:nvPicPr>
          <p:cNvPr id="3" name="図 2">
            <a:extLst>
              <a:ext uri="{FF2B5EF4-FFF2-40B4-BE49-F238E27FC236}">
                <a16:creationId xmlns:a16="http://schemas.microsoft.com/office/drawing/2014/main" id="{F7D12B0C-2036-0FC3-AE4E-51728BAE37DE}"/>
              </a:ext>
            </a:extLst>
          </p:cNvPr>
          <p:cNvPicPr>
            <a:picLocks noChangeAspect="1"/>
          </p:cNvPicPr>
          <p:nvPr/>
        </p:nvPicPr>
        <p:blipFill>
          <a:blip r:embed="rId2"/>
          <a:stretch>
            <a:fillRect/>
          </a:stretch>
        </p:blipFill>
        <p:spPr>
          <a:xfrm>
            <a:off x="4461384" y="2503340"/>
            <a:ext cx="2686425" cy="3258005"/>
          </a:xfrm>
          <a:prstGeom prst="rect">
            <a:avLst/>
          </a:prstGeom>
        </p:spPr>
      </p:pic>
      <p:sp>
        <p:nvSpPr>
          <p:cNvPr id="6" name="テキスト ボックス 5">
            <a:extLst>
              <a:ext uri="{FF2B5EF4-FFF2-40B4-BE49-F238E27FC236}">
                <a16:creationId xmlns:a16="http://schemas.microsoft.com/office/drawing/2014/main" id="{D27E23B6-69FA-3AB7-ABEB-F871B6D4A979}"/>
              </a:ext>
            </a:extLst>
          </p:cNvPr>
          <p:cNvSpPr txBox="1"/>
          <p:nvPr/>
        </p:nvSpPr>
        <p:spPr>
          <a:xfrm>
            <a:off x="4845818" y="5761345"/>
            <a:ext cx="2198076" cy="307777"/>
          </a:xfrm>
          <a:prstGeom prst="rect">
            <a:avLst/>
          </a:prstGeom>
          <a:noFill/>
        </p:spPr>
        <p:txBody>
          <a:bodyPr wrap="square">
            <a:spAutoFit/>
          </a:bodyPr>
          <a:lstStyle/>
          <a:p>
            <a:r>
              <a:rPr lang="ja-JP" altLang="en-US" sz="1400" dirty="0">
                <a:latin typeface="Noto Sans JP"/>
              </a:rPr>
              <a:t>（出典）</a:t>
            </a:r>
            <a:r>
              <a:rPr lang="en-US" altLang="ja-JP" sz="1400" dirty="0">
                <a:latin typeface="Noto Sans JP"/>
              </a:rPr>
              <a:t>Wikipedia</a:t>
            </a:r>
            <a:endParaRPr lang="ja-JP" altLang="en-US" sz="1400" dirty="0"/>
          </a:p>
        </p:txBody>
      </p:sp>
    </p:spTree>
    <p:extLst>
      <p:ext uri="{BB962C8B-B14F-4D97-AF65-F5344CB8AC3E}">
        <p14:creationId xmlns:p14="http://schemas.microsoft.com/office/powerpoint/2010/main" val="14824020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2A41970-13D0-93F0-961A-319D56239CD9}"/>
              </a:ext>
            </a:extLst>
          </p:cNvPr>
          <p:cNvSpPr txBox="1"/>
          <p:nvPr/>
        </p:nvSpPr>
        <p:spPr>
          <a:xfrm>
            <a:off x="1088152" y="2154889"/>
            <a:ext cx="10015695" cy="2246769"/>
          </a:xfrm>
          <a:prstGeom prst="rect">
            <a:avLst/>
          </a:prstGeom>
          <a:noFill/>
        </p:spPr>
        <p:txBody>
          <a:bodyPr wrap="square" rtlCol="0">
            <a:spAutoFit/>
          </a:bodyPr>
          <a:lstStyle/>
          <a:p>
            <a:r>
              <a:rPr lang="en-US" altLang="ja-JP" sz="2000" b="1" dirty="0">
                <a:solidFill>
                  <a:srgbClr val="FF0000"/>
                </a:solidFill>
              </a:rPr>
              <a:t>A/B</a:t>
            </a:r>
            <a:r>
              <a:rPr lang="ja-JP" altLang="en-US" sz="2000" b="1" dirty="0">
                <a:solidFill>
                  <a:srgbClr val="FF0000"/>
                </a:solidFill>
              </a:rPr>
              <a:t>テスト</a:t>
            </a:r>
            <a:endParaRPr lang="en-US" altLang="ja-JP" sz="2000" b="1" dirty="0">
              <a:solidFill>
                <a:srgbClr val="FF0000"/>
              </a:solidFill>
            </a:endParaRPr>
          </a:p>
          <a:p>
            <a:endParaRPr lang="en-US" altLang="ja-JP" sz="2000" b="0" i="0" dirty="0">
              <a:effectLst/>
              <a:latin typeface="Noto Sans JP"/>
            </a:endParaRPr>
          </a:p>
          <a:p>
            <a:r>
              <a:rPr lang="ja-JP" altLang="en-US" sz="2000" dirty="0">
                <a:latin typeface="Noto Sans JP"/>
              </a:rPr>
              <a:t>バナーや広告文、</a:t>
            </a:r>
            <a:r>
              <a:rPr lang="en-US" altLang="ja-JP" sz="2000" dirty="0">
                <a:latin typeface="Noto Sans JP"/>
              </a:rPr>
              <a:t>Web</a:t>
            </a:r>
            <a:r>
              <a:rPr lang="ja-JP" altLang="en-US" sz="2000" dirty="0">
                <a:latin typeface="Noto Sans JP"/>
              </a:rPr>
              <a:t>サイトなどを最適化するために実施するテストの一つ。特定の要素を変更した</a:t>
            </a:r>
            <a:r>
              <a:rPr lang="en-US" altLang="ja-JP" sz="2000" dirty="0">
                <a:latin typeface="Noto Sans JP"/>
              </a:rPr>
              <a:t>A</a:t>
            </a:r>
            <a:r>
              <a:rPr lang="ja-JP" altLang="en-US" sz="2000" dirty="0">
                <a:latin typeface="Noto Sans JP"/>
              </a:rPr>
              <a:t>パターン、</a:t>
            </a:r>
            <a:r>
              <a:rPr lang="en-US" altLang="ja-JP" sz="2000" dirty="0">
                <a:latin typeface="Noto Sans JP"/>
              </a:rPr>
              <a:t>B</a:t>
            </a:r>
            <a:r>
              <a:rPr lang="ja-JP" altLang="en-US" sz="2000" dirty="0">
                <a:latin typeface="Noto Sans JP"/>
              </a:rPr>
              <a:t>パターンを作成し、ランダムにユーザーに表示し、それぞれの成果を比較することで、より高い成果を得られるパターンを見つけることができる。</a:t>
            </a:r>
            <a:r>
              <a:rPr lang="en-US" altLang="ja-JP" sz="2000" b="0" i="0" dirty="0">
                <a:solidFill>
                  <a:srgbClr val="000000"/>
                </a:solidFill>
                <a:effectLst/>
                <a:latin typeface="-apple-system"/>
              </a:rPr>
              <a:t>3</a:t>
            </a:r>
            <a:r>
              <a:rPr lang="ja-JP" altLang="en-US" sz="2000" b="0" i="0" dirty="0">
                <a:solidFill>
                  <a:srgbClr val="000000"/>
                </a:solidFill>
                <a:effectLst/>
                <a:latin typeface="-apple-system"/>
              </a:rPr>
              <a:t>パターン以上でテストすることもある。</a:t>
            </a:r>
            <a:r>
              <a:rPr lang="en-US" altLang="ja-JP" sz="2000" b="0" i="0" dirty="0">
                <a:solidFill>
                  <a:srgbClr val="000000"/>
                </a:solidFill>
                <a:effectLst/>
                <a:latin typeface="-apple-system"/>
              </a:rPr>
              <a:t>A/B</a:t>
            </a:r>
            <a:r>
              <a:rPr lang="ja-JP" altLang="en-US" sz="2000" b="0" i="0" dirty="0">
                <a:solidFill>
                  <a:srgbClr val="000000"/>
                </a:solidFill>
                <a:effectLst/>
                <a:latin typeface="-apple-system"/>
              </a:rPr>
              <a:t>テストを行うメリットは、両パターンが同時並行で試せるので、どちらが良いかが正しく評価できる点である。</a:t>
            </a:r>
            <a:endParaRPr lang="ja-JP" altLang="en-US" sz="2000" dirty="0">
              <a:latin typeface="Noto Sans JP"/>
            </a:endParaRPr>
          </a:p>
        </p:txBody>
      </p:sp>
    </p:spTree>
    <p:extLst>
      <p:ext uri="{BB962C8B-B14F-4D97-AF65-F5344CB8AC3E}">
        <p14:creationId xmlns:p14="http://schemas.microsoft.com/office/powerpoint/2010/main" val="35493850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2A41970-13D0-93F0-961A-319D56239CD9}"/>
              </a:ext>
            </a:extLst>
          </p:cNvPr>
          <p:cNvSpPr txBox="1"/>
          <p:nvPr/>
        </p:nvSpPr>
        <p:spPr>
          <a:xfrm>
            <a:off x="1088152" y="2154889"/>
            <a:ext cx="10015695" cy="1323439"/>
          </a:xfrm>
          <a:prstGeom prst="rect">
            <a:avLst/>
          </a:prstGeom>
          <a:noFill/>
        </p:spPr>
        <p:txBody>
          <a:bodyPr wrap="square" rtlCol="0">
            <a:spAutoFit/>
          </a:bodyPr>
          <a:lstStyle/>
          <a:p>
            <a:r>
              <a:rPr lang="en-US" altLang="ja-JP" sz="2000" b="1" dirty="0">
                <a:solidFill>
                  <a:srgbClr val="FF0000"/>
                </a:solidFill>
              </a:rPr>
              <a:t>BI</a:t>
            </a:r>
            <a:r>
              <a:rPr lang="ja-JP" altLang="en-US" sz="2000" b="1" dirty="0">
                <a:solidFill>
                  <a:srgbClr val="FF0000"/>
                </a:solidFill>
              </a:rPr>
              <a:t>（</a:t>
            </a:r>
            <a:r>
              <a:rPr lang="en-US" altLang="ja-JP" sz="2000" b="1" dirty="0">
                <a:solidFill>
                  <a:srgbClr val="FF0000"/>
                </a:solidFill>
              </a:rPr>
              <a:t>Business Intelligence</a:t>
            </a:r>
            <a:r>
              <a:rPr lang="ja-JP" altLang="en-US" sz="2000" b="1" dirty="0">
                <a:solidFill>
                  <a:srgbClr val="FF0000"/>
                </a:solidFill>
              </a:rPr>
              <a:t>）</a:t>
            </a:r>
            <a:endParaRPr lang="en-US" altLang="ja-JP" sz="2000" b="0" i="0" dirty="0">
              <a:effectLst/>
              <a:latin typeface="Noto Sans JP"/>
            </a:endParaRPr>
          </a:p>
          <a:p>
            <a:endParaRPr lang="en-US" altLang="ja-JP" sz="2000" dirty="0">
              <a:latin typeface="Noto Sans JP"/>
            </a:endParaRPr>
          </a:p>
          <a:p>
            <a:r>
              <a:rPr lang="en-US" altLang="ja-JP" sz="2000" dirty="0">
                <a:latin typeface="Noto Sans JP"/>
              </a:rPr>
              <a:t>ERP</a:t>
            </a:r>
            <a:r>
              <a:rPr lang="ja-JP" altLang="en-US" sz="2000" dirty="0">
                <a:latin typeface="Noto Sans JP"/>
              </a:rPr>
              <a:t>や</a:t>
            </a:r>
            <a:r>
              <a:rPr lang="en-US" altLang="ja-JP" sz="2000" dirty="0">
                <a:latin typeface="Noto Sans JP"/>
              </a:rPr>
              <a:t>CRM</a:t>
            </a:r>
            <a:r>
              <a:rPr lang="ja-JP" altLang="en-US" sz="2000" dirty="0">
                <a:latin typeface="Noto Sans JP"/>
              </a:rPr>
              <a:t>などの業務システムに蓄積された膨大なデータの中から、分析・加工し、意思決定に活用する手法。または、それを実現するシステムを指す。</a:t>
            </a:r>
          </a:p>
        </p:txBody>
      </p:sp>
    </p:spTree>
    <p:extLst>
      <p:ext uri="{BB962C8B-B14F-4D97-AF65-F5344CB8AC3E}">
        <p14:creationId xmlns:p14="http://schemas.microsoft.com/office/powerpoint/2010/main" val="25171882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2A41970-13D0-93F0-961A-319D56239CD9}"/>
              </a:ext>
            </a:extLst>
          </p:cNvPr>
          <p:cNvSpPr txBox="1"/>
          <p:nvPr/>
        </p:nvSpPr>
        <p:spPr>
          <a:xfrm>
            <a:off x="1088152" y="1290731"/>
            <a:ext cx="10015695" cy="1323439"/>
          </a:xfrm>
          <a:prstGeom prst="rect">
            <a:avLst/>
          </a:prstGeom>
          <a:noFill/>
        </p:spPr>
        <p:txBody>
          <a:bodyPr wrap="square" rtlCol="0">
            <a:spAutoFit/>
          </a:bodyPr>
          <a:lstStyle/>
          <a:p>
            <a:r>
              <a:rPr lang="en-US" altLang="ja-JP" sz="2000" b="1" dirty="0">
                <a:solidFill>
                  <a:srgbClr val="FF0000"/>
                </a:solidFill>
              </a:rPr>
              <a:t>BI</a:t>
            </a:r>
            <a:r>
              <a:rPr lang="ja-JP" altLang="en-US" sz="2000" b="1" dirty="0">
                <a:solidFill>
                  <a:srgbClr val="FF0000"/>
                </a:solidFill>
              </a:rPr>
              <a:t>（</a:t>
            </a:r>
            <a:r>
              <a:rPr lang="en-US" altLang="ja-JP" sz="2000" b="1" dirty="0">
                <a:solidFill>
                  <a:srgbClr val="FF0000"/>
                </a:solidFill>
              </a:rPr>
              <a:t>Business Intelligence</a:t>
            </a:r>
            <a:r>
              <a:rPr lang="ja-JP" altLang="en-US" sz="2000" b="1" dirty="0">
                <a:solidFill>
                  <a:srgbClr val="FF0000"/>
                </a:solidFill>
              </a:rPr>
              <a:t>）</a:t>
            </a:r>
            <a:endParaRPr lang="en-US" altLang="ja-JP" sz="2000" b="0" i="0" dirty="0">
              <a:effectLst/>
              <a:latin typeface="Noto Sans JP"/>
            </a:endParaRPr>
          </a:p>
          <a:p>
            <a:endParaRPr lang="en-US" altLang="ja-JP" sz="2000" dirty="0">
              <a:latin typeface="Noto Sans JP"/>
            </a:endParaRPr>
          </a:p>
          <a:p>
            <a:r>
              <a:rPr lang="en-US" altLang="ja-JP" sz="2000" dirty="0">
                <a:latin typeface="Noto Sans JP"/>
              </a:rPr>
              <a:t>ERP</a:t>
            </a:r>
            <a:r>
              <a:rPr lang="ja-JP" altLang="en-US" sz="2000" dirty="0">
                <a:latin typeface="Noto Sans JP"/>
              </a:rPr>
              <a:t>や</a:t>
            </a:r>
            <a:r>
              <a:rPr lang="en-US" altLang="ja-JP" sz="2000" dirty="0">
                <a:latin typeface="Noto Sans JP"/>
              </a:rPr>
              <a:t>CRM</a:t>
            </a:r>
            <a:r>
              <a:rPr lang="ja-JP" altLang="en-US" sz="2000" dirty="0">
                <a:latin typeface="Noto Sans JP"/>
              </a:rPr>
              <a:t>などの業務システムに蓄積された膨大なデータの中から、分析・加工し、意思決定に活用する手法。または、それを実現するシステムを指す。</a:t>
            </a:r>
          </a:p>
        </p:txBody>
      </p:sp>
      <p:pic>
        <p:nvPicPr>
          <p:cNvPr id="3" name="図 2">
            <a:extLst>
              <a:ext uri="{FF2B5EF4-FFF2-40B4-BE49-F238E27FC236}">
                <a16:creationId xmlns:a16="http://schemas.microsoft.com/office/drawing/2014/main" id="{F64455DC-0646-DED4-C3DC-187915266689}"/>
              </a:ext>
            </a:extLst>
          </p:cNvPr>
          <p:cNvPicPr>
            <a:picLocks noChangeAspect="1"/>
          </p:cNvPicPr>
          <p:nvPr/>
        </p:nvPicPr>
        <p:blipFill>
          <a:blip r:embed="rId2"/>
          <a:stretch>
            <a:fillRect/>
          </a:stretch>
        </p:blipFill>
        <p:spPr>
          <a:xfrm>
            <a:off x="3738417" y="2799842"/>
            <a:ext cx="4715166" cy="2541991"/>
          </a:xfrm>
          <a:prstGeom prst="rect">
            <a:avLst/>
          </a:prstGeom>
        </p:spPr>
      </p:pic>
      <p:sp>
        <p:nvSpPr>
          <p:cNvPr id="6" name="テキスト ボックス 5">
            <a:extLst>
              <a:ext uri="{FF2B5EF4-FFF2-40B4-BE49-F238E27FC236}">
                <a16:creationId xmlns:a16="http://schemas.microsoft.com/office/drawing/2014/main" id="{EB6CCD3C-52EB-BDDC-5767-53507BE4CD68}"/>
              </a:ext>
            </a:extLst>
          </p:cNvPr>
          <p:cNvSpPr txBox="1"/>
          <p:nvPr/>
        </p:nvSpPr>
        <p:spPr>
          <a:xfrm>
            <a:off x="3882850" y="5527505"/>
            <a:ext cx="6094324" cy="276999"/>
          </a:xfrm>
          <a:prstGeom prst="rect">
            <a:avLst/>
          </a:prstGeom>
          <a:noFill/>
        </p:spPr>
        <p:txBody>
          <a:bodyPr wrap="square">
            <a:spAutoFit/>
          </a:bodyPr>
          <a:lstStyle/>
          <a:p>
            <a:r>
              <a:rPr lang="en-US" altLang="ja-JP" sz="1200" dirty="0">
                <a:hlinkClick r:id="rId3"/>
              </a:rPr>
              <a:t>Power BI Desktop </a:t>
            </a:r>
            <a:r>
              <a:rPr lang="ja-JP" altLang="en-US" sz="1200" dirty="0">
                <a:hlinkClick r:id="rId3"/>
              </a:rPr>
              <a:t>とは何ですか</a:t>
            </a:r>
            <a:r>
              <a:rPr lang="en-US" altLang="ja-JP" sz="1200" dirty="0">
                <a:hlinkClick r:id="rId3"/>
              </a:rPr>
              <a:t>? - Power BI | Microsoft Learn</a:t>
            </a:r>
            <a:endParaRPr lang="ja-JP" altLang="en-US" sz="1200" dirty="0"/>
          </a:p>
        </p:txBody>
      </p:sp>
    </p:spTree>
    <p:extLst>
      <p:ext uri="{BB962C8B-B14F-4D97-AF65-F5344CB8AC3E}">
        <p14:creationId xmlns:p14="http://schemas.microsoft.com/office/powerpoint/2010/main" val="19417153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2A41970-13D0-93F0-961A-319D56239CD9}"/>
              </a:ext>
            </a:extLst>
          </p:cNvPr>
          <p:cNvSpPr txBox="1"/>
          <p:nvPr/>
        </p:nvSpPr>
        <p:spPr>
          <a:xfrm>
            <a:off x="1088152" y="1290731"/>
            <a:ext cx="10015695" cy="1631216"/>
          </a:xfrm>
          <a:prstGeom prst="rect">
            <a:avLst/>
          </a:prstGeom>
          <a:noFill/>
        </p:spPr>
        <p:txBody>
          <a:bodyPr wrap="square" rtlCol="0">
            <a:spAutoFit/>
          </a:bodyPr>
          <a:lstStyle/>
          <a:p>
            <a:r>
              <a:rPr lang="ja-JP" altLang="en-US" sz="2000" b="1" i="0" dirty="0">
                <a:solidFill>
                  <a:srgbClr val="FF0000"/>
                </a:solidFill>
                <a:effectLst/>
                <a:latin typeface="Noto Sans JP"/>
              </a:rPr>
              <a:t>データウェアハウス</a:t>
            </a:r>
            <a:endParaRPr lang="en-US" altLang="ja-JP" sz="2000" b="1" i="0" dirty="0">
              <a:solidFill>
                <a:srgbClr val="FF0000"/>
              </a:solidFill>
              <a:effectLst/>
              <a:latin typeface="Noto Sans JP"/>
            </a:endParaRPr>
          </a:p>
          <a:p>
            <a:endParaRPr lang="en-US" altLang="ja-JP" sz="2000" dirty="0">
              <a:latin typeface="Noto Sans JP"/>
            </a:endParaRPr>
          </a:p>
          <a:p>
            <a:r>
              <a:rPr lang="ja-JP" altLang="en-US" sz="2000" dirty="0">
                <a:latin typeface="Noto Sans JP"/>
              </a:rPr>
              <a:t>膨大なデータを整理しながら目的別に保管する</a:t>
            </a:r>
            <a:r>
              <a:rPr lang="en-US" altLang="ja-JP" sz="2000" dirty="0">
                <a:latin typeface="Noto Sans JP"/>
              </a:rPr>
              <a:t>DB</a:t>
            </a:r>
            <a:r>
              <a:rPr lang="ja-JP" altLang="en-US" sz="2000" dirty="0">
                <a:latin typeface="Noto Sans JP"/>
              </a:rPr>
              <a:t>（データベース）のこと。膨大な</a:t>
            </a:r>
            <a:r>
              <a:rPr lang="ja-JP" altLang="en-US" sz="2000" dirty="0">
                <a:solidFill>
                  <a:srgbClr val="FF0000"/>
                </a:solidFill>
                <a:latin typeface="Noto Sans JP"/>
              </a:rPr>
              <a:t>データを整理しながら目的別に保管する</a:t>
            </a:r>
            <a:r>
              <a:rPr lang="en-US" altLang="ja-JP" sz="2000" dirty="0">
                <a:solidFill>
                  <a:srgbClr val="FF0000"/>
                </a:solidFill>
                <a:latin typeface="Noto Sans JP"/>
              </a:rPr>
              <a:t>DB</a:t>
            </a:r>
            <a:r>
              <a:rPr lang="ja-JP" altLang="en-US" sz="2000" dirty="0">
                <a:latin typeface="Noto Sans JP"/>
              </a:rPr>
              <a:t>である。また、管理するだけでなく「データ分析」に特化している。</a:t>
            </a:r>
          </a:p>
        </p:txBody>
      </p:sp>
      <p:sp>
        <p:nvSpPr>
          <p:cNvPr id="2" name="フローチャート: 磁気ディスク 1">
            <a:extLst>
              <a:ext uri="{FF2B5EF4-FFF2-40B4-BE49-F238E27FC236}">
                <a16:creationId xmlns:a16="http://schemas.microsoft.com/office/drawing/2014/main" id="{4C07FB36-1BF1-4B4C-F651-A54E3B38097B}"/>
              </a:ext>
            </a:extLst>
          </p:cNvPr>
          <p:cNvSpPr/>
          <p:nvPr/>
        </p:nvSpPr>
        <p:spPr>
          <a:xfrm>
            <a:off x="2813539" y="3255666"/>
            <a:ext cx="1175657" cy="502417"/>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b="1" dirty="0"/>
              <a:t>CRM</a:t>
            </a:r>
            <a:endParaRPr kumimoji="1" lang="ja-JP" altLang="en-US" b="1" dirty="0"/>
          </a:p>
        </p:txBody>
      </p:sp>
      <p:sp>
        <p:nvSpPr>
          <p:cNvPr id="5" name="フローチャート: 磁気ディスク 4">
            <a:extLst>
              <a:ext uri="{FF2B5EF4-FFF2-40B4-BE49-F238E27FC236}">
                <a16:creationId xmlns:a16="http://schemas.microsoft.com/office/drawing/2014/main" id="{2BCC8D75-3097-0489-1421-35CEE29BDAC6}"/>
              </a:ext>
            </a:extLst>
          </p:cNvPr>
          <p:cNvSpPr/>
          <p:nvPr/>
        </p:nvSpPr>
        <p:spPr>
          <a:xfrm>
            <a:off x="2813539" y="4073380"/>
            <a:ext cx="1175657" cy="502417"/>
          </a:xfrm>
          <a:prstGeom prst="flowChartMagneticDisk">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ja-JP" altLang="en-US" sz="1400" b="1" dirty="0"/>
              <a:t>会計</a:t>
            </a:r>
            <a:endParaRPr kumimoji="1" lang="en-US" altLang="ja-JP" sz="1400" b="1" dirty="0"/>
          </a:p>
          <a:p>
            <a:pPr algn="ctr"/>
            <a:r>
              <a:rPr kumimoji="1" lang="ja-JP" altLang="en-US" sz="1400" b="1" dirty="0"/>
              <a:t>システム</a:t>
            </a:r>
          </a:p>
        </p:txBody>
      </p:sp>
      <p:sp>
        <p:nvSpPr>
          <p:cNvPr id="7" name="フローチャート: 磁気ディスク 6">
            <a:extLst>
              <a:ext uri="{FF2B5EF4-FFF2-40B4-BE49-F238E27FC236}">
                <a16:creationId xmlns:a16="http://schemas.microsoft.com/office/drawing/2014/main" id="{F0B827C4-AD7F-E21E-982C-DDDAE2AC9296}"/>
              </a:ext>
            </a:extLst>
          </p:cNvPr>
          <p:cNvSpPr/>
          <p:nvPr/>
        </p:nvSpPr>
        <p:spPr>
          <a:xfrm>
            <a:off x="2813539" y="4927972"/>
            <a:ext cx="1175657" cy="502417"/>
          </a:xfrm>
          <a:prstGeom prst="flowChartMagneticDisk">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ja-JP" altLang="en-US" sz="1400" b="1" dirty="0"/>
              <a:t>人事管理</a:t>
            </a:r>
            <a:endParaRPr kumimoji="1" lang="en-US" altLang="ja-JP" sz="1400" b="1" dirty="0"/>
          </a:p>
          <a:p>
            <a:pPr algn="ctr"/>
            <a:r>
              <a:rPr lang="ja-JP" altLang="en-US" sz="1400" b="1" dirty="0"/>
              <a:t>システム</a:t>
            </a:r>
            <a:endParaRPr kumimoji="1" lang="ja-JP" altLang="en-US" sz="1400" b="1" dirty="0"/>
          </a:p>
        </p:txBody>
      </p:sp>
      <p:sp>
        <p:nvSpPr>
          <p:cNvPr id="9" name="右中かっこ 8">
            <a:extLst>
              <a:ext uri="{FF2B5EF4-FFF2-40B4-BE49-F238E27FC236}">
                <a16:creationId xmlns:a16="http://schemas.microsoft.com/office/drawing/2014/main" id="{FE206C29-725F-8CD3-0BBF-F6F54FFE220C}"/>
              </a:ext>
            </a:extLst>
          </p:cNvPr>
          <p:cNvSpPr/>
          <p:nvPr/>
        </p:nvSpPr>
        <p:spPr>
          <a:xfrm>
            <a:off x="4391130" y="3255666"/>
            <a:ext cx="321547" cy="2231216"/>
          </a:xfrm>
          <a:prstGeom prst="righ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0" name="矢印: 右 9">
            <a:extLst>
              <a:ext uri="{FF2B5EF4-FFF2-40B4-BE49-F238E27FC236}">
                <a16:creationId xmlns:a16="http://schemas.microsoft.com/office/drawing/2014/main" id="{7E767A35-9159-11A5-D723-3AC7F40F4897}"/>
              </a:ext>
            </a:extLst>
          </p:cNvPr>
          <p:cNvSpPr/>
          <p:nvPr/>
        </p:nvSpPr>
        <p:spPr>
          <a:xfrm>
            <a:off x="5054321" y="4073380"/>
            <a:ext cx="1487156" cy="50241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フローチャート: 磁気ディスク 10">
            <a:extLst>
              <a:ext uri="{FF2B5EF4-FFF2-40B4-BE49-F238E27FC236}">
                <a16:creationId xmlns:a16="http://schemas.microsoft.com/office/drawing/2014/main" id="{5DC6E161-755A-AAF6-78C4-01264D58FCB1}"/>
              </a:ext>
            </a:extLst>
          </p:cNvPr>
          <p:cNvSpPr/>
          <p:nvPr/>
        </p:nvSpPr>
        <p:spPr>
          <a:xfrm>
            <a:off x="6924990" y="3506874"/>
            <a:ext cx="1817076" cy="1631216"/>
          </a:xfrm>
          <a:prstGeom prst="flowChartMagneticDisk">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kumimoji="1" lang="ja-JP" altLang="en-US" b="1" dirty="0">
                <a:solidFill>
                  <a:schemeClr val="tx1"/>
                </a:solidFill>
              </a:rPr>
              <a:t>データ</a:t>
            </a:r>
            <a:endParaRPr kumimoji="1" lang="en-US" altLang="ja-JP" b="1" dirty="0">
              <a:solidFill>
                <a:schemeClr val="tx1"/>
              </a:solidFill>
            </a:endParaRPr>
          </a:p>
          <a:p>
            <a:pPr algn="ctr"/>
            <a:r>
              <a:rPr lang="ja-JP" altLang="en-US" b="1" dirty="0">
                <a:solidFill>
                  <a:schemeClr val="tx1"/>
                </a:solidFill>
              </a:rPr>
              <a:t>ウェアハウス</a:t>
            </a:r>
            <a:endParaRPr kumimoji="1" lang="ja-JP" altLang="en-US" b="1" dirty="0">
              <a:solidFill>
                <a:schemeClr val="tx1"/>
              </a:solidFill>
            </a:endParaRPr>
          </a:p>
        </p:txBody>
      </p:sp>
      <p:sp>
        <p:nvSpPr>
          <p:cNvPr id="13" name="テキスト ボックス 12">
            <a:extLst>
              <a:ext uri="{FF2B5EF4-FFF2-40B4-BE49-F238E27FC236}">
                <a16:creationId xmlns:a16="http://schemas.microsoft.com/office/drawing/2014/main" id="{69D6FD65-BBBB-64A9-0382-80C559D9F89D}"/>
              </a:ext>
            </a:extLst>
          </p:cNvPr>
          <p:cNvSpPr txBox="1"/>
          <p:nvPr/>
        </p:nvSpPr>
        <p:spPr>
          <a:xfrm>
            <a:off x="4504592" y="3506874"/>
            <a:ext cx="2529673" cy="646331"/>
          </a:xfrm>
          <a:prstGeom prst="rect">
            <a:avLst/>
          </a:prstGeom>
          <a:noFill/>
        </p:spPr>
        <p:txBody>
          <a:bodyPr wrap="square">
            <a:spAutoFit/>
          </a:bodyPr>
          <a:lstStyle/>
          <a:p>
            <a:pPr algn="ctr"/>
            <a:r>
              <a:rPr lang="ja-JP" altLang="en-US" dirty="0"/>
              <a:t>時系列データの</a:t>
            </a:r>
            <a:endParaRPr lang="en-US" altLang="ja-JP" dirty="0"/>
          </a:p>
          <a:p>
            <a:pPr algn="ctr"/>
            <a:r>
              <a:rPr lang="ja-JP" altLang="en-US" dirty="0"/>
              <a:t>蓄積</a:t>
            </a:r>
          </a:p>
        </p:txBody>
      </p:sp>
    </p:spTree>
    <p:extLst>
      <p:ext uri="{BB962C8B-B14F-4D97-AF65-F5344CB8AC3E}">
        <p14:creationId xmlns:p14="http://schemas.microsoft.com/office/powerpoint/2010/main" val="17076362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2A41970-13D0-93F0-961A-319D56239CD9}"/>
              </a:ext>
            </a:extLst>
          </p:cNvPr>
          <p:cNvSpPr txBox="1"/>
          <p:nvPr/>
        </p:nvSpPr>
        <p:spPr>
          <a:xfrm>
            <a:off x="1088152" y="1421359"/>
            <a:ext cx="10015695" cy="1323439"/>
          </a:xfrm>
          <a:prstGeom prst="rect">
            <a:avLst/>
          </a:prstGeom>
          <a:noFill/>
        </p:spPr>
        <p:txBody>
          <a:bodyPr wrap="square" rtlCol="0">
            <a:spAutoFit/>
          </a:bodyPr>
          <a:lstStyle/>
          <a:p>
            <a:r>
              <a:rPr lang="ja-JP" altLang="en-US" sz="2000" b="1" i="0" dirty="0">
                <a:solidFill>
                  <a:srgbClr val="FF0000"/>
                </a:solidFill>
                <a:effectLst/>
                <a:latin typeface="Noto Sans JP"/>
              </a:rPr>
              <a:t>データマイニング</a:t>
            </a:r>
            <a:endParaRPr lang="en-US" altLang="ja-JP" sz="2000" b="1" i="0" dirty="0">
              <a:solidFill>
                <a:srgbClr val="FF0000"/>
              </a:solidFill>
              <a:effectLst/>
              <a:latin typeface="Noto Sans JP"/>
            </a:endParaRPr>
          </a:p>
          <a:p>
            <a:endParaRPr lang="en-US" altLang="ja-JP" sz="2000" dirty="0">
              <a:latin typeface="Noto Sans JP"/>
            </a:endParaRPr>
          </a:p>
          <a:p>
            <a:r>
              <a:rPr lang="ja-JP" altLang="en-US" sz="2000" dirty="0">
                <a:latin typeface="Noto Sans JP"/>
              </a:rPr>
              <a:t>大量のデータに対して統計学や</a:t>
            </a:r>
            <a:r>
              <a:rPr lang="en-US" altLang="ja-JP" sz="2000" dirty="0">
                <a:latin typeface="Noto Sans JP"/>
              </a:rPr>
              <a:t>AI</a:t>
            </a:r>
            <a:r>
              <a:rPr lang="ja-JP" altLang="en-US" sz="2000" dirty="0">
                <a:latin typeface="Noto Sans JP"/>
              </a:rPr>
              <a:t>などを駆使した分析を行い、何らかの知見を得るための活動のこと。 「マイニング」は日本語で「採掘」と訳される。</a:t>
            </a:r>
          </a:p>
        </p:txBody>
      </p:sp>
      <p:pic>
        <p:nvPicPr>
          <p:cNvPr id="3074" name="Picture 2">
            <a:extLst>
              <a:ext uri="{FF2B5EF4-FFF2-40B4-BE49-F238E27FC236}">
                <a16:creationId xmlns:a16="http://schemas.microsoft.com/office/drawing/2014/main" id="{119E7C81-B51E-702C-A4C3-44C883E0CB2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4163" y="2984359"/>
            <a:ext cx="3646584" cy="2634657"/>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8A27F420-1317-C739-C1E5-67288FB43BA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72537" y="3429992"/>
            <a:ext cx="1473002" cy="1743389"/>
          </a:xfrm>
          <a:prstGeom prst="rect">
            <a:avLst/>
          </a:prstGeom>
          <a:noFill/>
          <a:extLst>
            <a:ext uri="{909E8E84-426E-40DD-AFC4-6F175D3DCCD1}">
              <a14:hiddenFill xmlns:a14="http://schemas.microsoft.com/office/drawing/2010/main">
                <a:solidFill>
                  <a:srgbClr val="FFFFFF"/>
                </a:solidFill>
              </a14:hiddenFill>
            </a:ext>
          </a:extLst>
        </p:spPr>
      </p:pic>
      <p:sp>
        <p:nvSpPr>
          <p:cNvPr id="3" name="矢印: 右 2">
            <a:extLst>
              <a:ext uri="{FF2B5EF4-FFF2-40B4-BE49-F238E27FC236}">
                <a16:creationId xmlns:a16="http://schemas.microsoft.com/office/drawing/2014/main" id="{CF27EF0D-76FF-7D6E-D851-8A9D8B2BE81F}"/>
              </a:ext>
            </a:extLst>
          </p:cNvPr>
          <p:cNvSpPr/>
          <p:nvPr/>
        </p:nvSpPr>
        <p:spPr>
          <a:xfrm>
            <a:off x="5948624" y="4029388"/>
            <a:ext cx="934497" cy="44212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078" name="Picture 6">
            <a:extLst>
              <a:ext uri="{FF2B5EF4-FFF2-40B4-BE49-F238E27FC236}">
                <a16:creationId xmlns:a16="http://schemas.microsoft.com/office/drawing/2014/main" id="{C71A4D98-7CE5-F413-61EA-9890BB0AB4B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49567" y="3218976"/>
            <a:ext cx="2165420" cy="2165420"/>
          </a:xfrm>
          <a:prstGeom prst="rect">
            <a:avLst/>
          </a:prstGeom>
          <a:noFill/>
          <a:extLst>
            <a:ext uri="{909E8E84-426E-40DD-AFC4-6F175D3DCCD1}">
              <a14:hiddenFill xmlns:a14="http://schemas.microsoft.com/office/drawing/2010/main">
                <a:solidFill>
                  <a:srgbClr val="FFFFFF"/>
                </a:solidFill>
              </a14:hiddenFill>
            </a:ext>
          </a:extLst>
        </p:spPr>
      </p:pic>
      <p:sp>
        <p:nvSpPr>
          <p:cNvPr id="8" name="テキスト ボックス 7">
            <a:extLst>
              <a:ext uri="{FF2B5EF4-FFF2-40B4-BE49-F238E27FC236}">
                <a16:creationId xmlns:a16="http://schemas.microsoft.com/office/drawing/2014/main" id="{66D17D47-97AB-F596-2773-EF58CD2DE720}"/>
              </a:ext>
            </a:extLst>
          </p:cNvPr>
          <p:cNvSpPr txBox="1"/>
          <p:nvPr/>
        </p:nvSpPr>
        <p:spPr>
          <a:xfrm>
            <a:off x="2635440" y="5298902"/>
            <a:ext cx="2073598" cy="369332"/>
          </a:xfrm>
          <a:prstGeom prst="rect">
            <a:avLst/>
          </a:prstGeom>
          <a:noFill/>
        </p:spPr>
        <p:txBody>
          <a:bodyPr wrap="square">
            <a:spAutoFit/>
          </a:bodyPr>
          <a:lstStyle/>
          <a:p>
            <a:r>
              <a:rPr lang="ja-JP" altLang="en-US" b="1" dirty="0">
                <a:latin typeface="Noto Sans JP"/>
              </a:rPr>
              <a:t>データの山を採掘</a:t>
            </a:r>
            <a:endParaRPr lang="ja-JP" altLang="en-US" b="1" dirty="0"/>
          </a:p>
        </p:txBody>
      </p:sp>
      <p:sp>
        <p:nvSpPr>
          <p:cNvPr id="12" name="テキスト ボックス 11">
            <a:extLst>
              <a:ext uri="{FF2B5EF4-FFF2-40B4-BE49-F238E27FC236}">
                <a16:creationId xmlns:a16="http://schemas.microsoft.com/office/drawing/2014/main" id="{689740E4-AA79-D783-1891-DE980790F47E}"/>
              </a:ext>
            </a:extLst>
          </p:cNvPr>
          <p:cNvSpPr txBox="1"/>
          <p:nvPr/>
        </p:nvSpPr>
        <p:spPr>
          <a:xfrm>
            <a:off x="7707835" y="5298902"/>
            <a:ext cx="2073598" cy="369332"/>
          </a:xfrm>
          <a:prstGeom prst="rect">
            <a:avLst/>
          </a:prstGeom>
          <a:noFill/>
        </p:spPr>
        <p:txBody>
          <a:bodyPr wrap="square">
            <a:spAutoFit/>
          </a:bodyPr>
          <a:lstStyle/>
          <a:p>
            <a:r>
              <a:rPr lang="ja-JP" altLang="en-US" b="1" dirty="0">
                <a:latin typeface="Noto Sans JP"/>
              </a:rPr>
              <a:t>新たな知見</a:t>
            </a:r>
            <a:endParaRPr lang="ja-JP" altLang="en-US" b="1" dirty="0"/>
          </a:p>
        </p:txBody>
      </p:sp>
      <p:pic>
        <p:nvPicPr>
          <p:cNvPr id="3080" name="Picture 8">
            <a:extLst>
              <a:ext uri="{FF2B5EF4-FFF2-40B4-BE49-F238E27FC236}">
                <a16:creationId xmlns:a16="http://schemas.microsoft.com/office/drawing/2014/main" id="{5E975A05-0F38-11D2-0E5D-10390B37809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85600" y="3300883"/>
            <a:ext cx="655655" cy="728505"/>
          </a:xfrm>
          <a:prstGeom prst="rect">
            <a:avLst/>
          </a:prstGeom>
          <a:noFill/>
          <a:extLst>
            <a:ext uri="{909E8E84-426E-40DD-AFC4-6F175D3DCCD1}">
              <a14:hiddenFill xmlns:a14="http://schemas.microsoft.com/office/drawing/2010/main">
                <a:solidFill>
                  <a:srgbClr val="FFFFFF"/>
                </a:solidFill>
              </a14:hiddenFill>
            </a:ext>
          </a:extLst>
        </p:spPr>
      </p:pic>
      <p:sp>
        <p:nvSpPr>
          <p:cNvPr id="14" name="テキスト ボックス 13">
            <a:extLst>
              <a:ext uri="{FF2B5EF4-FFF2-40B4-BE49-F238E27FC236}">
                <a16:creationId xmlns:a16="http://schemas.microsoft.com/office/drawing/2014/main" id="{2218EB67-6D0C-DB43-9206-04950B4D6A1A}"/>
              </a:ext>
            </a:extLst>
          </p:cNvPr>
          <p:cNvSpPr txBox="1"/>
          <p:nvPr/>
        </p:nvSpPr>
        <p:spPr>
          <a:xfrm>
            <a:off x="6010914" y="4465441"/>
            <a:ext cx="934497" cy="369332"/>
          </a:xfrm>
          <a:prstGeom prst="rect">
            <a:avLst/>
          </a:prstGeom>
          <a:noFill/>
        </p:spPr>
        <p:txBody>
          <a:bodyPr wrap="square">
            <a:spAutoFit/>
          </a:bodyPr>
          <a:lstStyle/>
          <a:p>
            <a:r>
              <a:rPr lang="ja-JP" altLang="en-US" b="1" dirty="0">
                <a:latin typeface="Noto Sans JP"/>
              </a:rPr>
              <a:t>分析</a:t>
            </a:r>
            <a:endParaRPr lang="ja-JP" altLang="en-US" b="1" dirty="0"/>
          </a:p>
        </p:txBody>
      </p:sp>
    </p:spTree>
    <p:extLst>
      <p:ext uri="{BB962C8B-B14F-4D97-AF65-F5344CB8AC3E}">
        <p14:creationId xmlns:p14="http://schemas.microsoft.com/office/powerpoint/2010/main" val="4678216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2A41970-13D0-93F0-961A-319D56239CD9}"/>
              </a:ext>
            </a:extLst>
          </p:cNvPr>
          <p:cNvSpPr txBox="1"/>
          <p:nvPr/>
        </p:nvSpPr>
        <p:spPr>
          <a:xfrm>
            <a:off x="1088152" y="969184"/>
            <a:ext cx="10015695" cy="1631216"/>
          </a:xfrm>
          <a:prstGeom prst="rect">
            <a:avLst/>
          </a:prstGeom>
          <a:noFill/>
        </p:spPr>
        <p:txBody>
          <a:bodyPr wrap="square" rtlCol="0">
            <a:spAutoFit/>
          </a:bodyPr>
          <a:lstStyle/>
          <a:p>
            <a:r>
              <a:rPr lang="ja-JP" altLang="en-US" sz="2000" b="1" i="0" dirty="0">
                <a:solidFill>
                  <a:srgbClr val="FF0000"/>
                </a:solidFill>
                <a:effectLst/>
                <a:latin typeface="Noto Sans JP"/>
              </a:rPr>
              <a:t>テキストマイニング</a:t>
            </a:r>
            <a:endParaRPr lang="en-US" altLang="ja-JP" sz="2000" b="1" i="0" dirty="0">
              <a:solidFill>
                <a:srgbClr val="FF0000"/>
              </a:solidFill>
              <a:effectLst/>
              <a:latin typeface="Noto Sans JP"/>
            </a:endParaRPr>
          </a:p>
          <a:p>
            <a:endParaRPr lang="en-US" altLang="ja-JP" sz="2000" dirty="0">
              <a:latin typeface="Noto Sans JP"/>
            </a:endParaRPr>
          </a:p>
          <a:p>
            <a:r>
              <a:rPr lang="ja-JP" altLang="en-US" sz="2000" dirty="0">
                <a:latin typeface="Noto Sans JP"/>
              </a:rPr>
              <a:t>テキスト（文章）とマイニング（採掘）を合わせた造語。 膨大なテキストの山を分析し、貴重な情報をマイニングする</a:t>
            </a:r>
            <a:r>
              <a:rPr lang="en-US" altLang="ja-JP" sz="2000" dirty="0">
                <a:latin typeface="Noto Sans JP"/>
              </a:rPr>
              <a:t>(</a:t>
            </a:r>
            <a:r>
              <a:rPr lang="ja-JP" altLang="en-US" sz="2000" dirty="0">
                <a:latin typeface="Noto Sans JP"/>
              </a:rPr>
              <a:t>掘り当てる</a:t>
            </a:r>
            <a:r>
              <a:rPr lang="en-US" altLang="ja-JP" sz="2000" dirty="0">
                <a:latin typeface="Noto Sans JP"/>
              </a:rPr>
              <a:t>)</a:t>
            </a:r>
            <a:r>
              <a:rPr lang="ja-JP" altLang="en-US" sz="2000" dirty="0">
                <a:latin typeface="Noto Sans JP"/>
              </a:rPr>
              <a:t>という意味で近年、自然言語処理の分野で非常に注目されている技術分野である。</a:t>
            </a:r>
          </a:p>
        </p:txBody>
      </p:sp>
      <p:pic>
        <p:nvPicPr>
          <p:cNvPr id="3" name="図 2">
            <a:extLst>
              <a:ext uri="{FF2B5EF4-FFF2-40B4-BE49-F238E27FC236}">
                <a16:creationId xmlns:a16="http://schemas.microsoft.com/office/drawing/2014/main" id="{53D04D08-0E21-56AE-4B7D-61DAFC12CCEF}"/>
              </a:ext>
            </a:extLst>
          </p:cNvPr>
          <p:cNvPicPr>
            <a:picLocks noChangeAspect="1"/>
          </p:cNvPicPr>
          <p:nvPr/>
        </p:nvPicPr>
        <p:blipFill>
          <a:blip r:embed="rId3"/>
          <a:stretch>
            <a:fillRect/>
          </a:stretch>
        </p:blipFill>
        <p:spPr>
          <a:xfrm>
            <a:off x="3054698" y="2755563"/>
            <a:ext cx="5215095" cy="2863664"/>
          </a:xfrm>
          <a:prstGeom prst="rect">
            <a:avLst/>
          </a:prstGeom>
        </p:spPr>
      </p:pic>
      <p:sp>
        <p:nvSpPr>
          <p:cNvPr id="6" name="テキスト ボックス 5">
            <a:extLst>
              <a:ext uri="{FF2B5EF4-FFF2-40B4-BE49-F238E27FC236}">
                <a16:creationId xmlns:a16="http://schemas.microsoft.com/office/drawing/2014/main" id="{DF6CDC24-745C-345A-08FC-2DBF3AA76EBA}"/>
              </a:ext>
            </a:extLst>
          </p:cNvPr>
          <p:cNvSpPr txBox="1"/>
          <p:nvPr/>
        </p:nvSpPr>
        <p:spPr>
          <a:xfrm>
            <a:off x="3941466" y="5774391"/>
            <a:ext cx="6094324" cy="276999"/>
          </a:xfrm>
          <a:prstGeom prst="rect">
            <a:avLst/>
          </a:prstGeom>
          <a:noFill/>
        </p:spPr>
        <p:txBody>
          <a:bodyPr wrap="square">
            <a:spAutoFit/>
          </a:bodyPr>
          <a:lstStyle/>
          <a:p>
            <a:r>
              <a:rPr lang="en-US" altLang="ja-JP" sz="1200" dirty="0">
                <a:hlinkClick r:id="rId4"/>
              </a:rPr>
              <a:t>AI</a:t>
            </a:r>
            <a:r>
              <a:rPr lang="ja-JP" altLang="en-US" sz="1200" dirty="0">
                <a:hlinkClick r:id="rId4"/>
              </a:rPr>
              <a:t>テキストマイニング </a:t>
            </a:r>
            <a:r>
              <a:rPr lang="en-US" altLang="ja-JP" sz="1200" dirty="0">
                <a:hlinkClick r:id="rId4"/>
              </a:rPr>
              <a:t>by </a:t>
            </a:r>
            <a:r>
              <a:rPr lang="ja-JP" altLang="en-US" sz="1200" dirty="0">
                <a:hlinkClick r:id="rId4"/>
              </a:rPr>
              <a:t>ユーザーローカル </a:t>
            </a:r>
            <a:r>
              <a:rPr lang="en-US" altLang="ja-JP" sz="1200" dirty="0">
                <a:hlinkClick r:id="rId4"/>
              </a:rPr>
              <a:t>(userlocal.jp)</a:t>
            </a:r>
            <a:endParaRPr lang="ja-JP" altLang="en-US" sz="1200" dirty="0"/>
          </a:p>
        </p:txBody>
      </p:sp>
    </p:spTree>
    <p:extLst>
      <p:ext uri="{BB962C8B-B14F-4D97-AF65-F5344CB8AC3E}">
        <p14:creationId xmlns:p14="http://schemas.microsoft.com/office/powerpoint/2010/main" val="1557523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2A41970-13D0-93F0-961A-319D56239CD9}"/>
              </a:ext>
            </a:extLst>
          </p:cNvPr>
          <p:cNvSpPr txBox="1"/>
          <p:nvPr/>
        </p:nvSpPr>
        <p:spPr>
          <a:xfrm>
            <a:off x="1088152" y="1421359"/>
            <a:ext cx="10015695" cy="2246769"/>
          </a:xfrm>
          <a:prstGeom prst="rect">
            <a:avLst/>
          </a:prstGeom>
          <a:noFill/>
        </p:spPr>
        <p:txBody>
          <a:bodyPr wrap="square" rtlCol="0">
            <a:spAutoFit/>
          </a:bodyPr>
          <a:lstStyle/>
          <a:p>
            <a:r>
              <a:rPr lang="ja-JP" altLang="en-US" sz="2000" b="1" dirty="0">
                <a:solidFill>
                  <a:srgbClr val="FF0000"/>
                </a:solidFill>
                <a:latin typeface="Noto Sans JP"/>
              </a:rPr>
              <a:t>ビッグデータ</a:t>
            </a:r>
            <a:endParaRPr lang="en-US" altLang="ja-JP" sz="2000" b="1" i="0" dirty="0">
              <a:solidFill>
                <a:srgbClr val="FF0000"/>
              </a:solidFill>
              <a:effectLst/>
              <a:latin typeface="Noto Sans JP"/>
            </a:endParaRPr>
          </a:p>
          <a:p>
            <a:endParaRPr lang="en-US" altLang="ja-JP" sz="2000" dirty="0">
              <a:latin typeface="Noto Sans JP"/>
            </a:endParaRPr>
          </a:p>
          <a:p>
            <a:r>
              <a:rPr lang="ja-JP" altLang="en-US" sz="2000" dirty="0">
                <a:latin typeface="Noto Sans JP"/>
              </a:rPr>
              <a:t>人間では全体を把握することが困難な巨大なデータ群のこと。明確な定義は存在しないが、一般的には</a:t>
            </a:r>
            <a:r>
              <a:rPr lang="en-US" altLang="ja-JP" sz="2000" dirty="0">
                <a:latin typeface="Noto Sans JP"/>
              </a:rPr>
              <a:t>Volume</a:t>
            </a:r>
            <a:r>
              <a:rPr lang="ja-JP" altLang="en-US" sz="2000" dirty="0">
                <a:latin typeface="Noto Sans JP"/>
              </a:rPr>
              <a:t>（量）、</a:t>
            </a:r>
            <a:r>
              <a:rPr lang="en-US" altLang="ja-JP" sz="2000" dirty="0">
                <a:latin typeface="Noto Sans JP"/>
              </a:rPr>
              <a:t>Variety</a:t>
            </a:r>
            <a:r>
              <a:rPr lang="ja-JP" altLang="en-US" sz="2000" dirty="0">
                <a:latin typeface="Noto Sans JP"/>
              </a:rPr>
              <a:t>（多様性）、</a:t>
            </a:r>
            <a:r>
              <a:rPr lang="en-US" altLang="ja-JP" sz="2000" dirty="0">
                <a:latin typeface="Noto Sans JP"/>
              </a:rPr>
              <a:t>Velocity</a:t>
            </a:r>
            <a:r>
              <a:rPr lang="ja-JP" altLang="en-US" sz="2000" dirty="0">
                <a:latin typeface="Noto Sans JP"/>
              </a:rPr>
              <a:t>（速度あるいは頻度）の「</a:t>
            </a:r>
            <a:r>
              <a:rPr lang="en-US" altLang="ja-JP" sz="2000" dirty="0">
                <a:latin typeface="Noto Sans JP"/>
              </a:rPr>
              <a:t>3</a:t>
            </a:r>
            <a:r>
              <a:rPr lang="ja-JP" altLang="en-US" sz="2000" dirty="0">
                <a:latin typeface="Noto Sans JP"/>
              </a:rPr>
              <a:t>つの</a:t>
            </a:r>
            <a:r>
              <a:rPr lang="en-US" altLang="ja-JP" sz="2000" dirty="0">
                <a:latin typeface="Noto Sans JP"/>
              </a:rPr>
              <a:t>V</a:t>
            </a:r>
            <a:r>
              <a:rPr lang="ja-JP" altLang="en-US" sz="2000" dirty="0">
                <a:latin typeface="Noto Sans JP"/>
              </a:rPr>
              <a:t>」を高いレベルで備えていることが特徴とされている。また近年では、これに</a:t>
            </a:r>
            <a:r>
              <a:rPr lang="en-US" altLang="ja-JP" sz="2000" dirty="0">
                <a:latin typeface="Noto Sans JP"/>
              </a:rPr>
              <a:t>Veracity</a:t>
            </a:r>
            <a:r>
              <a:rPr lang="ja-JP" altLang="en-US" sz="2000" dirty="0">
                <a:latin typeface="Noto Sans JP"/>
              </a:rPr>
              <a:t>（正確性）と</a:t>
            </a:r>
            <a:r>
              <a:rPr lang="en-US" altLang="ja-JP" sz="2000" dirty="0">
                <a:latin typeface="Noto Sans JP"/>
              </a:rPr>
              <a:t>Value</a:t>
            </a:r>
            <a:r>
              <a:rPr lang="ja-JP" altLang="en-US" sz="2000" dirty="0">
                <a:latin typeface="Noto Sans JP"/>
              </a:rPr>
              <a:t>（価値）を加えた「</a:t>
            </a:r>
            <a:r>
              <a:rPr lang="en-US" altLang="ja-JP" sz="2000" dirty="0">
                <a:latin typeface="Noto Sans JP"/>
              </a:rPr>
              <a:t>5</a:t>
            </a:r>
            <a:r>
              <a:rPr lang="ja-JP" altLang="en-US" sz="2000" dirty="0">
                <a:latin typeface="Noto Sans JP"/>
              </a:rPr>
              <a:t>つの</a:t>
            </a:r>
            <a:r>
              <a:rPr lang="en-US" altLang="ja-JP" sz="2000" dirty="0">
                <a:latin typeface="Noto Sans JP"/>
              </a:rPr>
              <a:t>V</a:t>
            </a:r>
            <a:r>
              <a:rPr lang="ja-JP" altLang="en-US" sz="2000" dirty="0">
                <a:latin typeface="Noto Sans JP"/>
              </a:rPr>
              <a:t>」をビッグデータの特徴とするとも言われている。</a:t>
            </a:r>
          </a:p>
        </p:txBody>
      </p:sp>
      <p:pic>
        <p:nvPicPr>
          <p:cNvPr id="38914" name="Picture 2">
            <a:extLst>
              <a:ext uri="{FF2B5EF4-FFF2-40B4-BE49-F238E27FC236}">
                <a16:creationId xmlns:a16="http://schemas.microsoft.com/office/drawing/2014/main" id="{F19811C0-C646-F9F8-6022-BD12CCB7546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95451" y="3547068"/>
            <a:ext cx="1953934" cy="23864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809987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2A41970-13D0-93F0-961A-319D56239CD9}"/>
              </a:ext>
            </a:extLst>
          </p:cNvPr>
          <p:cNvSpPr txBox="1"/>
          <p:nvPr/>
        </p:nvSpPr>
        <p:spPr>
          <a:xfrm>
            <a:off x="1088152" y="1351020"/>
            <a:ext cx="10015695" cy="2246769"/>
          </a:xfrm>
          <a:prstGeom prst="rect">
            <a:avLst/>
          </a:prstGeom>
          <a:noFill/>
        </p:spPr>
        <p:txBody>
          <a:bodyPr wrap="square" rtlCol="0">
            <a:spAutoFit/>
          </a:bodyPr>
          <a:lstStyle/>
          <a:p>
            <a:r>
              <a:rPr lang="ja-JP" altLang="en-US" sz="2000" b="1" dirty="0">
                <a:solidFill>
                  <a:srgbClr val="FF0000"/>
                </a:solidFill>
                <a:latin typeface="Noto Sans JP"/>
              </a:rPr>
              <a:t>デシジョンツリー（決定木）</a:t>
            </a:r>
            <a:endParaRPr lang="en-US" altLang="ja-JP" sz="2000" b="1" dirty="0">
              <a:solidFill>
                <a:srgbClr val="FF0000"/>
              </a:solidFill>
              <a:latin typeface="Noto Sans JP"/>
            </a:endParaRPr>
          </a:p>
          <a:p>
            <a:endParaRPr lang="en-US" altLang="ja-JP" sz="2000" dirty="0">
              <a:latin typeface="Noto Sans JP"/>
            </a:endParaRPr>
          </a:p>
          <a:p>
            <a:r>
              <a:rPr lang="ja-JP" altLang="en-US" sz="2000" dirty="0">
                <a:latin typeface="Noto Sans JP"/>
              </a:rPr>
              <a:t>決定理論の分野において 決定を行うためのグラフであり、計画を立案して目標に到達するのに用いられる。 決定木は、意志決定を助けることを目的として作られる。</a:t>
            </a:r>
            <a:r>
              <a:rPr lang="ja-JP" altLang="en-US" sz="2000" dirty="0">
                <a:solidFill>
                  <a:srgbClr val="FF0000"/>
                </a:solidFill>
                <a:latin typeface="Noto Sans JP"/>
              </a:rPr>
              <a:t>機械学習</a:t>
            </a:r>
            <a:r>
              <a:rPr lang="ja-JP" altLang="en-US" sz="2000" dirty="0">
                <a:latin typeface="Noto Sans JP"/>
              </a:rPr>
              <a:t>の分野において決定木は</a:t>
            </a:r>
            <a:r>
              <a:rPr lang="ja-JP" altLang="en-US" sz="2000" dirty="0">
                <a:solidFill>
                  <a:srgbClr val="FF0000"/>
                </a:solidFill>
                <a:latin typeface="Noto Sans JP"/>
              </a:rPr>
              <a:t>予測モデル</a:t>
            </a:r>
            <a:r>
              <a:rPr lang="ja-JP" altLang="en-US" sz="2000" dirty="0">
                <a:latin typeface="Noto Sans JP"/>
              </a:rPr>
              <a:t>であり、ある事項に対する観察結果から、その事項の目標値に関する結論を導く。データから決定木を作る機械学習の手法のことを決定木学習 （</a:t>
            </a:r>
            <a:r>
              <a:rPr lang="en-US" altLang="ja-JP" sz="2000" dirty="0">
                <a:latin typeface="Noto Sans JP"/>
              </a:rPr>
              <a:t>decision tree learning</a:t>
            </a:r>
            <a:r>
              <a:rPr lang="ja-JP" altLang="en-US" sz="2000" dirty="0">
                <a:latin typeface="Noto Sans JP"/>
              </a:rPr>
              <a:t>）、または略して単に決定木と呼ぶ。</a:t>
            </a:r>
          </a:p>
        </p:txBody>
      </p:sp>
      <p:pic>
        <p:nvPicPr>
          <p:cNvPr id="3" name="図 2">
            <a:extLst>
              <a:ext uri="{FF2B5EF4-FFF2-40B4-BE49-F238E27FC236}">
                <a16:creationId xmlns:a16="http://schemas.microsoft.com/office/drawing/2014/main" id="{E64F1759-D4AE-D5F2-C66D-0CF9079FEDB9}"/>
              </a:ext>
            </a:extLst>
          </p:cNvPr>
          <p:cNvPicPr>
            <a:picLocks noChangeAspect="1"/>
          </p:cNvPicPr>
          <p:nvPr/>
        </p:nvPicPr>
        <p:blipFill>
          <a:blip r:embed="rId3"/>
          <a:stretch>
            <a:fillRect/>
          </a:stretch>
        </p:blipFill>
        <p:spPr>
          <a:xfrm>
            <a:off x="3904027" y="3728430"/>
            <a:ext cx="3549922" cy="1707728"/>
          </a:xfrm>
          <a:prstGeom prst="rect">
            <a:avLst/>
          </a:prstGeom>
        </p:spPr>
      </p:pic>
      <p:sp>
        <p:nvSpPr>
          <p:cNvPr id="5" name="テキスト ボックス 4">
            <a:extLst>
              <a:ext uri="{FF2B5EF4-FFF2-40B4-BE49-F238E27FC236}">
                <a16:creationId xmlns:a16="http://schemas.microsoft.com/office/drawing/2014/main" id="{2C816C1B-206E-E3D0-38F0-ADB177DD363D}"/>
              </a:ext>
            </a:extLst>
          </p:cNvPr>
          <p:cNvSpPr txBox="1"/>
          <p:nvPr/>
        </p:nvSpPr>
        <p:spPr>
          <a:xfrm>
            <a:off x="4785528" y="5506980"/>
            <a:ext cx="2198076" cy="307777"/>
          </a:xfrm>
          <a:prstGeom prst="rect">
            <a:avLst/>
          </a:prstGeom>
          <a:noFill/>
        </p:spPr>
        <p:txBody>
          <a:bodyPr wrap="square">
            <a:spAutoFit/>
          </a:bodyPr>
          <a:lstStyle/>
          <a:p>
            <a:r>
              <a:rPr lang="ja-JP" altLang="en-US" sz="1400" dirty="0">
                <a:latin typeface="Noto Sans JP"/>
              </a:rPr>
              <a:t>（出典）</a:t>
            </a:r>
            <a:r>
              <a:rPr lang="en-US" altLang="ja-JP" sz="1400" dirty="0">
                <a:latin typeface="Noto Sans JP"/>
              </a:rPr>
              <a:t>Wikipedia</a:t>
            </a:r>
            <a:endParaRPr lang="ja-JP" altLang="en-US" sz="1400" dirty="0"/>
          </a:p>
        </p:txBody>
      </p:sp>
    </p:spTree>
    <p:extLst>
      <p:ext uri="{BB962C8B-B14F-4D97-AF65-F5344CB8AC3E}">
        <p14:creationId xmlns:p14="http://schemas.microsoft.com/office/powerpoint/2010/main" val="38792906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2A41970-13D0-93F0-961A-319D56239CD9}"/>
              </a:ext>
            </a:extLst>
          </p:cNvPr>
          <p:cNvSpPr txBox="1"/>
          <p:nvPr/>
        </p:nvSpPr>
        <p:spPr>
          <a:xfrm>
            <a:off x="1088152" y="1079716"/>
            <a:ext cx="10015695" cy="1938992"/>
          </a:xfrm>
          <a:prstGeom prst="rect">
            <a:avLst/>
          </a:prstGeom>
          <a:noFill/>
        </p:spPr>
        <p:txBody>
          <a:bodyPr wrap="square" rtlCol="0">
            <a:spAutoFit/>
          </a:bodyPr>
          <a:lstStyle/>
          <a:p>
            <a:r>
              <a:rPr lang="ja-JP" altLang="en-US" sz="2000" b="1" dirty="0">
                <a:solidFill>
                  <a:srgbClr val="FF0000"/>
                </a:solidFill>
                <a:latin typeface="Noto Sans JP"/>
              </a:rPr>
              <a:t>ブレインストーミング</a:t>
            </a:r>
            <a:endParaRPr lang="en-US" altLang="ja-JP" sz="2000" b="1" dirty="0">
              <a:solidFill>
                <a:srgbClr val="FF0000"/>
              </a:solidFill>
              <a:latin typeface="Noto Sans JP"/>
            </a:endParaRPr>
          </a:p>
          <a:p>
            <a:endParaRPr lang="en-US" altLang="ja-JP" sz="2000" dirty="0">
              <a:latin typeface="Noto Sans JP"/>
            </a:endParaRPr>
          </a:p>
          <a:p>
            <a:r>
              <a:rPr lang="ja-JP" altLang="en-US" sz="2000" dirty="0">
                <a:latin typeface="Noto Sans JP"/>
              </a:rPr>
              <a:t>様々なアイディアを幅広く集めるために行われる討議方法。</a:t>
            </a:r>
          </a:p>
          <a:p>
            <a:r>
              <a:rPr lang="ja-JP" altLang="en-US" sz="2000" dirty="0">
                <a:latin typeface="Noto Sans JP"/>
              </a:rPr>
              <a:t>通常の討議とは少し変わっており、参加者が遠慮せずにいろいろな意見を発言できるように、批判の禁止、自由奔放、質より量、結合・便乗歓迎という</a:t>
            </a:r>
            <a:r>
              <a:rPr lang="en-US" altLang="ja-JP" sz="2000" dirty="0">
                <a:latin typeface="Noto Sans JP"/>
              </a:rPr>
              <a:t>4</a:t>
            </a:r>
            <a:r>
              <a:rPr lang="ja-JP" altLang="en-US" sz="2000" dirty="0">
                <a:latin typeface="Noto Sans JP"/>
              </a:rPr>
              <a:t>つのルールに則って行われる。「ブレスト」と略されることもある。</a:t>
            </a:r>
          </a:p>
        </p:txBody>
      </p:sp>
      <p:pic>
        <p:nvPicPr>
          <p:cNvPr id="6" name="図 5">
            <a:extLst>
              <a:ext uri="{FF2B5EF4-FFF2-40B4-BE49-F238E27FC236}">
                <a16:creationId xmlns:a16="http://schemas.microsoft.com/office/drawing/2014/main" id="{E03A692E-8345-9C6E-B027-F85743143684}"/>
              </a:ext>
            </a:extLst>
          </p:cNvPr>
          <p:cNvPicPr>
            <a:picLocks noChangeAspect="1"/>
          </p:cNvPicPr>
          <p:nvPr/>
        </p:nvPicPr>
        <p:blipFill>
          <a:blip r:embed="rId3"/>
          <a:stretch>
            <a:fillRect/>
          </a:stretch>
        </p:blipFill>
        <p:spPr>
          <a:xfrm>
            <a:off x="4028721" y="3018708"/>
            <a:ext cx="3820498" cy="2698806"/>
          </a:xfrm>
          <a:prstGeom prst="rect">
            <a:avLst/>
          </a:prstGeom>
        </p:spPr>
      </p:pic>
      <p:sp>
        <p:nvSpPr>
          <p:cNvPr id="8" name="テキスト ボックス 7">
            <a:extLst>
              <a:ext uri="{FF2B5EF4-FFF2-40B4-BE49-F238E27FC236}">
                <a16:creationId xmlns:a16="http://schemas.microsoft.com/office/drawing/2014/main" id="{1202E2F7-4B8C-2536-E340-95B553AA2671}"/>
              </a:ext>
            </a:extLst>
          </p:cNvPr>
          <p:cNvSpPr txBox="1"/>
          <p:nvPr/>
        </p:nvSpPr>
        <p:spPr>
          <a:xfrm>
            <a:off x="3941466" y="5809178"/>
            <a:ext cx="6094324" cy="276999"/>
          </a:xfrm>
          <a:prstGeom prst="rect">
            <a:avLst/>
          </a:prstGeom>
          <a:noFill/>
        </p:spPr>
        <p:txBody>
          <a:bodyPr wrap="square">
            <a:spAutoFit/>
          </a:bodyPr>
          <a:lstStyle/>
          <a:p>
            <a:r>
              <a:rPr lang="ja-JP" altLang="en-US" sz="1200" dirty="0">
                <a:hlinkClick r:id="rId4"/>
              </a:rPr>
              <a:t>ブレーンストーミング図を作成する </a:t>
            </a:r>
            <a:r>
              <a:rPr lang="en-US" altLang="ja-JP" sz="1200" dirty="0">
                <a:hlinkClick r:id="rId4"/>
              </a:rPr>
              <a:t>- Microsoft </a:t>
            </a:r>
            <a:r>
              <a:rPr lang="ja-JP" altLang="en-US" sz="1200" dirty="0">
                <a:hlinkClick r:id="rId4"/>
              </a:rPr>
              <a:t>サポート</a:t>
            </a:r>
            <a:endParaRPr lang="ja-JP" altLang="en-US" sz="1200" dirty="0"/>
          </a:p>
        </p:txBody>
      </p:sp>
    </p:spTree>
    <p:extLst>
      <p:ext uri="{BB962C8B-B14F-4D97-AF65-F5344CB8AC3E}">
        <p14:creationId xmlns:p14="http://schemas.microsoft.com/office/powerpoint/2010/main" val="351401121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2A41970-13D0-93F0-961A-319D56239CD9}"/>
              </a:ext>
            </a:extLst>
          </p:cNvPr>
          <p:cNvSpPr txBox="1"/>
          <p:nvPr/>
        </p:nvSpPr>
        <p:spPr>
          <a:xfrm>
            <a:off x="1088152" y="918942"/>
            <a:ext cx="10015695" cy="2246769"/>
          </a:xfrm>
          <a:prstGeom prst="rect">
            <a:avLst/>
          </a:prstGeom>
          <a:noFill/>
        </p:spPr>
        <p:txBody>
          <a:bodyPr wrap="square" rtlCol="0">
            <a:spAutoFit/>
          </a:bodyPr>
          <a:lstStyle/>
          <a:p>
            <a:r>
              <a:rPr lang="ja-JP" altLang="en-US" sz="2000" b="1" dirty="0">
                <a:solidFill>
                  <a:srgbClr val="FF0000"/>
                </a:solidFill>
                <a:latin typeface="Noto Sans JP"/>
              </a:rPr>
              <a:t>ブレインライティング</a:t>
            </a:r>
            <a:endParaRPr lang="en-US" altLang="ja-JP" sz="2000" b="1" dirty="0">
              <a:solidFill>
                <a:srgbClr val="FF0000"/>
              </a:solidFill>
              <a:latin typeface="Noto Sans JP"/>
            </a:endParaRPr>
          </a:p>
          <a:p>
            <a:endParaRPr lang="en-US" altLang="ja-JP" sz="2000" dirty="0">
              <a:latin typeface="Noto Sans JP"/>
            </a:endParaRPr>
          </a:p>
          <a:p>
            <a:r>
              <a:rPr lang="ja-JP" altLang="en-US" sz="2000" dirty="0">
                <a:latin typeface="Noto Sans JP"/>
              </a:rPr>
              <a:t>発想を広げるために用いられるブレインストーミングでは、批判禁止・自由に発言・質より量・結合や連想</a:t>
            </a:r>
            <a:r>
              <a:rPr lang="en-US" altLang="ja-JP" sz="2000" dirty="0">
                <a:latin typeface="Noto Sans JP"/>
              </a:rPr>
              <a:t>OK</a:t>
            </a:r>
            <a:r>
              <a:rPr lang="ja-JP" altLang="en-US" sz="2000" dirty="0">
                <a:latin typeface="Noto Sans JP"/>
              </a:rPr>
              <a:t>というルールのもとで発言していく。しかし実際にはメンバー間の発言力の差や人前で緊張するなどの性格の違いで、発想に制限がかかる場合がある。こうした問題を改善するために、アイディアを発言するのではなく</a:t>
            </a:r>
            <a:r>
              <a:rPr lang="ja-JP" altLang="en-US" sz="2000" dirty="0">
                <a:solidFill>
                  <a:srgbClr val="FF0000"/>
                </a:solidFill>
                <a:latin typeface="Noto Sans JP"/>
              </a:rPr>
              <a:t>紙に書いて発想を広げていく</a:t>
            </a:r>
            <a:r>
              <a:rPr lang="ja-JP" altLang="en-US" sz="2000" dirty="0">
                <a:latin typeface="Noto Sans JP"/>
              </a:rPr>
              <a:t>のがブレインライティングである。</a:t>
            </a:r>
          </a:p>
        </p:txBody>
      </p:sp>
      <p:pic>
        <p:nvPicPr>
          <p:cNvPr id="40962" name="Picture 2">
            <a:extLst>
              <a:ext uri="{FF2B5EF4-FFF2-40B4-BE49-F238E27FC236}">
                <a16:creationId xmlns:a16="http://schemas.microsoft.com/office/drawing/2014/main" id="{0E0A4F10-4AFD-7718-BBA1-C91359813E3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49796" y="3326485"/>
            <a:ext cx="2069734" cy="2989385"/>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10" name="テキスト ボックス 9">
            <a:extLst>
              <a:ext uri="{FF2B5EF4-FFF2-40B4-BE49-F238E27FC236}">
                <a16:creationId xmlns:a16="http://schemas.microsoft.com/office/drawing/2014/main" id="{A596A46C-6282-E369-6862-8A2BB087ACB6}"/>
              </a:ext>
            </a:extLst>
          </p:cNvPr>
          <p:cNvSpPr txBox="1"/>
          <p:nvPr/>
        </p:nvSpPr>
        <p:spPr>
          <a:xfrm>
            <a:off x="5870749" y="4359512"/>
            <a:ext cx="3484266" cy="461665"/>
          </a:xfrm>
          <a:prstGeom prst="rect">
            <a:avLst/>
          </a:prstGeom>
          <a:noFill/>
        </p:spPr>
        <p:txBody>
          <a:bodyPr wrap="square">
            <a:spAutoFit/>
          </a:bodyPr>
          <a:lstStyle/>
          <a:p>
            <a:r>
              <a:rPr lang="ja-JP" altLang="en-US" sz="1200" dirty="0">
                <a:hlinkClick r:id="rId4"/>
              </a:rPr>
              <a:t>多人数で１つのアイデアを発展！アイデア発想法「ブレインライティング」 </a:t>
            </a:r>
            <a:r>
              <a:rPr lang="en-US" altLang="ja-JP" sz="1200" dirty="0">
                <a:hlinkClick r:id="rId4"/>
              </a:rPr>
              <a:t>(idea-create.com)</a:t>
            </a:r>
            <a:endParaRPr lang="ja-JP" altLang="en-US" sz="1200" dirty="0"/>
          </a:p>
        </p:txBody>
      </p:sp>
    </p:spTree>
    <p:extLst>
      <p:ext uri="{BB962C8B-B14F-4D97-AF65-F5344CB8AC3E}">
        <p14:creationId xmlns:p14="http://schemas.microsoft.com/office/powerpoint/2010/main" val="851361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2A41970-13D0-93F0-961A-319D56239CD9}"/>
              </a:ext>
            </a:extLst>
          </p:cNvPr>
          <p:cNvSpPr txBox="1"/>
          <p:nvPr/>
        </p:nvSpPr>
        <p:spPr>
          <a:xfrm>
            <a:off x="1088152" y="1025271"/>
            <a:ext cx="10015695" cy="1938992"/>
          </a:xfrm>
          <a:prstGeom prst="rect">
            <a:avLst/>
          </a:prstGeom>
          <a:noFill/>
        </p:spPr>
        <p:txBody>
          <a:bodyPr wrap="square" rtlCol="0">
            <a:spAutoFit/>
          </a:bodyPr>
          <a:lstStyle/>
          <a:p>
            <a:r>
              <a:rPr lang="ja-JP" altLang="en-US" sz="2000" b="1" dirty="0">
                <a:solidFill>
                  <a:srgbClr val="FF0000"/>
                </a:solidFill>
              </a:rPr>
              <a:t>レーダーチャート</a:t>
            </a:r>
            <a:endParaRPr lang="en-US" altLang="ja-JP" sz="2000" b="1" dirty="0">
              <a:solidFill>
                <a:srgbClr val="FF0000"/>
              </a:solidFill>
            </a:endParaRPr>
          </a:p>
          <a:p>
            <a:endParaRPr lang="en-US" altLang="ja-JP" sz="2000" b="0" i="0" dirty="0">
              <a:effectLst/>
              <a:latin typeface="Noto Sans JP"/>
            </a:endParaRPr>
          </a:p>
          <a:p>
            <a:r>
              <a:rPr lang="ja-JP" altLang="en-US" sz="2000" dirty="0">
                <a:latin typeface="Noto Sans JP"/>
              </a:rPr>
              <a:t>いくつかの変量を構成比に直さずにまとめて比較する方法のこと。レーダーチャートは一つの調査対象、地域などに対して、横断面データなどにおける複数の項目の結果を表示し、量の大小を把握しつつ、構成比にそのバランスや特徴を見るときなどに使用される。</a:t>
            </a:r>
          </a:p>
        </p:txBody>
      </p:sp>
      <p:pic>
        <p:nvPicPr>
          <p:cNvPr id="5" name="図 4">
            <a:extLst>
              <a:ext uri="{FF2B5EF4-FFF2-40B4-BE49-F238E27FC236}">
                <a16:creationId xmlns:a16="http://schemas.microsoft.com/office/drawing/2014/main" id="{D549A19E-7F03-C373-DD6F-D6D1A9E66084}"/>
              </a:ext>
            </a:extLst>
          </p:cNvPr>
          <p:cNvPicPr>
            <a:picLocks noChangeAspect="1"/>
          </p:cNvPicPr>
          <p:nvPr/>
        </p:nvPicPr>
        <p:blipFill>
          <a:blip r:embed="rId2"/>
          <a:stretch>
            <a:fillRect/>
          </a:stretch>
        </p:blipFill>
        <p:spPr>
          <a:xfrm>
            <a:off x="3690020" y="2964263"/>
            <a:ext cx="4382698" cy="2692983"/>
          </a:xfrm>
          <a:prstGeom prst="rect">
            <a:avLst/>
          </a:prstGeom>
        </p:spPr>
      </p:pic>
      <p:sp>
        <p:nvSpPr>
          <p:cNvPr id="7" name="テキスト ボックス 6">
            <a:extLst>
              <a:ext uri="{FF2B5EF4-FFF2-40B4-BE49-F238E27FC236}">
                <a16:creationId xmlns:a16="http://schemas.microsoft.com/office/drawing/2014/main" id="{24ED68BB-6056-6385-6DEE-7D6D1651F9E2}"/>
              </a:ext>
            </a:extLst>
          </p:cNvPr>
          <p:cNvSpPr txBox="1"/>
          <p:nvPr/>
        </p:nvSpPr>
        <p:spPr>
          <a:xfrm>
            <a:off x="4896058" y="5694229"/>
            <a:ext cx="3906297" cy="276999"/>
          </a:xfrm>
          <a:prstGeom prst="rect">
            <a:avLst/>
          </a:prstGeom>
          <a:noFill/>
        </p:spPr>
        <p:txBody>
          <a:bodyPr wrap="square">
            <a:spAutoFit/>
          </a:bodyPr>
          <a:lstStyle/>
          <a:p>
            <a:r>
              <a:rPr lang="ja-JP" altLang="en-US" sz="1200" dirty="0">
                <a:hlinkClick r:id="rId3"/>
              </a:rPr>
              <a:t>レーダーチャート </a:t>
            </a:r>
            <a:r>
              <a:rPr lang="en-US" altLang="ja-JP" sz="1200" dirty="0">
                <a:hlinkClick r:id="rId3"/>
              </a:rPr>
              <a:t>(stat.go.jp)</a:t>
            </a:r>
            <a:endParaRPr lang="ja-JP" altLang="en-US" sz="1200" dirty="0"/>
          </a:p>
        </p:txBody>
      </p:sp>
    </p:spTree>
    <p:extLst>
      <p:ext uri="{BB962C8B-B14F-4D97-AF65-F5344CB8AC3E}">
        <p14:creationId xmlns:p14="http://schemas.microsoft.com/office/powerpoint/2010/main" val="35467946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四角形: 角を丸くする 12">
            <a:extLst>
              <a:ext uri="{FF2B5EF4-FFF2-40B4-BE49-F238E27FC236}">
                <a16:creationId xmlns:a16="http://schemas.microsoft.com/office/drawing/2014/main" id="{DE2C8512-1B3A-B584-9D61-1C3A03A1CEFE}"/>
              </a:ext>
            </a:extLst>
          </p:cNvPr>
          <p:cNvSpPr/>
          <p:nvPr/>
        </p:nvSpPr>
        <p:spPr>
          <a:xfrm>
            <a:off x="1391799" y="3276454"/>
            <a:ext cx="9196212" cy="2672174"/>
          </a:xfrm>
          <a:prstGeom prst="roundRect">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四角形: 角を丸くする 11">
            <a:extLst>
              <a:ext uri="{FF2B5EF4-FFF2-40B4-BE49-F238E27FC236}">
                <a16:creationId xmlns:a16="http://schemas.microsoft.com/office/drawing/2014/main" id="{9CBEB196-581F-3F57-9B4E-03694EBD6E20}"/>
              </a:ext>
            </a:extLst>
          </p:cNvPr>
          <p:cNvSpPr/>
          <p:nvPr/>
        </p:nvSpPr>
        <p:spPr>
          <a:xfrm>
            <a:off x="6273521" y="3979150"/>
            <a:ext cx="4114802" cy="1758462"/>
          </a:xfrm>
          <a:prstGeom prst="roundRect">
            <a:avLst/>
          </a:prstGeom>
          <a:noFill/>
          <a:ln w="2857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四角形: 角を丸くする 10">
            <a:extLst>
              <a:ext uri="{FF2B5EF4-FFF2-40B4-BE49-F238E27FC236}">
                <a16:creationId xmlns:a16="http://schemas.microsoft.com/office/drawing/2014/main" id="{C9D881BC-2128-32B9-FA40-4D536FFCE089}"/>
              </a:ext>
            </a:extLst>
          </p:cNvPr>
          <p:cNvSpPr/>
          <p:nvPr/>
        </p:nvSpPr>
        <p:spPr>
          <a:xfrm>
            <a:off x="1637881" y="3979150"/>
            <a:ext cx="4114802" cy="1758462"/>
          </a:xfrm>
          <a:prstGeom prst="roundRect">
            <a:avLst/>
          </a:prstGeom>
          <a:noFill/>
          <a:ln w="2857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A2A41970-13D0-93F0-961A-319D56239CD9}"/>
              </a:ext>
            </a:extLst>
          </p:cNvPr>
          <p:cNvSpPr txBox="1"/>
          <p:nvPr/>
        </p:nvSpPr>
        <p:spPr>
          <a:xfrm>
            <a:off x="1088152" y="918942"/>
            <a:ext cx="10015695" cy="1938992"/>
          </a:xfrm>
          <a:prstGeom prst="rect">
            <a:avLst/>
          </a:prstGeom>
          <a:noFill/>
        </p:spPr>
        <p:txBody>
          <a:bodyPr wrap="square" rtlCol="0">
            <a:spAutoFit/>
          </a:bodyPr>
          <a:lstStyle/>
          <a:p>
            <a:r>
              <a:rPr lang="ja-JP" altLang="en-US" sz="2000" b="1" dirty="0">
                <a:solidFill>
                  <a:srgbClr val="FF0000"/>
                </a:solidFill>
                <a:latin typeface="Noto Sans JP"/>
              </a:rPr>
              <a:t>親和図法（</a:t>
            </a:r>
            <a:r>
              <a:rPr lang="en-US" altLang="ja-JP" sz="2000" b="1" dirty="0">
                <a:solidFill>
                  <a:srgbClr val="FF0000"/>
                </a:solidFill>
                <a:latin typeface="Noto Sans JP"/>
              </a:rPr>
              <a:t>KJ</a:t>
            </a:r>
            <a:r>
              <a:rPr lang="ja-JP" altLang="en-US" sz="2000" b="1" dirty="0">
                <a:solidFill>
                  <a:srgbClr val="FF0000"/>
                </a:solidFill>
                <a:latin typeface="Noto Sans JP"/>
              </a:rPr>
              <a:t>法）</a:t>
            </a:r>
            <a:endParaRPr lang="en-US" altLang="ja-JP" sz="2000" b="1" dirty="0">
              <a:solidFill>
                <a:srgbClr val="FF0000"/>
              </a:solidFill>
              <a:latin typeface="Noto Sans JP"/>
            </a:endParaRPr>
          </a:p>
          <a:p>
            <a:endParaRPr lang="en-US" altLang="ja-JP" sz="2000" dirty="0">
              <a:latin typeface="Noto Sans JP"/>
            </a:endParaRPr>
          </a:p>
          <a:p>
            <a:r>
              <a:rPr lang="ja-JP" altLang="en-US" sz="2000" dirty="0">
                <a:latin typeface="Noto Sans JP"/>
              </a:rPr>
              <a:t>ある課題に対する事実・意見・発想を言語データに変換し、言語データ同士の「親和性」を見つけて統合図を作っていく手法のこと。 別名「</a:t>
            </a:r>
            <a:r>
              <a:rPr lang="en-US" altLang="ja-JP" sz="2000" dirty="0">
                <a:latin typeface="Noto Sans JP"/>
              </a:rPr>
              <a:t>KJ</a:t>
            </a:r>
            <a:r>
              <a:rPr lang="ja-JP" altLang="en-US" sz="2000" dirty="0">
                <a:latin typeface="Noto Sans JP"/>
              </a:rPr>
              <a:t>法（川喜田二郎法）」とも呼ばれる。 文化人類学者の故川喜田二郎氏が、フィールドワークで得たデータを新たな発想に変換するため</a:t>
            </a:r>
            <a:r>
              <a:rPr lang="en-US" altLang="ja-JP" sz="2000" dirty="0">
                <a:latin typeface="Noto Sans JP"/>
              </a:rPr>
              <a:t>1967</a:t>
            </a:r>
            <a:r>
              <a:rPr lang="ja-JP" altLang="en-US" sz="2000" dirty="0">
                <a:latin typeface="Noto Sans JP"/>
              </a:rPr>
              <a:t>年に考案した研究法が由来である。</a:t>
            </a:r>
          </a:p>
        </p:txBody>
      </p:sp>
      <p:sp>
        <p:nvSpPr>
          <p:cNvPr id="2" name="四角形: 角を丸くする 1">
            <a:extLst>
              <a:ext uri="{FF2B5EF4-FFF2-40B4-BE49-F238E27FC236}">
                <a16:creationId xmlns:a16="http://schemas.microsoft.com/office/drawing/2014/main" id="{47E42DC1-D8E4-9E9D-30B0-4A32AE5F0021}"/>
              </a:ext>
            </a:extLst>
          </p:cNvPr>
          <p:cNvSpPr/>
          <p:nvPr/>
        </p:nvSpPr>
        <p:spPr>
          <a:xfrm>
            <a:off x="1778559" y="4622245"/>
            <a:ext cx="1738365" cy="60290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アイディア</a:t>
            </a:r>
            <a:r>
              <a:rPr kumimoji="1" lang="en-US" altLang="ja-JP" dirty="0"/>
              <a:t>1</a:t>
            </a:r>
            <a:endParaRPr kumimoji="1" lang="ja-JP" altLang="en-US" dirty="0"/>
          </a:p>
        </p:txBody>
      </p:sp>
      <p:sp>
        <p:nvSpPr>
          <p:cNvPr id="3" name="四角形: 角を丸くする 2">
            <a:extLst>
              <a:ext uri="{FF2B5EF4-FFF2-40B4-BE49-F238E27FC236}">
                <a16:creationId xmlns:a16="http://schemas.microsoft.com/office/drawing/2014/main" id="{A14C26EA-965B-C69D-397E-7CB06364E70C}"/>
              </a:ext>
            </a:extLst>
          </p:cNvPr>
          <p:cNvSpPr/>
          <p:nvPr/>
        </p:nvSpPr>
        <p:spPr>
          <a:xfrm>
            <a:off x="3825072" y="4642342"/>
            <a:ext cx="1738365" cy="60290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アイディア</a:t>
            </a:r>
            <a:r>
              <a:rPr kumimoji="1" lang="en-US" altLang="ja-JP" dirty="0"/>
              <a:t>2</a:t>
            </a:r>
            <a:endParaRPr kumimoji="1" lang="ja-JP" altLang="en-US" dirty="0"/>
          </a:p>
        </p:txBody>
      </p:sp>
      <p:sp>
        <p:nvSpPr>
          <p:cNvPr id="5" name="四角形: 角を丸くする 4">
            <a:extLst>
              <a:ext uri="{FF2B5EF4-FFF2-40B4-BE49-F238E27FC236}">
                <a16:creationId xmlns:a16="http://schemas.microsoft.com/office/drawing/2014/main" id="{7FFB727F-3E5F-D56E-C159-BA5D6A900FE8}"/>
              </a:ext>
            </a:extLst>
          </p:cNvPr>
          <p:cNvSpPr/>
          <p:nvPr/>
        </p:nvSpPr>
        <p:spPr>
          <a:xfrm>
            <a:off x="6439318" y="4642342"/>
            <a:ext cx="1738365" cy="60290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アイディア</a:t>
            </a:r>
            <a:r>
              <a:rPr kumimoji="1" lang="en-US" altLang="ja-JP" dirty="0"/>
              <a:t>3</a:t>
            </a:r>
            <a:endParaRPr kumimoji="1" lang="ja-JP" altLang="en-US" dirty="0"/>
          </a:p>
        </p:txBody>
      </p:sp>
      <p:sp>
        <p:nvSpPr>
          <p:cNvPr id="6" name="四角形: 角を丸くする 5">
            <a:extLst>
              <a:ext uri="{FF2B5EF4-FFF2-40B4-BE49-F238E27FC236}">
                <a16:creationId xmlns:a16="http://schemas.microsoft.com/office/drawing/2014/main" id="{DD73E856-C98E-EEAB-B1EB-8940F59F8829}"/>
              </a:ext>
            </a:extLst>
          </p:cNvPr>
          <p:cNvSpPr/>
          <p:nvPr/>
        </p:nvSpPr>
        <p:spPr>
          <a:xfrm>
            <a:off x="8380325" y="4642341"/>
            <a:ext cx="1738365" cy="60290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アイディア</a:t>
            </a:r>
            <a:r>
              <a:rPr lang="en-US" altLang="ja-JP" dirty="0"/>
              <a:t>4</a:t>
            </a:r>
            <a:endParaRPr kumimoji="1" lang="ja-JP" altLang="en-US" dirty="0"/>
          </a:p>
        </p:txBody>
      </p:sp>
      <p:sp>
        <p:nvSpPr>
          <p:cNvPr id="7" name="フローチャート: 処理 6">
            <a:extLst>
              <a:ext uri="{FF2B5EF4-FFF2-40B4-BE49-F238E27FC236}">
                <a16:creationId xmlns:a16="http://schemas.microsoft.com/office/drawing/2014/main" id="{C94AFD2A-525E-C203-3DBA-C76D4E21D5A3}"/>
              </a:ext>
            </a:extLst>
          </p:cNvPr>
          <p:cNvSpPr/>
          <p:nvPr/>
        </p:nvSpPr>
        <p:spPr>
          <a:xfrm>
            <a:off x="2491238" y="3689508"/>
            <a:ext cx="2417130" cy="447653"/>
          </a:xfrm>
          <a:prstGeom prst="flowChartProcess">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ja-JP" altLang="en-US" dirty="0"/>
              <a:t>課題</a:t>
            </a:r>
            <a:r>
              <a:rPr lang="en-US" altLang="ja-JP" dirty="0"/>
              <a:t>1</a:t>
            </a:r>
            <a:r>
              <a:rPr lang="ja-JP" altLang="en-US" dirty="0"/>
              <a:t>（中グループ）</a:t>
            </a:r>
            <a:endParaRPr kumimoji="1" lang="ja-JP" altLang="en-US" dirty="0"/>
          </a:p>
        </p:txBody>
      </p:sp>
      <p:sp>
        <p:nvSpPr>
          <p:cNvPr id="8" name="フローチャート: 処理 7">
            <a:extLst>
              <a:ext uri="{FF2B5EF4-FFF2-40B4-BE49-F238E27FC236}">
                <a16:creationId xmlns:a16="http://schemas.microsoft.com/office/drawing/2014/main" id="{FF541A9B-6F42-1C63-F173-2B7DDBFDC69E}"/>
              </a:ext>
            </a:extLst>
          </p:cNvPr>
          <p:cNvSpPr/>
          <p:nvPr/>
        </p:nvSpPr>
        <p:spPr>
          <a:xfrm>
            <a:off x="6969118" y="3672173"/>
            <a:ext cx="2417130" cy="447653"/>
          </a:xfrm>
          <a:prstGeom prst="flowChartProcess">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ja-JP" altLang="en-US" dirty="0"/>
              <a:t>課題</a:t>
            </a:r>
            <a:r>
              <a:rPr lang="en-US" altLang="ja-JP" dirty="0"/>
              <a:t>2</a:t>
            </a:r>
            <a:r>
              <a:rPr lang="ja-JP" altLang="en-US" dirty="0"/>
              <a:t>（中グループ）</a:t>
            </a:r>
            <a:endParaRPr kumimoji="1" lang="ja-JP" altLang="en-US" dirty="0"/>
          </a:p>
        </p:txBody>
      </p:sp>
      <p:sp>
        <p:nvSpPr>
          <p:cNvPr id="9" name="フローチャート: 処理 8">
            <a:extLst>
              <a:ext uri="{FF2B5EF4-FFF2-40B4-BE49-F238E27FC236}">
                <a16:creationId xmlns:a16="http://schemas.microsoft.com/office/drawing/2014/main" id="{A8D55FD2-80B0-59C1-8662-2223099E7985}"/>
              </a:ext>
            </a:extLst>
          </p:cNvPr>
          <p:cNvSpPr/>
          <p:nvPr/>
        </p:nvSpPr>
        <p:spPr>
          <a:xfrm>
            <a:off x="4781340" y="3051118"/>
            <a:ext cx="2417130" cy="447653"/>
          </a:xfrm>
          <a:prstGeom prst="flowChartProcess">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ja-JP" altLang="en-US" dirty="0"/>
              <a:t>課題（大グループ）</a:t>
            </a:r>
            <a:endParaRPr kumimoji="1" lang="ja-JP" altLang="en-US" dirty="0"/>
          </a:p>
        </p:txBody>
      </p:sp>
    </p:spTree>
    <p:extLst>
      <p:ext uri="{BB962C8B-B14F-4D97-AF65-F5344CB8AC3E}">
        <p14:creationId xmlns:p14="http://schemas.microsoft.com/office/powerpoint/2010/main" val="53140017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2A41970-13D0-93F0-961A-319D56239CD9}"/>
              </a:ext>
            </a:extLst>
          </p:cNvPr>
          <p:cNvSpPr txBox="1"/>
          <p:nvPr/>
        </p:nvSpPr>
        <p:spPr>
          <a:xfrm>
            <a:off x="1088152" y="2627161"/>
            <a:ext cx="10015695" cy="1323439"/>
          </a:xfrm>
          <a:prstGeom prst="rect">
            <a:avLst/>
          </a:prstGeom>
          <a:noFill/>
        </p:spPr>
        <p:txBody>
          <a:bodyPr wrap="square" rtlCol="0">
            <a:spAutoFit/>
          </a:bodyPr>
          <a:lstStyle/>
          <a:p>
            <a:r>
              <a:rPr lang="ja-JP" altLang="en-US" sz="2000" b="1" dirty="0">
                <a:solidFill>
                  <a:srgbClr val="FF0000"/>
                </a:solidFill>
                <a:latin typeface="Noto Sans JP"/>
              </a:rPr>
              <a:t>流動比率</a:t>
            </a:r>
            <a:endParaRPr lang="en-US" altLang="ja-JP" sz="2000" b="1" dirty="0">
              <a:solidFill>
                <a:srgbClr val="FF0000"/>
              </a:solidFill>
              <a:latin typeface="Noto Sans JP"/>
            </a:endParaRPr>
          </a:p>
          <a:p>
            <a:endParaRPr lang="en-US" altLang="ja-JP" sz="2000" dirty="0">
              <a:latin typeface="Noto Sans JP"/>
            </a:endParaRPr>
          </a:p>
          <a:p>
            <a:r>
              <a:rPr lang="ja-JP" altLang="en-US" sz="2000" dirty="0">
                <a:latin typeface="Noto Sans JP"/>
              </a:rPr>
              <a:t>流動資産（１年以内に現金化が予定される資産）の流動負債（１ 年以内に支払いを要する負債）に対する割合を言い、企業の短期的な債務の支払 能力を見る尺度でのこと。</a:t>
            </a:r>
          </a:p>
        </p:txBody>
      </p:sp>
    </p:spTree>
    <p:extLst>
      <p:ext uri="{BB962C8B-B14F-4D97-AF65-F5344CB8AC3E}">
        <p14:creationId xmlns:p14="http://schemas.microsoft.com/office/powerpoint/2010/main" val="6666020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2A41970-13D0-93F0-961A-319D56239CD9}"/>
              </a:ext>
            </a:extLst>
          </p:cNvPr>
          <p:cNvSpPr txBox="1"/>
          <p:nvPr/>
        </p:nvSpPr>
        <p:spPr>
          <a:xfrm>
            <a:off x="1088152" y="2436243"/>
            <a:ext cx="10015695" cy="1631216"/>
          </a:xfrm>
          <a:prstGeom prst="rect">
            <a:avLst/>
          </a:prstGeom>
          <a:noFill/>
        </p:spPr>
        <p:txBody>
          <a:bodyPr wrap="square" rtlCol="0">
            <a:spAutoFit/>
          </a:bodyPr>
          <a:lstStyle/>
          <a:p>
            <a:r>
              <a:rPr lang="en-US" altLang="ja-JP" sz="2000" b="1" dirty="0">
                <a:solidFill>
                  <a:srgbClr val="FF0000"/>
                </a:solidFill>
                <a:latin typeface="Noto Sans JP"/>
              </a:rPr>
              <a:t>ROI</a:t>
            </a:r>
            <a:r>
              <a:rPr lang="ja-JP" altLang="en-US" sz="2000" b="1" dirty="0">
                <a:solidFill>
                  <a:srgbClr val="FF0000"/>
                </a:solidFill>
                <a:latin typeface="Noto Sans JP"/>
              </a:rPr>
              <a:t>（</a:t>
            </a:r>
            <a:r>
              <a:rPr lang="en-US" altLang="ja-JP" sz="2000" b="1" dirty="0">
                <a:solidFill>
                  <a:srgbClr val="FF0000"/>
                </a:solidFill>
                <a:latin typeface="Noto Sans JP"/>
              </a:rPr>
              <a:t>Return On Investment</a:t>
            </a:r>
            <a:r>
              <a:rPr lang="ja-JP" altLang="en-US" sz="2000" b="1" dirty="0">
                <a:solidFill>
                  <a:srgbClr val="FF0000"/>
                </a:solidFill>
                <a:latin typeface="Noto Sans JP"/>
              </a:rPr>
              <a:t>）</a:t>
            </a:r>
            <a:endParaRPr lang="en-US" altLang="ja-JP" sz="2000" dirty="0">
              <a:latin typeface="Noto Sans JP"/>
            </a:endParaRPr>
          </a:p>
          <a:p>
            <a:endParaRPr lang="en-US" altLang="ja-JP" sz="2000" dirty="0">
              <a:latin typeface="Noto Sans JP"/>
            </a:endParaRPr>
          </a:p>
          <a:p>
            <a:r>
              <a:rPr lang="ja-JP" altLang="en-US" sz="2000" dirty="0">
                <a:latin typeface="Noto Sans JP"/>
              </a:rPr>
              <a:t>投じた費用に対して、どれだけの利益を上げられたかを示す指標。 日本語では、投資収益率や投資利益率と訳される。 </a:t>
            </a:r>
            <a:r>
              <a:rPr lang="en-US" altLang="ja-JP" sz="2000" dirty="0">
                <a:latin typeface="Noto Sans JP"/>
              </a:rPr>
              <a:t>ROI</a:t>
            </a:r>
            <a:r>
              <a:rPr lang="ja-JP" altLang="en-US" sz="2000" dirty="0">
                <a:latin typeface="Noto Sans JP"/>
              </a:rPr>
              <a:t>が高いほど「投資効率が高い」と判断できるため、事業投資を評価・管理する際の基準として重宝されている。</a:t>
            </a:r>
          </a:p>
        </p:txBody>
      </p:sp>
    </p:spTree>
    <p:extLst>
      <p:ext uri="{BB962C8B-B14F-4D97-AF65-F5344CB8AC3E}">
        <p14:creationId xmlns:p14="http://schemas.microsoft.com/office/powerpoint/2010/main" val="288836247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2A41970-13D0-93F0-961A-319D56239CD9}"/>
              </a:ext>
            </a:extLst>
          </p:cNvPr>
          <p:cNvSpPr txBox="1"/>
          <p:nvPr/>
        </p:nvSpPr>
        <p:spPr>
          <a:xfrm>
            <a:off x="1088152" y="2195083"/>
            <a:ext cx="10015695" cy="2246769"/>
          </a:xfrm>
          <a:prstGeom prst="rect">
            <a:avLst/>
          </a:prstGeom>
          <a:noFill/>
        </p:spPr>
        <p:txBody>
          <a:bodyPr wrap="square" rtlCol="0">
            <a:spAutoFit/>
          </a:bodyPr>
          <a:lstStyle/>
          <a:p>
            <a:r>
              <a:rPr lang="ja-JP" altLang="en-US" sz="2000" b="1" dirty="0">
                <a:solidFill>
                  <a:srgbClr val="FF0000"/>
                </a:solidFill>
                <a:latin typeface="Noto Sans JP"/>
              </a:rPr>
              <a:t>著作権法</a:t>
            </a:r>
            <a:endParaRPr lang="en-US" altLang="ja-JP" sz="2000" b="1" dirty="0">
              <a:solidFill>
                <a:srgbClr val="FF0000"/>
              </a:solidFill>
              <a:latin typeface="Noto Sans JP"/>
            </a:endParaRPr>
          </a:p>
          <a:p>
            <a:endParaRPr lang="en-US" altLang="ja-JP" sz="2000" dirty="0">
              <a:latin typeface="Noto Sans JP"/>
            </a:endParaRPr>
          </a:p>
          <a:p>
            <a:r>
              <a:rPr lang="ja-JP" altLang="en-US" sz="2000" dirty="0">
                <a:latin typeface="Noto Sans JP"/>
              </a:rPr>
              <a:t>文芸、学術、音楽、美術などのように思想または感情を創作物に表現したものや、その作成者の権利を保護する法律。出願等の手続きは必要とせず創作と同時に生じる。</a:t>
            </a:r>
            <a:r>
              <a:rPr lang="en-US" altLang="ja-JP" sz="2000" dirty="0">
                <a:latin typeface="Noto Sans JP"/>
              </a:rPr>
              <a:t>IT</a:t>
            </a:r>
            <a:r>
              <a:rPr lang="ja-JP" altLang="en-US" sz="2000" dirty="0">
                <a:latin typeface="Noto Sans JP"/>
              </a:rPr>
              <a:t>関連ではプログラムのソースコード、データベースおよびドキュメント類が保護対象に該当するが、プログラム言語、規約、アルゴリズムの</a:t>
            </a:r>
            <a:r>
              <a:rPr lang="en-US" altLang="ja-JP" sz="2000" dirty="0">
                <a:latin typeface="Noto Sans JP"/>
              </a:rPr>
              <a:t>3</a:t>
            </a:r>
            <a:r>
              <a:rPr lang="ja-JP" altLang="en-US" sz="2000" dirty="0">
                <a:latin typeface="Noto Sans JP"/>
              </a:rPr>
              <a:t>つは著作権の保護対象外とされていることに注意が必要である。</a:t>
            </a:r>
          </a:p>
        </p:txBody>
      </p:sp>
    </p:spTree>
    <p:extLst>
      <p:ext uri="{BB962C8B-B14F-4D97-AF65-F5344CB8AC3E}">
        <p14:creationId xmlns:p14="http://schemas.microsoft.com/office/powerpoint/2010/main" val="417137063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2A41970-13D0-93F0-961A-319D56239CD9}"/>
              </a:ext>
            </a:extLst>
          </p:cNvPr>
          <p:cNvSpPr txBox="1"/>
          <p:nvPr/>
        </p:nvSpPr>
        <p:spPr>
          <a:xfrm>
            <a:off x="1088152" y="2195083"/>
            <a:ext cx="10015695" cy="1631216"/>
          </a:xfrm>
          <a:prstGeom prst="rect">
            <a:avLst/>
          </a:prstGeom>
          <a:noFill/>
        </p:spPr>
        <p:txBody>
          <a:bodyPr wrap="square" rtlCol="0">
            <a:spAutoFit/>
          </a:bodyPr>
          <a:lstStyle/>
          <a:p>
            <a:r>
              <a:rPr lang="ja-JP" altLang="en-US" sz="2000" b="1" dirty="0">
                <a:solidFill>
                  <a:srgbClr val="FF0000"/>
                </a:solidFill>
                <a:latin typeface="Noto Sans JP"/>
              </a:rPr>
              <a:t>特許法</a:t>
            </a:r>
            <a:endParaRPr lang="en-US" altLang="ja-JP" sz="2000" b="1" dirty="0">
              <a:solidFill>
                <a:srgbClr val="FF0000"/>
              </a:solidFill>
              <a:latin typeface="Noto Sans JP"/>
            </a:endParaRPr>
          </a:p>
          <a:p>
            <a:endParaRPr lang="en-US" altLang="ja-JP" sz="2000" dirty="0">
              <a:latin typeface="Noto Sans JP"/>
            </a:endParaRPr>
          </a:p>
          <a:p>
            <a:r>
              <a:rPr lang="ja-JP" altLang="en-US" sz="2000" dirty="0">
                <a:latin typeface="Noto Sans JP"/>
              </a:rPr>
              <a:t>発明をした者にその発明を独占して使用できる権利を与えることで、知的財産を保護し、その発明を公開することにより産業の発展を促進させる目的で制定された法律。権利存続期間は原則として出願日から</a:t>
            </a:r>
            <a:r>
              <a:rPr lang="en-US" altLang="ja-JP" sz="2000" dirty="0">
                <a:latin typeface="Noto Sans JP"/>
              </a:rPr>
              <a:t>20</a:t>
            </a:r>
            <a:r>
              <a:rPr lang="ja-JP" altLang="en-US" sz="2000" dirty="0">
                <a:latin typeface="Noto Sans JP"/>
              </a:rPr>
              <a:t>年である。</a:t>
            </a:r>
          </a:p>
        </p:txBody>
      </p:sp>
    </p:spTree>
    <p:extLst>
      <p:ext uri="{BB962C8B-B14F-4D97-AF65-F5344CB8AC3E}">
        <p14:creationId xmlns:p14="http://schemas.microsoft.com/office/powerpoint/2010/main" val="244797830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2A41970-13D0-93F0-961A-319D56239CD9}"/>
              </a:ext>
            </a:extLst>
          </p:cNvPr>
          <p:cNvSpPr txBox="1"/>
          <p:nvPr/>
        </p:nvSpPr>
        <p:spPr>
          <a:xfrm>
            <a:off x="1088152" y="2195083"/>
            <a:ext cx="10015695" cy="1631216"/>
          </a:xfrm>
          <a:prstGeom prst="rect">
            <a:avLst/>
          </a:prstGeom>
          <a:noFill/>
        </p:spPr>
        <p:txBody>
          <a:bodyPr wrap="square" rtlCol="0">
            <a:spAutoFit/>
          </a:bodyPr>
          <a:lstStyle/>
          <a:p>
            <a:r>
              <a:rPr lang="ja-JP" altLang="en-US" sz="2000" b="1" dirty="0">
                <a:solidFill>
                  <a:srgbClr val="FF0000"/>
                </a:solidFill>
                <a:latin typeface="Noto Sans JP"/>
              </a:rPr>
              <a:t>ビジネスモデル特許</a:t>
            </a:r>
            <a:endParaRPr lang="en-US" altLang="ja-JP" sz="2000" b="1" dirty="0">
              <a:solidFill>
                <a:srgbClr val="FF0000"/>
              </a:solidFill>
              <a:latin typeface="Noto Sans JP"/>
            </a:endParaRPr>
          </a:p>
          <a:p>
            <a:endParaRPr lang="en-US" altLang="ja-JP" sz="2000" dirty="0">
              <a:latin typeface="Noto Sans JP"/>
            </a:endParaRPr>
          </a:p>
          <a:p>
            <a:r>
              <a:rPr lang="ja-JP" altLang="en-US" sz="2000" dirty="0">
                <a:latin typeface="Noto Sans JP"/>
              </a:rPr>
              <a:t>特許のうち、コンピュータ・ネットワーク・ソフトウェア等の</a:t>
            </a:r>
            <a:r>
              <a:rPr lang="en-US" altLang="ja-JP" sz="2000" dirty="0">
                <a:latin typeface="Noto Sans JP"/>
              </a:rPr>
              <a:t>ICT</a:t>
            </a:r>
            <a:r>
              <a:rPr lang="ja-JP" altLang="en-US" sz="2000" dirty="0">
                <a:latin typeface="Noto Sans JP"/>
              </a:rPr>
              <a:t>を利用することで実現されたビジネス方法に係る発明について認められる特許のこと。ビジネスモデル特許も特許法の保護対象となる。</a:t>
            </a:r>
          </a:p>
        </p:txBody>
      </p:sp>
    </p:spTree>
    <p:extLst>
      <p:ext uri="{BB962C8B-B14F-4D97-AF65-F5344CB8AC3E}">
        <p14:creationId xmlns:p14="http://schemas.microsoft.com/office/powerpoint/2010/main" val="72398862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2A41970-13D0-93F0-961A-319D56239CD9}"/>
              </a:ext>
            </a:extLst>
          </p:cNvPr>
          <p:cNvSpPr txBox="1"/>
          <p:nvPr/>
        </p:nvSpPr>
        <p:spPr>
          <a:xfrm>
            <a:off x="1088152" y="2195083"/>
            <a:ext cx="10015695" cy="1938992"/>
          </a:xfrm>
          <a:prstGeom prst="rect">
            <a:avLst/>
          </a:prstGeom>
          <a:noFill/>
        </p:spPr>
        <p:txBody>
          <a:bodyPr wrap="square" rtlCol="0">
            <a:spAutoFit/>
          </a:bodyPr>
          <a:lstStyle/>
          <a:p>
            <a:r>
              <a:rPr lang="ja-JP" altLang="en-US" sz="2000" b="1" dirty="0">
                <a:solidFill>
                  <a:srgbClr val="FF0000"/>
                </a:solidFill>
                <a:latin typeface="Noto Sans JP"/>
              </a:rPr>
              <a:t>実用新案法</a:t>
            </a:r>
            <a:endParaRPr lang="en-US" altLang="ja-JP" sz="2000" b="1" dirty="0">
              <a:solidFill>
                <a:srgbClr val="FF0000"/>
              </a:solidFill>
              <a:latin typeface="Noto Sans JP"/>
            </a:endParaRPr>
          </a:p>
          <a:p>
            <a:endParaRPr lang="en-US" altLang="ja-JP" sz="2000" dirty="0">
              <a:latin typeface="Noto Sans JP"/>
            </a:endParaRPr>
          </a:p>
          <a:p>
            <a:r>
              <a:rPr lang="ja-JP" altLang="en-US" sz="2000" dirty="0">
                <a:latin typeface="Noto Sans JP"/>
              </a:rPr>
              <a:t>物品の形状、構造または組み合わせに係る考案のうち発明以外のものを認め、保護する法律。特許制度と違い、本法に基づく制度では、プログラム、液体等の化学物質、製造方法等の方法自体は保護の対象となっていない。権利存続期間は出願日から</a:t>
            </a:r>
            <a:r>
              <a:rPr lang="en-US" altLang="ja-JP" sz="2000" dirty="0">
                <a:latin typeface="Noto Sans JP"/>
              </a:rPr>
              <a:t>10</a:t>
            </a:r>
            <a:r>
              <a:rPr lang="ja-JP" altLang="en-US" sz="2000" dirty="0">
                <a:latin typeface="Noto Sans JP"/>
              </a:rPr>
              <a:t>年である。</a:t>
            </a:r>
          </a:p>
        </p:txBody>
      </p:sp>
    </p:spTree>
    <p:extLst>
      <p:ext uri="{BB962C8B-B14F-4D97-AF65-F5344CB8AC3E}">
        <p14:creationId xmlns:p14="http://schemas.microsoft.com/office/powerpoint/2010/main" val="392200439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2A41970-13D0-93F0-961A-319D56239CD9}"/>
              </a:ext>
            </a:extLst>
          </p:cNvPr>
          <p:cNvSpPr txBox="1"/>
          <p:nvPr/>
        </p:nvSpPr>
        <p:spPr>
          <a:xfrm>
            <a:off x="1088152" y="2195083"/>
            <a:ext cx="10015695" cy="1631216"/>
          </a:xfrm>
          <a:prstGeom prst="rect">
            <a:avLst/>
          </a:prstGeom>
          <a:noFill/>
        </p:spPr>
        <p:txBody>
          <a:bodyPr wrap="square" rtlCol="0">
            <a:spAutoFit/>
          </a:bodyPr>
          <a:lstStyle/>
          <a:p>
            <a:r>
              <a:rPr lang="ja-JP" altLang="en-US" sz="2000" b="1" dirty="0">
                <a:solidFill>
                  <a:srgbClr val="FF0000"/>
                </a:solidFill>
                <a:latin typeface="Noto Sans JP"/>
              </a:rPr>
              <a:t>意匠法</a:t>
            </a:r>
            <a:endParaRPr lang="en-US" altLang="ja-JP" sz="2000" b="1" dirty="0">
              <a:solidFill>
                <a:srgbClr val="FF0000"/>
              </a:solidFill>
              <a:latin typeface="Noto Sans JP"/>
            </a:endParaRPr>
          </a:p>
          <a:p>
            <a:endParaRPr lang="en-US" altLang="ja-JP" sz="2000" dirty="0">
              <a:latin typeface="Noto Sans JP"/>
            </a:endParaRPr>
          </a:p>
          <a:p>
            <a:r>
              <a:rPr lang="ja-JP" altLang="en-US" sz="2000" dirty="0">
                <a:latin typeface="Noto Sans JP"/>
              </a:rPr>
              <a:t>物の形状や模様、色彩などで表した商品のデザインなどのように、工業上有用で製品の価値を高める形状やデザインに対する権利を保護する法律。権利存続期間は出願日から</a:t>
            </a:r>
            <a:r>
              <a:rPr lang="en-US" altLang="ja-JP" sz="2000" dirty="0">
                <a:latin typeface="Noto Sans JP"/>
              </a:rPr>
              <a:t>25</a:t>
            </a:r>
            <a:r>
              <a:rPr lang="ja-JP" altLang="en-US" sz="2000" dirty="0">
                <a:latin typeface="Noto Sans JP"/>
              </a:rPr>
              <a:t>年である（</a:t>
            </a:r>
            <a:r>
              <a:rPr lang="en-US" altLang="ja-JP" sz="2000" dirty="0">
                <a:latin typeface="Noto Sans JP"/>
              </a:rPr>
              <a:t>2020</a:t>
            </a:r>
            <a:r>
              <a:rPr lang="ja-JP" altLang="en-US" sz="2000" dirty="0">
                <a:latin typeface="Noto Sans JP"/>
              </a:rPr>
              <a:t>年改正、それ以前は登録日から</a:t>
            </a:r>
            <a:r>
              <a:rPr lang="en-US" altLang="ja-JP" sz="2000" dirty="0">
                <a:latin typeface="Noto Sans JP"/>
              </a:rPr>
              <a:t>20</a:t>
            </a:r>
            <a:r>
              <a:rPr lang="ja-JP" altLang="en-US" sz="2000" dirty="0">
                <a:latin typeface="Noto Sans JP"/>
              </a:rPr>
              <a:t>年）。</a:t>
            </a:r>
          </a:p>
        </p:txBody>
      </p:sp>
    </p:spTree>
    <p:extLst>
      <p:ext uri="{BB962C8B-B14F-4D97-AF65-F5344CB8AC3E}">
        <p14:creationId xmlns:p14="http://schemas.microsoft.com/office/powerpoint/2010/main" val="266476427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2A41970-13D0-93F0-961A-319D56239CD9}"/>
              </a:ext>
            </a:extLst>
          </p:cNvPr>
          <p:cNvSpPr txBox="1"/>
          <p:nvPr/>
        </p:nvSpPr>
        <p:spPr>
          <a:xfrm>
            <a:off x="1088152" y="2074503"/>
            <a:ext cx="10015695" cy="2246769"/>
          </a:xfrm>
          <a:prstGeom prst="rect">
            <a:avLst/>
          </a:prstGeom>
          <a:noFill/>
        </p:spPr>
        <p:txBody>
          <a:bodyPr wrap="square" rtlCol="0">
            <a:spAutoFit/>
          </a:bodyPr>
          <a:lstStyle/>
          <a:p>
            <a:r>
              <a:rPr lang="ja-JP" altLang="en-US" sz="2000" b="1" dirty="0">
                <a:solidFill>
                  <a:srgbClr val="FF0000"/>
                </a:solidFill>
                <a:latin typeface="Noto Sans JP"/>
              </a:rPr>
              <a:t>商標法</a:t>
            </a:r>
            <a:endParaRPr lang="en-US" altLang="ja-JP" sz="2000" b="1" dirty="0">
              <a:solidFill>
                <a:srgbClr val="FF0000"/>
              </a:solidFill>
              <a:latin typeface="Noto Sans JP"/>
            </a:endParaRPr>
          </a:p>
          <a:p>
            <a:endParaRPr lang="en-US" altLang="ja-JP" sz="2000" dirty="0">
              <a:latin typeface="Noto Sans JP"/>
            </a:endParaRPr>
          </a:p>
          <a:p>
            <a:r>
              <a:rPr lang="ja-JP" altLang="en-US" sz="2000" dirty="0">
                <a:latin typeface="Noto Sans JP"/>
              </a:rPr>
              <a:t>文字や図形、記号、立体的形状などで表した商品のマークなどの使用権などを保護する法律。商品・サービス名やロゴマークなどがこの法律の保護対象となる。権利存続期間は登録日から</a:t>
            </a:r>
            <a:r>
              <a:rPr lang="en-US" altLang="ja-JP" sz="2000" dirty="0">
                <a:latin typeface="Noto Sans JP"/>
              </a:rPr>
              <a:t>10</a:t>
            </a:r>
            <a:r>
              <a:rPr lang="ja-JP" altLang="en-US" sz="2000" dirty="0">
                <a:latin typeface="Noto Sans JP"/>
              </a:rPr>
              <a:t>年であるが、他の産業財産権と異なり更新することにより永続的に権利を保有することができる。平成</a:t>
            </a:r>
            <a:r>
              <a:rPr lang="en-US" altLang="ja-JP" sz="2000" dirty="0">
                <a:latin typeface="Noto Sans JP"/>
              </a:rPr>
              <a:t>26</a:t>
            </a:r>
            <a:r>
              <a:rPr lang="ja-JP" altLang="en-US" sz="2000" dirty="0">
                <a:latin typeface="Noto Sans JP"/>
              </a:rPr>
              <a:t>年の改正により「音」「動き」「輪郭のない色彩」「位置」などの無形物についての商標が新たに導入されている。</a:t>
            </a:r>
          </a:p>
        </p:txBody>
      </p:sp>
    </p:spTree>
    <p:extLst>
      <p:ext uri="{BB962C8B-B14F-4D97-AF65-F5344CB8AC3E}">
        <p14:creationId xmlns:p14="http://schemas.microsoft.com/office/powerpoint/2010/main" val="219585808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2A41970-13D0-93F0-961A-319D56239CD9}"/>
              </a:ext>
            </a:extLst>
          </p:cNvPr>
          <p:cNvSpPr txBox="1"/>
          <p:nvPr/>
        </p:nvSpPr>
        <p:spPr>
          <a:xfrm>
            <a:off x="1088152" y="2074503"/>
            <a:ext cx="10015695" cy="1015663"/>
          </a:xfrm>
          <a:prstGeom prst="rect">
            <a:avLst/>
          </a:prstGeom>
          <a:noFill/>
        </p:spPr>
        <p:txBody>
          <a:bodyPr wrap="square" rtlCol="0">
            <a:spAutoFit/>
          </a:bodyPr>
          <a:lstStyle/>
          <a:p>
            <a:r>
              <a:rPr lang="ja-JP" altLang="en-US" sz="2000" b="1" dirty="0">
                <a:solidFill>
                  <a:srgbClr val="FF0000"/>
                </a:solidFill>
                <a:latin typeface="Noto Sans JP"/>
              </a:rPr>
              <a:t>サービスマーク</a:t>
            </a:r>
            <a:endParaRPr lang="en-US" altLang="ja-JP" sz="2000" b="1" dirty="0">
              <a:solidFill>
                <a:srgbClr val="FF0000"/>
              </a:solidFill>
              <a:latin typeface="Noto Sans JP"/>
            </a:endParaRPr>
          </a:p>
          <a:p>
            <a:endParaRPr lang="en-US" altLang="ja-JP" sz="2000" dirty="0">
              <a:latin typeface="Noto Sans JP"/>
            </a:endParaRPr>
          </a:p>
          <a:p>
            <a:r>
              <a:rPr lang="ja-JP" altLang="en-US" sz="2000" dirty="0">
                <a:latin typeface="Noto Sans JP"/>
              </a:rPr>
              <a:t>商標のうち、サービス（役務）を表示するものである。役務商標とも呼ばれる。</a:t>
            </a:r>
          </a:p>
        </p:txBody>
      </p:sp>
      <p:pic>
        <p:nvPicPr>
          <p:cNvPr id="1026" name="Picture 2" descr="医療関連サービスマーク">
            <a:extLst>
              <a:ext uri="{FF2B5EF4-FFF2-40B4-BE49-F238E27FC236}">
                <a16:creationId xmlns:a16="http://schemas.microsoft.com/office/drawing/2014/main" id="{668AFB29-1BF4-387D-8111-F845CDE99DF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74123" y="3429000"/>
            <a:ext cx="3962400" cy="1200150"/>
          </a:xfrm>
          <a:prstGeom prst="rect">
            <a:avLst/>
          </a:prstGeom>
          <a:noFill/>
          <a:extLst>
            <a:ext uri="{909E8E84-426E-40DD-AFC4-6F175D3DCCD1}">
              <a14:hiddenFill xmlns:a14="http://schemas.microsoft.com/office/drawing/2010/main">
                <a:solidFill>
                  <a:srgbClr val="FFFFFF"/>
                </a:solidFill>
              </a14:hiddenFill>
            </a:ext>
          </a:extLst>
        </p:spPr>
      </p:pic>
      <p:sp>
        <p:nvSpPr>
          <p:cNvPr id="2" name="テキスト ボックス 1">
            <a:extLst>
              <a:ext uri="{FF2B5EF4-FFF2-40B4-BE49-F238E27FC236}">
                <a16:creationId xmlns:a16="http://schemas.microsoft.com/office/drawing/2014/main" id="{14A3C82F-7716-59D6-C20F-A0A356EF0145}"/>
              </a:ext>
            </a:extLst>
          </p:cNvPr>
          <p:cNvSpPr txBox="1"/>
          <p:nvPr/>
        </p:nvSpPr>
        <p:spPr>
          <a:xfrm>
            <a:off x="4675413" y="4814095"/>
            <a:ext cx="2841172" cy="307777"/>
          </a:xfrm>
          <a:prstGeom prst="rect">
            <a:avLst/>
          </a:prstGeom>
          <a:noFill/>
        </p:spPr>
        <p:txBody>
          <a:bodyPr wrap="square">
            <a:spAutoFit/>
          </a:bodyPr>
          <a:lstStyle/>
          <a:p>
            <a:r>
              <a:rPr lang="ja-JP" altLang="en-US" sz="1400" dirty="0">
                <a:latin typeface="Noto Sans JP"/>
              </a:rPr>
              <a:t>例：医療関連サービスマーク</a:t>
            </a:r>
            <a:endParaRPr lang="ja-JP" altLang="en-US" sz="1400" dirty="0"/>
          </a:p>
        </p:txBody>
      </p:sp>
    </p:spTree>
    <p:extLst>
      <p:ext uri="{BB962C8B-B14F-4D97-AF65-F5344CB8AC3E}">
        <p14:creationId xmlns:p14="http://schemas.microsoft.com/office/powerpoint/2010/main" val="42388485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2A41970-13D0-93F0-961A-319D56239CD9}"/>
              </a:ext>
            </a:extLst>
          </p:cNvPr>
          <p:cNvSpPr txBox="1"/>
          <p:nvPr/>
        </p:nvSpPr>
        <p:spPr>
          <a:xfrm>
            <a:off x="1088152" y="1025271"/>
            <a:ext cx="10015695" cy="1631216"/>
          </a:xfrm>
          <a:prstGeom prst="rect">
            <a:avLst/>
          </a:prstGeom>
          <a:noFill/>
        </p:spPr>
        <p:txBody>
          <a:bodyPr wrap="square" rtlCol="0">
            <a:spAutoFit/>
          </a:bodyPr>
          <a:lstStyle/>
          <a:p>
            <a:r>
              <a:rPr lang="ja-JP" altLang="en-US" sz="2000" b="1" dirty="0">
                <a:solidFill>
                  <a:srgbClr val="FF0000"/>
                </a:solidFill>
              </a:rPr>
              <a:t>ヒストグラム</a:t>
            </a:r>
            <a:endParaRPr lang="en-US" altLang="ja-JP" sz="2000" b="1" dirty="0">
              <a:solidFill>
                <a:srgbClr val="FF0000"/>
              </a:solidFill>
            </a:endParaRPr>
          </a:p>
          <a:p>
            <a:endParaRPr lang="en-US" altLang="ja-JP" sz="2000" b="0" i="0" dirty="0">
              <a:effectLst/>
              <a:latin typeface="Noto Sans JP"/>
            </a:endParaRPr>
          </a:p>
          <a:p>
            <a:r>
              <a:rPr lang="ja-JP" altLang="en-US" sz="2000" dirty="0">
                <a:latin typeface="Noto Sans JP"/>
              </a:rPr>
              <a:t>量的データの分布の様子を見るのに用いられる。データをいくつかの階級に分け、度数分布表を作成してからグラフを作成する。横軸にデータの階級を、縦軸にその階級に含まれるデータの数（人数、個数など）をとる。</a:t>
            </a:r>
          </a:p>
        </p:txBody>
      </p:sp>
      <p:pic>
        <p:nvPicPr>
          <p:cNvPr id="3" name="図 2">
            <a:extLst>
              <a:ext uri="{FF2B5EF4-FFF2-40B4-BE49-F238E27FC236}">
                <a16:creationId xmlns:a16="http://schemas.microsoft.com/office/drawing/2014/main" id="{EEB4C150-80CE-DC6D-F951-B60E58A9861E}"/>
              </a:ext>
            </a:extLst>
          </p:cNvPr>
          <p:cNvPicPr>
            <a:picLocks noChangeAspect="1"/>
          </p:cNvPicPr>
          <p:nvPr/>
        </p:nvPicPr>
        <p:blipFill>
          <a:blip r:embed="rId2"/>
          <a:stretch>
            <a:fillRect/>
          </a:stretch>
        </p:blipFill>
        <p:spPr>
          <a:xfrm>
            <a:off x="3627455" y="2794277"/>
            <a:ext cx="4853354" cy="2873232"/>
          </a:xfrm>
          <a:prstGeom prst="rect">
            <a:avLst/>
          </a:prstGeom>
        </p:spPr>
      </p:pic>
      <p:sp>
        <p:nvSpPr>
          <p:cNvPr id="8" name="テキスト ボックス 7">
            <a:extLst>
              <a:ext uri="{FF2B5EF4-FFF2-40B4-BE49-F238E27FC236}">
                <a16:creationId xmlns:a16="http://schemas.microsoft.com/office/drawing/2014/main" id="{8B4C5132-9D13-FF2A-6979-F47D4A72A3E6}"/>
              </a:ext>
            </a:extLst>
          </p:cNvPr>
          <p:cNvSpPr txBox="1"/>
          <p:nvPr/>
        </p:nvSpPr>
        <p:spPr>
          <a:xfrm>
            <a:off x="5137220" y="5692666"/>
            <a:ext cx="2117690" cy="280125"/>
          </a:xfrm>
          <a:prstGeom prst="rect">
            <a:avLst/>
          </a:prstGeom>
          <a:noFill/>
        </p:spPr>
        <p:txBody>
          <a:bodyPr wrap="square">
            <a:spAutoFit/>
          </a:bodyPr>
          <a:lstStyle/>
          <a:p>
            <a:r>
              <a:rPr lang="ja-JP" altLang="en-US" sz="1200" dirty="0">
                <a:hlinkClick r:id="rId3"/>
              </a:rPr>
              <a:t>ヒストグラム </a:t>
            </a:r>
            <a:r>
              <a:rPr lang="en-US" altLang="ja-JP" sz="1200" dirty="0">
                <a:hlinkClick r:id="rId3"/>
              </a:rPr>
              <a:t>(stat.go.jp)</a:t>
            </a:r>
            <a:endParaRPr lang="ja-JP" altLang="en-US" sz="1200" dirty="0"/>
          </a:p>
        </p:txBody>
      </p:sp>
    </p:spTree>
    <p:extLst>
      <p:ext uri="{BB962C8B-B14F-4D97-AF65-F5344CB8AC3E}">
        <p14:creationId xmlns:p14="http://schemas.microsoft.com/office/powerpoint/2010/main" val="131587386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2A41970-13D0-93F0-961A-319D56239CD9}"/>
              </a:ext>
            </a:extLst>
          </p:cNvPr>
          <p:cNvSpPr txBox="1"/>
          <p:nvPr/>
        </p:nvSpPr>
        <p:spPr>
          <a:xfrm>
            <a:off x="1088152" y="2074503"/>
            <a:ext cx="10015695" cy="2246769"/>
          </a:xfrm>
          <a:prstGeom prst="rect">
            <a:avLst/>
          </a:prstGeom>
          <a:noFill/>
        </p:spPr>
        <p:txBody>
          <a:bodyPr wrap="square" rtlCol="0">
            <a:spAutoFit/>
          </a:bodyPr>
          <a:lstStyle/>
          <a:p>
            <a:r>
              <a:rPr lang="ja-JP" altLang="en-US" sz="2000" b="1" dirty="0">
                <a:solidFill>
                  <a:srgbClr val="FF0000"/>
                </a:solidFill>
                <a:latin typeface="Noto Sans JP"/>
              </a:rPr>
              <a:t>不正競争防止法</a:t>
            </a:r>
            <a:endParaRPr lang="en-US" altLang="ja-JP" sz="2000" b="1" dirty="0">
              <a:solidFill>
                <a:srgbClr val="FF0000"/>
              </a:solidFill>
              <a:latin typeface="Noto Sans JP"/>
            </a:endParaRPr>
          </a:p>
          <a:p>
            <a:endParaRPr lang="en-US" altLang="ja-JP" sz="2000" dirty="0">
              <a:latin typeface="Noto Sans JP"/>
            </a:endParaRPr>
          </a:p>
          <a:p>
            <a:r>
              <a:rPr lang="ja-JP" altLang="en-US" sz="2000" dirty="0">
                <a:latin typeface="Noto Sans JP"/>
              </a:rPr>
              <a:t>事業者間の公正な競争と国際約束の的確な実施を確保するため、不正競争の防止を目的として設けられた法律。不正競争行為には、他人の著名な商品表示の悪用、コピー商品の販売、不正手段で取得した営業秘密や限定提供データの使用等、アクセス制限を無効化する手段の提供、ドメイン名の不正取得などの</a:t>
            </a:r>
            <a:r>
              <a:rPr lang="en-US" altLang="ja-JP" sz="2000" dirty="0">
                <a:latin typeface="Noto Sans JP"/>
              </a:rPr>
              <a:t>10</a:t>
            </a:r>
            <a:r>
              <a:rPr lang="ja-JP" altLang="en-US" sz="2000" dirty="0">
                <a:latin typeface="Noto Sans JP"/>
              </a:rPr>
              <a:t>つの類型があり、これらについて不正競争に係る差止め・損害賠償請求に関する措置を規定している。</a:t>
            </a:r>
          </a:p>
        </p:txBody>
      </p:sp>
    </p:spTree>
    <p:extLst>
      <p:ext uri="{BB962C8B-B14F-4D97-AF65-F5344CB8AC3E}">
        <p14:creationId xmlns:p14="http://schemas.microsoft.com/office/powerpoint/2010/main" val="24867941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2A41970-13D0-93F0-961A-319D56239CD9}"/>
              </a:ext>
            </a:extLst>
          </p:cNvPr>
          <p:cNvSpPr txBox="1"/>
          <p:nvPr/>
        </p:nvSpPr>
        <p:spPr>
          <a:xfrm>
            <a:off x="1088152" y="2235276"/>
            <a:ext cx="10015695" cy="1631216"/>
          </a:xfrm>
          <a:prstGeom prst="rect">
            <a:avLst/>
          </a:prstGeom>
          <a:noFill/>
        </p:spPr>
        <p:txBody>
          <a:bodyPr wrap="square" rtlCol="0">
            <a:spAutoFit/>
          </a:bodyPr>
          <a:lstStyle/>
          <a:p>
            <a:r>
              <a:rPr lang="ja-JP" altLang="en-US" sz="2000" b="1" dirty="0">
                <a:solidFill>
                  <a:srgbClr val="FF0000"/>
                </a:solidFill>
                <a:latin typeface="Noto Sans JP"/>
              </a:rPr>
              <a:t>限定提供データ</a:t>
            </a:r>
            <a:endParaRPr lang="en-US" altLang="ja-JP" sz="2000" b="1" dirty="0">
              <a:solidFill>
                <a:srgbClr val="FF0000"/>
              </a:solidFill>
              <a:latin typeface="Noto Sans JP"/>
            </a:endParaRPr>
          </a:p>
          <a:p>
            <a:endParaRPr lang="en-US" altLang="ja-JP" sz="2000" dirty="0">
              <a:latin typeface="Noto Sans JP"/>
            </a:endParaRPr>
          </a:p>
          <a:p>
            <a:r>
              <a:rPr lang="ja-JP" altLang="en-US" sz="2000" dirty="0">
                <a:latin typeface="Noto Sans JP"/>
              </a:rPr>
              <a:t>組織が管理する情報のうち、限定提供性、相当蓄積性、電磁的管理性を満たす情報のこと。気象データ、地図データ、機械稼働データ、消費動向データなどのように他社と共有・利活用されることを前提した情報が該当する。</a:t>
            </a:r>
          </a:p>
        </p:txBody>
      </p:sp>
    </p:spTree>
    <p:extLst>
      <p:ext uri="{BB962C8B-B14F-4D97-AF65-F5344CB8AC3E}">
        <p14:creationId xmlns:p14="http://schemas.microsoft.com/office/powerpoint/2010/main" val="409933046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2A41970-13D0-93F0-961A-319D56239CD9}"/>
              </a:ext>
            </a:extLst>
          </p:cNvPr>
          <p:cNvSpPr txBox="1"/>
          <p:nvPr/>
        </p:nvSpPr>
        <p:spPr>
          <a:xfrm>
            <a:off x="1088152" y="2235276"/>
            <a:ext cx="10015695" cy="1631216"/>
          </a:xfrm>
          <a:prstGeom prst="rect">
            <a:avLst/>
          </a:prstGeom>
          <a:noFill/>
        </p:spPr>
        <p:txBody>
          <a:bodyPr wrap="square" rtlCol="0">
            <a:spAutoFit/>
          </a:bodyPr>
          <a:lstStyle/>
          <a:p>
            <a:r>
              <a:rPr lang="ja-JP" altLang="en-US" sz="2000" b="1" dirty="0">
                <a:solidFill>
                  <a:srgbClr val="FF0000"/>
                </a:solidFill>
                <a:latin typeface="Noto Sans JP"/>
              </a:rPr>
              <a:t>ボリュームライセンス契約</a:t>
            </a:r>
            <a:endParaRPr lang="en-US" altLang="ja-JP" sz="2000" b="1" dirty="0">
              <a:solidFill>
                <a:srgbClr val="FF0000"/>
              </a:solidFill>
              <a:latin typeface="Noto Sans JP"/>
            </a:endParaRPr>
          </a:p>
          <a:p>
            <a:endParaRPr lang="en-US" altLang="ja-JP" sz="2000" dirty="0">
              <a:latin typeface="Noto Sans JP"/>
            </a:endParaRPr>
          </a:p>
          <a:p>
            <a:r>
              <a:rPr lang="ja-JP" altLang="en-US" sz="2000" dirty="0">
                <a:latin typeface="Noto Sans JP"/>
              </a:rPr>
              <a:t>「</a:t>
            </a:r>
            <a:r>
              <a:rPr lang="en-US" altLang="ja-JP" sz="2000" dirty="0">
                <a:latin typeface="Noto Sans JP"/>
              </a:rPr>
              <a:t>10</a:t>
            </a:r>
            <a:r>
              <a:rPr lang="ja-JP" altLang="en-US" sz="2000" dirty="0">
                <a:latin typeface="Noto Sans JP"/>
              </a:rPr>
              <a:t>台までインストール可能」のように、あるソフトウェアの使用を、特定のコンピュータ群または一定数のコンピュータに認めるライセンス契約の形態。</a:t>
            </a:r>
            <a:r>
              <a:rPr lang="en-US" altLang="ja-JP" sz="2000" dirty="0">
                <a:latin typeface="Noto Sans JP"/>
              </a:rPr>
              <a:t>1</a:t>
            </a:r>
            <a:r>
              <a:rPr lang="ja-JP" altLang="en-US" sz="2000" dirty="0">
                <a:latin typeface="Noto Sans JP"/>
              </a:rPr>
              <a:t>個ずつ購入するよりも割安になっていることが多い。</a:t>
            </a:r>
          </a:p>
        </p:txBody>
      </p:sp>
    </p:spTree>
    <p:extLst>
      <p:ext uri="{BB962C8B-B14F-4D97-AF65-F5344CB8AC3E}">
        <p14:creationId xmlns:p14="http://schemas.microsoft.com/office/powerpoint/2010/main" val="402853637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2A41970-13D0-93F0-961A-319D56239CD9}"/>
              </a:ext>
            </a:extLst>
          </p:cNvPr>
          <p:cNvSpPr txBox="1"/>
          <p:nvPr/>
        </p:nvSpPr>
        <p:spPr>
          <a:xfrm>
            <a:off x="1088152" y="2154892"/>
            <a:ext cx="10015695" cy="1938992"/>
          </a:xfrm>
          <a:prstGeom prst="rect">
            <a:avLst/>
          </a:prstGeom>
          <a:noFill/>
        </p:spPr>
        <p:txBody>
          <a:bodyPr wrap="square" rtlCol="0">
            <a:spAutoFit/>
          </a:bodyPr>
          <a:lstStyle/>
          <a:p>
            <a:r>
              <a:rPr lang="ja-JP" altLang="en-US" sz="2000" b="1" dirty="0">
                <a:solidFill>
                  <a:srgbClr val="FF0000"/>
                </a:solidFill>
                <a:latin typeface="Noto Sans JP"/>
              </a:rPr>
              <a:t>サイトライセンス契約</a:t>
            </a:r>
            <a:endParaRPr lang="en-US" altLang="ja-JP" sz="2000" b="1" dirty="0">
              <a:solidFill>
                <a:srgbClr val="FF0000"/>
              </a:solidFill>
              <a:latin typeface="Noto Sans JP"/>
            </a:endParaRPr>
          </a:p>
          <a:p>
            <a:endParaRPr lang="en-US" altLang="ja-JP" sz="2000" dirty="0">
              <a:latin typeface="Noto Sans JP"/>
            </a:endParaRPr>
          </a:p>
          <a:p>
            <a:r>
              <a:rPr lang="ja-JP" altLang="en-US" sz="2000" dirty="0">
                <a:latin typeface="Noto Sans JP"/>
              </a:rPr>
              <a:t>企業や学校など特定の施設（サイト）内に限定して、複数のコンピュータへの使用権を認めるライセンス形態。</a:t>
            </a:r>
            <a:r>
              <a:rPr lang="en-US" altLang="ja-JP" sz="2000" dirty="0">
                <a:latin typeface="Noto Sans JP"/>
              </a:rPr>
              <a:t>1</a:t>
            </a:r>
            <a:r>
              <a:rPr lang="ja-JP" altLang="en-US" sz="2000" dirty="0">
                <a:latin typeface="Noto Sans JP"/>
              </a:rPr>
              <a:t>本のソフトウェアで</a:t>
            </a:r>
            <a:r>
              <a:rPr lang="en-US" altLang="ja-JP" sz="2000" dirty="0">
                <a:latin typeface="Noto Sans JP"/>
              </a:rPr>
              <a:t>1</a:t>
            </a:r>
            <a:r>
              <a:rPr lang="ja-JP" altLang="en-US" sz="2000" dirty="0">
                <a:latin typeface="Noto Sans JP"/>
              </a:rPr>
              <a:t>つのコンピュータへの使用権が与えられる通常のライセンス契約と比較して、</a:t>
            </a:r>
            <a:r>
              <a:rPr lang="en-US" altLang="ja-JP" sz="2000" dirty="0">
                <a:latin typeface="Noto Sans JP"/>
              </a:rPr>
              <a:t>1</a:t>
            </a:r>
            <a:r>
              <a:rPr lang="ja-JP" altLang="en-US" sz="2000" dirty="0">
                <a:latin typeface="Noto Sans JP"/>
              </a:rPr>
              <a:t>ライセンスあたりの単価が低く抑えられるため、同一の施設に同じソフトウェアを大量導入するときに利用される。</a:t>
            </a:r>
          </a:p>
        </p:txBody>
      </p:sp>
    </p:spTree>
    <p:extLst>
      <p:ext uri="{BB962C8B-B14F-4D97-AF65-F5344CB8AC3E}">
        <p14:creationId xmlns:p14="http://schemas.microsoft.com/office/powerpoint/2010/main" val="21988602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2A41970-13D0-93F0-961A-319D56239CD9}"/>
              </a:ext>
            </a:extLst>
          </p:cNvPr>
          <p:cNvSpPr txBox="1"/>
          <p:nvPr/>
        </p:nvSpPr>
        <p:spPr>
          <a:xfrm>
            <a:off x="1088152" y="2345810"/>
            <a:ext cx="10015695" cy="1631216"/>
          </a:xfrm>
          <a:prstGeom prst="rect">
            <a:avLst/>
          </a:prstGeom>
          <a:noFill/>
        </p:spPr>
        <p:txBody>
          <a:bodyPr wrap="square" rtlCol="0">
            <a:spAutoFit/>
          </a:bodyPr>
          <a:lstStyle/>
          <a:p>
            <a:r>
              <a:rPr lang="en-US" altLang="ja-JP" sz="2000" b="1" dirty="0">
                <a:solidFill>
                  <a:srgbClr val="FF0000"/>
                </a:solidFill>
                <a:latin typeface="Noto Sans JP"/>
              </a:rPr>
              <a:t>CAL</a:t>
            </a:r>
            <a:r>
              <a:rPr lang="ja-JP" altLang="en-US" sz="2000" b="1" dirty="0">
                <a:solidFill>
                  <a:srgbClr val="FF0000"/>
                </a:solidFill>
                <a:latin typeface="Noto Sans JP"/>
              </a:rPr>
              <a:t>（</a:t>
            </a:r>
            <a:r>
              <a:rPr lang="en-US" altLang="ja-JP" sz="2000" b="1" dirty="0">
                <a:solidFill>
                  <a:srgbClr val="FF0000"/>
                </a:solidFill>
                <a:latin typeface="Noto Sans JP"/>
              </a:rPr>
              <a:t>Client Access License</a:t>
            </a:r>
            <a:r>
              <a:rPr lang="ja-JP" altLang="en-US" sz="2000" b="1" dirty="0">
                <a:solidFill>
                  <a:srgbClr val="FF0000"/>
                </a:solidFill>
                <a:latin typeface="Noto Sans JP"/>
              </a:rPr>
              <a:t>）</a:t>
            </a:r>
            <a:endParaRPr lang="en-US" altLang="ja-JP" sz="2000" b="1" dirty="0">
              <a:solidFill>
                <a:srgbClr val="FF0000"/>
              </a:solidFill>
              <a:latin typeface="Noto Sans JP"/>
            </a:endParaRPr>
          </a:p>
          <a:p>
            <a:endParaRPr lang="en-US" altLang="ja-JP" sz="2000" dirty="0">
              <a:latin typeface="Noto Sans JP"/>
            </a:endParaRPr>
          </a:p>
          <a:p>
            <a:r>
              <a:rPr lang="ja-JP" altLang="en-US" sz="2000" dirty="0">
                <a:latin typeface="Noto Sans JP"/>
              </a:rPr>
              <a:t>ソフトウェア製品ではなく、サーバが提供するサービスにアクセスする権利をユーザに付与するライセンス。サーバの機能を同時に利用したいクライアントの数だけ購入し、設定する必要がある。</a:t>
            </a:r>
          </a:p>
        </p:txBody>
      </p:sp>
    </p:spTree>
    <p:extLst>
      <p:ext uri="{BB962C8B-B14F-4D97-AF65-F5344CB8AC3E}">
        <p14:creationId xmlns:p14="http://schemas.microsoft.com/office/powerpoint/2010/main" val="317315164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2A41970-13D0-93F0-961A-319D56239CD9}"/>
              </a:ext>
            </a:extLst>
          </p:cNvPr>
          <p:cNvSpPr txBox="1"/>
          <p:nvPr/>
        </p:nvSpPr>
        <p:spPr>
          <a:xfrm>
            <a:off x="1088152" y="2345810"/>
            <a:ext cx="10015695" cy="1631216"/>
          </a:xfrm>
          <a:prstGeom prst="rect">
            <a:avLst/>
          </a:prstGeom>
          <a:noFill/>
        </p:spPr>
        <p:txBody>
          <a:bodyPr wrap="square" rtlCol="0">
            <a:spAutoFit/>
          </a:bodyPr>
          <a:lstStyle/>
          <a:p>
            <a:r>
              <a:rPr lang="ja-JP" altLang="en-US" sz="2000" b="1" dirty="0">
                <a:solidFill>
                  <a:srgbClr val="FF0000"/>
                </a:solidFill>
                <a:latin typeface="Noto Sans JP"/>
              </a:rPr>
              <a:t>パブリックドメインソフトウェア</a:t>
            </a:r>
            <a:endParaRPr lang="en-US" altLang="ja-JP" sz="2000" b="1" dirty="0">
              <a:solidFill>
                <a:srgbClr val="FF0000"/>
              </a:solidFill>
              <a:latin typeface="Noto Sans JP"/>
            </a:endParaRPr>
          </a:p>
          <a:p>
            <a:endParaRPr lang="en-US" altLang="ja-JP" sz="2000" dirty="0">
              <a:latin typeface="Noto Sans JP"/>
            </a:endParaRPr>
          </a:p>
          <a:p>
            <a:r>
              <a:rPr lang="ja-JP" altLang="en-US" sz="2000" dirty="0">
                <a:latin typeface="Noto Sans JP"/>
              </a:rPr>
              <a:t>著作者が、著作権を放棄するなどして知的財産権が消滅している状態にあるソフトウェアのこと。コピーや改変しても著作権侵害を理由として利用差し止めや損害賠償を請求されることはないため、誰もが自由に利用することができる。</a:t>
            </a:r>
          </a:p>
        </p:txBody>
      </p:sp>
    </p:spTree>
    <p:extLst>
      <p:ext uri="{BB962C8B-B14F-4D97-AF65-F5344CB8AC3E}">
        <p14:creationId xmlns:p14="http://schemas.microsoft.com/office/powerpoint/2010/main" val="182822167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2A41970-13D0-93F0-961A-319D56239CD9}"/>
              </a:ext>
            </a:extLst>
          </p:cNvPr>
          <p:cNvSpPr txBox="1"/>
          <p:nvPr/>
        </p:nvSpPr>
        <p:spPr>
          <a:xfrm>
            <a:off x="1088152" y="2014214"/>
            <a:ext cx="10015695" cy="2246769"/>
          </a:xfrm>
          <a:prstGeom prst="rect">
            <a:avLst/>
          </a:prstGeom>
          <a:noFill/>
        </p:spPr>
        <p:txBody>
          <a:bodyPr wrap="square" rtlCol="0">
            <a:spAutoFit/>
          </a:bodyPr>
          <a:lstStyle/>
          <a:p>
            <a:r>
              <a:rPr lang="ja-JP" altLang="en-US" sz="2000" b="1" dirty="0">
                <a:solidFill>
                  <a:srgbClr val="FF0000"/>
                </a:solidFill>
                <a:latin typeface="Noto Sans JP"/>
              </a:rPr>
              <a:t>アクティベーション</a:t>
            </a:r>
            <a:endParaRPr lang="en-US" altLang="ja-JP" sz="2000" b="1" dirty="0">
              <a:solidFill>
                <a:srgbClr val="FF0000"/>
              </a:solidFill>
              <a:latin typeface="Noto Sans JP"/>
            </a:endParaRPr>
          </a:p>
          <a:p>
            <a:endParaRPr lang="en-US" altLang="ja-JP" sz="2000" dirty="0">
              <a:latin typeface="Noto Sans JP"/>
            </a:endParaRPr>
          </a:p>
          <a:p>
            <a:r>
              <a:rPr lang="ja-JP" altLang="en-US" sz="2000" dirty="0">
                <a:latin typeface="Noto Sans JP"/>
              </a:rPr>
              <a:t>ソフトウェアの利用開始に当たり、製造会社に登録を行うことでライセンスを有効化する手続きのことを指す。違法コピーソフトウェアの使用を防止するための措置であり、一般的には製品のシリアルナンバーと使用するコンピュータ（ハードウェア）を紐付け、そのライセンスが別のコンピュータで使用されることを禁止するような仕組みになっている。</a:t>
            </a:r>
          </a:p>
        </p:txBody>
      </p:sp>
    </p:spTree>
    <p:extLst>
      <p:ext uri="{BB962C8B-B14F-4D97-AF65-F5344CB8AC3E}">
        <p14:creationId xmlns:p14="http://schemas.microsoft.com/office/powerpoint/2010/main" val="38936694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2A41970-13D0-93F0-961A-319D56239CD9}"/>
              </a:ext>
            </a:extLst>
          </p:cNvPr>
          <p:cNvSpPr txBox="1"/>
          <p:nvPr/>
        </p:nvSpPr>
        <p:spPr>
          <a:xfrm>
            <a:off x="1088152" y="2144841"/>
            <a:ext cx="10015695" cy="1631216"/>
          </a:xfrm>
          <a:prstGeom prst="rect">
            <a:avLst/>
          </a:prstGeom>
          <a:noFill/>
        </p:spPr>
        <p:txBody>
          <a:bodyPr wrap="square" rtlCol="0">
            <a:spAutoFit/>
          </a:bodyPr>
          <a:lstStyle/>
          <a:p>
            <a:r>
              <a:rPr lang="ja-JP" altLang="en-US" sz="2000" b="1" dirty="0">
                <a:solidFill>
                  <a:srgbClr val="FF0000"/>
                </a:solidFill>
                <a:latin typeface="Noto Sans JP"/>
              </a:rPr>
              <a:t>サイバーセキュリティ基本法</a:t>
            </a:r>
            <a:endParaRPr lang="en-US" altLang="ja-JP" sz="2000" b="1" dirty="0">
              <a:solidFill>
                <a:srgbClr val="FF0000"/>
              </a:solidFill>
              <a:latin typeface="Noto Sans JP"/>
            </a:endParaRPr>
          </a:p>
          <a:p>
            <a:endParaRPr lang="en-US" altLang="ja-JP" sz="2000" dirty="0">
              <a:latin typeface="Noto Sans JP"/>
            </a:endParaRPr>
          </a:p>
          <a:p>
            <a:r>
              <a:rPr lang="ja-JP" altLang="en-US" sz="2000" dirty="0">
                <a:latin typeface="Noto Sans JP"/>
              </a:rPr>
              <a:t>日本国におけるサイバーセキュリティに関する施策の推進にあたっての基本理念、及び国及び地方公共団体の責務等を明らかにし、サイバーセキュリティ戦略の策定その他サイバーセキュリティに関する施策の基本となる事項を定めた法律。</a:t>
            </a:r>
          </a:p>
        </p:txBody>
      </p:sp>
    </p:spTree>
    <p:extLst>
      <p:ext uri="{BB962C8B-B14F-4D97-AF65-F5344CB8AC3E}">
        <p14:creationId xmlns:p14="http://schemas.microsoft.com/office/powerpoint/2010/main" val="109155597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2A41970-13D0-93F0-961A-319D56239CD9}"/>
              </a:ext>
            </a:extLst>
          </p:cNvPr>
          <p:cNvSpPr txBox="1"/>
          <p:nvPr/>
        </p:nvSpPr>
        <p:spPr>
          <a:xfrm>
            <a:off x="1088152" y="2144841"/>
            <a:ext cx="10015695" cy="1938992"/>
          </a:xfrm>
          <a:prstGeom prst="rect">
            <a:avLst/>
          </a:prstGeom>
          <a:noFill/>
        </p:spPr>
        <p:txBody>
          <a:bodyPr wrap="square" rtlCol="0">
            <a:spAutoFit/>
          </a:bodyPr>
          <a:lstStyle/>
          <a:p>
            <a:r>
              <a:rPr lang="ja-JP" altLang="en-US" sz="2000" b="1" dirty="0">
                <a:solidFill>
                  <a:srgbClr val="FF0000"/>
                </a:solidFill>
                <a:latin typeface="Noto Sans JP"/>
              </a:rPr>
              <a:t>不正アクセス禁止法</a:t>
            </a:r>
            <a:endParaRPr lang="en-US" altLang="ja-JP" sz="2000" b="1" dirty="0">
              <a:solidFill>
                <a:srgbClr val="FF0000"/>
              </a:solidFill>
              <a:latin typeface="Noto Sans JP"/>
            </a:endParaRPr>
          </a:p>
          <a:p>
            <a:endParaRPr lang="en-US" altLang="ja-JP" sz="2000" dirty="0">
              <a:latin typeface="Noto Sans JP"/>
            </a:endParaRPr>
          </a:p>
          <a:p>
            <a:r>
              <a:rPr lang="ja-JP" altLang="en-US" sz="2000" dirty="0">
                <a:latin typeface="Noto Sans JP"/>
              </a:rPr>
              <a:t>コンピュータネットワークに接続できる環境で、本人に許可なく他人の</a:t>
            </a:r>
            <a:r>
              <a:rPr lang="en-US" altLang="ja-JP" sz="2000" dirty="0">
                <a:latin typeface="Noto Sans JP"/>
              </a:rPr>
              <a:t>ID</a:t>
            </a:r>
            <a:r>
              <a:rPr lang="ja-JP" altLang="en-US" sz="2000" dirty="0">
                <a:latin typeface="Noto Sans JP"/>
              </a:rPr>
              <a:t>・パスワードを使って認証が必要なページに接続する行為、および、本人に許可なく第三者に</a:t>
            </a:r>
            <a:r>
              <a:rPr lang="en-US" altLang="ja-JP" sz="2000" dirty="0">
                <a:latin typeface="Noto Sans JP"/>
              </a:rPr>
              <a:t>ID</a:t>
            </a:r>
            <a:r>
              <a:rPr lang="ja-JP" altLang="en-US" sz="2000" dirty="0">
                <a:latin typeface="Noto Sans JP"/>
              </a:rPr>
              <a:t>とパスワードを教えるなどの助長行為の禁止を定めた法律。正式名称は「不正アクセス行為の禁止等に関する法律」。</a:t>
            </a:r>
          </a:p>
        </p:txBody>
      </p:sp>
    </p:spTree>
    <p:extLst>
      <p:ext uri="{BB962C8B-B14F-4D97-AF65-F5344CB8AC3E}">
        <p14:creationId xmlns:p14="http://schemas.microsoft.com/office/powerpoint/2010/main" val="88167836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2A41970-13D0-93F0-961A-319D56239CD9}"/>
              </a:ext>
            </a:extLst>
          </p:cNvPr>
          <p:cNvSpPr txBox="1"/>
          <p:nvPr/>
        </p:nvSpPr>
        <p:spPr>
          <a:xfrm>
            <a:off x="1088152" y="2144841"/>
            <a:ext cx="10015695" cy="1938992"/>
          </a:xfrm>
          <a:prstGeom prst="rect">
            <a:avLst/>
          </a:prstGeom>
          <a:noFill/>
        </p:spPr>
        <p:txBody>
          <a:bodyPr wrap="square" rtlCol="0">
            <a:spAutoFit/>
          </a:bodyPr>
          <a:lstStyle/>
          <a:p>
            <a:r>
              <a:rPr lang="ja-JP" altLang="en-US" sz="2000" b="1" dirty="0">
                <a:solidFill>
                  <a:srgbClr val="FF0000"/>
                </a:solidFill>
                <a:latin typeface="Noto Sans JP"/>
              </a:rPr>
              <a:t>個人情報保護法</a:t>
            </a:r>
            <a:endParaRPr lang="en-US" altLang="ja-JP" sz="2000" b="1" dirty="0">
              <a:solidFill>
                <a:srgbClr val="FF0000"/>
              </a:solidFill>
              <a:latin typeface="Noto Sans JP"/>
            </a:endParaRPr>
          </a:p>
          <a:p>
            <a:endParaRPr lang="en-US" altLang="ja-JP" sz="2000" dirty="0">
              <a:latin typeface="Noto Sans JP"/>
            </a:endParaRPr>
          </a:p>
          <a:p>
            <a:r>
              <a:rPr lang="ja-JP" altLang="en-US" sz="2000" dirty="0">
                <a:latin typeface="Noto Sans JP"/>
              </a:rPr>
              <a:t>個人情報の適正な取扱いに関し基本的な事項を定め、国及び地方公共団体の責務等を明らかにするとともに、個人情報を取り扱う事業者の遵守すべき義務等を定めることにより、個人情報の有用性に配慮しつつ、個人の権利利益を保護することを目的とする法律。</a:t>
            </a:r>
          </a:p>
        </p:txBody>
      </p:sp>
    </p:spTree>
    <p:extLst>
      <p:ext uri="{BB962C8B-B14F-4D97-AF65-F5344CB8AC3E}">
        <p14:creationId xmlns:p14="http://schemas.microsoft.com/office/powerpoint/2010/main" val="3675580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2A41970-13D0-93F0-961A-319D56239CD9}"/>
              </a:ext>
            </a:extLst>
          </p:cNvPr>
          <p:cNvSpPr txBox="1"/>
          <p:nvPr/>
        </p:nvSpPr>
        <p:spPr>
          <a:xfrm>
            <a:off x="1088152" y="1025271"/>
            <a:ext cx="10015695" cy="1631216"/>
          </a:xfrm>
          <a:prstGeom prst="rect">
            <a:avLst/>
          </a:prstGeom>
          <a:noFill/>
        </p:spPr>
        <p:txBody>
          <a:bodyPr wrap="square" rtlCol="0">
            <a:spAutoFit/>
          </a:bodyPr>
          <a:lstStyle/>
          <a:p>
            <a:r>
              <a:rPr lang="ja-JP" altLang="en-US" sz="2000" b="1" dirty="0">
                <a:solidFill>
                  <a:srgbClr val="FF0000"/>
                </a:solidFill>
              </a:rPr>
              <a:t>モザイク図</a:t>
            </a:r>
            <a:endParaRPr lang="en-US" altLang="ja-JP" sz="2000" b="1" dirty="0">
              <a:solidFill>
                <a:srgbClr val="FF0000"/>
              </a:solidFill>
            </a:endParaRPr>
          </a:p>
          <a:p>
            <a:endParaRPr lang="en-US" altLang="ja-JP" sz="2000" b="0" i="0" dirty="0">
              <a:effectLst/>
              <a:latin typeface="Noto Sans JP"/>
            </a:endParaRPr>
          </a:p>
          <a:p>
            <a:r>
              <a:rPr lang="ja-JP" altLang="en-US" sz="2000" dirty="0">
                <a:latin typeface="Noto Sans JP"/>
              </a:rPr>
              <a:t>縦軸と横軸の両方を用いて各項目の構成比を表す図である。帯グラフでは縦軸または横軸のみを用いて各項目の割合を表すが、モザイク図では割合は四角形の面積として表され、全体に対する影響度合いが一目でわかるようになる。</a:t>
            </a:r>
          </a:p>
        </p:txBody>
      </p:sp>
      <p:pic>
        <p:nvPicPr>
          <p:cNvPr id="5" name="図 4">
            <a:extLst>
              <a:ext uri="{FF2B5EF4-FFF2-40B4-BE49-F238E27FC236}">
                <a16:creationId xmlns:a16="http://schemas.microsoft.com/office/drawing/2014/main" id="{26CE17D3-4FD3-C172-3293-4CE3BD799F3D}"/>
              </a:ext>
            </a:extLst>
          </p:cNvPr>
          <p:cNvPicPr>
            <a:picLocks noChangeAspect="1"/>
          </p:cNvPicPr>
          <p:nvPr/>
        </p:nvPicPr>
        <p:blipFill>
          <a:blip r:embed="rId2"/>
          <a:stretch>
            <a:fillRect/>
          </a:stretch>
        </p:blipFill>
        <p:spPr>
          <a:xfrm>
            <a:off x="4019919" y="2867618"/>
            <a:ext cx="4864334" cy="3109337"/>
          </a:xfrm>
          <a:prstGeom prst="rect">
            <a:avLst/>
          </a:prstGeom>
        </p:spPr>
      </p:pic>
      <p:sp>
        <p:nvSpPr>
          <p:cNvPr id="7" name="テキスト ボックス 6">
            <a:extLst>
              <a:ext uri="{FF2B5EF4-FFF2-40B4-BE49-F238E27FC236}">
                <a16:creationId xmlns:a16="http://schemas.microsoft.com/office/drawing/2014/main" id="{C4DBBDF0-39FC-02FD-C0FB-B515D0B92DF3}"/>
              </a:ext>
            </a:extLst>
          </p:cNvPr>
          <p:cNvSpPr txBox="1"/>
          <p:nvPr/>
        </p:nvSpPr>
        <p:spPr>
          <a:xfrm>
            <a:off x="5009523" y="5976955"/>
            <a:ext cx="6094324" cy="276999"/>
          </a:xfrm>
          <a:prstGeom prst="rect">
            <a:avLst/>
          </a:prstGeom>
          <a:noFill/>
        </p:spPr>
        <p:txBody>
          <a:bodyPr wrap="square">
            <a:spAutoFit/>
          </a:bodyPr>
          <a:lstStyle/>
          <a:p>
            <a:r>
              <a:rPr lang="en-US" altLang="ja-JP" sz="1200" dirty="0">
                <a:hlinkClick r:id="rId3"/>
              </a:rPr>
              <a:t>report02.pdf (mlit.go.jp)</a:t>
            </a:r>
            <a:endParaRPr lang="ja-JP" altLang="en-US" sz="1200" dirty="0"/>
          </a:p>
        </p:txBody>
      </p:sp>
    </p:spTree>
    <p:extLst>
      <p:ext uri="{BB962C8B-B14F-4D97-AF65-F5344CB8AC3E}">
        <p14:creationId xmlns:p14="http://schemas.microsoft.com/office/powerpoint/2010/main" val="247444160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2A41970-13D0-93F0-961A-319D56239CD9}"/>
              </a:ext>
            </a:extLst>
          </p:cNvPr>
          <p:cNvSpPr txBox="1"/>
          <p:nvPr/>
        </p:nvSpPr>
        <p:spPr>
          <a:xfrm>
            <a:off x="1088152" y="1732860"/>
            <a:ext cx="10015695" cy="3477875"/>
          </a:xfrm>
          <a:prstGeom prst="rect">
            <a:avLst/>
          </a:prstGeom>
          <a:noFill/>
        </p:spPr>
        <p:txBody>
          <a:bodyPr wrap="square" rtlCol="0">
            <a:spAutoFit/>
          </a:bodyPr>
          <a:lstStyle/>
          <a:p>
            <a:r>
              <a:rPr lang="ja-JP" altLang="en-US" sz="2000" b="1" dirty="0">
                <a:solidFill>
                  <a:srgbClr val="FF0000"/>
                </a:solidFill>
                <a:latin typeface="Noto Sans JP"/>
              </a:rPr>
              <a:t>個人識別符号</a:t>
            </a:r>
            <a:endParaRPr lang="en-US" altLang="ja-JP" sz="2000" b="1" dirty="0">
              <a:solidFill>
                <a:srgbClr val="FF0000"/>
              </a:solidFill>
              <a:latin typeface="Noto Sans JP"/>
            </a:endParaRPr>
          </a:p>
          <a:p>
            <a:endParaRPr lang="en-US" altLang="ja-JP" sz="2000" dirty="0">
              <a:latin typeface="Noto Sans JP"/>
            </a:endParaRPr>
          </a:p>
          <a:p>
            <a:r>
              <a:rPr lang="ja-JP" altLang="en-US" sz="2000" dirty="0">
                <a:latin typeface="Noto Sans JP"/>
              </a:rPr>
              <a:t>文字、番号、記号その他の符号のうち特定の個人を識別できるもののこと。個人識別符号が含まれるデータは個人情報保護法上の「個人情報」となり、「個人情報」と同様の安全管理が必要となる。具体的には、</a:t>
            </a:r>
            <a:r>
              <a:rPr lang="ja-JP" altLang="en-US" sz="2000" dirty="0">
                <a:solidFill>
                  <a:srgbClr val="FF0000"/>
                </a:solidFill>
                <a:latin typeface="Noto Sans JP"/>
              </a:rPr>
              <a:t>運転免許証・パスポート・保険証の番号、住民票コード、マイナンバー</a:t>
            </a:r>
            <a:r>
              <a:rPr lang="ja-JP" altLang="en-US" sz="2000" dirty="0">
                <a:latin typeface="Noto Sans JP"/>
              </a:rPr>
              <a:t>など公的機関による固有の番号が個人識別符号にあたる。また、</a:t>
            </a:r>
            <a:r>
              <a:rPr lang="ja-JP" altLang="en-US" sz="2000" dirty="0">
                <a:solidFill>
                  <a:srgbClr val="FF0000"/>
                </a:solidFill>
                <a:latin typeface="Noto Sans JP"/>
              </a:rPr>
              <a:t>指紋・静脈・顔・</a:t>
            </a:r>
            <a:r>
              <a:rPr lang="en-US" altLang="ja-JP" sz="2000" dirty="0">
                <a:solidFill>
                  <a:srgbClr val="FF0000"/>
                </a:solidFill>
                <a:latin typeface="Noto Sans JP"/>
              </a:rPr>
              <a:t>DNA</a:t>
            </a:r>
            <a:r>
              <a:rPr lang="ja-JP" altLang="en-US" sz="2000" dirty="0">
                <a:latin typeface="Noto Sans JP"/>
              </a:rPr>
              <a:t>など個人の</a:t>
            </a:r>
            <a:r>
              <a:rPr lang="ja-JP" altLang="en-US" sz="2000" dirty="0">
                <a:solidFill>
                  <a:srgbClr val="FF0000"/>
                </a:solidFill>
                <a:latin typeface="Noto Sans JP"/>
              </a:rPr>
              <a:t>生体情報</a:t>
            </a:r>
            <a:r>
              <a:rPr lang="ja-JP" altLang="en-US" sz="2000" dirty="0">
                <a:latin typeface="Noto Sans JP"/>
              </a:rPr>
              <a:t>をデジタル変換したデータも個人識別符号になる。一方で、クレジットカード番号や携帯電話番号、</a:t>
            </a:r>
            <a:r>
              <a:rPr lang="ja-JP" altLang="en-US" sz="2000" b="1" dirty="0">
                <a:solidFill>
                  <a:schemeClr val="accent1"/>
                </a:solidFill>
                <a:latin typeface="Noto Sans JP"/>
              </a:rPr>
              <a:t>メールアドレスなど民間サービスで使われる番号は個人識別符号には当たらない</a:t>
            </a:r>
            <a:r>
              <a:rPr lang="ja-JP" altLang="en-US" sz="2000" dirty="0">
                <a:latin typeface="Noto Sans JP"/>
              </a:rPr>
              <a:t>。ただし、</a:t>
            </a:r>
            <a:r>
              <a:rPr lang="ja-JP" altLang="en-US" sz="2000" dirty="0">
                <a:solidFill>
                  <a:srgbClr val="FF0000"/>
                </a:solidFill>
                <a:latin typeface="Noto Sans JP"/>
              </a:rPr>
              <a:t>メールアドレスのようにアドレスのなかに会社名や氏名が含まれており個人を特定できる場合などは個人情報</a:t>
            </a:r>
            <a:r>
              <a:rPr lang="ja-JP" altLang="en-US" sz="2000" dirty="0">
                <a:latin typeface="Noto Sans JP"/>
              </a:rPr>
              <a:t>にあたる。</a:t>
            </a:r>
          </a:p>
        </p:txBody>
      </p:sp>
    </p:spTree>
    <p:extLst>
      <p:ext uri="{BB962C8B-B14F-4D97-AF65-F5344CB8AC3E}">
        <p14:creationId xmlns:p14="http://schemas.microsoft.com/office/powerpoint/2010/main" val="14934534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2A41970-13D0-93F0-961A-319D56239CD9}"/>
              </a:ext>
            </a:extLst>
          </p:cNvPr>
          <p:cNvSpPr txBox="1"/>
          <p:nvPr/>
        </p:nvSpPr>
        <p:spPr>
          <a:xfrm>
            <a:off x="1088152" y="1025271"/>
            <a:ext cx="10015695" cy="1631216"/>
          </a:xfrm>
          <a:prstGeom prst="rect">
            <a:avLst/>
          </a:prstGeom>
          <a:noFill/>
        </p:spPr>
        <p:txBody>
          <a:bodyPr wrap="square" rtlCol="0">
            <a:spAutoFit/>
          </a:bodyPr>
          <a:lstStyle/>
          <a:p>
            <a:r>
              <a:rPr lang="ja-JP" altLang="en-US" sz="2000" b="1" dirty="0">
                <a:solidFill>
                  <a:srgbClr val="FF0000"/>
                </a:solidFill>
              </a:rPr>
              <a:t>クロス集計表</a:t>
            </a:r>
            <a:endParaRPr lang="en-US" altLang="ja-JP" sz="2000" b="1" dirty="0">
              <a:solidFill>
                <a:srgbClr val="FF0000"/>
              </a:solidFill>
            </a:endParaRPr>
          </a:p>
          <a:p>
            <a:endParaRPr lang="en-US" altLang="ja-JP" sz="2000" b="0" i="0" dirty="0">
              <a:effectLst/>
              <a:latin typeface="Noto Sans JP"/>
            </a:endParaRPr>
          </a:p>
          <a:p>
            <a:r>
              <a:rPr lang="en-US" altLang="ja-JP" sz="2000" dirty="0">
                <a:latin typeface="Noto Sans JP"/>
              </a:rPr>
              <a:t>2</a:t>
            </a:r>
            <a:r>
              <a:rPr lang="ja-JP" altLang="en-US" sz="2000" dirty="0">
                <a:latin typeface="Noto Sans JP"/>
              </a:rPr>
              <a:t>つのカテゴリ変数を組み合わせて同時に集計することを、クロス集計という。クロス集計をしてできあがる表のことを、クロス集計表、あるいは分割表と呼ぶ。</a:t>
            </a:r>
            <a:r>
              <a:rPr lang="en-US" altLang="ja-JP" sz="2000" dirty="0">
                <a:latin typeface="Noto Sans JP"/>
              </a:rPr>
              <a:t>2</a:t>
            </a:r>
            <a:r>
              <a:rPr lang="ja-JP" altLang="en-US" sz="2000" dirty="0">
                <a:latin typeface="Noto Sans JP"/>
              </a:rPr>
              <a:t>変数のカテゴリデータがあれば、より詳細な検討ができるようになる。</a:t>
            </a:r>
          </a:p>
        </p:txBody>
      </p:sp>
      <p:pic>
        <p:nvPicPr>
          <p:cNvPr id="3" name="図 2">
            <a:extLst>
              <a:ext uri="{FF2B5EF4-FFF2-40B4-BE49-F238E27FC236}">
                <a16:creationId xmlns:a16="http://schemas.microsoft.com/office/drawing/2014/main" id="{4FB18DBE-BF2B-5A31-0F60-142DAB21B835}"/>
              </a:ext>
            </a:extLst>
          </p:cNvPr>
          <p:cNvPicPr>
            <a:picLocks noChangeAspect="1"/>
          </p:cNvPicPr>
          <p:nvPr/>
        </p:nvPicPr>
        <p:blipFill>
          <a:blip r:embed="rId2"/>
          <a:stretch>
            <a:fillRect/>
          </a:stretch>
        </p:blipFill>
        <p:spPr>
          <a:xfrm>
            <a:off x="2876903" y="2822171"/>
            <a:ext cx="6277422" cy="2489323"/>
          </a:xfrm>
          <a:prstGeom prst="rect">
            <a:avLst/>
          </a:prstGeom>
        </p:spPr>
      </p:pic>
      <p:sp>
        <p:nvSpPr>
          <p:cNvPr id="8" name="テキスト ボックス 7">
            <a:extLst>
              <a:ext uri="{FF2B5EF4-FFF2-40B4-BE49-F238E27FC236}">
                <a16:creationId xmlns:a16="http://schemas.microsoft.com/office/drawing/2014/main" id="{462B0C9A-2740-6038-B64B-C3953A97E57B}"/>
              </a:ext>
            </a:extLst>
          </p:cNvPr>
          <p:cNvSpPr txBox="1"/>
          <p:nvPr/>
        </p:nvSpPr>
        <p:spPr>
          <a:xfrm>
            <a:off x="3951516" y="5358774"/>
            <a:ext cx="6094324" cy="276999"/>
          </a:xfrm>
          <a:prstGeom prst="rect">
            <a:avLst/>
          </a:prstGeom>
          <a:noFill/>
        </p:spPr>
        <p:txBody>
          <a:bodyPr wrap="square">
            <a:spAutoFit/>
          </a:bodyPr>
          <a:lstStyle/>
          <a:p>
            <a:r>
              <a:rPr lang="en-US" altLang="ja-JP" sz="1200" dirty="0">
                <a:hlinkClick r:id="rId3"/>
              </a:rPr>
              <a:t>Data </a:t>
            </a:r>
            <a:r>
              <a:rPr lang="en-US" altLang="ja-JP" sz="1200" dirty="0" err="1">
                <a:hlinkClick r:id="rId3"/>
              </a:rPr>
              <a:t>StaRt</a:t>
            </a:r>
            <a:r>
              <a:rPr lang="en-US" altLang="ja-JP" sz="1200" dirty="0">
                <a:hlinkClick r:id="rId3"/>
              </a:rPr>
              <a:t> </a:t>
            </a:r>
            <a:r>
              <a:rPr lang="ja-JP" altLang="en-US" sz="1200" dirty="0">
                <a:hlinkClick r:id="rId3"/>
              </a:rPr>
              <a:t>データ・スタート </a:t>
            </a:r>
            <a:r>
              <a:rPr lang="en-US" altLang="ja-JP" sz="1200" dirty="0">
                <a:hlinkClick r:id="rId3"/>
              </a:rPr>
              <a:t>| </a:t>
            </a:r>
            <a:r>
              <a:rPr lang="ja-JP" altLang="en-US" sz="1200" dirty="0">
                <a:hlinkClick r:id="rId3"/>
              </a:rPr>
              <a:t>クロス集計 </a:t>
            </a:r>
            <a:r>
              <a:rPr lang="en-US" altLang="ja-JP" sz="1200" dirty="0">
                <a:hlinkClick r:id="rId3"/>
              </a:rPr>
              <a:t>(stat.go.jp)</a:t>
            </a:r>
            <a:endParaRPr lang="ja-JP" altLang="en-US" sz="1200" dirty="0"/>
          </a:p>
        </p:txBody>
      </p:sp>
    </p:spTree>
    <p:extLst>
      <p:ext uri="{BB962C8B-B14F-4D97-AF65-F5344CB8AC3E}">
        <p14:creationId xmlns:p14="http://schemas.microsoft.com/office/powerpoint/2010/main" val="9737678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2A41970-13D0-93F0-961A-319D56239CD9}"/>
              </a:ext>
            </a:extLst>
          </p:cNvPr>
          <p:cNvSpPr txBox="1"/>
          <p:nvPr/>
        </p:nvSpPr>
        <p:spPr>
          <a:xfrm>
            <a:off x="1088152" y="1025271"/>
            <a:ext cx="10015695" cy="1938992"/>
          </a:xfrm>
          <a:prstGeom prst="rect">
            <a:avLst/>
          </a:prstGeom>
          <a:noFill/>
        </p:spPr>
        <p:txBody>
          <a:bodyPr wrap="square" rtlCol="0">
            <a:spAutoFit/>
          </a:bodyPr>
          <a:lstStyle/>
          <a:p>
            <a:r>
              <a:rPr lang="ja-JP" altLang="en-US" sz="2000" b="1" dirty="0">
                <a:solidFill>
                  <a:srgbClr val="FF0000"/>
                </a:solidFill>
              </a:rPr>
              <a:t>分割表</a:t>
            </a:r>
            <a:endParaRPr lang="en-US" altLang="ja-JP" sz="2000" b="1" dirty="0">
              <a:solidFill>
                <a:srgbClr val="FF0000"/>
              </a:solidFill>
            </a:endParaRPr>
          </a:p>
          <a:p>
            <a:endParaRPr lang="en-US" altLang="ja-JP" sz="2000" b="0" i="0" dirty="0">
              <a:effectLst/>
              <a:latin typeface="Noto Sans JP"/>
            </a:endParaRPr>
          </a:p>
          <a:p>
            <a:r>
              <a:rPr lang="en-US" altLang="ja-JP" sz="2000" dirty="0">
                <a:latin typeface="Noto Sans JP"/>
              </a:rPr>
              <a:t>2</a:t>
            </a:r>
            <a:r>
              <a:rPr lang="ja-JP" altLang="en-US" sz="2000" dirty="0">
                <a:latin typeface="Noto Sans JP"/>
              </a:rPr>
              <a:t>つ以上の変数（名義尺度が一般的）の間の関係を記録し分析するためのもの。例えば、性別（男性と女性）と利き手（右手と左手）という</a:t>
            </a:r>
            <a:r>
              <a:rPr lang="en-US" altLang="ja-JP" sz="2000" dirty="0">
                <a:latin typeface="Noto Sans JP"/>
              </a:rPr>
              <a:t>2</a:t>
            </a:r>
            <a:r>
              <a:rPr lang="ja-JP" altLang="en-US" sz="2000" dirty="0">
                <a:latin typeface="Noto Sans JP"/>
              </a:rPr>
              <a:t>つの変数があるとする。</a:t>
            </a:r>
            <a:r>
              <a:rPr lang="en-US" altLang="ja-JP" sz="2000" dirty="0">
                <a:latin typeface="Noto Sans JP"/>
              </a:rPr>
              <a:t>100</a:t>
            </a:r>
            <a:r>
              <a:rPr lang="ja-JP" altLang="en-US" sz="2000" dirty="0">
                <a:latin typeface="Noto Sans JP"/>
              </a:rPr>
              <a:t>人の無作為抽出した標本について、これら変数を観測する。すると、</a:t>
            </a:r>
            <a:r>
              <a:rPr lang="en-US" altLang="ja-JP" sz="2000" dirty="0">
                <a:latin typeface="Noto Sans JP"/>
              </a:rPr>
              <a:t>2</a:t>
            </a:r>
            <a:r>
              <a:rPr lang="ja-JP" altLang="en-US" sz="2000" dirty="0">
                <a:latin typeface="Noto Sans JP"/>
              </a:rPr>
              <a:t>つの変数の関係は次のように分割表で表すことができる。</a:t>
            </a:r>
          </a:p>
        </p:txBody>
      </p:sp>
      <p:pic>
        <p:nvPicPr>
          <p:cNvPr id="5" name="図 4">
            <a:extLst>
              <a:ext uri="{FF2B5EF4-FFF2-40B4-BE49-F238E27FC236}">
                <a16:creationId xmlns:a16="http://schemas.microsoft.com/office/drawing/2014/main" id="{0D516C1B-81E4-CBFC-6036-D11A80E7B993}"/>
              </a:ext>
            </a:extLst>
          </p:cNvPr>
          <p:cNvPicPr>
            <a:picLocks noChangeAspect="1"/>
          </p:cNvPicPr>
          <p:nvPr/>
        </p:nvPicPr>
        <p:blipFill>
          <a:blip r:embed="rId2"/>
          <a:stretch>
            <a:fillRect/>
          </a:stretch>
        </p:blipFill>
        <p:spPr>
          <a:xfrm>
            <a:off x="4153674" y="2964263"/>
            <a:ext cx="3652435" cy="2585263"/>
          </a:xfrm>
          <a:prstGeom prst="rect">
            <a:avLst/>
          </a:prstGeom>
        </p:spPr>
      </p:pic>
      <p:sp>
        <p:nvSpPr>
          <p:cNvPr id="6" name="テキスト ボックス 5">
            <a:extLst>
              <a:ext uri="{FF2B5EF4-FFF2-40B4-BE49-F238E27FC236}">
                <a16:creationId xmlns:a16="http://schemas.microsoft.com/office/drawing/2014/main" id="{9B4ACC4C-76E0-9326-2FCD-D9B3E1894596}"/>
              </a:ext>
            </a:extLst>
          </p:cNvPr>
          <p:cNvSpPr txBox="1"/>
          <p:nvPr/>
        </p:nvSpPr>
        <p:spPr>
          <a:xfrm>
            <a:off x="5107075" y="5549526"/>
            <a:ext cx="2198076" cy="307777"/>
          </a:xfrm>
          <a:prstGeom prst="rect">
            <a:avLst/>
          </a:prstGeom>
          <a:noFill/>
        </p:spPr>
        <p:txBody>
          <a:bodyPr wrap="square">
            <a:spAutoFit/>
          </a:bodyPr>
          <a:lstStyle/>
          <a:p>
            <a:r>
              <a:rPr lang="ja-JP" altLang="en-US" sz="1400" dirty="0">
                <a:latin typeface="Noto Sans JP"/>
              </a:rPr>
              <a:t>（出典）</a:t>
            </a:r>
            <a:r>
              <a:rPr lang="en-US" altLang="ja-JP" sz="1400" dirty="0">
                <a:latin typeface="Noto Sans JP"/>
              </a:rPr>
              <a:t>Wikipedia</a:t>
            </a:r>
            <a:endParaRPr lang="ja-JP" altLang="en-US" sz="1400" dirty="0"/>
          </a:p>
        </p:txBody>
      </p:sp>
    </p:spTree>
    <p:extLst>
      <p:ext uri="{BB962C8B-B14F-4D97-AF65-F5344CB8AC3E}">
        <p14:creationId xmlns:p14="http://schemas.microsoft.com/office/powerpoint/2010/main" val="11693768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2A41970-13D0-93F0-961A-319D56239CD9}"/>
              </a:ext>
            </a:extLst>
          </p:cNvPr>
          <p:cNvSpPr txBox="1"/>
          <p:nvPr/>
        </p:nvSpPr>
        <p:spPr>
          <a:xfrm>
            <a:off x="1088152" y="1025271"/>
            <a:ext cx="10015695" cy="2246769"/>
          </a:xfrm>
          <a:prstGeom prst="rect">
            <a:avLst/>
          </a:prstGeom>
          <a:noFill/>
        </p:spPr>
        <p:txBody>
          <a:bodyPr wrap="square" rtlCol="0">
            <a:spAutoFit/>
          </a:bodyPr>
          <a:lstStyle/>
          <a:p>
            <a:r>
              <a:rPr lang="ja-JP" altLang="en-US" sz="2000" b="1" dirty="0">
                <a:solidFill>
                  <a:srgbClr val="FF0000"/>
                </a:solidFill>
              </a:rPr>
              <a:t>ロジックツリー</a:t>
            </a:r>
            <a:endParaRPr lang="en-US" altLang="ja-JP" sz="2000" b="1" dirty="0">
              <a:solidFill>
                <a:srgbClr val="FF0000"/>
              </a:solidFill>
            </a:endParaRPr>
          </a:p>
          <a:p>
            <a:endParaRPr lang="en-US" altLang="ja-JP" sz="2000" b="0" i="0" dirty="0">
              <a:effectLst/>
              <a:latin typeface="Noto Sans JP"/>
            </a:endParaRPr>
          </a:p>
          <a:p>
            <a:r>
              <a:rPr lang="ja-JP" altLang="en-US" sz="2000" dirty="0">
                <a:latin typeface="Noto Sans JP"/>
              </a:rPr>
              <a:t>ある事柄に対して問題や原因など、その事柄を構成している要素をツリー状に書き出すことで、解決法を導き出すフレームワーク のこと。 ロジカルシンキングの手法の</a:t>
            </a:r>
            <a:r>
              <a:rPr lang="en-US" altLang="ja-JP" sz="2000" dirty="0">
                <a:latin typeface="Noto Sans JP"/>
              </a:rPr>
              <a:t>1</a:t>
            </a:r>
            <a:r>
              <a:rPr lang="ja-JP" altLang="en-US" sz="2000" dirty="0">
                <a:latin typeface="Noto Sans JP"/>
              </a:rPr>
              <a:t>つであり、問題を可視化して分解することによって、複雑な事柄を捉えやすくなる。</a:t>
            </a:r>
            <a:endParaRPr lang="en-US" altLang="ja-JP" sz="2000" dirty="0">
              <a:latin typeface="Noto Sans JP"/>
            </a:endParaRPr>
          </a:p>
          <a:p>
            <a:r>
              <a:rPr lang="ja-JP" altLang="en-US" sz="2000" dirty="0">
                <a:latin typeface="Noto Sans JP"/>
              </a:rPr>
              <a:t>要素分解ツリー（</a:t>
            </a:r>
            <a:r>
              <a:rPr lang="en-US" altLang="ja-JP" sz="2000" dirty="0">
                <a:latin typeface="Noto Sans JP"/>
              </a:rPr>
              <a:t>What</a:t>
            </a:r>
            <a:r>
              <a:rPr lang="ja-JP" altLang="en-US" sz="2000" dirty="0">
                <a:latin typeface="Noto Sans JP"/>
              </a:rPr>
              <a:t>ツリー）、原因追求ツリー（</a:t>
            </a:r>
            <a:r>
              <a:rPr lang="en-US" altLang="ja-JP" sz="2000" dirty="0">
                <a:latin typeface="Noto Sans JP"/>
              </a:rPr>
              <a:t>Why</a:t>
            </a:r>
            <a:r>
              <a:rPr lang="ja-JP" altLang="en-US" sz="2000" dirty="0">
                <a:latin typeface="Noto Sans JP"/>
              </a:rPr>
              <a:t>ツリー）、問題解決ツリー（</a:t>
            </a:r>
            <a:r>
              <a:rPr lang="en-US" altLang="ja-JP" sz="2000" dirty="0">
                <a:latin typeface="Noto Sans JP"/>
              </a:rPr>
              <a:t>How</a:t>
            </a:r>
            <a:r>
              <a:rPr lang="ja-JP" altLang="en-US" sz="2000" dirty="0">
                <a:latin typeface="Noto Sans JP"/>
              </a:rPr>
              <a:t>ツリー）、</a:t>
            </a:r>
            <a:r>
              <a:rPr lang="en-US" altLang="ja-JP" sz="2000" dirty="0">
                <a:latin typeface="Noto Sans JP"/>
              </a:rPr>
              <a:t>KPI</a:t>
            </a:r>
            <a:r>
              <a:rPr lang="ja-JP" altLang="en-US" sz="2000" dirty="0">
                <a:latin typeface="Noto Sans JP"/>
              </a:rPr>
              <a:t>ツリーの</a:t>
            </a:r>
            <a:r>
              <a:rPr lang="en-US" altLang="ja-JP" sz="2000" dirty="0">
                <a:latin typeface="Noto Sans JP"/>
              </a:rPr>
              <a:t>4</a:t>
            </a:r>
            <a:r>
              <a:rPr lang="ja-JP" altLang="en-US" sz="2000" dirty="0">
                <a:latin typeface="Noto Sans JP"/>
              </a:rPr>
              <a:t>種類がある。</a:t>
            </a:r>
          </a:p>
        </p:txBody>
      </p:sp>
      <p:sp>
        <p:nvSpPr>
          <p:cNvPr id="2" name="フローチャート: 処理 1">
            <a:extLst>
              <a:ext uri="{FF2B5EF4-FFF2-40B4-BE49-F238E27FC236}">
                <a16:creationId xmlns:a16="http://schemas.microsoft.com/office/drawing/2014/main" id="{207A52DE-7406-6AF1-D90F-205885FA3FF5}"/>
              </a:ext>
            </a:extLst>
          </p:cNvPr>
          <p:cNvSpPr/>
          <p:nvPr/>
        </p:nvSpPr>
        <p:spPr>
          <a:xfrm>
            <a:off x="3014503" y="4511712"/>
            <a:ext cx="1406769" cy="522514"/>
          </a:xfrm>
          <a:prstGeom prst="flowChartProcess">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ja-JP" altLang="en-US" b="1" dirty="0"/>
              <a:t>問題・課題</a:t>
            </a:r>
          </a:p>
        </p:txBody>
      </p:sp>
      <p:sp>
        <p:nvSpPr>
          <p:cNvPr id="3" name="フローチャート: 処理 2">
            <a:extLst>
              <a:ext uri="{FF2B5EF4-FFF2-40B4-BE49-F238E27FC236}">
                <a16:creationId xmlns:a16="http://schemas.microsoft.com/office/drawing/2014/main" id="{2E21BAE2-E6E2-8D83-1BE7-11404C9A735B}"/>
              </a:ext>
            </a:extLst>
          </p:cNvPr>
          <p:cNvSpPr/>
          <p:nvPr/>
        </p:nvSpPr>
        <p:spPr>
          <a:xfrm>
            <a:off x="5066042" y="3850196"/>
            <a:ext cx="1406769" cy="522514"/>
          </a:xfrm>
          <a:prstGeom prst="flowChartProcess">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ja-JP" altLang="en-US" b="1" dirty="0"/>
              <a:t>要素</a:t>
            </a:r>
          </a:p>
        </p:txBody>
      </p:sp>
      <p:sp>
        <p:nvSpPr>
          <p:cNvPr id="7" name="フローチャート: 処理 6">
            <a:extLst>
              <a:ext uri="{FF2B5EF4-FFF2-40B4-BE49-F238E27FC236}">
                <a16:creationId xmlns:a16="http://schemas.microsoft.com/office/drawing/2014/main" id="{34E8ED59-01FE-4460-08D2-8B6F968283C8}"/>
              </a:ext>
            </a:extLst>
          </p:cNvPr>
          <p:cNvSpPr/>
          <p:nvPr/>
        </p:nvSpPr>
        <p:spPr>
          <a:xfrm>
            <a:off x="5066042" y="5178253"/>
            <a:ext cx="1406769" cy="522514"/>
          </a:xfrm>
          <a:prstGeom prst="flowChartProcess">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ja-JP" altLang="en-US" b="1" dirty="0"/>
              <a:t>要素</a:t>
            </a:r>
          </a:p>
        </p:txBody>
      </p:sp>
      <p:sp>
        <p:nvSpPr>
          <p:cNvPr id="8" name="フローチャート: 処理 7">
            <a:extLst>
              <a:ext uri="{FF2B5EF4-FFF2-40B4-BE49-F238E27FC236}">
                <a16:creationId xmlns:a16="http://schemas.microsoft.com/office/drawing/2014/main" id="{17DF15F8-6C87-3B72-5333-C9837DC35E15}"/>
              </a:ext>
            </a:extLst>
          </p:cNvPr>
          <p:cNvSpPr/>
          <p:nvPr/>
        </p:nvSpPr>
        <p:spPr>
          <a:xfrm>
            <a:off x="7120927" y="3536275"/>
            <a:ext cx="1406769" cy="313921"/>
          </a:xfrm>
          <a:prstGeom prst="flowChartProcess">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ja-JP" altLang="en-US" b="1" dirty="0"/>
              <a:t>要素</a:t>
            </a:r>
          </a:p>
        </p:txBody>
      </p:sp>
      <p:sp>
        <p:nvSpPr>
          <p:cNvPr id="9" name="フローチャート: 処理 8">
            <a:extLst>
              <a:ext uri="{FF2B5EF4-FFF2-40B4-BE49-F238E27FC236}">
                <a16:creationId xmlns:a16="http://schemas.microsoft.com/office/drawing/2014/main" id="{389E6895-C2D7-4934-AF17-49A555BB7508}"/>
              </a:ext>
            </a:extLst>
          </p:cNvPr>
          <p:cNvSpPr/>
          <p:nvPr/>
        </p:nvSpPr>
        <p:spPr>
          <a:xfrm>
            <a:off x="7120928" y="4346192"/>
            <a:ext cx="1406769" cy="313921"/>
          </a:xfrm>
          <a:prstGeom prst="flowChartProcess">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ja-JP" altLang="en-US" b="1" dirty="0"/>
              <a:t>要素</a:t>
            </a:r>
          </a:p>
        </p:txBody>
      </p:sp>
      <p:sp>
        <p:nvSpPr>
          <p:cNvPr id="10" name="フローチャート: 処理 9">
            <a:extLst>
              <a:ext uri="{FF2B5EF4-FFF2-40B4-BE49-F238E27FC236}">
                <a16:creationId xmlns:a16="http://schemas.microsoft.com/office/drawing/2014/main" id="{718F0ABC-A831-9F55-E5FC-A6D4FF77B877}"/>
              </a:ext>
            </a:extLst>
          </p:cNvPr>
          <p:cNvSpPr/>
          <p:nvPr/>
        </p:nvSpPr>
        <p:spPr>
          <a:xfrm>
            <a:off x="7120927" y="4930860"/>
            <a:ext cx="1406769" cy="313921"/>
          </a:xfrm>
          <a:prstGeom prst="flowChartProcess">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ja-JP" altLang="en-US" b="1" dirty="0"/>
              <a:t>要素</a:t>
            </a:r>
          </a:p>
        </p:txBody>
      </p:sp>
      <p:sp>
        <p:nvSpPr>
          <p:cNvPr id="11" name="フローチャート: 処理 10">
            <a:extLst>
              <a:ext uri="{FF2B5EF4-FFF2-40B4-BE49-F238E27FC236}">
                <a16:creationId xmlns:a16="http://schemas.microsoft.com/office/drawing/2014/main" id="{E88379C4-52D5-4B6B-D742-E9DF30B4ACD3}"/>
              </a:ext>
            </a:extLst>
          </p:cNvPr>
          <p:cNvSpPr/>
          <p:nvPr/>
        </p:nvSpPr>
        <p:spPr>
          <a:xfrm>
            <a:off x="7120928" y="5696779"/>
            <a:ext cx="1406769" cy="313921"/>
          </a:xfrm>
          <a:prstGeom prst="flowChartProcess">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ja-JP" altLang="en-US" b="1" dirty="0"/>
              <a:t>要素</a:t>
            </a:r>
          </a:p>
        </p:txBody>
      </p:sp>
      <p:cxnSp>
        <p:nvCxnSpPr>
          <p:cNvPr id="13" name="コネクタ: カギ線 12">
            <a:extLst>
              <a:ext uri="{FF2B5EF4-FFF2-40B4-BE49-F238E27FC236}">
                <a16:creationId xmlns:a16="http://schemas.microsoft.com/office/drawing/2014/main" id="{BDC02794-3C7F-3D18-038C-B5A91613D8A4}"/>
              </a:ext>
            </a:extLst>
          </p:cNvPr>
          <p:cNvCxnSpPr>
            <a:stCxn id="2" idx="3"/>
            <a:endCxn id="3" idx="1"/>
          </p:cNvCxnSpPr>
          <p:nvPr/>
        </p:nvCxnSpPr>
        <p:spPr>
          <a:xfrm flipV="1">
            <a:off x="4421272" y="4111453"/>
            <a:ext cx="644770" cy="661516"/>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14" name="コネクタ: カギ線 13">
            <a:extLst>
              <a:ext uri="{FF2B5EF4-FFF2-40B4-BE49-F238E27FC236}">
                <a16:creationId xmlns:a16="http://schemas.microsoft.com/office/drawing/2014/main" id="{017B67AE-46C4-1454-3D17-800B29E281FB}"/>
              </a:ext>
            </a:extLst>
          </p:cNvPr>
          <p:cNvCxnSpPr>
            <a:cxnSpLocks/>
            <a:stCxn id="2" idx="3"/>
            <a:endCxn id="7" idx="1"/>
          </p:cNvCxnSpPr>
          <p:nvPr/>
        </p:nvCxnSpPr>
        <p:spPr>
          <a:xfrm>
            <a:off x="4421272" y="4772969"/>
            <a:ext cx="644770" cy="666541"/>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17" name="コネクタ: カギ線 16">
            <a:extLst>
              <a:ext uri="{FF2B5EF4-FFF2-40B4-BE49-F238E27FC236}">
                <a16:creationId xmlns:a16="http://schemas.microsoft.com/office/drawing/2014/main" id="{87382EE3-9F47-C46D-26F0-B719BECA25C1}"/>
              </a:ext>
            </a:extLst>
          </p:cNvPr>
          <p:cNvCxnSpPr>
            <a:cxnSpLocks/>
            <a:stCxn id="3" idx="3"/>
            <a:endCxn id="9" idx="1"/>
          </p:cNvCxnSpPr>
          <p:nvPr/>
        </p:nvCxnSpPr>
        <p:spPr>
          <a:xfrm>
            <a:off x="6472811" y="4111453"/>
            <a:ext cx="648117" cy="391700"/>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20" name="コネクタ: カギ線 19">
            <a:extLst>
              <a:ext uri="{FF2B5EF4-FFF2-40B4-BE49-F238E27FC236}">
                <a16:creationId xmlns:a16="http://schemas.microsoft.com/office/drawing/2014/main" id="{9656ED37-DFAB-641D-5DF9-242BA2488A12}"/>
              </a:ext>
            </a:extLst>
          </p:cNvPr>
          <p:cNvCxnSpPr>
            <a:cxnSpLocks/>
            <a:stCxn id="3" idx="3"/>
            <a:endCxn id="8" idx="1"/>
          </p:cNvCxnSpPr>
          <p:nvPr/>
        </p:nvCxnSpPr>
        <p:spPr>
          <a:xfrm flipV="1">
            <a:off x="6472811" y="3693236"/>
            <a:ext cx="648116" cy="418217"/>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23" name="コネクタ: カギ線 22">
            <a:extLst>
              <a:ext uri="{FF2B5EF4-FFF2-40B4-BE49-F238E27FC236}">
                <a16:creationId xmlns:a16="http://schemas.microsoft.com/office/drawing/2014/main" id="{0638334B-EF2B-AA8A-D099-857B1B6B56C7}"/>
              </a:ext>
            </a:extLst>
          </p:cNvPr>
          <p:cNvCxnSpPr>
            <a:cxnSpLocks/>
            <a:stCxn id="7" idx="3"/>
            <a:endCxn id="10" idx="1"/>
          </p:cNvCxnSpPr>
          <p:nvPr/>
        </p:nvCxnSpPr>
        <p:spPr>
          <a:xfrm flipV="1">
            <a:off x="6472811" y="5087821"/>
            <a:ext cx="648116" cy="351689"/>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26" name="コネクタ: カギ線 25">
            <a:extLst>
              <a:ext uri="{FF2B5EF4-FFF2-40B4-BE49-F238E27FC236}">
                <a16:creationId xmlns:a16="http://schemas.microsoft.com/office/drawing/2014/main" id="{98466665-F957-FE1B-4B01-8EBC6256444C}"/>
              </a:ext>
            </a:extLst>
          </p:cNvPr>
          <p:cNvCxnSpPr>
            <a:cxnSpLocks/>
            <a:stCxn id="7" idx="3"/>
            <a:endCxn id="11" idx="1"/>
          </p:cNvCxnSpPr>
          <p:nvPr/>
        </p:nvCxnSpPr>
        <p:spPr>
          <a:xfrm>
            <a:off x="6472811" y="5439510"/>
            <a:ext cx="648117" cy="414230"/>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799880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2A41970-13D0-93F0-961A-319D56239CD9}"/>
              </a:ext>
            </a:extLst>
          </p:cNvPr>
          <p:cNvSpPr txBox="1"/>
          <p:nvPr/>
        </p:nvSpPr>
        <p:spPr>
          <a:xfrm>
            <a:off x="1088152" y="1377320"/>
            <a:ext cx="10015695" cy="1323439"/>
          </a:xfrm>
          <a:prstGeom prst="rect">
            <a:avLst/>
          </a:prstGeom>
          <a:noFill/>
        </p:spPr>
        <p:txBody>
          <a:bodyPr wrap="square" rtlCol="0">
            <a:spAutoFit/>
          </a:bodyPr>
          <a:lstStyle/>
          <a:p>
            <a:r>
              <a:rPr lang="ja-JP" altLang="en-US" sz="2000" b="1" dirty="0">
                <a:solidFill>
                  <a:srgbClr val="FF0000"/>
                </a:solidFill>
              </a:rPr>
              <a:t>コンセプトマップ</a:t>
            </a:r>
            <a:endParaRPr lang="en-US" altLang="ja-JP" sz="2000" b="1" dirty="0">
              <a:solidFill>
                <a:srgbClr val="FF0000"/>
              </a:solidFill>
            </a:endParaRPr>
          </a:p>
          <a:p>
            <a:endParaRPr lang="en-US" altLang="ja-JP" sz="2000" b="0" i="0" dirty="0">
              <a:effectLst/>
              <a:latin typeface="Noto Sans JP"/>
            </a:endParaRPr>
          </a:p>
          <a:p>
            <a:r>
              <a:rPr lang="ja-JP" altLang="en-US" sz="2000" dirty="0">
                <a:latin typeface="Noto Sans JP"/>
              </a:rPr>
              <a:t>概念間の関係を示した図のこと。概念と概念をラベル付きの矢印で連結し、全体として上から下に分岐していく階層構造になっている。</a:t>
            </a:r>
          </a:p>
        </p:txBody>
      </p:sp>
      <p:pic>
        <p:nvPicPr>
          <p:cNvPr id="6" name="図 5">
            <a:extLst>
              <a:ext uri="{FF2B5EF4-FFF2-40B4-BE49-F238E27FC236}">
                <a16:creationId xmlns:a16="http://schemas.microsoft.com/office/drawing/2014/main" id="{C89A085C-D7EA-9AF0-36E8-382E478BF5B3}"/>
              </a:ext>
            </a:extLst>
          </p:cNvPr>
          <p:cNvPicPr>
            <a:picLocks noChangeAspect="1"/>
          </p:cNvPicPr>
          <p:nvPr/>
        </p:nvPicPr>
        <p:blipFill>
          <a:blip r:embed="rId2"/>
          <a:stretch>
            <a:fillRect/>
          </a:stretch>
        </p:blipFill>
        <p:spPr>
          <a:xfrm>
            <a:off x="3940425" y="2700759"/>
            <a:ext cx="4168596" cy="3179437"/>
          </a:xfrm>
          <a:prstGeom prst="rect">
            <a:avLst/>
          </a:prstGeom>
        </p:spPr>
      </p:pic>
      <p:sp>
        <p:nvSpPr>
          <p:cNvPr id="12" name="テキスト ボックス 11">
            <a:extLst>
              <a:ext uri="{FF2B5EF4-FFF2-40B4-BE49-F238E27FC236}">
                <a16:creationId xmlns:a16="http://schemas.microsoft.com/office/drawing/2014/main" id="{75270586-8BCA-0B9C-F7B3-5729E4C747B7}"/>
              </a:ext>
            </a:extLst>
          </p:cNvPr>
          <p:cNvSpPr txBox="1"/>
          <p:nvPr/>
        </p:nvSpPr>
        <p:spPr>
          <a:xfrm>
            <a:off x="5137220" y="5880196"/>
            <a:ext cx="2198076" cy="307777"/>
          </a:xfrm>
          <a:prstGeom prst="rect">
            <a:avLst/>
          </a:prstGeom>
          <a:noFill/>
        </p:spPr>
        <p:txBody>
          <a:bodyPr wrap="square">
            <a:spAutoFit/>
          </a:bodyPr>
          <a:lstStyle/>
          <a:p>
            <a:r>
              <a:rPr lang="ja-JP" altLang="en-US" sz="1400" dirty="0">
                <a:latin typeface="Noto Sans JP"/>
              </a:rPr>
              <a:t>（出典）</a:t>
            </a:r>
            <a:r>
              <a:rPr lang="en-US" altLang="ja-JP" sz="1400" dirty="0">
                <a:latin typeface="Noto Sans JP"/>
              </a:rPr>
              <a:t>Wikipedia</a:t>
            </a:r>
            <a:endParaRPr lang="ja-JP" altLang="en-US" sz="1400" dirty="0"/>
          </a:p>
        </p:txBody>
      </p:sp>
    </p:spTree>
    <p:extLst>
      <p:ext uri="{BB962C8B-B14F-4D97-AF65-F5344CB8AC3E}">
        <p14:creationId xmlns:p14="http://schemas.microsoft.com/office/powerpoint/2010/main" val="2024206359"/>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1601</TotalTime>
  <Words>3864</Words>
  <Application>Microsoft Office PowerPoint</Application>
  <PresentationFormat>ワイド画面</PresentationFormat>
  <Paragraphs>233</Paragraphs>
  <Slides>50</Slides>
  <Notes>28</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50</vt:i4>
      </vt:variant>
    </vt:vector>
  </HeadingPairs>
  <TitlesOfParts>
    <vt:vector size="56" baseType="lpstr">
      <vt:lpstr>-apple-system</vt:lpstr>
      <vt:lpstr>Noto Sans JP</vt:lpstr>
      <vt:lpstr>游ゴシック</vt:lpstr>
      <vt:lpstr>游ゴシック Light</vt:lpstr>
      <vt:lpstr>Arial</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旭化成グループ</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矢野　雅也(Yano, Masaya)</dc:creator>
  <cp:lastModifiedBy>矢野　雅也(Yano, Masaya)</cp:lastModifiedBy>
  <cp:revision>599</cp:revision>
  <dcterms:created xsi:type="dcterms:W3CDTF">2023-10-19T04:21:29Z</dcterms:created>
  <dcterms:modified xsi:type="dcterms:W3CDTF">2023-12-28T07:27:52Z</dcterms:modified>
</cp:coreProperties>
</file>