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357" r:id="rId2"/>
    <p:sldId id="358" r:id="rId3"/>
    <p:sldId id="364" r:id="rId4"/>
    <p:sldId id="359" r:id="rId5"/>
    <p:sldId id="360" r:id="rId6"/>
    <p:sldId id="361" r:id="rId7"/>
    <p:sldId id="362" r:id="rId8"/>
    <p:sldId id="363" r:id="rId9"/>
    <p:sldId id="365" r:id="rId10"/>
    <p:sldId id="366" r:id="rId11"/>
    <p:sldId id="367" r:id="rId12"/>
    <p:sldId id="368" r:id="rId13"/>
    <p:sldId id="369" r:id="rId14"/>
    <p:sldId id="370" r:id="rId15"/>
    <p:sldId id="371" r:id="rId16"/>
    <p:sldId id="372" r:id="rId17"/>
    <p:sldId id="373" r:id="rId18"/>
    <p:sldId id="374" r:id="rId19"/>
    <p:sldId id="375" r:id="rId20"/>
    <p:sldId id="376" r:id="rId21"/>
    <p:sldId id="377" r:id="rId22"/>
    <p:sldId id="378" r:id="rId23"/>
    <p:sldId id="379" r:id="rId24"/>
    <p:sldId id="380" r:id="rId25"/>
    <p:sldId id="381" r:id="rId26"/>
    <p:sldId id="382" r:id="rId27"/>
    <p:sldId id="383" r:id="rId28"/>
    <p:sldId id="384" r:id="rId29"/>
    <p:sldId id="385" r:id="rId30"/>
    <p:sldId id="386" r:id="rId31"/>
    <p:sldId id="387" r:id="rId32"/>
    <p:sldId id="388" r:id="rId33"/>
    <p:sldId id="389" r:id="rId34"/>
    <p:sldId id="390" r:id="rId35"/>
    <p:sldId id="391" r:id="rId36"/>
    <p:sldId id="392" r:id="rId37"/>
    <p:sldId id="393" r:id="rId38"/>
    <p:sldId id="394" r:id="rId39"/>
    <p:sldId id="395" r:id="rId40"/>
    <p:sldId id="396" r:id="rId41"/>
    <p:sldId id="397" r:id="rId42"/>
    <p:sldId id="399" r:id="rId43"/>
    <p:sldId id="398" r:id="rId44"/>
    <p:sldId id="400" r:id="rId45"/>
    <p:sldId id="401" r:id="rId46"/>
    <p:sldId id="402" r:id="rId47"/>
    <p:sldId id="403" r:id="rId48"/>
    <p:sldId id="404" r:id="rId49"/>
    <p:sldId id="405" r:id="rId50"/>
    <p:sldId id="407" r:id="rId5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99" autoAdjust="0"/>
    <p:restoredTop sz="94933" autoAdjust="0"/>
  </p:normalViewPr>
  <p:slideViewPr>
    <p:cSldViewPr snapToGrid="0">
      <p:cViewPr varScale="1">
        <p:scale>
          <a:sx n="83" d="100"/>
          <a:sy n="83" d="100"/>
        </p:scale>
        <p:origin x="733" y="7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4AEC8A-E00D-4891-B9EB-B7D4891EB3B5}" type="doc">
      <dgm:prSet loTypeId="urn:microsoft.com/office/officeart/2005/8/layout/matrix1" loCatId="matrix" qsTypeId="urn:microsoft.com/office/officeart/2005/8/quickstyle/simple1" qsCatId="simple" csTypeId="urn:microsoft.com/office/officeart/2005/8/colors/colorful1" csCatId="colorful" phldr="1"/>
      <dgm:spPr/>
      <dgm:t>
        <a:bodyPr/>
        <a:lstStyle/>
        <a:p>
          <a:endParaRPr kumimoji="1" lang="ja-JP" altLang="en-US"/>
        </a:p>
      </dgm:t>
    </dgm:pt>
    <dgm:pt modelId="{71385140-732C-4163-AE16-01905526F6C9}">
      <dgm:prSet phldrT="[テキスト]"/>
      <dgm:spPr/>
      <dgm:t>
        <a:bodyPr/>
        <a:lstStyle/>
        <a:p>
          <a:r>
            <a:rPr kumimoji="1" lang="ja-JP" altLang="en-US" b="1" dirty="0"/>
            <a:t>経営資源</a:t>
          </a:r>
        </a:p>
      </dgm:t>
    </dgm:pt>
    <dgm:pt modelId="{0D366BE5-4FF4-41A0-8D9A-A672BD44D833}" type="parTrans" cxnId="{8C9DBE45-9116-495D-A117-47A073164B03}">
      <dgm:prSet/>
      <dgm:spPr/>
      <dgm:t>
        <a:bodyPr/>
        <a:lstStyle/>
        <a:p>
          <a:endParaRPr kumimoji="1" lang="ja-JP" altLang="en-US"/>
        </a:p>
      </dgm:t>
    </dgm:pt>
    <dgm:pt modelId="{A127FDD8-6BF6-4FAB-830D-B412CB00DCCE}" type="sibTrans" cxnId="{8C9DBE45-9116-495D-A117-47A073164B03}">
      <dgm:prSet/>
      <dgm:spPr/>
      <dgm:t>
        <a:bodyPr/>
        <a:lstStyle/>
        <a:p>
          <a:endParaRPr kumimoji="1" lang="ja-JP" altLang="en-US"/>
        </a:p>
      </dgm:t>
    </dgm:pt>
    <dgm:pt modelId="{9D569576-F0CB-43EB-84B7-B7346D22586E}">
      <dgm:prSet phldrT="[テキスト]"/>
      <dgm:spPr/>
      <dgm:t>
        <a:bodyPr/>
        <a:lstStyle/>
        <a:p>
          <a:r>
            <a:rPr kumimoji="1" lang="en-US" altLang="ja-JP" b="1" dirty="0"/>
            <a:t>Value</a:t>
          </a:r>
        </a:p>
        <a:p>
          <a:r>
            <a:rPr kumimoji="1" lang="ja-JP" altLang="en-US" b="1" dirty="0"/>
            <a:t>（経済的価値）</a:t>
          </a:r>
        </a:p>
      </dgm:t>
    </dgm:pt>
    <dgm:pt modelId="{67D3B59D-E8BF-4CF6-8FE8-0628BC4E7CED}" type="parTrans" cxnId="{C55FB903-8520-430F-8BDD-C3D8AADF9CBF}">
      <dgm:prSet/>
      <dgm:spPr/>
      <dgm:t>
        <a:bodyPr/>
        <a:lstStyle/>
        <a:p>
          <a:endParaRPr kumimoji="1" lang="ja-JP" altLang="en-US"/>
        </a:p>
      </dgm:t>
    </dgm:pt>
    <dgm:pt modelId="{64F79989-A2F4-459B-8E0C-FD04A0576160}" type="sibTrans" cxnId="{C55FB903-8520-430F-8BDD-C3D8AADF9CBF}">
      <dgm:prSet/>
      <dgm:spPr/>
      <dgm:t>
        <a:bodyPr/>
        <a:lstStyle/>
        <a:p>
          <a:endParaRPr kumimoji="1" lang="ja-JP" altLang="en-US"/>
        </a:p>
      </dgm:t>
    </dgm:pt>
    <dgm:pt modelId="{FA5F595A-BDC8-43BB-963E-17EED9023A91}">
      <dgm:prSet phldrT="[テキスト]"/>
      <dgm:spPr/>
      <dgm:t>
        <a:bodyPr/>
        <a:lstStyle/>
        <a:p>
          <a:r>
            <a:rPr kumimoji="1" lang="en-US" altLang="ja-JP" b="1" dirty="0"/>
            <a:t>Rarity</a:t>
          </a:r>
        </a:p>
        <a:p>
          <a:r>
            <a:rPr kumimoji="1" lang="ja-JP" altLang="en-US" b="1" dirty="0"/>
            <a:t>（希少性）</a:t>
          </a:r>
        </a:p>
      </dgm:t>
    </dgm:pt>
    <dgm:pt modelId="{37D7D45E-9CB6-4912-BC63-EEF99D8A5342}" type="parTrans" cxnId="{DA3E70D9-6E9A-48D5-B7EC-F3CE1B079268}">
      <dgm:prSet/>
      <dgm:spPr/>
      <dgm:t>
        <a:bodyPr/>
        <a:lstStyle/>
        <a:p>
          <a:endParaRPr kumimoji="1" lang="ja-JP" altLang="en-US"/>
        </a:p>
      </dgm:t>
    </dgm:pt>
    <dgm:pt modelId="{C6C3047E-B5E8-4B97-B165-38D0544540DE}" type="sibTrans" cxnId="{DA3E70D9-6E9A-48D5-B7EC-F3CE1B079268}">
      <dgm:prSet/>
      <dgm:spPr/>
      <dgm:t>
        <a:bodyPr/>
        <a:lstStyle/>
        <a:p>
          <a:endParaRPr kumimoji="1" lang="ja-JP" altLang="en-US"/>
        </a:p>
      </dgm:t>
    </dgm:pt>
    <dgm:pt modelId="{5F22EEF3-98A9-41C6-9CA8-3AE301379661}">
      <dgm:prSet phldrT="[テキスト]"/>
      <dgm:spPr/>
      <dgm:t>
        <a:bodyPr/>
        <a:lstStyle/>
        <a:p>
          <a:r>
            <a:rPr kumimoji="1" lang="ja-JP" altLang="en-US" b="1" dirty="0"/>
            <a:t>模倣可能性（</a:t>
          </a:r>
          <a:r>
            <a:rPr kumimoji="1" lang="en-US" altLang="ja-JP" b="1" dirty="0"/>
            <a:t>Imitability</a:t>
          </a:r>
          <a:r>
            <a:rPr kumimoji="1" lang="ja-JP" altLang="en-US" b="1" dirty="0"/>
            <a:t>）</a:t>
          </a:r>
        </a:p>
      </dgm:t>
    </dgm:pt>
    <dgm:pt modelId="{9DD04C31-40E8-485A-9154-DE3938532ABF}" type="parTrans" cxnId="{2D5FB902-C85E-44B5-88D9-6EF5CCC46CE3}">
      <dgm:prSet/>
      <dgm:spPr/>
      <dgm:t>
        <a:bodyPr/>
        <a:lstStyle/>
        <a:p>
          <a:endParaRPr kumimoji="1" lang="ja-JP" altLang="en-US"/>
        </a:p>
      </dgm:t>
    </dgm:pt>
    <dgm:pt modelId="{C0FCE966-CA36-4DF7-9D06-57A105DB7704}" type="sibTrans" cxnId="{2D5FB902-C85E-44B5-88D9-6EF5CCC46CE3}">
      <dgm:prSet/>
      <dgm:spPr/>
      <dgm:t>
        <a:bodyPr/>
        <a:lstStyle/>
        <a:p>
          <a:endParaRPr kumimoji="1" lang="ja-JP" altLang="en-US"/>
        </a:p>
      </dgm:t>
    </dgm:pt>
    <dgm:pt modelId="{C0E30A6E-67AC-48F9-BFE9-002DF57563F1}">
      <dgm:prSet phldrT="[テキスト]"/>
      <dgm:spPr/>
      <dgm:t>
        <a:bodyPr/>
        <a:lstStyle/>
        <a:p>
          <a:r>
            <a:rPr kumimoji="1" lang="ja-JP" altLang="en-US" b="1" dirty="0"/>
            <a:t>組織（</a:t>
          </a:r>
          <a:r>
            <a:rPr kumimoji="1" lang="en-US" altLang="ja-JP" b="1" dirty="0"/>
            <a:t>Organization</a:t>
          </a:r>
          <a:r>
            <a:rPr kumimoji="1" lang="ja-JP" altLang="en-US" b="1" dirty="0"/>
            <a:t>）</a:t>
          </a:r>
        </a:p>
      </dgm:t>
    </dgm:pt>
    <dgm:pt modelId="{D49DB8E7-C90B-4EC7-A615-68782AC92B6A}" type="parTrans" cxnId="{19A7A55F-A16E-4516-8938-2461B16B47E7}">
      <dgm:prSet/>
      <dgm:spPr/>
      <dgm:t>
        <a:bodyPr/>
        <a:lstStyle/>
        <a:p>
          <a:endParaRPr kumimoji="1" lang="ja-JP" altLang="en-US"/>
        </a:p>
      </dgm:t>
    </dgm:pt>
    <dgm:pt modelId="{8A0E55AD-E7EF-4A3A-B679-9D7424362DB7}" type="sibTrans" cxnId="{19A7A55F-A16E-4516-8938-2461B16B47E7}">
      <dgm:prSet/>
      <dgm:spPr/>
      <dgm:t>
        <a:bodyPr/>
        <a:lstStyle/>
        <a:p>
          <a:endParaRPr kumimoji="1" lang="ja-JP" altLang="en-US"/>
        </a:p>
      </dgm:t>
    </dgm:pt>
    <dgm:pt modelId="{F83C0FEC-8200-4F3B-ACE1-A99BB05B6EAA}" type="pres">
      <dgm:prSet presAssocID="{424AEC8A-E00D-4891-B9EB-B7D4891EB3B5}" presName="diagram" presStyleCnt="0">
        <dgm:presLayoutVars>
          <dgm:chMax val="1"/>
          <dgm:dir/>
          <dgm:animLvl val="ctr"/>
          <dgm:resizeHandles val="exact"/>
        </dgm:presLayoutVars>
      </dgm:prSet>
      <dgm:spPr/>
    </dgm:pt>
    <dgm:pt modelId="{7A2C67CB-0C3D-4D88-83D2-FFFF1B7EEC26}" type="pres">
      <dgm:prSet presAssocID="{424AEC8A-E00D-4891-B9EB-B7D4891EB3B5}" presName="matrix" presStyleCnt="0"/>
      <dgm:spPr/>
    </dgm:pt>
    <dgm:pt modelId="{CCAE1028-13BC-43B7-BA94-119654F9C808}" type="pres">
      <dgm:prSet presAssocID="{424AEC8A-E00D-4891-B9EB-B7D4891EB3B5}" presName="tile1" presStyleLbl="node1" presStyleIdx="0" presStyleCnt="4"/>
      <dgm:spPr/>
    </dgm:pt>
    <dgm:pt modelId="{F951EE71-45A1-449D-9186-D5B7ADFBE603}" type="pres">
      <dgm:prSet presAssocID="{424AEC8A-E00D-4891-B9EB-B7D4891EB3B5}" presName="tile1text" presStyleLbl="node1" presStyleIdx="0" presStyleCnt="4">
        <dgm:presLayoutVars>
          <dgm:chMax val="0"/>
          <dgm:chPref val="0"/>
          <dgm:bulletEnabled val="1"/>
        </dgm:presLayoutVars>
      </dgm:prSet>
      <dgm:spPr/>
    </dgm:pt>
    <dgm:pt modelId="{E6237DCD-EB66-4099-82E1-B15B9B710B23}" type="pres">
      <dgm:prSet presAssocID="{424AEC8A-E00D-4891-B9EB-B7D4891EB3B5}" presName="tile2" presStyleLbl="node1" presStyleIdx="1" presStyleCnt="4" custLinFactNeighborY="-14605"/>
      <dgm:spPr/>
    </dgm:pt>
    <dgm:pt modelId="{91E07685-237C-4848-A1AE-4A9E85559CF8}" type="pres">
      <dgm:prSet presAssocID="{424AEC8A-E00D-4891-B9EB-B7D4891EB3B5}" presName="tile2text" presStyleLbl="node1" presStyleIdx="1" presStyleCnt="4">
        <dgm:presLayoutVars>
          <dgm:chMax val="0"/>
          <dgm:chPref val="0"/>
          <dgm:bulletEnabled val="1"/>
        </dgm:presLayoutVars>
      </dgm:prSet>
      <dgm:spPr/>
    </dgm:pt>
    <dgm:pt modelId="{8BDF0C1F-8B6B-462D-83F6-92B882C5B1E8}" type="pres">
      <dgm:prSet presAssocID="{424AEC8A-E00D-4891-B9EB-B7D4891EB3B5}" presName="tile3" presStyleLbl="node1" presStyleIdx="2" presStyleCnt="4"/>
      <dgm:spPr/>
    </dgm:pt>
    <dgm:pt modelId="{3411205C-708D-46B3-BD73-17198DE0EECD}" type="pres">
      <dgm:prSet presAssocID="{424AEC8A-E00D-4891-B9EB-B7D4891EB3B5}" presName="tile3text" presStyleLbl="node1" presStyleIdx="2" presStyleCnt="4">
        <dgm:presLayoutVars>
          <dgm:chMax val="0"/>
          <dgm:chPref val="0"/>
          <dgm:bulletEnabled val="1"/>
        </dgm:presLayoutVars>
      </dgm:prSet>
      <dgm:spPr/>
    </dgm:pt>
    <dgm:pt modelId="{F8B9B510-032E-4429-BFBF-B1FACD9E3547}" type="pres">
      <dgm:prSet presAssocID="{424AEC8A-E00D-4891-B9EB-B7D4891EB3B5}" presName="tile4" presStyleLbl="node1" presStyleIdx="3" presStyleCnt="4"/>
      <dgm:spPr/>
    </dgm:pt>
    <dgm:pt modelId="{4D20D6A1-C2A2-4875-B19C-BA63AF5A7FB0}" type="pres">
      <dgm:prSet presAssocID="{424AEC8A-E00D-4891-B9EB-B7D4891EB3B5}" presName="tile4text" presStyleLbl="node1" presStyleIdx="3" presStyleCnt="4">
        <dgm:presLayoutVars>
          <dgm:chMax val="0"/>
          <dgm:chPref val="0"/>
          <dgm:bulletEnabled val="1"/>
        </dgm:presLayoutVars>
      </dgm:prSet>
      <dgm:spPr/>
    </dgm:pt>
    <dgm:pt modelId="{F86FA947-91CB-4504-A066-38B17CD2D287}" type="pres">
      <dgm:prSet presAssocID="{424AEC8A-E00D-4891-B9EB-B7D4891EB3B5}" presName="centerTile" presStyleLbl="fgShp" presStyleIdx="0" presStyleCnt="1">
        <dgm:presLayoutVars>
          <dgm:chMax val="0"/>
          <dgm:chPref val="0"/>
        </dgm:presLayoutVars>
      </dgm:prSet>
      <dgm:spPr/>
    </dgm:pt>
  </dgm:ptLst>
  <dgm:cxnLst>
    <dgm:cxn modelId="{2D5FB902-C85E-44B5-88D9-6EF5CCC46CE3}" srcId="{71385140-732C-4163-AE16-01905526F6C9}" destId="{5F22EEF3-98A9-41C6-9CA8-3AE301379661}" srcOrd="2" destOrd="0" parTransId="{9DD04C31-40E8-485A-9154-DE3938532ABF}" sibTransId="{C0FCE966-CA36-4DF7-9D06-57A105DB7704}"/>
    <dgm:cxn modelId="{C55FB903-8520-430F-8BDD-C3D8AADF9CBF}" srcId="{71385140-732C-4163-AE16-01905526F6C9}" destId="{9D569576-F0CB-43EB-84B7-B7346D22586E}" srcOrd="0" destOrd="0" parTransId="{67D3B59D-E8BF-4CF6-8FE8-0628BC4E7CED}" sibTransId="{64F79989-A2F4-459B-8E0C-FD04A0576160}"/>
    <dgm:cxn modelId="{2915C32E-BFB0-4F1D-A412-EE52891F83AF}" type="presOf" srcId="{9D569576-F0CB-43EB-84B7-B7346D22586E}" destId="{F951EE71-45A1-449D-9186-D5B7ADFBE603}" srcOrd="1" destOrd="0" presId="urn:microsoft.com/office/officeart/2005/8/layout/matrix1"/>
    <dgm:cxn modelId="{3E0E4740-83E5-4B82-9940-465F806A898D}" type="presOf" srcId="{71385140-732C-4163-AE16-01905526F6C9}" destId="{F86FA947-91CB-4504-A066-38B17CD2D287}" srcOrd="0" destOrd="0" presId="urn:microsoft.com/office/officeart/2005/8/layout/matrix1"/>
    <dgm:cxn modelId="{19A7A55F-A16E-4516-8938-2461B16B47E7}" srcId="{71385140-732C-4163-AE16-01905526F6C9}" destId="{C0E30A6E-67AC-48F9-BFE9-002DF57563F1}" srcOrd="3" destOrd="0" parTransId="{D49DB8E7-C90B-4EC7-A615-68782AC92B6A}" sibTransId="{8A0E55AD-E7EF-4A3A-B679-9D7424362DB7}"/>
    <dgm:cxn modelId="{8C9DBE45-9116-495D-A117-47A073164B03}" srcId="{424AEC8A-E00D-4891-B9EB-B7D4891EB3B5}" destId="{71385140-732C-4163-AE16-01905526F6C9}" srcOrd="0" destOrd="0" parTransId="{0D366BE5-4FF4-41A0-8D9A-A672BD44D833}" sibTransId="{A127FDD8-6BF6-4FAB-830D-B412CB00DCCE}"/>
    <dgm:cxn modelId="{CC784268-4AD3-4A21-A026-89EDE81D3E13}" type="presOf" srcId="{C0E30A6E-67AC-48F9-BFE9-002DF57563F1}" destId="{F8B9B510-032E-4429-BFBF-B1FACD9E3547}" srcOrd="0" destOrd="0" presId="urn:microsoft.com/office/officeart/2005/8/layout/matrix1"/>
    <dgm:cxn modelId="{B817056C-B596-43CF-BB8A-1360055249D3}" type="presOf" srcId="{FA5F595A-BDC8-43BB-963E-17EED9023A91}" destId="{E6237DCD-EB66-4099-82E1-B15B9B710B23}" srcOrd="0" destOrd="0" presId="urn:microsoft.com/office/officeart/2005/8/layout/matrix1"/>
    <dgm:cxn modelId="{96AD2C95-D775-40D9-93B3-22D0D4574D5F}" type="presOf" srcId="{9D569576-F0CB-43EB-84B7-B7346D22586E}" destId="{CCAE1028-13BC-43B7-BA94-119654F9C808}" srcOrd="0" destOrd="0" presId="urn:microsoft.com/office/officeart/2005/8/layout/matrix1"/>
    <dgm:cxn modelId="{073F2BBC-8BF7-4FB4-8887-260705E3F391}" type="presOf" srcId="{5F22EEF3-98A9-41C6-9CA8-3AE301379661}" destId="{8BDF0C1F-8B6B-462D-83F6-92B882C5B1E8}" srcOrd="0" destOrd="0" presId="urn:microsoft.com/office/officeart/2005/8/layout/matrix1"/>
    <dgm:cxn modelId="{8EBE0ABE-9F8D-42B9-AC30-02FFF20D4D39}" type="presOf" srcId="{424AEC8A-E00D-4891-B9EB-B7D4891EB3B5}" destId="{F83C0FEC-8200-4F3B-ACE1-A99BB05B6EAA}" srcOrd="0" destOrd="0" presId="urn:microsoft.com/office/officeart/2005/8/layout/matrix1"/>
    <dgm:cxn modelId="{07194CCE-A754-4875-B02D-21B18DDE0B18}" type="presOf" srcId="{C0E30A6E-67AC-48F9-BFE9-002DF57563F1}" destId="{4D20D6A1-C2A2-4875-B19C-BA63AF5A7FB0}" srcOrd="1" destOrd="0" presId="urn:microsoft.com/office/officeart/2005/8/layout/matrix1"/>
    <dgm:cxn modelId="{11F3E2D5-6090-472E-94B5-CB0049694727}" type="presOf" srcId="{5F22EEF3-98A9-41C6-9CA8-3AE301379661}" destId="{3411205C-708D-46B3-BD73-17198DE0EECD}" srcOrd="1" destOrd="0" presId="urn:microsoft.com/office/officeart/2005/8/layout/matrix1"/>
    <dgm:cxn modelId="{DA3E70D9-6E9A-48D5-B7EC-F3CE1B079268}" srcId="{71385140-732C-4163-AE16-01905526F6C9}" destId="{FA5F595A-BDC8-43BB-963E-17EED9023A91}" srcOrd="1" destOrd="0" parTransId="{37D7D45E-9CB6-4912-BC63-EEF99D8A5342}" sibTransId="{C6C3047E-B5E8-4B97-B165-38D0544540DE}"/>
    <dgm:cxn modelId="{EC9D6CFA-3C93-47DB-9B23-93305AC9E7C3}" type="presOf" srcId="{FA5F595A-BDC8-43BB-963E-17EED9023A91}" destId="{91E07685-237C-4848-A1AE-4A9E85559CF8}" srcOrd="1" destOrd="0" presId="urn:microsoft.com/office/officeart/2005/8/layout/matrix1"/>
    <dgm:cxn modelId="{6F9CCDE0-563E-4663-B98B-8C5A6161A40D}" type="presParOf" srcId="{F83C0FEC-8200-4F3B-ACE1-A99BB05B6EAA}" destId="{7A2C67CB-0C3D-4D88-83D2-FFFF1B7EEC26}" srcOrd="0" destOrd="0" presId="urn:microsoft.com/office/officeart/2005/8/layout/matrix1"/>
    <dgm:cxn modelId="{5600FAA2-C9BA-4EAB-8D9E-AF118ABABABC}" type="presParOf" srcId="{7A2C67CB-0C3D-4D88-83D2-FFFF1B7EEC26}" destId="{CCAE1028-13BC-43B7-BA94-119654F9C808}" srcOrd="0" destOrd="0" presId="urn:microsoft.com/office/officeart/2005/8/layout/matrix1"/>
    <dgm:cxn modelId="{6455B7B4-0A8F-4C8B-AA06-A317DE547A6E}" type="presParOf" srcId="{7A2C67CB-0C3D-4D88-83D2-FFFF1B7EEC26}" destId="{F951EE71-45A1-449D-9186-D5B7ADFBE603}" srcOrd="1" destOrd="0" presId="urn:microsoft.com/office/officeart/2005/8/layout/matrix1"/>
    <dgm:cxn modelId="{BD1ACA6A-B329-4C53-8265-5BECF161C67C}" type="presParOf" srcId="{7A2C67CB-0C3D-4D88-83D2-FFFF1B7EEC26}" destId="{E6237DCD-EB66-4099-82E1-B15B9B710B23}" srcOrd="2" destOrd="0" presId="urn:microsoft.com/office/officeart/2005/8/layout/matrix1"/>
    <dgm:cxn modelId="{65D9E279-F1B8-4578-9847-F382EEAD11E8}" type="presParOf" srcId="{7A2C67CB-0C3D-4D88-83D2-FFFF1B7EEC26}" destId="{91E07685-237C-4848-A1AE-4A9E85559CF8}" srcOrd="3" destOrd="0" presId="urn:microsoft.com/office/officeart/2005/8/layout/matrix1"/>
    <dgm:cxn modelId="{4D4209B7-E924-478B-817A-F77A6FCCE67B}" type="presParOf" srcId="{7A2C67CB-0C3D-4D88-83D2-FFFF1B7EEC26}" destId="{8BDF0C1F-8B6B-462D-83F6-92B882C5B1E8}" srcOrd="4" destOrd="0" presId="urn:microsoft.com/office/officeart/2005/8/layout/matrix1"/>
    <dgm:cxn modelId="{D4122222-C699-4DC3-9425-E44639DFF949}" type="presParOf" srcId="{7A2C67CB-0C3D-4D88-83D2-FFFF1B7EEC26}" destId="{3411205C-708D-46B3-BD73-17198DE0EECD}" srcOrd="5" destOrd="0" presId="urn:microsoft.com/office/officeart/2005/8/layout/matrix1"/>
    <dgm:cxn modelId="{8C827919-D4A8-4332-B854-1B08E9DEA4DF}" type="presParOf" srcId="{7A2C67CB-0C3D-4D88-83D2-FFFF1B7EEC26}" destId="{F8B9B510-032E-4429-BFBF-B1FACD9E3547}" srcOrd="6" destOrd="0" presId="urn:microsoft.com/office/officeart/2005/8/layout/matrix1"/>
    <dgm:cxn modelId="{FAEF6B81-AE2A-4069-861E-67C1F760166F}" type="presParOf" srcId="{7A2C67CB-0C3D-4D88-83D2-FFFF1B7EEC26}" destId="{4D20D6A1-C2A2-4875-B19C-BA63AF5A7FB0}" srcOrd="7" destOrd="0" presId="urn:microsoft.com/office/officeart/2005/8/layout/matrix1"/>
    <dgm:cxn modelId="{B6781E57-DBB3-4BCF-AF25-CF7D8644CC10}" type="presParOf" srcId="{F83C0FEC-8200-4F3B-ACE1-A99BB05B6EAA}" destId="{F86FA947-91CB-4504-A066-38B17CD2D287}"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9C7B8CB-C1E3-42AC-A26D-AD37940992E7}" type="doc">
      <dgm:prSet loTypeId="urn:microsoft.com/office/officeart/2005/8/layout/cycle7" loCatId="cycle" qsTypeId="urn:microsoft.com/office/officeart/2005/8/quickstyle/simple1" qsCatId="simple" csTypeId="urn:microsoft.com/office/officeart/2005/8/colors/colorful5" csCatId="colorful" phldr="1"/>
      <dgm:spPr/>
      <dgm:t>
        <a:bodyPr/>
        <a:lstStyle/>
        <a:p>
          <a:endParaRPr kumimoji="1" lang="ja-JP" altLang="en-US"/>
        </a:p>
      </dgm:t>
    </dgm:pt>
    <dgm:pt modelId="{D78BAC0C-C4B2-45CC-983F-B0116EFD9BCB}">
      <dgm:prSet phldrT="[テキスト]"/>
      <dgm:spPr/>
      <dgm:t>
        <a:bodyPr/>
        <a:lstStyle/>
        <a:p>
          <a:r>
            <a:rPr kumimoji="1" lang="ja-JP" altLang="en-US" b="1" dirty="0"/>
            <a:t>自社（</a:t>
          </a:r>
          <a:r>
            <a:rPr kumimoji="1" lang="en-US" altLang="ja-JP" b="1" dirty="0"/>
            <a:t>Company</a:t>
          </a:r>
          <a:r>
            <a:rPr kumimoji="1" lang="ja-JP" altLang="en-US" b="1" dirty="0"/>
            <a:t>）</a:t>
          </a:r>
        </a:p>
      </dgm:t>
    </dgm:pt>
    <dgm:pt modelId="{C133977F-7981-4D48-8CCF-A2A48DC420BB}" type="parTrans" cxnId="{C2EDFF95-679E-441E-8D96-9EC5BF1F6D53}">
      <dgm:prSet/>
      <dgm:spPr/>
      <dgm:t>
        <a:bodyPr/>
        <a:lstStyle/>
        <a:p>
          <a:endParaRPr kumimoji="1" lang="ja-JP" altLang="en-US" b="1"/>
        </a:p>
      </dgm:t>
    </dgm:pt>
    <dgm:pt modelId="{896F0A08-84CC-4DB4-B5C3-152952E11DEC}" type="sibTrans" cxnId="{C2EDFF95-679E-441E-8D96-9EC5BF1F6D53}">
      <dgm:prSet/>
      <dgm:spPr/>
      <dgm:t>
        <a:bodyPr/>
        <a:lstStyle/>
        <a:p>
          <a:endParaRPr kumimoji="1" lang="ja-JP" altLang="en-US" b="1"/>
        </a:p>
      </dgm:t>
    </dgm:pt>
    <dgm:pt modelId="{C89E04E8-F2CB-4B34-BB1D-0F2D22059AD3}">
      <dgm:prSet phldrT="[テキスト]"/>
      <dgm:spPr/>
      <dgm:t>
        <a:bodyPr/>
        <a:lstStyle/>
        <a:p>
          <a:r>
            <a:rPr kumimoji="1" lang="ja-JP" altLang="en-US" b="1" dirty="0"/>
            <a:t>顧客（</a:t>
          </a:r>
          <a:r>
            <a:rPr kumimoji="1" lang="en-US" altLang="ja-JP" b="1" dirty="0"/>
            <a:t>Customer</a:t>
          </a:r>
          <a:r>
            <a:rPr kumimoji="1" lang="ja-JP" altLang="en-US" b="1" dirty="0"/>
            <a:t>）</a:t>
          </a:r>
        </a:p>
      </dgm:t>
    </dgm:pt>
    <dgm:pt modelId="{9A4999E6-D30D-489C-B426-40772FC130D4}" type="parTrans" cxnId="{9E47C8DB-0AF3-46E1-978A-9DFDAD273553}">
      <dgm:prSet/>
      <dgm:spPr/>
      <dgm:t>
        <a:bodyPr/>
        <a:lstStyle/>
        <a:p>
          <a:endParaRPr kumimoji="1" lang="ja-JP" altLang="en-US" b="1"/>
        </a:p>
      </dgm:t>
    </dgm:pt>
    <dgm:pt modelId="{48BE27D3-B47B-4A12-857F-76D9AA1812B4}" type="sibTrans" cxnId="{9E47C8DB-0AF3-46E1-978A-9DFDAD273553}">
      <dgm:prSet/>
      <dgm:spPr/>
      <dgm:t>
        <a:bodyPr/>
        <a:lstStyle/>
        <a:p>
          <a:endParaRPr kumimoji="1" lang="ja-JP" altLang="en-US" b="1"/>
        </a:p>
      </dgm:t>
    </dgm:pt>
    <dgm:pt modelId="{874BD7D2-B2E9-474C-93EB-4C0834E896A9}">
      <dgm:prSet phldrT="[テキスト]"/>
      <dgm:spPr/>
      <dgm:t>
        <a:bodyPr/>
        <a:lstStyle/>
        <a:p>
          <a:r>
            <a:rPr kumimoji="1" lang="ja-JP" altLang="en-US" b="1" dirty="0"/>
            <a:t>競合他社（</a:t>
          </a:r>
          <a:r>
            <a:rPr kumimoji="1" lang="en-US" altLang="ja-JP" b="1" dirty="0"/>
            <a:t>Competitor</a:t>
          </a:r>
          <a:r>
            <a:rPr kumimoji="1" lang="ja-JP" altLang="en-US" b="1" dirty="0"/>
            <a:t>）</a:t>
          </a:r>
        </a:p>
      </dgm:t>
    </dgm:pt>
    <dgm:pt modelId="{487619A4-3D75-48D8-9AEF-35C9843DB67C}" type="parTrans" cxnId="{B4DF3984-BFFF-4E35-AEE0-F3E9E28A4454}">
      <dgm:prSet/>
      <dgm:spPr/>
      <dgm:t>
        <a:bodyPr/>
        <a:lstStyle/>
        <a:p>
          <a:endParaRPr kumimoji="1" lang="ja-JP" altLang="en-US" b="1"/>
        </a:p>
      </dgm:t>
    </dgm:pt>
    <dgm:pt modelId="{366BA0E1-FA7E-47B1-A1FF-B15FF60853BB}" type="sibTrans" cxnId="{B4DF3984-BFFF-4E35-AEE0-F3E9E28A4454}">
      <dgm:prSet/>
      <dgm:spPr/>
      <dgm:t>
        <a:bodyPr/>
        <a:lstStyle/>
        <a:p>
          <a:endParaRPr kumimoji="1" lang="ja-JP" altLang="en-US" b="1"/>
        </a:p>
      </dgm:t>
    </dgm:pt>
    <dgm:pt modelId="{1F6362E5-F2F3-4F7D-80AC-4B454385096C}" type="pres">
      <dgm:prSet presAssocID="{B9C7B8CB-C1E3-42AC-A26D-AD37940992E7}" presName="Name0" presStyleCnt="0">
        <dgm:presLayoutVars>
          <dgm:dir/>
          <dgm:resizeHandles val="exact"/>
        </dgm:presLayoutVars>
      </dgm:prSet>
      <dgm:spPr/>
    </dgm:pt>
    <dgm:pt modelId="{88D89F06-3850-4FC1-812E-51CAFE73789E}" type="pres">
      <dgm:prSet presAssocID="{D78BAC0C-C4B2-45CC-983F-B0116EFD9BCB}" presName="node" presStyleLbl="node1" presStyleIdx="0" presStyleCnt="3">
        <dgm:presLayoutVars>
          <dgm:bulletEnabled val="1"/>
        </dgm:presLayoutVars>
      </dgm:prSet>
      <dgm:spPr/>
    </dgm:pt>
    <dgm:pt modelId="{89485381-1435-4584-BF1F-BE0906BC59E0}" type="pres">
      <dgm:prSet presAssocID="{896F0A08-84CC-4DB4-B5C3-152952E11DEC}" presName="sibTrans" presStyleLbl="sibTrans2D1" presStyleIdx="0" presStyleCnt="3"/>
      <dgm:spPr/>
    </dgm:pt>
    <dgm:pt modelId="{23E2485C-403D-447A-96B6-6BEB131F122E}" type="pres">
      <dgm:prSet presAssocID="{896F0A08-84CC-4DB4-B5C3-152952E11DEC}" presName="connectorText" presStyleLbl="sibTrans2D1" presStyleIdx="0" presStyleCnt="3"/>
      <dgm:spPr/>
    </dgm:pt>
    <dgm:pt modelId="{6DF55A0F-19B4-4001-9BC4-6793C01A108F}" type="pres">
      <dgm:prSet presAssocID="{C89E04E8-F2CB-4B34-BB1D-0F2D22059AD3}" presName="node" presStyleLbl="node1" presStyleIdx="1" presStyleCnt="3">
        <dgm:presLayoutVars>
          <dgm:bulletEnabled val="1"/>
        </dgm:presLayoutVars>
      </dgm:prSet>
      <dgm:spPr/>
    </dgm:pt>
    <dgm:pt modelId="{58D7A7E7-E6D3-4706-AC37-0BB81F8969D4}" type="pres">
      <dgm:prSet presAssocID="{48BE27D3-B47B-4A12-857F-76D9AA1812B4}" presName="sibTrans" presStyleLbl="sibTrans2D1" presStyleIdx="1" presStyleCnt="3"/>
      <dgm:spPr/>
    </dgm:pt>
    <dgm:pt modelId="{01D65A87-D4D1-4634-99A8-EA868B51F503}" type="pres">
      <dgm:prSet presAssocID="{48BE27D3-B47B-4A12-857F-76D9AA1812B4}" presName="connectorText" presStyleLbl="sibTrans2D1" presStyleIdx="1" presStyleCnt="3"/>
      <dgm:spPr/>
    </dgm:pt>
    <dgm:pt modelId="{935AE311-3DCB-418B-8825-0CB7499B369F}" type="pres">
      <dgm:prSet presAssocID="{874BD7D2-B2E9-474C-93EB-4C0834E896A9}" presName="node" presStyleLbl="node1" presStyleIdx="2" presStyleCnt="3">
        <dgm:presLayoutVars>
          <dgm:bulletEnabled val="1"/>
        </dgm:presLayoutVars>
      </dgm:prSet>
      <dgm:spPr/>
    </dgm:pt>
    <dgm:pt modelId="{EF254FC5-E0E7-4AFE-9929-D72D4088969D}" type="pres">
      <dgm:prSet presAssocID="{366BA0E1-FA7E-47B1-A1FF-B15FF60853BB}" presName="sibTrans" presStyleLbl="sibTrans2D1" presStyleIdx="2" presStyleCnt="3"/>
      <dgm:spPr/>
    </dgm:pt>
    <dgm:pt modelId="{1CFF1E4D-1220-4C8C-95B5-053974E6D169}" type="pres">
      <dgm:prSet presAssocID="{366BA0E1-FA7E-47B1-A1FF-B15FF60853BB}" presName="connectorText" presStyleLbl="sibTrans2D1" presStyleIdx="2" presStyleCnt="3"/>
      <dgm:spPr/>
    </dgm:pt>
  </dgm:ptLst>
  <dgm:cxnLst>
    <dgm:cxn modelId="{E5B4C402-FCD9-4FC7-B915-C76BAEF6B80C}" type="presOf" srcId="{366BA0E1-FA7E-47B1-A1FF-B15FF60853BB}" destId="{1CFF1E4D-1220-4C8C-95B5-053974E6D169}" srcOrd="1" destOrd="0" presId="urn:microsoft.com/office/officeart/2005/8/layout/cycle7"/>
    <dgm:cxn modelId="{48B6391C-5F81-449C-8502-B97A461E93E8}" type="presOf" srcId="{48BE27D3-B47B-4A12-857F-76D9AA1812B4}" destId="{01D65A87-D4D1-4634-99A8-EA868B51F503}" srcOrd="1" destOrd="0" presId="urn:microsoft.com/office/officeart/2005/8/layout/cycle7"/>
    <dgm:cxn modelId="{90229328-284E-4F06-9D02-67554E6C17D2}" type="presOf" srcId="{B9C7B8CB-C1E3-42AC-A26D-AD37940992E7}" destId="{1F6362E5-F2F3-4F7D-80AC-4B454385096C}" srcOrd="0" destOrd="0" presId="urn:microsoft.com/office/officeart/2005/8/layout/cycle7"/>
    <dgm:cxn modelId="{A3D9AF2A-DDB5-48A5-93CA-75C1E98B0216}" type="presOf" srcId="{48BE27D3-B47B-4A12-857F-76D9AA1812B4}" destId="{58D7A7E7-E6D3-4706-AC37-0BB81F8969D4}" srcOrd="0" destOrd="0" presId="urn:microsoft.com/office/officeart/2005/8/layout/cycle7"/>
    <dgm:cxn modelId="{F0159D60-12CB-4BE2-B673-BE25CC211A80}" type="presOf" srcId="{896F0A08-84CC-4DB4-B5C3-152952E11DEC}" destId="{89485381-1435-4584-BF1F-BE0906BC59E0}" srcOrd="0" destOrd="0" presId="urn:microsoft.com/office/officeart/2005/8/layout/cycle7"/>
    <dgm:cxn modelId="{1A54EA6C-37CC-4B4F-AE73-1ADFF0D421D3}" type="presOf" srcId="{366BA0E1-FA7E-47B1-A1FF-B15FF60853BB}" destId="{EF254FC5-E0E7-4AFE-9929-D72D4088969D}" srcOrd="0" destOrd="0" presId="urn:microsoft.com/office/officeart/2005/8/layout/cycle7"/>
    <dgm:cxn modelId="{B4DF3984-BFFF-4E35-AEE0-F3E9E28A4454}" srcId="{B9C7B8CB-C1E3-42AC-A26D-AD37940992E7}" destId="{874BD7D2-B2E9-474C-93EB-4C0834E896A9}" srcOrd="2" destOrd="0" parTransId="{487619A4-3D75-48D8-9AEF-35C9843DB67C}" sibTransId="{366BA0E1-FA7E-47B1-A1FF-B15FF60853BB}"/>
    <dgm:cxn modelId="{AEAC188F-306F-4868-B420-04EE6DAA05E8}" type="presOf" srcId="{C89E04E8-F2CB-4B34-BB1D-0F2D22059AD3}" destId="{6DF55A0F-19B4-4001-9BC4-6793C01A108F}" srcOrd="0" destOrd="0" presId="urn:microsoft.com/office/officeart/2005/8/layout/cycle7"/>
    <dgm:cxn modelId="{C2EDFF95-679E-441E-8D96-9EC5BF1F6D53}" srcId="{B9C7B8CB-C1E3-42AC-A26D-AD37940992E7}" destId="{D78BAC0C-C4B2-45CC-983F-B0116EFD9BCB}" srcOrd="0" destOrd="0" parTransId="{C133977F-7981-4D48-8CCF-A2A48DC420BB}" sibTransId="{896F0A08-84CC-4DB4-B5C3-152952E11DEC}"/>
    <dgm:cxn modelId="{EF285696-0253-4D87-BA73-C0113F82FA93}" type="presOf" srcId="{896F0A08-84CC-4DB4-B5C3-152952E11DEC}" destId="{23E2485C-403D-447A-96B6-6BEB131F122E}" srcOrd="1" destOrd="0" presId="urn:microsoft.com/office/officeart/2005/8/layout/cycle7"/>
    <dgm:cxn modelId="{6CE780AD-E152-469C-A8BD-C82955076C49}" type="presOf" srcId="{D78BAC0C-C4B2-45CC-983F-B0116EFD9BCB}" destId="{88D89F06-3850-4FC1-812E-51CAFE73789E}" srcOrd="0" destOrd="0" presId="urn:microsoft.com/office/officeart/2005/8/layout/cycle7"/>
    <dgm:cxn modelId="{9E47C8DB-0AF3-46E1-978A-9DFDAD273553}" srcId="{B9C7B8CB-C1E3-42AC-A26D-AD37940992E7}" destId="{C89E04E8-F2CB-4B34-BB1D-0F2D22059AD3}" srcOrd="1" destOrd="0" parTransId="{9A4999E6-D30D-489C-B426-40772FC130D4}" sibTransId="{48BE27D3-B47B-4A12-857F-76D9AA1812B4}"/>
    <dgm:cxn modelId="{4C67BDE9-5EA9-4490-B434-796D5D254E4B}" type="presOf" srcId="{874BD7D2-B2E9-474C-93EB-4C0834E896A9}" destId="{935AE311-3DCB-418B-8825-0CB7499B369F}" srcOrd="0" destOrd="0" presId="urn:microsoft.com/office/officeart/2005/8/layout/cycle7"/>
    <dgm:cxn modelId="{6054F7A2-70AD-4640-9DAE-62C774371FD1}" type="presParOf" srcId="{1F6362E5-F2F3-4F7D-80AC-4B454385096C}" destId="{88D89F06-3850-4FC1-812E-51CAFE73789E}" srcOrd="0" destOrd="0" presId="urn:microsoft.com/office/officeart/2005/8/layout/cycle7"/>
    <dgm:cxn modelId="{DE5AB99B-22E7-47BC-8173-39940602949D}" type="presParOf" srcId="{1F6362E5-F2F3-4F7D-80AC-4B454385096C}" destId="{89485381-1435-4584-BF1F-BE0906BC59E0}" srcOrd="1" destOrd="0" presId="urn:microsoft.com/office/officeart/2005/8/layout/cycle7"/>
    <dgm:cxn modelId="{8FED7011-B998-46A9-8261-3C2877E0F393}" type="presParOf" srcId="{89485381-1435-4584-BF1F-BE0906BC59E0}" destId="{23E2485C-403D-447A-96B6-6BEB131F122E}" srcOrd="0" destOrd="0" presId="urn:microsoft.com/office/officeart/2005/8/layout/cycle7"/>
    <dgm:cxn modelId="{993E4D3A-CCDF-4081-9797-D0711F1EDAF3}" type="presParOf" srcId="{1F6362E5-F2F3-4F7D-80AC-4B454385096C}" destId="{6DF55A0F-19B4-4001-9BC4-6793C01A108F}" srcOrd="2" destOrd="0" presId="urn:microsoft.com/office/officeart/2005/8/layout/cycle7"/>
    <dgm:cxn modelId="{ADBAE370-4EBE-4D2A-B807-36083F7BC603}" type="presParOf" srcId="{1F6362E5-F2F3-4F7D-80AC-4B454385096C}" destId="{58D7A7E7-E6D3-4706-AC37-0BB81F8969D4}" srcOrd="3" destOrd="0" presId="urn:microsoft.com/office/officeart/2005/8/layout/cycle7"/>
    <dgm:cxn modelId="{DE3E9F43-4613-46E5-BFCA-C07C601462F9}" type="presParOf" srcId="{58D7A7E7-E6D3-4706-AC37-0BB81F8969D4}" destId="{01D65A87-D4D1-4634-99A8-EA868B51F503}" srcOrd="0" destOrd="0" presId="urn:microsoft.com/office/officeart/2005/8/layout/cycle7"/>
    <dgm:cxn modelId="{AF1CCEC2-EB1E-4356-997E-FD0B8A2F6E2D}" type="presParOf" srcId="{1F6362E5-F2F3-4F7D-80AC-4B454385096C}" destId="{935AE311-3DCB-418B-8825-0CB7499B369F}" srcOrd="4" destOrd="0" presId="urn:microsoft.com/office/officeart/2005/8/layout/cycle7"/>
    <dgm:cxn modelId="{B3232993-0943-402E-9FCC-19071EDE5392}" type="presParOf" srcId="{1F6362E5-F2F3-4F7D-80AC-4B454385096C}" destId="{EF254FC5-E0E7-4AFE-9929-D72D4088969D}" srcOrd="5" destOrd="0" presId="urn:microsoft.com/office/officeart/2005/8/layout/cycle7"/>
    <dgm:cxn modelId="{8DD9ACF1-5B99-44FF-A7DA-AF13E43B1989}" type="presParOf" srcId="{EF254FC5-E0E7-4AFE-9929-D72D4088969D}" destId="{1CFF1E4D-1220-4C8C-95B5-053974E6D169}" srcOrd="0" destOrd="0" presId="urn:microsoft.com/office/officeart/2005/8/layout/cycle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AE1028-13BC-43B7-BA94-119654F9C808}">
      <dsp:nvSpPr>
        <dsp:cNvPr id="0" name=""/>
        <dsp:cNvSpPr/>
      </dsp:nvSpPr>
      <dsp:spPr>
        <a:xfrm rot="16200000">
          <a:off x="391789" y="-391789"/>
          <a:ext cx="1602905" cy="2386483"/>
        </a:xfrm>
        <a:prstGeom prst="round1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kumimoji="1" lang="en-US" altLang="ja-JP" sz="1900" b="1" kern="1200" dirty="0"/>
            <a:t>Value</a:t>
          </a:r>
        </a:p>
        <a:p>
          <a:pPr marL="0" lvl="0" indent="0" algn="ctr" defTabSz="844550">
            <a:lnSpc>
              <a:spcPct val="90000"/>
            </a:lnSpc>
            <a:spcBef>
              <a:spcPct val="0"/>
            </a:spcBef>
            <a:spcAft>
              <a:spcPct val="35000"/>
            </a:spcAft>
            <a:buNone/>
          </a:pPr>
          <a:r>
            <a:rPr kumimoji="1" lang="ja-JP" altLang="en-US" sz="1900" b="1" kern="1200" dirty="0"/>
            <a:t>（経済的価値）</a:t>
          </a:r>
        </a:p>
      </dsp:txBody>
      <dsp:txXfrm rot="5400000">
        <a:off x="0" y="0"/>
        <a:ext cx="2386483" cy="1202178"/>
      </dsp:txXfrm>
    </dsp:sp>
    <dsp:sp modelId="{E6237DCD-EB66-4099-82E1-B15B9B710B23}">
      <dsp:nvSpPr>
        <dsp:cNvPr id="0" name=""/>
        <dsp:cNvSpPr/>
      </dsp:nvSpPr>
      <dsp:spPr>
        <a:xfrm>
          <a:off x="2386483" y="0"/>
          <a:ext cx="2386483" cy="1602905"/>
        </a:xfrm>
        <a:prstGeom prst="round1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kumimoji="1" lang="en-US" altLang="ja-JP" sz="1900" b="1" kern="1200" dirty="0"/>
            <a:t>Rarity</a:t>
          </a:r>
        </a:p>
        <a:p>
          <a:pPr marL="0" lvl="0" indent="0" algn="ctr" defTabSz="844550">
            <a:lnSpc>
              <a:spcPct val="90000"/>
            </a:lnSpc>
            <a:spcBef>
              <a:spcPct val="0"/>
            </a:spcBef>
            <a:spcAft>
              <a:spcPct val="35000"/>
            </a:spcAft>
            <a:buNone/>
          </a:pPr>
          <a:r>
            <a:rPr kumimoji="1" lang="ja-JP" altLang="en-US" sz="1900" b="1" kern="1200" dirty="0"/>
            <a:t>（希少性）</a:t>
          </a:r>
        </a:p>
      </dsp:txBody>
      <dsp:txXfrm>
        <a:off x="2386483" y="0"/>
        <a:ext cx="2386483" cy="1202178"/>
      </dsp:txXfrm>
    </dsp:sp>
    <dsp:sp modelId="{8BDF0C1F-8B6B-462D-83F6-92B882C5B1E8}">
      <dsp:nvSpPr>
        <dsp:cNvPr id="0" name=""/>
        <dsp:cNvSpPr/>
      </dsp:nvSpPr>
      <dsp:spPr>
        <a:xfrm rot="10800000">
          <a:off x="0" y="1602905"/>
          <a:ext cx="2386483" cy="1602905"/>
        </a:xfrm>
        <a:prstGeom prst="round1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kumimoji="1" lang="ja-JP" altLang="en-US" sz="1900" b="1" kern="1200" dirty="0"/>
            <a:t>模倣可能性（</a:t>
          </a:r>
          <a:r>
            <a:rPr kumimoji="1" lang="en-US" altLang="ja-JP" sz="1900" b="1" kern="1200" dirty="0"/>
            <a:t>Imitability</a:t>
          </a:r>
          <a:r>
            <a:rPr kumimoji="1" lang="ja-JP" altLang="en-US" sz="1900" b="1" kern="1200" dirty="0"/>
            <a:t>）</a:t>
          </a:r>
        </a:p>
      </dsp:txBody>
      <dsp:txXfrm rot="10800000">
        <a:off x="0" y="2003631"/>
        <a:ext cx="2386483" cy="1202178"/>
      </dsp:txXfrm>
    </dsp:sp>
    <dsp:sp modelId="{F8B9B510-032E-4429-BFBF-B1FACD9E3547}">
      <dsp:nvSpPr>
        <dsp:cNvPr id="0" name=""/>
        <dsp:cNvSpPr/>
      </dsp:nvSpPr>
      <dsp:spPr>
        <a:xfrm rot="5400000">
          <a:off x="2778273" y="1211115"/>
          <a:ext cx="1602905" cy="2386483"/>
        </a:xfrm>
        <a:prstGeom prst="round1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kumimoji="1" lang="ja-JP" altLang="en-US" sz="1900" b="1" kern="1200" dirty="0"/>
            <a:t>組織（</a:t>
          </a:r>
          <a:r>
            <a:rPr kumimoji="1" lang="en-US" altLang="ja-JP" sz="1900" b="1" kern="1200" dirty="0"/>
            <a:t>Organization</a:t>
          </a:r>
          <a:r>
            <a:rPr kumimoji="1" lang="ja-JP" altLang="en-US" sz="1900" b="1" kern="1200" dirty="0"/>
            <a:t>）</a:t>
          </a:r>
        </a:p>
      </dsp:txBody>
      <dsp:txXfrm rot="-5400000">
        <a:off x="2386484" y="2003630"/>
        <a:ext cx="2386483" cy="1202178"/>
      </dsp:txXfrm>
    </dsp:sp>
    <dsp:sp modelId="{F86FA947-91CB-4504-A066-38B17CD2D287}">
      <dsp:nvSpPr>
        <dsp:cNvPr id="0" name=""/>
        <dsp:cNvSpPr/>
      </dsp:nvSpPr>
      <dsp:spPr>
        <a:xfrm>
          <a:off x="1670538" y="1202178"/>
          <a:ext cx="1431890" cy="801452"/>
        </a:xfrm>
        <a:prstGeom prst="roundRect">
          <a:avLst/>
        </a:prstGeom>
        <a:solidFill>
          <a:schemeClr val="accent2">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kumimoji="1" lang="ja-JP" altLang="en-US" sz="1900" b="1" kern="1200" dirty="0"/>
            <a:t>経営資源</a:t>
          </a:r>
        </a:p>
      </dsp:txBody>
      <dsp:txXfrm>
        <a:off x="1709662" y="1241302"/>
        <a:ext cx="1353642" cy="7232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D89F06-3850-4FC1-812E-51CAFE73789E}">
      <dsp:nvSpPr>
        <dsp:cNvPr id="0" name=""/>
        <dsp:cNvSpPr/>
      </dsp:nvSpPr>
      <dsp:spPr>
        <a:xfrm>
          <a:off x="1607710" y="968"/>
          <a:ext cx="1464878" cy="73243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kumimoji="1" lang="ja-JP" altLang="en-US" sz="1300" b="1" kern="1200" dirty="0"/>
            <a:t>自社（</a:t>
          </a:r>
          <a:r>
            <a:rPr kumimoji="1" lang="en-US" altLang="ja-JP" sz="1300" b="1" kern="1200" dirty="0"/>
            <a:t>Company</a:t>
          </a:r>
          <a:r>
            <a:rPr kumimoji="1" lang="ja-JP" altLang="en-US" sz="1300" b="1" kern="1200" dirty="0"/>
            <a:t>）</a:t>
          </a:r>
        </a:p>
      </dsp:txBody>
      <dsp:txXfrm>
        <a:off x="1629162" y="22420"/>
        <a:ext cx="1421974" cy="689535"/>
      </dsp:txXfrm>
    </dsp:sp>
    <dsp:sp modelId="{89485381-1435-4584-BF1F-BE0906BC59E0}">
      <dsp:nvSpPr>
        <dsp:cNvPr id="0" name=""/>
        <dsp:cNvSpPr/>
      </dsp:nvSpPr>
      <dsp:spPr>
        <a:xfrm rot="3600000">
          <a:off x="2563143" y="1286780"/>
          <a:ext cx="763871" cy="256353"/>
        </a:xfrm>
        <a:prstGeom prst="lef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kumimoji="1" lang="ja-JP" altLang="en-US" sz="700" b="1" kern="1200"/>
        </a:p>
      </dsp:txBody>
      <dsp:txXfrm>
        <a:off x="2640049" y="1338051"/>
        <a:ext cx="610059" cy="153811"/>
      </dsp:txXfrm>
    </dsp:sp>
    <dsp:sp modelId="{6DF55A0F-19B4-4001-9BC4-6793C01A108F}">
      <dsp:nvSpPr>
        <dsp:cNvPr id="0" name=""/>
        <dsp:cNvSpPr/>
      </dsp:nvSpPr>
      <dsp:spPr>
        <a:xfrm>
          <a:off x="2817569" y="2096505"/>
          <a:ext cx="1464878" cy="732439"/>
        </a:xfrm>
        <a:prstGeom prst="roundRect">
          <a:avLst>
            <a:gd name="adj" fmla="val 10000"/>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kumimoji="1" lang="ja-JP" altLang="en-US" sz="1300" b="1" kern="1200" dirty="0"/>
            <a:t>顧客（</a:t>
          </a:r>
          <a:r>
            <a:rPr kumimoji="1" lang="en-US" altLang="ja-JP" sz="1300" b="1" kern="1200" dirty="0"/>
            <a:t>Customer</a:t>
          </a:r>
          <a:r>
            <a:rPr kumimoji="1" lang="ja-JP" altLang="en-US" sz="1300" b="1" kern="1200" dirty="0"/>
            <a:t>）</a:t>
          </a:r>
        </a:p>
      </dsp:txBody>
      <dsp:txXfrm>
        <a:off x="2839021" y="2117957"/>
        <a:ext cx="1421974" cy="689535"/>
      </dsp:txXfrm>
    </dsp:sp>
    <dsp:sp modelId="{58D7A7E7-E6D3-4706-AC37-0BB81F8969D4}">
      <dsp:nvSpPr>
        <dsp:cNvPr id="0" name=""/>
        <dsp:cNvSpPr/>
      </dsp:nvSpPr>
      <dsp:spPr>
        <a:xfrm rot="10800000">
          <a:off x="1958213" y="2334548"/>
          <a:ext cx="763871" cy="256353"/>
        </a:xfrm>
        <a:prstGeom prst="leftRightArrow">
          <a:avLst>
            <a:gd name="adj1" fmla="val 60000"/>
            <a:gd name="adj2" fmla="val 50000"/>
          </a:avLst>
        </a:prstGeom>
        <a:solidFill>
          <a:schemeClr val="accent5">
            <a:hueOff val="-3379271"/>
            <a:satOff val="-8710"/>
            <a:lumOff val="-588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kumimoji="1" lang="ja-JP" altLang="en-US" sz="700" b="1" kern="1200"/>
        </a:p>
      </dsp:txBody>
      <dsp:txXfrm rot="10800000">
        <a:off x="2035119" y="2385819"/>
        <a:ext cx="610059" cy="153811"/>
      </dsp:txXfrm>
    </dsp:sp>
    <dsp:sp modelId="{935AE311-3DCB-418B-8825-0CB7499B369F}">
      <dsp:nvSpPr>
        <dsp:cNvPr id="0" name=""/>
        <dsp:cNvSpPr/>
      </dsp:nvSpPr>
      <dsp:spPr>
        <a:xfrm>
          <a:off x="397851" y="2096505"/>
          <a:ext cx="1464878" cy="732439"/>
        </a:xfrm>
        <a:prstGeom prst="roundRect">
          <a:avLst>
            <a:gd name="adj" fmla="val 1000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kumimoji="1" lang="ja-JP" altLang="en-US" sz="1300" b="1" kern="1200" dirty="0"/>
            <a:t>競合他社（</a:t>
          </a:r>
          <a:r>
            <a:rPr kumimoji="1" lang="en-US" altLang="ja-JP" sz="1300" b="1" kern="1200" dirty="0"/>
            <a:t>Competitor</a:t>
          </a:r>
          <a:r>
            <a:rPr kumimoji="1" lang="ja-JP" altLang="en-US" sz="1300" b="1" kern="1200" dirty="0"/>
            <a:t>）</a:t>
          </a:r>
        </a:p>
      </dsp:txBody>
      <dsp:txXfrm>
        <a:off x="419303" y="2117957"/>
        <a:ext cx="1421974" cy="689535"/>
      </dsp:txXfrm>
    </dsp:sp>
    <dsp:sp modelId="{EF254FC5-E0E7-4AFE-9929-D72D4088969D}">
      <dsp:nvSpPr>
        <dsp:cNvPr id="0" name=""/>
        <dsp:cNvSpPr/>
      </dsp:nvSpPr>
      <dsp:spPr>
        <a:xfrm rot="18000000">
          <a:off x="1353284" y="1286780"/>
          <a:ext cx="763871" cy="256353"/>
        </a:xfrm>
        <a:prstGeom prst="leftRightArrow">
          <a:avLst>
            <a:gd name="adj1" fmla="val 60000"/>
            <a:gd name="adj2" fmla="val 50000"/>
          </a:avLst>
        </a:prstGeom>
        <a:solidFill>
          <a:schemeClr val="accent5">
            <a:hueOff val="-6758543"/>
            <a:satOff val="-17419"/>
            <a:lumOff val="-1176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kumimoji="1" lang="ja-JP" altLang="en-US" sz="700" b="1" kern="1200"/>
        </a:p>
      </dsp:txBody>
      <dsp:txXfrm>
        <a:off x="1430190" y="1338051"/>
        <a:ext cx="610059" cy="153811"/>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2.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637485-AC61-4037-93FD-DB1CB79EDBAE}" type="datetimeFigureOut">
              <a:rPr kumimoji="1" lang="ja-JP" altLang="en-US" smtClean="0"/>
              <a:t>2023/12/28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CF72D1-6F72-45BF-9C3F-52E40963F665}" type="slidenum">
              <a:rPr kumimoji="1" lang="ja-JP" altLang="en-US" smtClean="0"/>
              <a:t>‹#›</a:t>
            </a:fld>
            <a:endParaRPr kumimoji="1" lang="ja-JP" altLang="en-US"/>
          </a:p>
        </p:txBody>
      </p:sp>
    </p:spTree>
    <p:extLst>
      <p:ext uri="{BB962C8B-B14F-4D97-AF65-F5344CB8AC3E}">
        <p14:creationId xmlns:p14="http://schemas.microsoft.com/office/powerpoint/2010/main" val="37173234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1</a:t>
            </a:fld>
            <a:endParaRPr kumimoji="1" lang="ja-JP" altLang="en-US"/>
          </a:p>
        </p:txBody>
      </p:sp>
    </p:spTree>
    <p:extLst>
      <p:ext uri="{BB962C8B-B14F-4D97-AF65-F5344CB8AC3E}">
        <p14:creationId xmlns:p14="http://schemas.microsoft.com/office/powerpoint/2010/main" val="17773704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10</a:t>
            </a:fld>
            <a:endParaRPr kumimoji="1" lang="ja-JP" altLang="en-US"/>
          </a:p>
        </p:txBody>
      </p:sp>
    </p:spTree>
    <p:extLst>
      <p:ext uri="{BB962C8B-B14F-4D97-AF65-F5344CB8AC3E}">
        <p14:creationId xmlns:p14="http://schemas.microsoft.com/office/powerpoint/2010/main" val="8886307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11</a:t>
            </a:fld>
            <a:endParaRPr kumimoji="1" lang="ja-JP" altLang="en-US"/>
          </a:p>
        </p:txBody>
      </p:sp>
    </p:spTree>
    <p:extLst>
      <p:ext uri="{BB962C8B-B14F-4D97-AF65-F5344CB8AC3E}">
        <p14:creationId xmlns:p14="http://schemas.microsoft.com/office/powerpoint/2010/main" val="41768737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12</a:t>
            </a:fld>
            <a:endParaRPr kumimoji="1" lang="ja-JP" altLang="en-US"/>
          </a:p>
        </p:txBody>
      </p:sp>
    </p:spTree>
    <p:extLst>
      <p:ext uri="{BB962C8B-B14F-4D97-AF65-F5344CB8AC3E}">
        <p14:creationId xmlns:p14="http://schemas.microsoft.com/office/powerpoint/2010/main" val="11579796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13</a:t>
            </a:fld>
            <a:endParaRPr kumimoji="1" lang="ja-JP" altLang="en-US"/>
          </a:p>
        </p:txBody>
      </p:sp>
    </p:spTree>
    <p:extLst>
      <p:ext uri="{BB962C8B-B14F-4D97-AF65-F5344CB8AC3E}">
        <p14:creationId xmlns:p14="http://schemas.microsoft.com/office/powerpoint/2010/main" val="9906784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14</a:t>
            </a:fld>
            <a:endParaRPr kumimoji="1" lang="ja-JP" altLang="en-US"/>
          </a:p>
        </p:txBody>
      </p:sp>
    </p:spTree>
    <p:extLst>
      <p:ext uri="{BB962C8B-B14F-4D97-AF65-F5344CB8AC3E}">
        <p14:creationId xmlns:p14="http://schemas.microsoft.com/office/powerpoint/2010/main" val="3189229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15</a:t>
            </a:fld>
            <a:endParaRPr kumimoji="1" lang="ja-JP" altLang="en-US"/>
          </a:p>
        </p:txBody>
      </p:sp>
    </p:spTree>
    <p:extLst>
      <p:ext uri="{BB962C8B-B14F-4D97-AF65-F5344CB8AC3E}">
        <p14:creationId xmlns:p14="http://schemas.microsoft.com/office/powerpoint/2010/main" val="41682692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16</a:t>
            </a:fld>
            <a:endParaRPr kumimoji="1" lang="ja-JP" altLang="en-US"/>
          </a:p>
        </p:txBody>
      </p:sp>
    </p:spTree>
    <p:extLst>
      <p:ext uri="{BB962C8B-B14F-4D97-AF65-F5344CB8AC3E}">
        <p14:creationId xmlns:p14="http://schemas.microsoft.com/office/powerpoint/2010/main" val="27276160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17</a:t>
            </a:fld>
            <a:endParaRPr kumimoji="1" lang="ja-JP" altLang="en-US"/>
          </a:p>
        </p:txBody>
      </p:sp>
    </p:spTree>
    <p:extLst>
      <p:ext uri="{BB962C8B-B14F-4D97-AF65-F5344CB8AC3E}">
        <p14:creationId xmlns:p14="http://schemas.microsoft.com/office/powerpoint/2010/main" val="31837197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18</a:t>
            </a:fld>
            <a:endParaRPr kumimoji="1" lang="ja-JP" altLang="en-US"/>
          </a:p>
        </p:txBody>
      </p:sp>
    </p:spTree>
    <p:extLst>
      <p:ext uri="{BB962C8B-B14F-4D97-AF65-F5344CB8AC3E}">
        <p14:creationId xmlns:p14="http://schemas.microsoft.com/office/powerpoint/2010/main" val="21712636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19</a:t>
            </a:fld>
            <a:endParaRPr kumimoji="1" lang="ja-JP" altLang="en-US"/>
          </a:p>
        </p:txBody>
      </p:sp>
    </p:spTree>
    <p:extLst>
      <p:ext uri="{BB962C8B-B14F-4D97-AF65-F5344CB8AC3E}">
        <p14:creationId xmlns:p14="http://schemas.microsoft.com/office/powerpoint/2010/main" val="2207826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2</a:t>
            </a:fld>
            <a:endParaRPr kumimoji="1" lang="ja-JP" altLang="en-US"/>
          </a:p>
        </p:txBody>
      </p:sp>
    </p:spTree>
    <p:extLst>
      <p:ext uri="{BB962C8B-B14F-4D97-AF65-F5344CB8AC3E}">
        <p14:creationId xmlns:p14="http://schemas.microsoft.com/office/powerpoint/2010/main" val="29737469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20</a:t>
            </a:fld>
            <a:endParaRPr kumimoji="1" lang="ja-JP" altLang="en-US"/>
          </a:p>
        </p:txBody>
      </p:sp>
    </p:spTree>
    <p:extLst>
      <p:ext uri="{BB962C8B-B14F-4D97-AF65-F5344CB8AC3E}">
        <p14:creationId xmlns:p14="http://schemas.microsoft.com/office/powerpoint/2010/main" val="2130692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21</a:t>
            </a:fld>
            <a:endParaRPr kumimoji="1" lang="ja-JP" altLang="en-US"/>
          </a:p>
        </p:txBody>
      </p:sp>
    </p:spTree>
    <p:extLst>
      <p:ext uri="{BB962C8B-B14F-4D97-AF65-F5344CB8AC3E}">
        <p14:creationId xmlns:p14="http://schemas.microsoft.com/office/powerpoint/2010/main" val="17148428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22</a:t>
            </a:fld>
            <a:endParaRPr kumimoji="1" lang="ja-JP" altLang="en-US"/>
          </a:p>
        </p:txBody>
      </p:sp>
    </p:spTree>
    <p:extLst>
      <p:ext uri="{BB962C8B-B14F-4D97-AF65-F5344CB8AC3E}">
        <p14:creationId xmlns:p14="http://schemas.microsoft.com/office/powerpoint/2010/main" val="40094003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23</a:t>
            </a:fld>
            <a:endParaRPr kumimoji="1" lang="ja-JP" altLang="en-US"/>
          </a:p>
        </p:txBody>
      </p:sp>
    </p:spTree>
    <p:extLst>
      <p:ext uri="{BB962C8B-B14F-4D97-AF65-F5344CB8AC3E}">
        <p14:creationId xmlns:p14="http://schemas.microsoft.com/office/powerpoint/2010/main" val="37010417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24</a:t>
            </a:fld>
            <a:endParaRPr kumimoji="1" lang="ja-JP" altLang="en-US"/>
          </a:p>
        </p:txBody>
      </p:sp>
    </p:spTree>
    <p:extLst>
      <p:ext uri="{BB962C8B-B14F-4D97-AF65-F5344CB8AC3E}">
        <p14:creationId xmlns:p14="http://schemas.microsoft.com/office/powerpoint/2010/main" val="6054971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25</a:t>
            </a:fld>
            <a:endParaRPr kumimoji="1" lang="ja-JP" altLang="en-US"/>
          </a:p>
        </p:txBody>
      </p:sp>
    </p:spTree>
    <p:extLst>
      <p:ext uri="{BB962C8B-B14F-4D97-AF65-F5344CB8AC3E}">
        <p14:creationId xmlns:p14="http://schemas.microsoft.com/office/powerpoint/2010/main" val="25208744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26</a:t>
            </a:fld>
            <a:endParaRPr kumimoji="1" lang="ja-JP" altLang="en-US"/>
          </a:p>
        </p:txBody>
      </p:sp>
    </p:spTree>
    <p:extLst>
      <p:ext uri="{BB962C8B-B14F-4D97-AF65-F5344CB8AC3E}">
        <p14:creationId xmlns:p14="http://schemas.microsoft.com/office/powerpoint/2010/main" val="39782914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27</a:t>
            </a:fld>
            <a:endParaRPr kumimoji="1" lang="ja-JP" altLang="en-US"/>
          </a:p>
        </p:txBody>
      </p:sp>
    </p:spTree>
    <p:extLst>
      <p:ext uri="{BB962C8B-B14F-4D97-AF65-F5344CB8AC3E}">
        <p14:creationId xmlns:p14="http://schemas.microsoft.com/office/powerpoint/2010/main" val="33873133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28</a:t>
            </a:fld>
            <a:endParaRPr kumimoji="1" lang="ja-JP" altLang="en-US"/>
          </a:p>
        </p:txBody>
      </p:sp>
    </p:spTree>
    <p:extLst>
      <p:ext uri="{BB962C8B-B14F-4D97-AF65-F5344CB8AC3E}">
        <p14:creationId xmlns:p14="http://schemas.microsoft.com/office/powerpoint/2010/main" val="15500679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29</a:t>
            </a:fld>
            <a:endParaRPr kumimoji="1" lang="ja-JP" altLang="en-US"/>
          </a:p>
        </p:txBody>
      </p:sp>
    </p:spTree>
    <p:extLst>
      <p:ext uri="{BB962C8B-B14F-4D97-AF65-F5344CB8AC3E}">
        <p14:creationId xmlns:p14="http://schemas.microsoft.com/office/powerpoint/2010/main" val="79861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3</a:t>
            </a:fld>
            <a:endParaRPr kumimoji="1" lang="ja-JP" altLang="en-US"/>
          </a:p>
        </p:txBody>
      </p:sp>
    </p:spTree>
    <p:extLst>
      <p:ext uri="{BB962C8B-B14F-4D97-AF65-F5344CB8AC3E}">
        <p14:creationId xmlns:p14="http://schemas.microsoft.com/office/powerpoint/2010/main" val="3420436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30</a:t>
            </a:fld>
            <a:endParaRPr kumimoji="1" lang="ja-JP" altLang="en-US"/>
          </a:p>
        </p:txBody>
      </p:sp>
    </p:spTree>
    <p:extLst>
      <p:ext uri="{BB962C8B-B14F-4D97-AF65-F5344CB8AC3E}">
        <p14:creationId xmlns:p14="http://schemas.microsoft.com/office/powerpoint/2010/main" val="24176206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31</a:t>
            </a:fld>
            <a:endParaRPr kumimoji="1" lang="ja-JP" altLang="en-US"/>
          </a:p>
        </p:txBody>
      </p:sp>
    </p:spTree>
    <p:extLst>
      <p:ext uri="{BB962C8B-B14F-4D97-AF65-F5344CB8AC3E}">
        <p14:creationId xmlns:p14="http://schemas.microsoft.com/office/powerpoint/2010/main" val="3293445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32</a:t>
            </a:fld>
            <a:endParaRPr kumimoji="1" lang="ja-JP" altLang="en-US"/>
          </a:p>
        </p:txBody>
      </p:sp>
    </p:spTree>
    <p:extLst>
      <p:ext uri="{BB962C8B-B14F-4D97-AF65-F5344CB8AC3E}">
        <p14:creationId xmlns:p14="http://schemas.microsoft.com/office/powerpoint/2010/main" val="38465484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33</a:t>
            </a:fld>
            <a:endParaRPr kumimoji="1" lang="ja-JP" altLang="en-US"/>
          </a:p>
        </p:txBody>
      </p:sp>
    </p:spTree>
    <p:extLst>
      <p:ext uri="{BB962C8B-B14F-4D97-AF65-F5344CB8AC3E}">
        <p14:creationId xmlns:p14="http://schemas.microsoft.com/office/powerpoint/2010/main" val="27459771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34</a:t>
            </a:fld>
            <a:endParaRPr kumimoji="1" lang="ja-JP" altLang="en-US"/>
          </a:p>
        </p:txBody>
      </p:sp>
    </p:spTree>
    <p:extLst>
      <p:ext uri="{BB962C8B-B14F-4D97-AF65-F5344CB8AC3E}">
        <p14:creationId xmlns:p14="http://schemas.microsoft.com/office/powerpoint/2010/main" val="40664551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35</a:t>
            </a:fld>
            <a:endParaRPr kumimoji="1" lang="ja-JP" altLang="en-US"/>
          </a:p>
        </p:txBody>
      </p:sp>
    </p:spTree>
    <p:extLst>
      <p:ext uri="{BB962C8B-B14F-4D97-AF65-F5344CB8AC3E}">
        <p14:creationId xmlns:p14="http://schemas.microsoft.com/office/powerpoint/2010/main" val="4881043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36</a:t>
            </a:fld>
            <a:endParaRPr kumimoji="1" lang="ja-JP" altLang="en-US"/>
          </a:p>
        </p:txBody>
      </p:sp>
    </p:spTree>
    <p:extLst>
      <p:ext uri="{BB962C8B-B14F-4D97-AF65-F5344CB8AC3E}">
        <p14:creationId xmlns:p14="http://schemas.microsoft.com/office/powerpoint/2010/main" val="2976942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37</a:t>
            </a:fld>
            <a:endParaRPr kumimoji="1" lang="ja-JP" altLang="en-US"/>
          </a:p>
        </p:txBody>
      </p:sp>
    </p:spTree>
    <p:extLst>
      <p:ext uri="{BB962C8B-B14F-4D97-AF65-F5344CB8AC3E}">
        <p14:creationId xmlns:p14="http://schemas.microsoft.com/office/powerpoint/2010/main" val="16001305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38</a:t>
            </a:fld>
            <a:endParaRPr kumimoji="1" lang="ja-JP" altLang="en-US"/>
          </a:p>
        </p:txBody>
      </p:sp>
    </p:spTree>
    <p:extLst>
      <p:ext uri="{BB962C8B-B14F-4D97-AF65-F5344CB8AC3E}">
        <p14:creationId xmlns:p14="http://schemas.microsoft.com/office/powerpoint/2010/main" val="12903359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39</a:t>
            </a:fld>
            <a:endParaRPr kumimoji="1" lang="ja-JP" altLang="en-US"/>
          </a:p>
        </p:txBody>
      </p:sp>
    </p:spTree>
    <p:extLst>
      <p:ext uri="{BB962C8B-B14F-4D97-AF65-F5344CB8AC3E}">
        <p14:creationId xmlns:p14="http://schemas.microsoft.com/office/powerpoint/2010/main" val="2083830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4</a:t>
            </a:fld>
            <a:endParaRPr kumimoji="1" lang="ja-JP" altLang="en-US"/>
          </a:p>
        </p:txBody>
      </p:sp>
    </p:spTree>
    <p:extLst>
      <p:ext uri="{BB962C8B-B14F-4D97-AF65-F5344CB8AC3E}">
        <p14:creationId xmlns:p14="http://schemas.microsoft.com/office/powerpoint/2010/main" val="30487463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40</a:t>
            </a:fld>
            <a:endParaRPr kumimoji="1" lang="ja-JP" altLang="en-US"/>
          </a:p>
        </p:txBody>
      </p:sp>
    </p:spTree>
    <p:extLst>
      <p:ext uri="{BB962C8B-B14F-4D97-AF65-F5344CB8AC3E}">
        <p14:creationId xmlns:p14="http://schemas.microsoft.com/office/powerpoint/2010/main" val="32644838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41</a:t>
            </a:fld>
            <a:endParaRPr kumimoji="1" lang="ja-JP" altLang="en-US"/>
          </a:p>
        </p:txBody>
      </p:sp>
    </p:spTree>
    <p:extLst>
      <p:ext uri="{BB962C8B-B14F-4D97-AF65-F5344CB8AC3E}">
        <p14:creationId xmlns:p14="http://schemas.microsoft.com/office/powerpoint/2010/main" val="28995433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42</a:t>
            </a:fld>
            <a:endParaRPr kumimoji="1" lang="ja-JP" altLang="en-US"/>
          </a:p>
        </p:txBody>
      </p:sp>
    </p:spTree>
    <p:extLst>
      <p:ext uri="{BB962C8B-B14F-4D97-AF65-F5344CB8AC3E}">
        <p14:creationId xmlns:p14="http://schemas.microsoft.com/office/powerpoint/2010/main" val="13914421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43</a:t>
            </a:fld>
            <a:endParaRPr kumimoji="1" lang="ja-JP" altLang="en-US"/>
          </a:p>
        </p:txBody>
      </p:sp>
    </p:spTree>
    <p:extLst>
      <p:ext uri="{BB962C8B-B14F-4D97-AF65-F5344CB8AC3E}">
        <p14:creationId xmlns:p14="http://schemas.microsoft.com/office/powerpoint/2010/main" val="194015314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44</a:t>
            </a:fld>
            <a:endParaRPr kumimoji="1" lang="ja-JP" altLang="en-US"/>
          </a:p>
        </p:txBody>
      </p:sp>
    </p:spTree>
    <p:extLst>
      <p:ext uri="{BB962C8B-B14F-4D97-AF65-F5344CB8AC3E}">
        <p14:creationId xmlns:p14="http://schemas.microsoft.com/office/powerpoint/2010/main" val="72545072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45</a:t>
            </a:fld>
            <a:endParaRPr kumimoji="1" lang="ja-JP" altLang="en-US"/>
          </a:p>
        </p:txBody>
      </p:sp>
    </p:spTree>
    <p:extLst>
      <p:ext uri="{BB962C8B-B14F-4D97-AF65-F5344CB8AC3E}">
        <p14:creationId xmlns:p14="http://schemas.microsoft.com/office/powerpoint/2010/main" val="45286005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46</a:t>
            </a:fld>
            <a:endParaRPr kumimoji="1" lang="ja-JP" altLang="en-US"/>
          </a:p>
        </p:txBody>
      </p:sp>
    </p:spTree>
    <p:extLst>
      <p:ext uri="{BB962C8B-B14F-4D97-AF65-F5344CB8AC3E}">
        <p14:creationId xmlns:p14="http://schemas.microsoft.com/office/powerpoint/2010/main" val="245461441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47</a:t>
            </a:fld>
            <a:endParaRPr kumimoji="1" lang="ja-JP" altLang="en-US"/>
          </a:p>
        </p:txBody>
      </p:sp>
    </p:spTree>
    <p:extLst>
      <p:ext uri="{BB962C8B-B14F-4D97-AF65-F5344CB8AC3E}">
        <p14:creationId xmlns:p14="http://schemas.microsoft.com/office/powerpoint/2010/main" val="99293627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48</a:t>
            </a:fld>
            <a:endParaRPr kumimoji="1" lang="ja-JP" altLang="en-US"/>
          </a:p>
        </p:txBody>
      </p:sp>
    </p:spTree>
    <p:extLst>
      <p:ext uri="{BB962C8B-B14F-4D97-AF65-F5344CB8AC3E}">
        <p14:creationId xmlns:p14="http://schemas.microsoft.com/office/powerpoint/2010/main" val="393839385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49</a:t>
            </a:fld>
            <a:endParaRPr kumimoji="1" lang="ja-JP" altLang="en-US"/>
          </a:p>
        </p:txBody>
      </p:sp>
    </p:spTree>
    <p:extLst>
      <p:ext uri="{BB962C8B-B14F-4D97-AF65-F5344CB8AC3E}">
        <p14:creationId xmlns:p14="http://schemas.microsoft.com/office/powerpoint/2010/main" val="363692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5</a:t>
            </a:fld>
            <a:endParaRPr kumimoji="1" lang="ja-JP" altLang="en-US"/>
          </a:p>
        </p:txBody>
      </p:sp>
    </p:spTree>
    <p:extLst>
      <p:ext uri="{BB962C8B-B14F-4D97-AF65-F5344CB8AC3E}">
        <p14:creationId xmlns:p14="http://schemas.microsoft.com/office/powerpoint/2010/main" val="343099285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50</a:t>
            </a:fld>
            <a:endParaRPr kumimoji="1" lang="ja-JP" altLang="en-US"/>
          </a:p>
        </p:txBody>
      </p:sp>
    </p:spTree>
    <p:extLst>
      <p:ext uri="{BB962C8B-B14F-4D97-AF65-F5344CB8AC3E}">
        <p14:creationId xmlns:p14="http://schemas.microsoft.com/office/powerpoint/2010/main" val="36834529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6</a:t>
            </a:fld>
            <a:endParaRPr kumimoji="1" lang="ja-JP" altLang="en-US"/>
          </a:p>
        </p:txBody>
      </p:sp>
    </p:spTree>
    <p:extLst>
      <p:ext uri="{BB962C8B-B14F-4D97-AF65-F5344CB8AC3E}">
        <p14:creationId xmlns:p14="http://schemas.microsoft.com/office/powerpoint/2010/main" val="4625955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7</a:t>
            </a:fld>
            <a:endParaRPr kumimoji="1" lang="ja-JP" altLang="en-US"/>
          </a:p>
        </p:txBody>
      </p:sp>
    </p:spTree>
    <p:extLst>
      <p:ext uri="{BB962C8B-B14F-4D97-AF65-F5344CB8AC3E}">
        <p14:creationId xmlns:p14="http://schemas.microsoft.com/office/powerpoint/2010/main" val="3852147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8</a:t>
            </a:fld>
            <a:endParaRPr kumimoji="1" lang="ja-JP" altLang="en-US"/>
          </a:p>
        </p:txBody>
      </p:sp>
    </p:spTree>
    <p:extLst>
      <p:ext uri="{BB962C8B-B14F-4D97-AF65-F5344CB8AC3E}">
        <p14:creationId xmlns:p14="http://schemas.microsoft.com/office/powerpoint/2010/main" val="30851438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9</a:t>
            </a:fld>
            <a:endParaRPr kumimoji="1" lang="ja-JP" altLang="en-US"/>
          </a:p>
        </p:txBody>
      </p:sp>
    </p:spTree>
    <p:extLst>
      <p:ext uri="{BB962C8B-B14F-4D97-AF65-F5344CB8AC3E}">
        <p14:creationId xmlns:p14="http://schemas.microsoft.com/office/powerpoint/2010/main" val="2839343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13EE13-E53E-968F-10AA-3E5BD16991B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80139F6-0006-5DE6-ABC8-29A0802226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36D393B-E17B-BE59-CDB5-2B52AC1167B5}"/>
              </a:ext>
            </a:extLst>
          </p:cNvPr>
          <p:cNvSpPr>
            <a:spLocks noGrp="1"/>
          </p:cNvSpPr>
          <p:nvPr>
            <p:ph type="dt" sz="half" idx="10"/>
          </p:nvPr>
        </p:nvSpPr>
        <p:spPr/>
        <p:txBody>
          <a:bodyPr/>
          <a:lstStyle/>
          <a:p>
            <a:fld id="{7E6659E3-AF4E-4097-B951-5CEE4C68EC00}" type="datetimeFigureOut">
              <a:rPr kumimoji="1" lang="ja-JP" altLang="en-US" smtClean="0"/>
              <a:t>2023/12/28</a:t>
            </a:fld>
            <a:endParaRPr kumimoji="1" lang="ja-JP" altLang="en-US"/>
          </a:p>
        </p:txBody>
      </p:sp>
      <p:sp>
        <p:nvSpPr>
          <p:cNvPr id="5" name="フッター プレースホルダー 4">
            <a:extLst>
              <a:ext uri="{FF2B5EF4-FFF2-40B4-BE49-F238E27FC236}">
                <a16:creationId xmlns:a16="http://schemas.microsoft.com/office/drawing/2014/main" id="{ECC20AC5-313F-68FB-1F82-9A1C040FADD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37F714C-63B4-E0A6-2634-DC561C256416}"/>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1246233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251349-E83E-189C-3F6F-02919DF17A5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F9EE85F-5471-5414-28E5-3BA55E64E3C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0E5D245-05A9-8B7A-2CDD-2A7B4E51589A}"/>
              </a:ext>
            </a:extLst>
          </p:cNvPr>
          <p:cNvSpPr>
            <a:spLocks noGrp="1"/>
          </p:cNvSpPr>
          <p:nvPr>
            <p:ph type="dt" sz="half" idx="10"/>
          </p:nvPr>
        </p:nvSpPr>
        <p:spPr/>
        <p:txBody>
          <a:bodyPr/>
          <a:lstStyle/>
          <a:p>
            <a:fld id="{7E6659E3-AF4E-4097-B951-5CEE4C68EC00}" type="datetimeFigureOut">
              <a:rPr kumimoji="1" lang="ja-JP" altLang="en-US" smtClean="0"/>
              <a:t>2023/12/28</a:t>
            </a:fld>
            <a:endParaRPr kumimoji="1" lang="ja-JP" altLang="en-US"/>
          </a:p>
        </p:txBody>
      </p:sp>
      <p:sp>
        <p:nvSpPr>
          <p:cNvPr id="5" name="フッター プレースホルダー 4">
            <a:extLst>
              <a:ext uri="{FF2B5EF4-FFF2-40B4-BE49-F238E27FC236}">
                <a16:creationId xmlns:a16="http://schemas.microsoft.com/office/drawing/2014/main" id="{E813A2C2-F277-00F1-B0C7-43782D6ECD4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5C5759B-A2EA-E12E-BF72-D24375505EDD}"/>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2793792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975389E-1A6E-E07E-E236-F5CA39448A4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B913E6F-3D87-98A2-75E1-E3122A406CD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C342B24-18A5-4E75-CBA4-E1EDE74E45A3}"/>
              </a:ext>
            </a:extLst>
          </p:cNvPr>
          <p:cNvSpPr>
            <a:spLocks noGrp="1"/>
          </p:cNvSpPr>
          <p:nvPr>
            <p:ph type="dt" sz="half" idx="10"/>
          </p:nvPr>
        </p:nvSpPr>
        <p:spPr/>
        <p:txBody>
          <a:bodyPr/>
          <a:lstStyle/>
          <a:p>
            <a:fld id="{7E6659E3-AF4E-4097-B951-5CEE4C68EC00}" type="datetimeFigureOut">
              <a:rPr kumimoji="1" lang="ja-JP" altLang="en-US" smtClean="0"/>
              <a:t>2023/12/28</a:t>
            </a:fld>
            <a:endParaRPr kumimoji="1" lang="ja-JP" altLang="en-US"/>
          </a:p>
        </p:txBody>
      </p:sp>
      <p:sp>
        <p:nvSpPr>
          <p:cNvPr id="5" name="フッター プレースホルダー 4">
            <a:extLst>
              <a:ext uri="{FF2B5EF4-FFF2-40B4-BE49-F238E27FC236}">
                <a16:creationId xmlns:a16="http://schemas.microsoft.com/office/drawing/2014/main" id="{DDB8E504-2216-6822-D971-228FE511D6D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EB6FF23-9AED-D68C-CA65-DBBD5F1C23AF}"/>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800030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650E4A-3EC1-972D-77E5-4923D1D2223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2C92F36-A6DF-D0B5-05DC-FFFFF883660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FC22459-9663-2080-9CF8-395CE08AB5B4}"/>
              </a:ext>
            </a:extLst>
          </p:cNvPr>
          <p:cNvSpPr>
            <a:spLocks noGrp="1"/>
          </p:cNvSpPr>
          <p:nvPr>
            <p:ph type="dt" sz="half" idx="10"/>
          </p:nvPr>
        </p:nvSpPr>
        <p:spPr/>
        <p:txBody>
          <a:bodyPr/>
          <a:lstStyle/>
          <a:p>
            <a:fld id="{7E6659E3-AF4E-4097-B951-5CEE4C68EC00}" type="datetimeFigureOut">
              <a:rPr kumimoji="1" lang="ja-JP" altLang="en-US" smtClean="0"/>
              <a:t>2023/12/28</a:t>
            </a:fld>
            <a:endParaRPr kumimoji="1" lang="ja-JP" altLang="en-US"/>
          </a:p>
        </p:txBody>
      </p:sp>
      <p:sp>
        <p:nvSpPr>
          <p:cNvPr id="5" name="フッター プレースホルダー 4">
            <a:extLst>
              <a:ext uri="{FF2B5EF4-FFF2-40B4-BE49-F238E27FC236}">
                <a16:creationId xmlns:a16="http://schemas.microsoft.com/office/drawing/2014/main" id="{2BE30E9B-2FA6-B5AB-ACE3-A50C2149F1F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5028879-FD21-37E3-3552-85DAEEB00AE8}"/>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2247430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4BA3A2-874D-4BE9-C388-B3A0E374F47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AACCB62-16D5-08E5-CEBE-F05B066A5A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88D4585-BACF-06B0-2EA1-673595CD2531}"/>
              </a:ext>
            </a:extLst>
          </p:cNvPr>
          <p:cNvSpPr>
            <a:spLocks noGrp="1"/>
          </p:cNvSpPr>
          <p:nvPr>
            <p:ph type="dt" sz="half" idx="10"/>
          </p:nvPr>
        </p:nvSpPr>
        <p:spPr/>
        <p:txBody>
          <a:bodyPr/>
          <a:lstStyle/>
          <a:p>
            <a:fld id="{7E6659E3-AF4E-4097-B951-5CEE4C68EC00}" type="datetimeFigureOut">
              <a:rPr kumimoji="1" lang="ja-JP" altLang="en-US" smtClean="0"/>
              <a:t>2023/12/28</a:t>
            </a:fld>
            <a:endParaRPr kumimoji="1" lang="ja-JP" altLang="en-US"/>
          </a:p>
        </p:txBody>
      </p:sp>
      <p:sp>
        <p:nvSpPr>
          <p:cNvPr id="5" name="フッター プレースホルダー 4">
            <a:extLst>
              <a:ext uri="{FF2B5EF4-FFF2-40B4-BE49-F238E27FC236}">
                <a16:creationId xmlns:a16="http://schemas.microsoft.com/office/drawing/2014/main" id="{7305A1CF-D0F1-D75F-A992-2AE817BCE6B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16DD052-4C4A-CAB9-61A8-FA662BE1675B}"/>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316496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E3567D-A8ED-D111-D0F3-9A21536E27A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14C964D-D31A-AEF3-475D-19B96BDB818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8B00E2D-7C09-871D-07F9-BCA93E5BE67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A69DC15-3DAB-9BE6-D240-CF4A620AFF3A}"/>
              </a:ext>
            </a:extLst>
          </p:cNvPr>
          <p:cNvSpPr>
            <a:spLocks noGrp="1"/>
          </p:cNvSpPr>
          <p:nvPr>
            <p:ph type="dt" sz="half" idx="10"/>
          </p:nvPr>
        </p:nvSpPr>
        <p:spPr/>
        <p:txBody>
          <a:bodyPr/>
          <a:lstStyle/>
          <a:p>
            <a:fld id="{7E6659E3-AF4E-4097-B951-5CEE4C68EC00}" type="datetimeFigureOut">
              <a:rPr kumimoji="1" lang="ja-JP" altLang="en-US" smtClean="0"/>
              <a:t>2023/12/28</a:t>
            </a:fld>
            <a:endParaRPr kumimoji="1" lang="ja-JP" altLang="en-US"/>
          </a:p>
        </p:txBody>
      </p:sp>
      <p:sp>
        <p:nvSpPr>
          <p:cNvPr id="6" name="フッター プレースホルダー 5">
            <a:extLst>
              <a:ext uri="{FF2B5EF4-FFF2-40B4-BE49-F238E27FC236}">
                <a16:creationId xmlns:a16="http://schemas.microsoft.com/office/drawing/2014/main" id="{83385BEF-E649-B4EF-803A-4A1AA169FDE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B2662CD-7659-B569-8E30-51F404FCE88D}"/>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84210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B73D7A-CBB2-E8A7-0EE5-14427EF74A1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621B17B-FCEA-FF8D-163A-E51A6EA941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1B57FCA-C47F-031D-AE2E-6F48D69911A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8022031-A2AE-5E9C-231E-0B674A59BD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12758D5-3390-4047-167C-3EE3AC9E22D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E3E056F-2928-67C9-1B64-17EA35FB1253}"/>
              </a:ext>
            </a:extLst>
          </p:cNvPr>
          <p:cNvSpPr>
            <a:spLocks noGrp="1"/>
          </p:cNvSpPr>
          <p:nvPr>
            <p:ph type="dt" sz="half" idx="10"/>
          </p:nvPr>
        </p:nvSpPr>
        <p:spPr/>
        <p:txBody>
          <a:bodyPr/>
          <a:lstStyle/>
          <a:p>
            <a:fld id="{7E6659E3-AF4E-4097-B951-5CEE4C68EC00}" type="datetimeFigureOut">
              <a:rPr kumimoji="1" lang="ja-JP" altLang="en-US" smtClean="0"/>
              <a:t>2023/12/28</a:t>
            </a:fld>
            <a:endParaRPr kumimoji="1" lang="ja-JP" altLang="en-US"/>
          </a:p>
        </p:txBody>
      </p:sp>
      <p:sp>
        <p:nvSpPr>
          <p:cNvPr id="8" name="フッター プレースホルダー 7">
            <a:extLst>
              <a:ext uri="{FF2B5EF4-FFF2-40B4-BE49-F238E27FC236}">
                <a16:creationId xmlns:a16="http://schemas.microsoft.com/office/drawing/2014/main" id="{AF018C53-BA0E-007E-E622-25CEEC695B8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917D049-579A-DD47-19B3-8D81489FB1E6}"/>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4089917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DA101-AC73-9BF6-9B5C-6DE970EF80E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D594641-2C8E-D76D-7628-A5C2C3DD3B51}"/>
              </a:ext>
            </a:extLst>
          </p:cNvPr>
          <p:cNvSpPr>
            <a:spLocks noGrp="1"/>
          </p:cNvSpPr>
          <p:nvPr>
            <p:ph type="dt" sz="half" idx="10"/>
          </p:nvPr>
        </p:nvSpPr>
        <p:spPr/>
        <p:txBody>
          <a:bodyPr/>
          <a:lstStyle/>
          <a:p>
            <a:fld id="{7E6659E3-AF4E-4097-B951-5CEE4C68EC00}" type="datetimeFigureOut">
              <a:rPr kumimoji="1" lang="ja-JP" altLang="en-US" smtClean="0"/>
              <a:t>2023/12/28</a:t>
            </a:fld>
            <a:endParaRPr kumimoji="1" lang="ja-JP" altLang="en-US"/>
          </a:p>
        </p:txBody>
      </p:sp>
      <p:sp>
        <p:nvSpPr>
          <p:cNvPr id="4" name="フッター プレースホルダー 3">
            <a:extLst>
              <a:ext uri="{FF2B5EF4-FFF2-40B4-BE49-F238E27FC236}">
                <a16:creationId xmlns:a16="http://schemas.microsoft.com/office/drawing/2014/main" id="{BCC370C7-D57C-0F5C-003A-F090A004574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6F4F308-9A95-CFBE-C5DC-8B5D53D45ED1}"/>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07894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C1A3471-3FD9-21D7-F730-DCE80BAF8F82}"/>
              </a:ext>
            </a:extLst>
          </p:cNvPr>
          <p:cNvSpPr>
            <a:spLocks noGrp="1"/>
          </p:cNvSpPr>
          <p:nvPr>
            <p:ph type="dt" sz="half" idx="10"/>
          </p:nvPr>
        </p:nvSpPr>
        <p:spPr/>
        <p:txBody>
          <a:bodyPr/>
          <a:lstStyle/>
          <a:p>
            <a:fld id="{7E6659E3-AF4E-4097-B951-5CEE4C68EC00}" type="datetimeFigureOut">
              <a:rPr kumimoji="1" lang="ja-JP" altLang="en-US" smtClean="0"/>
              <a:t>2023/12/28</a:t>
            </a:fld>
            <a:endParaRPr kumimoji="1" lang="ja-JP" altLang="en-US"/>
          </a:p>
        </p:txBody>
      </p:sp>
      <p:sp>
        <p:nvSpPr>
          <p:cNvPr id="3" name="フッター プレースホルダー 2">
            <a:extLst>
              <a:ext uri="{FF2B5EF4-FFF2-40B4-BE49-F238E27FC236}">
                <a16:creationId xmlns:a16="http://schemas.microsoft.com/office/drawing/2014/main" id="{212A1E2E-FFB2-7C2B-270D-BFD94A3D671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2D76C60-BB7F-CB36-158C-CE7891378D08}"/>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12942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C6154A-F873-61AA-7805-53B27E5B5BB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F513261-1500-8A8E-F1F1-451DCA2378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69AED63-0AD7-6D39-DBB0-102603CF20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9569ADC-732C-872D-F810-3303EF1126E6}"/>
              </a:ext>
            </a:extLst>
          </p:cNvPr>
          <p:cNvSpPr>
            <a:spLocks noGrp="1"/>
          </p:cNvSpPr>
          <p:nvPr>
            <p:ph type="dt" sz="half" idx="10"/>
          </p:nvPr>
        </p:nvSpPr>
        <p:spPr/>
        <p:txBody>
          <a:bodyPr/>
          <a:lstStyle/>
          <a:p>
            <a:fld id="{7E6659E3-AF4E-4097-B951-5CEE4C68EC00}" type="datetimeFigureOut">
              <a:rPr kumimoji="1" lang="ja-JP" altLang="en-US" smtClean="0"/>
              <a:t>2023/12/28</a:t>
            </a:fld>
            <a:endParaRPr kumimoji="1" lang="ja-JP" altLang="en-US"/>
          </a:p>
        </p:txBody>
      </p:sp>
      <p:sp>
        <p:nvSpPr>
          <p:cNvPr id="6" name="フッター プレースホルダー 5">
            <a:extLst>
              <a:ext uri="{FF2B5EF4-FFF2-40B4-BE49-F238E27FC236}">
                <a16:creationId xmlns:a16="http://schemas.microsoft.com/office/drawing/2014/main" id="{86A99248-A80B-6DD7-C4F8-B6063368449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54404F0-A918-5F82-8E0E-EDA0FBF46A86}"/>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586006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6D44FD-8E6D-B02B-C9A6-082997C46A4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28458CF-2AA9-5B1D-B4BA-C274597DD5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EA36BC0-312F-E5EA-A324-89100030DE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4B7F34A-6207-D10B-2191-645ED96921B8}"/>
              </a:ext>
            </a:extLst>
          </p:cNvPr>
          <p:cNvSpPr>
            <a:spLocks noGrp="1"/>
          </p:cNvSpPr>
          <p:nvPr>
            <p:ph type="dt" sz="half" idx="10"/>
          </p:nvPr>
        </p:nvSpPr>
        <p:spPr/>
        <p:txBody>
          <a:bodyPr/>
          <a:lstStyle/>
          <a:p>
            <a:fld id="{7E6659E3-AF4E-4097-B951-5CEE4C68EC00}" type="datetimeFigureOut">
              <a:rPr kumimoji="1" lang="ja-JP" altLang="en-US" smtClean="0"/>
              <a:t>2023/12/28</a:t>
            </a:fld>
            <a:endParaRPr kumimoji="1" lang="ja-JP" altLang="en-US"/>
          </a:p>
        </p:txBody>
      </p:sp>
      <p:sp>
        <p:nvSpPr>
          <p:cNvPr id="6" name="フッター プレースホルダー 5">
            <a:extLst>
              <a:ext uri="{FF2B5EF4-FFF2-40B4-BE49-F238E27FC236}">
                <a16:creationId xmlns:a16="http://schemas.microsoft.com/office/drawing/2014/main" id="{E99D7CD2-5DAF-9E00-783B-C4402826B80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1972243-B18D-C5B8-391B-2EE5DCABAD6E}"/>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978883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2D95810-6BE8-51BE-56C8-A1BEC246D8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6E507CC-6800-03FC-0943-6F0712A4A2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2987754-2B7D-1867-63AD-BC8CA072EE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6659E3-AF4E-4097-B951-5CEE4C68EC00}" type="datetimeFigureOut">
              <a:rPr kumimoji="1" lang="ja-JP" altLang="en-US" smtClean="0"/>
              <a:t>2023/12/28</a:t>
            </a:fld>
            <a:endParaRPr kumimoji="1" lang="ja-JP" altLang="en-US"/>
          </a:p>
        </p:txBody>
      </p:sp>
      <p:sp>
        <p:nvSpPr>
          <p:cNvPr id="5" name="フッター プレースホルダー 4">
            <a:extLst>
              <a:ext uri="{FF2B5EF4-FFF2-40B4-BE49-F238E27FC236}">
                <a16:creationId xmlns:a16="http://schemas.microsoft.com/office/drawing/2014/main" id="{7712A0E5-4AA1-5ED8-A89A-995482AEB3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5ABE94A-721A-9BF8-F7D3-43AECE9A41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0055636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8.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2034310"/>
            <a:ext cx="10015695" cy="2246769"/>
          </a:xfrm>
          <a:prstGeom prst="rect">
            <a:avLst/>
          </a:prstGeom>
          <a:noFill/>
        </p:spPr>
        <p:txBody>
          <a:bodyPr wrap="square" rtlCol="0">
            <a:spAutoFit/>
          </a:bodyPr>
          <a:lstStyle/>
          <a:p>
            <a:r>
              <a:rPr lang="ja-JP" altLang="en-US" sz="2000" b="1" dirty="0">
                <a:solidFill>
                  <a:srgbClr val="FF0000"/>
                </a:solidFill>
                <a:latin typeface="Noto Sans JP"/>
              </a:rPr>
              <a:t>要配慮個人情報</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個人情報のうち特に取扱いに注意すべき情報であり、個人情報保護法では</a:t>
            </a:r>
          </a:p>
          <a:p>
            <a:r>
              <a:rPr lang="ja-JP" altLang="en-US" sz="2000" dirty="0">
                <a:latin typeface="Noto Sans JP"/>
              </a:rPr>
              <a:t>「本人の人種、信条、社会的身分、病歴、犯罪の経歴、犯罪により害を被った事実その他本人に対する不当な差別、偏見その他の不利益が生じないようにその取扱いに特に配慮を要するものとして政令で定める記述等が含まれる個人情報をいう。」</a:t>
            </a:r>
            <a:endParaRPr lang="en-US" altLang="ja-JP" sz="2000" dirty="0">
              <a:latin typeface="Noto Sans JP"/>
            </a:endParaRPr>
          </a:p>
          <a:p>
            <a:r>
              <a:rPr lang="ja-JP" altLang="en-US" sz="2000" dirty="0">
                <a:latin typeface="Noto Sans JP"/>
              </a:rPr>
              <a:t>と定義されている。</a:t>
            </a:r>
          </a:p>
        </p:txBody>
      </p:sp>
    </p:spTree>
    <p:extLst>
      <p:ext uri="{BB962C8B-B14F-4D97-AF65-F5344CB8AC3E}">
        <p14:creationId xmlns:p14="http://schemas.microsoft.com/office/powerpoint/2010/main" val="3755906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2375953"/>
            <a:ext cx="10015695" cy="1631216"/>
          </a:xfrm>
          <a:prstGeom prst="rect">
            <a:avLst/>
          </a:prstGeom>
          <a:noFill/>
        </p:spPr>
        <p:txBody>
          <a:bodyPr wrap="square" rtlCol="0">
            <a:spAutoFit/>
          </a:bodyPr>
          <a:lstStyle/>
          <a:p>
            <a:r>
              <a:rPr lang="ja-JP" altLang="en-US" sz="2000" b="1" dirty="0">
                <a:solidFill>
                  <a:srgbClr val="FF0000"/>
                </a:solidFill>
                <a:latin typeface="Noto Sans JP"/>
              </a:rPr>
              <a:t>システム管理基準</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経済産業省が策定している情報システムの管理についての基準で、どのような組織体においても情報システムの管理において共通して留意すべき基本的事項を体系化・一般化した事項をとりまとめたもの。</a:t>
            </a:r>
          </a:p>
        </p:txBody>
      </p:sp>
    </p:spTree>
    <p:extLst>
      <p:ext uri="{BB962C8B-B14F-4D97-AF65-F5344CB8AC3E}">
        <p14:creationId xmlns:p14="http://schemas.microsoft.com/office/powerpoint/2010/main" val="4242701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2375953"/>
            <a:ext cx="10015695" cy="1631216"/>
          </a:xfrm>
          <a:prstGeom prst="rect">
            <a:avLst/>
          </a:prstGeom>
          <a:noFill/>
        </p:spPr>
        <p:txBody>
          <a:bodyPr wrap="square" rtlCol="0">
            <a:spAutoFit/>
          </a:bodyPr>
          <a:lstStyle/>
          <a:p>
            <a:r>
              <a:rPr lang="ja-JP" altLang="en-US" sz="2000" b="1" dirty="0">
                <a:solidFill>
                  <a:srgbClr val="FF0000"/>
                </a:solidFill>
                <a:latin typeface="Noto Sans JP"/>
              </a:rPr>
              <a:t>サイバーセキュリティ経営ガイドライン</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サイバー攻撃から企業を守る観点で、経営者が認識する必要のある「</a:t>
            </a:r>
            <a:r>
              <a:rPr lang="en-US" altLang="ja-JP" sz="2000" dirty="0">
                <a:latin typeface="Noto Sans JP"/>
              </a:rPr>
              <a:t>3</a:t>
            </a:r>
            <a:r>
              <a:rPr lang="ja-JP" altLang="en-US" sz="2000" dirty="0">
                <a:latin typeface="Noto Sans JP"/>
              </a:rPr>
              <a:t>原則」、及び経営者が情報セキュリティ対策を実施する上での責任者となる担当幹部（</a:t>
            </a:r>
            <a:r>
              <a:rPr lang="en-US" altLang="ja-JP" sz="2000" dirty="0">
                <a:latin typeface="Noto Sans JP"/>
              </a:rPr>
              <a:t>CISO</a:t>
            </a:r>
            <a:r>
              <a:rPr lang="ja-JP" altLang="en-US" sz="2000" dirty="0">
                <a:latin typeface="Noto Sans JP"/>
              </a:rPr>
              <a:t>等）に指示すべき「重要</a:t>
            </a:r>
            <a:r>
              <a:rPr lang="en-US" altLang="ja-JP" sz="2000" dirty="0">
                <a:latin typeface="Noto Sans JP"/>
              </a:rPr>
              <a:t>10</a:t>
            </a:r>
            <a:r>
              <a:rPr lang="ja-JP" altLang="en-US" sz="2000" dirty="0">
                <a:latin typeface="Noto Sans JP"/>
              </a:rPr>
              <a:t>項目」をまとめたガイドライン。</a:t>
            </a:r>
          </a:p>
        </p:txBody>
      </p:sp>
    </p:spTree>
    <p:extLst>
      <p:ext uri="{BB962C8B-B14F-4D97-AF65-F5344CB8AC3E}">
        <p14:creationId xmlns:p14="http://schemas.microsoft.com/office/powerpoint/2010/main" val="4110562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2245325"/>
            <a:ext cx="10015695" cy="2246769"/>
          </a:xfrm>
          <a:prstGeom prst="rect">
            <a:avLst/>
          </a:prstGeom>
          <a:noFill/>
        </p:spPr>
        <p:txBody>
          <a:bodyPr wrap="square" rtlCol="0">
            <a:spAutoFit/>
          </a:bodyPr>
          <a:lstStyle/>
          <a:p>
            <a:r>
              <a:rPr lang="ja-JP" altLang="en-US" sz="2000" b="1" dirty="0">
                <a:solidFill>
                  <a:srgbClr val="FF0000"/>
                </a:solidFill>
                <a:latin typeface="Noto Sans JP"/>
              </a:rPr>
              <a:t>情報セキュリティ管理基準</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情報セキュリティマネジメントにおける管理策の国際標準規格である</a:t>
            </a:r>
            <a:r>
              <a:rPr lang="en-US" altLang="ja-JP" sz="2000" dirty="0">
                <a:latin typeface="Noto Sans JP"/>
              </a:rPr>
              <a:t>ISO/IEC 27001</a:t>
            </a:r>
            <a:r>
              <a:rPr lang="ja-JP" altLang="en-US" sz="2000" dirty="0">
                <a:latin typeface="Noto Sans JP"/>
              </a:rPr>
              <a:t>／</a:t>
            </a:r>
            <a:r>
              <a:rPr lang="en-US" altLang="ja-JP" sz="2000" dirty="0">
                <a:latin typeface="Noto Sans JP"/>
              </a:rPr>
              <a:t>27002</a:t>
            </a:r>
            <a:r>
              <a:rPr lang="ja-JP" altLang="en-US" sz="2000" dirty="0">
                <a:latin typeface="Noto Sans JP"/>
              </a:rPr>
              <a:t>（</a:t>
            </a:r>
            <a:r>
              <a:rPr lang="en-US" altLang="ja-JP" sz="2000" dirty="0">
                <a:latin typeface="Noto Sans JP"/>
              </a:rPr>
              <a:t>JIS Q 27001</a:t>
            </a:r>
            <a:r>
              <a:rPr lang="ja-JP" altLang="en-US" sz="2000" dirty="0">
                <a:latin typeface="Noto Sans JP"/>
              </a:rPr>
              <a:t>／</a:t>
            </a:r>
            <a:r>
              <a:rPr lang="en-US" altLang="ja-JP" sz="2000" dirty="0">
                <a:latin typeface="Noto Sans JP"/>
              </a:rPr>
              <a:t>27002</a:t>
            </a:r>
            <a:r>
              <a:rPr lang="ja-JP" altLang="en-US" sz="2000" dirty="0">
                <a:latin typeface="Noto Sans JP"/>
              </a:rPr>
              <a:t>）を基に、組織体が効果的な情報セキュリティマネジメント体制を構築し、適切なコントロール（管理策）を整備・運用するための実践的な規範として、情報セキュリティに関するコントロールの目的、コントロールの項目を規定したもの。</a:t>
            </a:r>
            <a:r>
              <a:rPr lang="ja-JP" altLang="en-US" sz="2000" dirty="0">
                <a:solidFill>
                  <a:srgbClr val="FF0000"/>
                </a:solidFill>
                <a:latin typeface="Noto Sans JP"/>
              </a:rPr>
              <a:t>情報セキュリティ監査において、監査人の判断の尺度となる基準</a:t>
            </a:r>
            <a:r>
              <a:rPr lang="ja-JP" altLang="en-US" sz="2000" dirty="0">
                <a:latin typeface="Noto Sans JP"/>
              </a:rPr>
              <a:t>である。</a:t>
            </a:r>
          </a:p>
        </p:txBody>
      </p:sp>
    </p:spTree>
    <p:extLst>
      <p:ext uri="{BB962C8B-B14F-4D97-AF65-F5344CB8AC3E}">
        <p14:creationId xmlns:p14="http://schemas.microsoft.com/office/powerpoint/2010/main" val="2389549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2345808"/>
            <a:ext cx="10015695" cy="1631216"/>
          </a:xfrm>
          <a:prstGeom prst="rect">
            <a:avLst/>
          </a:prstGeom>
          <a:noFill/>
        </p:spPr>
        <p:txBody>
          <a:bodyPr wrap="square" rtlCol="0">
            <a:spAutoFit/>
          </a:bodyPr>
          <a:lstStyle/>
          <a:p>
            <a:r>
              <a:rPr lang="ja-JP" altLang="en-US" sz="2000" b="1" dirty="0">
                <a:solidFill>
                  <a:srgbClr val="FF0000"/>
                </a:solidFill>
                <a:latin typeface="Noto Sans JP"/>
              </a:rPr>
              <a:t>サイバー・フィジカル・セキュリティ対策フレームワーク</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別名</a:t>
            </a:r>
            <a:r>
              <a:rPr lang="en-US" altLang="ja-JP" sz="2000" dirty="0">
                <a:latin typeface="Noto Sans JP"/>
              </a:rPr>
              <a:t>CPSF</a:t>
            </a:r>
            <a:r>
              <a:rPr lang="ja-JP" altLang="en-US" sz="2000" dirty="0">
                <a:latin typeface="Noto Sans JP"/>
              </a:rPr>
              <a:t>。</a:t>
            </a:r>
            <a:r>
              <a:rPr lang="en-US" altLang="ja-JP" sz="2000" dirty="0">
                <a:latin typeface="Noto Sans JP"/>
              </a:rPr>
              <a:t>Society5.0</a:t>
            </a:r>
            <a:r>
              <a:rPr lang="ja-JP" altLang="en-US" sz="2000" dirty="0">
                <a:latin typeface="Noto Sans JP"/>
              </a:rPr>
              <a:t>が目指す、サイバー空間（仮想空間）とフィジカル空間（現実空間）を高度に融合させた社会で生まれる新たな形のサプライチェーン全体についてのサイバーセキュリティ確保を目的として経済産業省が策定したフレームワーク。</a:t>
            </a:r>
          </a:p>
        </p:txBody>
      </p:sp>
    </p:spTree>
    <p:extLst>
      <p:ext uri="{BB962C8B-B14F-4D97-AF65-F5344CB8AC3E}">
        <p14:creationId xmlns:p14="http://schemas.microsoft.com/office/powerpoint/2010/main" val="2737236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2345808"/>
            <a:ext cx="10015695" cy="1938992"/>
          </a:xfrm>
          <a:prstGeom prst="rect">
            <a:avLst/>
          </a:prstGeom>
          <a:noFill/>
        </p:spPr>
        <p:txBody>
          <a:bodyPr wrap="square" rtlCol="0">
            <a:spAutoFit/>
          </a:bodyPr>
          <a:lstStyle/>
          <a:p>
            <a:r>
              <a:rPr lang="ja-JP" altLang="en-US" sz="2000" b="1" dirty="0">
                <a:solidFill>
                  <a:srgbClr val="FF0000"/>
                </a:solidFill>
                <a:latin typeface="Noto Sans JP"/>
              </a:rPr>
              <a:t>プロバイダ責任制限法</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インターネットでのウェブページや電子掲示板などへの投稿のように不特定多数の者が閲覧する通信について、プロバイダ等（電子掲示板の運営者やサーバ管理者なども含まれる）の損害賠償責任の制限、及びそれらの通信で損害を被った者に与えられる発信者情報の開示請求権と送信防止措置請求権について定めた法律。</a:t>
            </a:r>
          </a:p>
        </p:txBody>
      </p:sp>
    </p:spTree>
    <p:extLst>
      <p:ext uri="{BB962C8B-B14F-4D97-AF65-F5344CB8AC3E}">
        <p14:creationId xmlns:p14="http://schemas.microsoft.com/office/powerpoint/2010/main" val="4144324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2345808"/>
            <a:ext cx="10015695" cy="1631216"/>
          </a:xfrm>
          <a:prstGeom prst="rect">
            <a:avLst/>
          </a:prstGeom>
          <a:noFill/>
        </p:spPr>
        <p:txBody>
          <a:bodyPr wrap="square" rtlCol="0">
            <a:spAutoFit/>
          </a:bodyPr>
          <a:lstStyle/>
          <a:p>
            <a:r>
              <a:rPr lang="ja-JP" altLang="en-US" sz="2000" b="1" dirty="0">
                <a:solidFill>
                  <a:srgbClr val="FF0000"/>
                </a:solidFill>
                <a:latin typeface="Noto Sans JP"/>
              </a:rPr>
              <a:t>労働基準法</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労働契約や労働条件（賃金、労働時間、休日、休憩、割増賃金など）並びに職場の安全衛生、年少者や妊産婦の保護、災害補償などについての最低基準を定めた法律で、</a:t>
            </a:r>
            <a:r>
              <a:rPr lang="en-US" altLang="ja-JP" sz="2000" dirty="0">
                <a:latin typeface="Noto Sans JP"/>
              </a:rPr>
              <a:t>1</a:t>
            </a:r>
            <a:r>
              <a:rPr lang="ja-JP" altLang="en-US" sz="2000" dirty="0">
                <a:latin typeface="Noto Sans JP"/>
              </a:rPr>
              <a:t>人以上の労働者を雇用するすべての事業所に適用される。</a:t>
            </a:r>
          </a:p>
        </p:txBody>
      </p:sp>
    </p:spTree>
    <p:extLst>
      <p:ext uri="{BB962C8B-B14F-4D97-AF65-F5344CB8AC3E}">
        <p14:creationId xmlns:p14="http://schemas.microsoft.com/office/powerpoint/2010/main" val="39142651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2345808"/>
            <a:ext cx="10015695" cy="1938992"/>
          </a:xfrm>
          <a:prstGeom prst="rect">
            <a:avLst/>
          </a:prstGeom>
          <a:noFill/>
        </p:spPr>
        <p:txBody>
          <a:bodyPr wrap="square" rtlCol="0">
            <a:spAutoFit/>
          </a:bodyPr>
          <a:lstStyle/>
          <a:p>
            <a:r>
              <a:rPr lang="ja-JP" altLang="en-US" sz="2000" b="1" dirty="0">
                <a:solidFill>
                  <a:srgbClr val="FF0000"/>
                </a:solidFill>
                <a:latin typeface="Noto Sans JP"/>
              </a:rPr>
              <a:t>労働契約法</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労働契約の基本的な理念及び労働契約に共通する原則や、判例法理に沿った労働契約の内容の決定及び変更に関する民事的ルール等を定めた法律。労働契約は使用者と労働者の間で結ばれる民事的な契約だが、使用者と労働者には圧倒的な立場の差があるため、労働契約に一定のルールを課すことで労働者を保護することを目的としている。</a:t>
            </a:r>
          </a:p>
        </p:txBody>
      </p:sp>
    </p:spTree>
    <p:extLst>
      <p:ext uri="{BB962C8B-B14F-4D97-AF65-F5344CB8AC3E}">
        <p14:creationId xmlns:p14="http://schemas.microsoft.com/office/powerpoint/2010/main" val="1003256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2406097"/>
            <a:ext cx="10015695" cy="1323439"/>
          </a:xfrm>
          <a:prstGeom prst="rect">
            <a:avLst/>
          </a:prstGeom>
          <a:noFill/>
        </p:spPr>
        <p:txBody>
          <a:bodyPr wrap="square" rtlCol="0">
            <a:spAutoFit/>
          </a:bodyPr>
          <a:lstStyle/>
          <a:p>
            <a:r>
              <a:rPr lang="ja-JP" altLang="en-US" sz="2000" b="1" dirty="0">
                <a:solidFill>
                  <a:srgbClr val="FF0000"/>
                </a:solidFill>
                <a:latin typeface="Noto Sans JP"/>
              </a:rPr>
              <a:t>労働者派遣法</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職業安定法と相まって、必要な技術をもった労働者を企業に派遣する事業が適正に運営されるように、派遣労働者の保護を図るための法律。</a:t>
            </a:r>
          </a:p>
        </p:txBody>
      </p:sp>
    </p:spTree>
    <p:extLst>
      <p:ext uri="{BB962C8B-B14F-4D97-AF65-F5344CB8AC3E}">
        <p14:creationId xmlns:p14="http://schemas.microsoft.com/office/powerpoint/2010/main" val="26004256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2406097"/>
            <a:ext cx="10015695" cy="1323439"/>
          </a:xfrm>
          <a:prstGeom prst="rect">
            <a:avLst/>
          </a:prstGeom>
          <a:noFill/>
        </p:spPr>
        <p:txBody>
          <a:bodyPr wrap="square" rtlCol="0">
            <a:spAutoFit/>
          </a:bodyPr>
          <a:lstStyle/>
          <a:p>
            <a:r>
              <a:rPr lang="ja-JP" altLang="en-US" sz="2000" b="1" dirty="0">
                <a:solidFill>
                  <a:srgbClr val="FF0000"/>
                </a:solidFill>
                <a:latin typeface="Noto Sans JP"/>
              </a:rPr>
              <a:t>守秘義務契約（</a:t>
            </a:r>
            <a:r>
              <a:rPr lang="en-US" altLang="ja-JP" sz="2000" b="1" dirty="0">
                <a:solidFill>
                  <a:srgbClr val="FF0000"/>
                </a:solidFill>
                <a:latin typeface="Noto Sans JP"/>
              </a:rPr>
              <a:t>Non Disclosure Agreement</a:t>
            </a:r>
            <a:r>
              <a:rPr lang="ja-JP" altLang="en-US" sz="2000" b="1" dirty="0">
                <a:solidFill>
                  <a:srgbClr val="FF0000"/>
                </a:solidFill>
                <a:latin typeface="Noto Sans JP"/>
              </a:rPr>
              <a:t>）</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営業秘密や個人情報などをやり取りする取引を行う場合に、その情報の開示の目的、範囲、管理方法、禁止事項などを明確にするために締結される契約。</a:t>
            </a:r>
          </a:p>
        </p:txBody>
      </p:sp>
    </p:spTree>
    <p:extLst>
      <p:ext uri="{BB962C8B-B14F-4D97-AF65-F5344CB8AC3E}">
        <p14:creationId xmlns:p14="http://schemas.microsoft.com/office/powerpoint/2010/main" val="39945852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2406097"/>
            <a:ext cx="10015695" cy="1631216"/>
          </a:xfrm>
          <a:prstGeom prst="rect">
            <a:avLst/>
          </a:prstGeom>
          <a:noFill/>
        </p:spPr>
        <p:txBody>
          <a:bodyPr wrap="square" rtlCol="0">
            <a:spAutoFit/>
          </a:bodyPr>
          <a:lstStyle/>
          <a:p>
            <a:r>
              <a:rPr lang="ja-JP" altLang="en-US" sz="2000" b="1" dirty="0">
                <a:solidFill>
                  <a:srgbClr val="FF0000"/>
                </a:solidFill>
                <a:latin typeface="Noto Sans JP"/>
              </a:rPr>
              <a:t>独占禁止法</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談合による価格競争の制限や、不当に市場を独占する行為などを規制することで、公正で自由な競争を促し、企業が自由に事業活動できるようにするための法律。正式名称は「私的独占の禁止及び公正取引の確保に関する法律」で、略称は独禁法。</a:t>
            </a:r>
          </a:p>
        </p:txBody>
      </p:sp>
    </p:spTree>
    <p:extLst>
      <p:ext uri="{BB962C8B-B14F-4D97-AF65-F5344CB8AC3E}">
        <p14:creationId xmlns:p14="http://schemas.microsoft.com/office/powerpoint/2010/main" val="3175492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2466389"/>
            <a:ext cx="10015695" cy="1323439"/>
          </a:xfrm>
          <a:prstGeom prst="rect">
            <a:avLst/>
          </a:prstGeom>
          <a:noFill/>
        </p:spPr>
        <p:txBody>
          <a:bodyPr wrap="square" rtlCol="0">
            <a:spAutoFit/>
          </a:bodyPr>
          <a:lstStyle/>
          <a:p>
            <a:r>
              <a:rPr lang="ja-JP" altLang="en-US" sz="2000" b="1" dirty="0">
                <a:solidFill>
                  <a:srgbClr val="FF0000"/>
                </a:solidFill>
                <a:latin typeface="Noto Sans JP"/>
              </a:rPr>
              <a:t>匿名加工情報</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特定の個人を識別することができないように個人情報を加工し、当該個人情報の加工前の状態へ戻せないようにした情報のこと。</a:t>
            </a:r>
          </a:p>
        </p:txBody>
      </p:sp>
    </p:spTree>
    <p:extLst>
      <p:ext uri="{BB962C8B-B14F-4D97-AF65-F5344CB8AC3E}">
        <p14:creationId xmlns:p14="http://schemas.microsoft.com/office/powerpoint/2010/main" val="6071049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2275469"/>
            <a:ext cx="10015695" cy="2246769"/>
          </a:xfrm>
          <a:prstGeom prst="rect">
            <a:avLst/>
          </a:prstGeom>
          <a:noFill/>
        </p:spPr>
        <p:txBody>
          <a:bodyPr wrap="square" rtlCol="0">
            <a:spAutoFit/>
          </a:bodyPr>
          <a:lstStyle/>
          <a:p>
            <a:r>
              <a:rPr lang="ja-JP" altLang="en-US" sz="2000" b="1" dirty="0">
                <a:solidFill>
                  <a:srgbClr val="FF0000"/>
                </a:solidFill>
                <a:latin typeface="Noto Sans JP"/>
              </a:rPr>
              <a:t>特定デジタルプラットフォームの透明性及び公正性の向上に関する法律</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別名は</a:t>
            </a:r>
            <a:r>
              <a:rPr lang="ja-JP" altLang="en-US" sz="2000" b="0" i="0" dirty="0">
                <a:solidFill>
                  <a:srgbClr val="090909"/>
                </a:solidFill>
                <a:effectLst/>
                <a:latin typeface="ヒラギノ角ゴ ProN W3"/>
              </a:rPr>
              <a:t>特定</a:t>
            </a:r>
            <a:r>
              <a:rPr lang="en-US" altLang="ja-JP" sz="2000" b="0" i="0" dirty="0">
                <a:solidFill>
                  <a:srgbClr val="090909"/>
                </a:solidFill>
                <a:effectLst/>
                <a:latin typeface="ヒラギノ角ゴ ProN W3"/>
              </a:rPr>
              <a:t>DPF</a:t>
            </a:r>
            <a:r>
              <a:rPr lang="ja-JP" altLang="en-US" sz="2000" b="0" i="0" dirty="0">
                <a:solidFill>
                  <a:srgbClr val="090909"/>
                </a:solidFill>
                <a:effectLst/>
                <a:latin typeface="ヒラギノ角ゴ ProN W3"/>
              </a:rPr>
              <a:t>取引透明化法。</a:t>
            </a:r>
            <a:r>
              <a:rPr lang="ja-JP" altLang="en-US" sz="2000" dirty="0">
                <a:latin typeface="Noto Sans JP"/>
              </a:rPr>
              <a:t>デジタルプラットフォームの取引の透明性及び公正性の向上を目的として、</a:t>
            </a:r>
            <a:r>
              <a:rPr lang="en-US" altLang="ja-JP" sz="2000" dirty="0">
                <a:latin typeface="Noto Sans JP"/>
              </a:rPr>
              <a:t>2021</a:t>
            </a:r>
            <a:r>
              <a:rPr lang="ja-JP" altLang="en-US" sz="2000" dirty="0">
                <a:latin typeface="Noto Sans JP"/>
              </a:rPr>
              <a:t>年</a:t>
            </a:r>
            <a:r>
              <a:rPr lang="en-US" altLang="ja-JP" sz="2000" dirty="0">
                <a:latin typeface="Noto Sans JP"/>
              </a:rPr>
              <a:t>2</a:t>
            </a:r>
            <a:r>
              <a:rPr lang="ja-JP" altLang="en-US" sz="2000" dirty="0">
                <a:latin typeface="Noto Sans JP"/>
              </a:rPr>
              <a:t>月</a:t>
            </a:r>
            <a:r>
              <a:rPr lang="en-US" altLang="ja-JP" sz="2000" dirty="0">
                <a:latin typeface="Noto Sans JP"/>
              </a:rPr>
              <a:t>1</a:t>
            </a:r>
            <a:r>
              <a:rPr lang="ja-JP" altLang="en-US" sz="2000" dirty="0">
                <a:latin typeface="Noto Sans JP"/>
              </a:rPr>
              <a:t>日に施行された法律。「特定デジタルプラットフォーム提供者」として指定した事業者に対して、取引条件等の情報の開示及び自主的な手続・体制の整備を行い、実施した措置や事業の概要について、毎年度、自己評価を付した報告書を提出することを義務付けるものである。</a:t>
            </a:r>
          </a:p>
        </p:txBody>
      </p:sp>
    </p:spTree>
    <p:extLst>
      <p:ext uri="{BB962C8B-B14F-4D97-AF65-F5344CB8AC3E}">
        <p14:creationId xmlns:p14="http://schemas.microsoft.com/office/powerpoint/2010/main" val="30889120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2275469"/>
            <a:ext cx="10015695" cy="1938992"/>
          </a:xfrm>
          <a:prstGeom prst="rect">
            <a:avLst/>
          </a:prstGeom>
          <a:noFill/>
        </p:spPr>
        <p:txBody>
          <a:bodyPr wrap="square" rtlCol="0">
            <a:spAutoFit/>
          </a:bodyPr>
          <a:lstStyle/>
          <a:p>
            <a:r>
              <a:rPr lang="ja-JP" altLang="en-US" sz="2000" b="1" dirty="0">
                <a:solidFill>
                  <a:srgbClr val="FF0000"/>
                </a:solidFill>
                <a:latin typeface="Noto Sans JP"/>
              </a:rPr>
              <a:t>下請代金支払遅延等防止法</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下請事業者に対する親事業者による優越的地位の乱用行為を取り締まるために制定された法律。納品後</a:t>
            </a:r>
            <a:r>
              <a:rPr lang="en-US" altLang="ja-JP" sz="2000" dirty="0">
                <a:latin typeface="Noto Sans JP"/>
              </a:rPr>
              <a:t>60</a:t>
            </a:r>
            <a:r>
              <a:rPr lang="ja-JP" altLang="en-US" sz="2000" dirty="0">
                <a:latin typeface="Noto Sans JP"/>
              </a:rPr>
              <a:t>日以内のできるだけ短い期間内で下請代金の支払期日を定めることを義務付けるとともに、製造委託等したときの契約書面の交付義務や親事業者の遵守事項などが規定されている。</a:t>
            </a:r>
          </a:p>
        </p:txBody>
      </p:sp>
    </p:spTree>
    <p:extLst>
      <p:ext uri="{BB962C8B-B14F-4D97-AF65-F5344CB8AC3E}">
        <p14:creationId xmlns:p14="http://schemas.microsoft.com/office/powerpoint/2010/main" val="28424525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2275469"/>
            <a:ext cx="10015695" cy="1631216"/>
          </a:xfrm>
          <a:prstGeom prst="rect">
            <a:avLst/>
          </a:prstGeom>
          <a:noFill/>
        </p:spPr>
        <p:txBody>
          <a:bodyPr wrap="square" rtlCol="0">
            <a:spAutoFit/>
          </a:bodyPr>
          <a:lstStyle/>
          <a:p>
            <a:r>
              <a:rPr lang="ja-JP" altLang="en-US" sz="2000" b="1" dirty="0">
                <a:solidFill>
                  <a:srgbClr val="FF0000"/>
                </a:solidFill>
                <a:latin typeface="Noto Sans JP"/>
              </a:rPr>
              <a:t>金融商品取引法</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企業内容等の開示制度の整備や、金融商品取引業を行う者に関し必要な事項を定めることで、有価証券の発行及び金融商品等の取引等が公正に行われることを目的とした法律。</a:t>
            </a:r>
          </a:p>
        </p:txBody>
      </p:sp>
    </p:spTree>
    <p:extLst>
      <p:ext uri="{BB962C8B-B14F-4D97-AF65-F5344CB8AC3E}">
        <p14:creationId xmlns:p14="http://schemas.microsoft.com/office/powerpoint/2010/main" val="20529040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2275469"/>
            <a:ext cx="10015695" cy="1631216"/>
          </a:xfrm>
          <a:prstGeom prst="rect">
            <a:avLst/>
          </a:prstGeom>
          <a:noFill/>
        </p:spPr>
        <p:txBody>
          <a:bodyPr wrap="square" rtlCol="0">
            <a:spAutoFit/>
          </a:bodyPr>
          <a:lstStyle/>
          <a:p>
            <a:r>
              <a:rPr lang="ja-JP" altLang="en-US" sz="2000" b="1" dirty="0">
                <a:solidFill>
                  <a:srgbClr val="FF0000"/>
                </a:solidFill>
                <a:latin typeface="Noto Sans JP"/>
              </a:rPr>
              <a:t>製造物責任法（</a:t>
            </a:r>
            <a:r>
              <a:rPr lang="en-US" altLang="ja-JP" sz="2000" b="1" dirty="0">
                <a:solidFill>
                  <a:srgbClr val="FF0000"/>
                </a:solidFill>
                <a:latin typeface="Noto Sans JP"/>
              </a:rPr>
              <a:t>PL</a:t>
            </a:r>
            <a:r>
              <a:rPr lang="ja-JP" altLang="en-US" sz="2000" b="1" dirty="0">
                <a:solidFill>
                  <a:srgbClr val="FF0000"/>
                </a:solidFill>
                <a:latin typeface="Noto Sans JP"/>
              </a:rPr>
              <a:t>法）</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製造物の安全性上の欠陥により人の生命、身体または財産に係る被害が生じた際に製造業者の損害賠償の責任について定めることで、被害者を保護することを目的とした法律。</a:t>
            </a:r>
          </a:p>
        </p:txBody>
      </p:sp>
    </p:spTree>
    <p:extLst>
      <p:ext uri="{BB962C8B-B14F-4D97-AF65-F5344CB8AC3E}">
        <p14:creationId xmlns:p14="http://schemas.microsoft.com/office/powerpoint/2010/main" val="38486431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2275469"/>
            <a:ext cx="10015695" cy="1631216"/>
          </a:xfrm>
          <a:prstGeom prst="rect">
            <a:avLst/>
          </a:prstGeom>
          <a:noFill/>
        </p:spPr>
        <p:txBody>
          <a:bodyPr wrap="square" rtlCol="0">
            <a:spAutoFit/>
          </a:bodyPr>
          <a:lstStyle/>
          <a:p>
            <a:r>
              <a:rPr lang="ja-JP" altLang="en-US" sz="2000" b="1" dirty="0">
                <a:solidFill>
                  <a:srgbClr val="FF0000"/>
                </a:solidFill>
                <a:latin typeface="Noto Sans JP"/>
              </a:rPr>
              <a:t>コンプライアンス</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企業倫理に基づき、ルール、マニュアル、チェックシステムなどを整備し、法令や社内規則、業界ガイドライン、倫理、道徳を遵守した企業活動を行うことをいう。企業の法令遵守という意味がある。</a:t>
            </a:r>
          </a:p>
        </p:txBody>
      </p:sp>
    </p:spTree>
    <p:extLst>
      <p:ext uri="{BB962C8B-B14F-4D97-AF65-F5344CB8AC3E}">
        <p14:creationId xmlns:p14="http://schemas.microsoft.com/office/powerpoint/2010/main" val="26211607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2275469"/>
            <a:ext cx="10015695" cy="1323439"/>
          </a:xfrm>
          <a:prstGeom prst="rect">
            <a:avLst/>
          </a:prstGeom>
          <a:noFill/>
        </p:spPr>
        <p:txBody>
          <a:bodyPr wrap="square" rtlCol="0">
            <a:spAutoFit/>
          </a:bodyPr>
          <a:lstStyle/>
          <a:p>
            <a:r>
              <a:rPr lang="ja-JP" altLang="en-US" sz="2000" b="1" dirty="0">
                <a:solidFill>
                  <a:srgbClr val="FF0000"/>
                </a:solidFill>
                <a:latin typeface="Noto Sans JP"/>
              </a:rPr>
              <a:t>ネチケット</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ネットワークとエチケットを組み合わせた造語で、快適にインターネットを利用するために利用者同士が守るべき基本的マナーやエチケットのこと。</a:t>
            </a:r>
          </a:p>
        </p:txBody>
      </p:sp>
    </p:spTree>
    <p:extLst>
      <p:ext uri="{BB962C8B-B14F-4D97-AF65-F5344CB8AC3E}">
        <p14:creationId xmlns:p14="http://schemas.microsoft.com/office/powerpoint/2010/main" val="528753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2275469"/>
            <a:ext cx="10015695" cy="1323439"/>
          </a:xfrm>
          <a:prstGeom prst="rect">
            <a:avLst/>
          </a:prstGeom>
          <a:noFill/>
        </p:spPr>
        <p:txBody>
          <a:bodyPr wrap="square" rtlCol="0">
            <a:spAutoFit/>
          </a:bodyPr>
          <a:lstStyle/>
          <a:p>
            <a:r>
              <a:rPr lang="ja-JP" altLang="en-US" sz="2000" b="1" dirty="0">
                <a:solidFill>
                  <a:srgbClr val="FF0000"/>
                </a:solidFill>
                <a:latin typeface="Noto Sans JP"/>
              </a:rPr>
              <a:t>ソーシャルメディアポリシー</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企業がソーシャルメディアを使用するにあたり、その目的、心構え、情報発信する従業員が遵守すべき基本原則やルールを対外的に明らかにしたもの。</a:t>
            </a:r>
          </a:p>
        </p:txBody>
      </p:sp>
    </p:spTree>
    <p:extLst>
      <p:ext uri="{BB962C8B-B14F-4D97-AF65-F5344CB8AC3E}">
        <p14:creationId xmlns:p14="http://schemas.microsoft.com/office/powerpoint/2010/main" val="40857799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2275469"/>
            <a:ext cx="10015695" cy="1631216"/>
          </a:xfrm>
          <a:prstGeom prst="rect">
            <a:avLst/>
          </a:prstGeom>
          <a:noFill/>
        </p:spPr>
        <p:txBody>
          <a:bodyPr wrap="square" rtlCol="0">
            <a:spAutoFit/>
          </a:bodyPr>
          <a:lstStyle/>
          <a:p>
            <a:r>
              <a:rPr lang="ja-JP" altLang="en-US" sz="2000" b="1" dirty="0">
                <a:solidFill>
                  <a:srgbClr val="FF0000"/>
                </a:solidFill>
                <a:latin typeface="Noto Sans JP"/>
              </a:rPr>
              <a:t>フェイクニュース</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主に、ウェブサイトやソーシャルメディアにおいて発信・拡散される、真実とは異なる偽の情報やニュースのことである。虚偽報道とも言う。最近では、本物と見分けがつかないような偽物の動画「ディープフェイク」も問題となっている。</a:t>
            </a:r>
          </a:p>
        </p:txBody>
      </p:sp>
    </p:spTree>
    <p:extLst>
      <p:ext uri="{BB962C8B-B14F-4D97-AF65-F5344CB8AC3E}">
        <p14:creationId xmlns:p14="http://schemas.microsoft.com/office/powerpoint/2010/main" val="29746005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2275469"/>
            <a:ext cx="10015695" cy="1631216"/>
          </a:xfrm>
          <a:prstGeom prst="rect">
            <a:avLst/>
          </a:prstGeom>
          <a:noFill/>
        </p:spPr>
        <p:txBody>
          <a:bodyPr wrap="square" rtlCol="0">
            <a:spAutoFit/>
          </a:bodyPr>
          <a:lstStyle/>
          <a:p>
            <a:r>
              <a:rPr lang="ja-JP" altLang="en-US" sz="2000" b="1" dirty="0">
                <a:solidFill>
                  <a:srgbClr val="FF0000"/>
                </a:solidFill>
                <a:latin typeface="Noto Sans JP"/>
              </a:rPr>
              <a:t>ヘイトスピーチ</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人種、出身国、民族、宗教、性的指向、性別、容姿など、自分から主体的に変えることが難しいまたは不可能な個人の属性に基づいて、個人またはその所属する集団に対して攻撃、脅迫、侮辱する発言や言動のこと。</a:t>
            </a:r>
          </a:p>
        </p:txBody>
      </p:sp>
    </p:spTree>
    <p:extLst>
      <p:ext uri="{BB962C8B-B14F-4D97-AF65-F5344CB8AC3E}">
        <p14:creationId xmlns:p14="http://schemas.microsoft.com/office/powerpoint/2010/main" val="18856199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2275469"/>
            <a:ext cx="10015695" cy="1938992"/>
          </a:xfrm>
          <a:prstGeom prst="rect">
            <a:avLst/>
          </a:prstGeom>
          <a:noFill/>
        </p:spPr>
        <p:txBody>
          <a:bodyPr wrap="square" rtlCol="0">
            <a:spAutoFit/>
          </a:bodyPr>
          <a:lstStyle/>
          <a:p>
            <a:r>
              <a:rPr lang="ja-JP" altLang="en-US" sz="2000" b="1" dirty="0">
                <a:solidFill>
                  <a:srgbClr val="FF0000"/>
                </a:solidFill>
                <a:latin typeface="Noto Sans JP"/>
              </a:rPr>
              <a:t>ファクトチェック</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世間に広がる情報の正確性や妥当性、真偽を第三者が調査・検証し、その結果を人々と共有すること。単なる情報の事実確認ではなく「真偽検証」で、検証の内容は偽情報がどうかだけではない。正確、一部不正確、ミスリード、誤り、根拠不明など、社会に影響を与える真偽が不明の情報や言説がチェック対象となる。</a:t>
            </a:r>
          </a:p>
        </p:txBody>
      </p:sp>
    </p:spTree>
    <p:extLst>
      <p:ext uri="{BB962C8B-B14F-4D97-AF65-F5344CB8AC3E}">
        <p14:creationId xmlns:p14="http://schemas.microsoft.com/office/powerpoint/2010/main" val="3003176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2044357"/>
            <a:ext cx="10015695" cy="2554545"/>
          </a:xfrm>
          <a:prstGeom prst="rect">
            <a:avLst/>
          </a:prstGeom>
          <a:noFill/>
        </p:spPr>
        <p:txBody>
          <a:bodyPr wrap="square" rtlCol="0">
            <a:spAutoFit/>
          </a:bodyPr>
          <a:lstStyle/>
          <a:p>
            <a:r>
              <a:rPr lang="ja-JP" altLang="en-US" sz="2000" b="1" dirty="0">
                <a:solidFill>
                  <a:srgbClr val="FF0000"/>
                </a:solidFill>
                <a:latin typeface="Noto Sans JP"/>
              </a:rPr>
              <a:t>特定電子メール法</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無差別かつ大量に短時間の内に送信される広告などといった迷惑メールを規制するために制定された法律。正式名称は「特定電子メールの送信の適正化等に関する法律」。この法律では、取引関係者などの一部の例外を除いて同意者以外の者への広告／迷惑メール送信を禁じている。さらに事業者が広告メールの配信を行う際は、メール配信に先だって相手に承諾を求め、同意を得なければならないことが定められている。この手続きを「</a:t>
            </a:r>
            <a:r>
              <a:rPr lang="ja-JP" altLang="en-US" sz="2000" dirty="0">
                <a:solidFill>
                  <a:srgbClr val="FF0000"/>
                </a:solidFill>
                <a:latin typeface="Noto Sans JP"/>
              </a:rPr>
              <a:t>オプトイン</a:t>
            </a:r>
            <a:r>
              <a:rPr lang="ja-JP" altLang="en-US" sz="2000" dirty="0">
                <a:latin typeface="Noto Sans JP"/>
              </a:rPr>
              <a:t>」という。</a:t>
            </a:r>
          </a:p>
        </p:txBody>
      </p:sp>
    </p:spTree>
    <p:extLst>
      <p:ext uri="{BB962C8B-B14F-4D97-AF65-F5344CB8AC3E}">
        <p14:creationId xmlns:p14="http://schemas.microsoft.com/office/powerpoint/2010/main" val="25200084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2335757"/>
            <a:ext cx="10015695" cy="1323439"/>
          </a:xfrm>
          <a:prstGeom prst="rect">
            <a:avLst/>
          </a:prstGeom>
          <a:noFill/>
        </p:spPr>
        <p:txBody>
          <a:bodyPr wrap="square" rtlCol="0">
            <a:spAutoFit/>
          </a:bodyPr>
          <a:lstStyle/>
          <a:p>
            <a:r>
              <a:rPr lang="ja-JP" altLang="en-US" sz="2000" b="1" dirty="0">
                <a:solidFill>
                  <a:srgbClr val="FF0000"/>
                </a:solidFill>
                <a:latin typeface="Noto Sans JP"/>
              </a:rPr>
              <a:t>コーポレートガバナンス</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企業統治とも訳され、企業の経営について利害関係者が監視・規律することで「企業の収益力の強化」と「企業の不祥事を防ぐ」という</a:t>
            </a:r>
            <a:r>
              <a:rPr lang="en-US" altLang="ja-JP" sz="2000" dirty="0">
                <a:latin typeface="Noto Sans JP"/>
              </a:rPr>
              <a:t>2</a:t>
            </a:r>
            <a:r>
              <a:rPr lang="ja-JP" altLang="en-US" sz="2000" dirty="0">
                <a:latin typeface="Noto Sans JP"/>
              </a:rPr>
              <a:t>つの目的を達成するための仕組み。</a:t>
            </a:r>
          </a:p>
        </p:txBody>
      </p:sp>
    </p:spTree>
    <p:extLst>
      <p:ext uri="{BB962C8B-B14F-4D97-AF65-F5344CB8AC3E}">
        <p14:creationId xmlns:p14="http://schemas.microsoft.com/office/powerpoint/2010/main" val="36551568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2335757"/>
            <a:ext cx="10015695" cy="1631216"/>
          </a:xfrm>
          <a:prstGeom prst="rect">
            <a:avLst/>
          </a:prstGeom>
          <a:noFill/>
        </p:spPr>
        <p:txBody>
          <a:bodyPr wrap="square" rtlCol="0">
            <a:spAutoFit/>
          </a:bodyPr>
          <a:lstStyle/>
          <a:p>
            <a:r>
              <a:rPr lang="ja-JP" altLang="en-US" sz="2000" b="1" dirty="0">
                <a:solidFill>
                  <a:srgbClr val="FF0000"/>
                </a:solidFill>
                <a:latin typeface="Noto Sans JP"/>
              </a:rPr>
              <a:t>公益通報者保護法</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労働者が公益通報（勤務先等の重大な法律違反事実を通報をすること）をしたことを理由とするその労働者の解雇（派遣契約の解除）の無効や、降格・減給などの不利益扱いの禁止を定めることで、公益通報者の保護等を図ることを目的とした法律。</a:t>
            </a:r>
          </a:p>
        </p:txBody>
      </p:sp>
    </p:spTree>
    <p:extLst>
      <p:ext uri="{BB962C8B-B14F-4D97-AF65-F5344CB8AC3E}">
        <p14:creationId xmlns:p14="http://schemas.microsoft.com/office/powerpoint/2010/main" val="39622430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2335757"/>
            <a:ext cx="10015695" cy="1631216"/>
          </a:xfrm>
          <a:prstGeom prst="rect">
            <a:avLst/>
          </a:prstGeom>
          <a:noFill/>
        </p:spPr>
        <p:txBody>
          <a:bodyPr wrap="square" rtlCol="0">
            <a:spAutoFit/>
          </a:bodyPr>
          <a:lstStyle/>
          <a:p>
            <a:r>
              <a:rPr lang="ja-JP" altLang="en-US" sz="2000" b="1" dirty="0">
                <a:solidFill>
                  <a:srgbClr val="FF0000"/>
                </a:solidFill>
                <a:latin typeface="Noto Sans JP"/>
              </a:rPr>
              <a:t>内部統制報告制度</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上場企業が、事業年度ごとに当該事業企業の財務報告に係る内部統制の適正性について評価した報告書を、有価証券報告書とあわせて内閣総理大臣に提出しなくてはならないことを定めた制度。金融商品取引法で定められている。</a:t>
            </a:r>
          </a:p>
        </p:txBody>
      </p:sp>
    </p:spTree>
    <p:extLst>
      <p:ext uri="{BB962C8B-B14F-4D97-AF65-F5344CB8AC3E}">
        <p14:creationId xmlns:p14="http://schemas.microsoft.com/office/powerpoint/2010/main" val="14260736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2335757"/>
            <a:ext cx="10015695" cy="1938992"/>
          </a:xfrm>
          <a:prstGeom prst="rect">
            <a:avLst/>
          </a:prstGeom>
          <a:noFill/>
        </p:spPr>
        <p:txBody>
          <a:bodyPr wrap="square" rtlCol="0">
            <a:spAutoFit/>
          </a:bodyPr>
          <a:lstStyle/>
          <a:p>
            <a:r>
              <a:rPr lang="ja-JP" altLang="en-US" sz="2000" b="1" dirty="0">
                <a:solidFill>
                  <a:srgbClr val="FF0000"/>
                </a:solidFill>
                <a:latin typeface="Noto Sans JP"/>
              </a:rPr>
              <a:t>情報公開法</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国の行政機関が保有する情報を公開・開示するための請求手続きを定めた法律。行政機関や独立行政法人等の職員が組織的に使うものとして保有している文書、図画や電子の開示を請求できる。正式名称は「行政機関の保有する情報の公開に関する法律」である。</a:t>
            </a:r>
          </a:p>
        </p:txBody>
      </p:sp>
    </p:spTree>
    <p:extLst>
      <p:ext uri="{BB962C8B-B14F-4D97-AF65-F5344CB8AC3E}">
        <p14:creationId xmlns:p14="http://schemas.microsoft.com/office/powerpoint/2010/main" val="18333540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2335757"/>
            <a:ext cx="10015695" cy="1938992"/>
          </a:xfrm>
          <a:prstGeom prst="rect">
            <a:avLst/>
          </a:prstGeom>
          <a:noFill/>
        </p:spPr>
        <p:txBody>
          <a:bodyPr wrap="square" rtlCol="0">
            <a:spAutoFit/>
          </a:bodyPr>
          <a:lstStyle/>
          <a:p>
            <a:r>
              <a:rPr lang="ja-JP" altLang="en-US" sz="2000" b="1" dirty="0">
                <a:solidFill>
                  <a:srgbClr val="FF0000"/>
                </a:solidFill>
                <a:latin typeface="Noto Sans JP"/>
              </a:rPr>
              <a:t>デファクトスタンダード</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公には明確な規定はないにもかかわらず、市場のシェアやユーザからの支持により事実上その分野で標準的なものと認識されている状態やその製品のこと。逆に公的機関や標準化団体による規格等によって定められた標準は「デジュールスタンダード」という。</a:t>
            </a:r>
          </a:p>
        </p:txBody>
      </p:sp>
    </p:spTree>
    <p:extLst>
      <p:ext uri="{BB962C8B-B14F-4D97-AF65-F5344CB8AC3E}">
        <p14:creationId xmlns:p14="http://schemas.microsoft.com/office/powerpoint/2010/main" val="1093758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2335757"/>
            <a:ext cx="10015695" cy="1938992"/>
          </a:xfrm>
          <a:prstGeom prst="rect">
            <a:avLst/>
          </a:prstGeom>
          <a:noFill/>
        </p:spPr>
        <p:txBody>
          <a:bodyPr wrap="square" rtlCol="0">
            <a:spAutoFit/>
          </a:bodyPr>
          <a:lstStyle/>
          <a:p>
            <a:r>
              <a:rPr lang="ja-JP" altLang="en-US" sz="2000" b="1" dirty="0">
                <a:solidFill>
                  <a:srgbClr val="FF0000"/>
                </a:solidFill>
                <a:latin typeface="Noto Sans JP"/>
              </a:rPr>
              <a:t>フォーラム標準</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複数の企業などが集まり、フォーラムと呼ばれる組織を結成し、その組織内での合意によって業界の実質的な標準をつくるものである。市場における企業間の競争において支配的になった製品の規格が業界の標準となるデファクトスタンダードと対比をなす。</a:t>
            </a:r>
          </a:p>
        </p:txBody>
      </p:sp>
    </p:spTree>
    <p:extLst>
      <p:ext uri="{BB962C8B-B14F-4D97-AF65-F5344CB8AC3E}">
        <p14:creationId xmlns:p14="http://schemas.microsoft.com/office/powerpoint/2010/main" val="33048478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2335757"/>
            <a:ext cx="10015695" cy="1631216"/>
          </a:xfrm>
          <a:prstGeom prst="rect">
            <a:avLst/>
          </a:prstGeom>
          <a:noFill/>
        </p:spPr>
        <p:txBody>
          <a:bodyPr wrap="square" rtlCol="0">
            <a:spAutoFit/>
          </a:bodyPr>
          <a:lstStyle/>
          <a:p>
            <a:r>
              <a:rPr lang="en-US" altLang="ja-JP" sz="2000" b="1" dirty="0">
                <a:solidFill>
                  <a:srgbClr val="FF0000"/>
                </a:solidFill>
                <a:latin typeface="Noto Sans JP"/>
              </a:rPr>
              <a:t>ISO</a:t>
            </a:r>
            <a:r>
              <a:rPr lang="ja-JP" altLang="en-US" sz="2000" b="1" dirty="0">
                <a:solidFill>
                  <a:srgbClr val="FF0000"/>
                </a:solidFill>
                <a:latin typeface="Noto Sans JP"/>
              </a:rPr>
              <a:t>（</a:t>
            </a:r>
            <a:r>
              <a:rPr lang="en-US" altLang="ja-JP" sz="2000" b="1" dirty="0">
                <a:solidFill>
                  <a:srgbClr val="FF0000"/>
                </a:solidFill>
                <a:latin typeface="Noto Sans JP"/>
              </a:rPr>
              <a:t>International Organization for Standardization</a:t>
            </a:r>
            <a:r>
              <a:rPr lang="ja-JP" altLang="en-US" sz="2000" b="1" dirty="0">
                <a:solidFill>
                  <a:srgbClr val="FF0000"/>
                </a:solidFill>
                <a:latin typeface="Noto Sans JP"/>
              </a:rPr>
              <a:t>）</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電気・通信及び電子技術分野を除く全産業分野（工業製品・技術・食品安全・農業・医療等）の国際標準規格を策定するための非政府組織。本部はスイス、ジュネーヴに置かれている。</a:t>
            </a:r>
          </a:p>
        </p:txBody>
      </p:sp>
    </p:spTree>
    <p:extLst>
      <p:ext uri="{BB962C8B-B14F-4D97-AF65-F5344CB8AC3E}">
        <p14:creationId xmlns:p14="http://schemas.microsoft.com/office/powerpoint/2010/main" val="41361836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2335757"/>
            <a:ext cx="10015695" cy="1323439"/>
          </a:xfrm>
          <a:prstGeom prst="rect">
            <a:avLst/>
          </a:prstGeom>
          <a:noFill/>
        </p:spPr>
        <p:txBody>
          <a:bodyPr wrap="square" rtlCol="0">
            <a:spAutoFit/>
          </a:bodyPr>
          <a:lstStyle/>
          <a:p>
            <a:r>
              <a:rPr lang="en-US" altLang="ja-JP" sz="2000" b="1" dirty="0">
                <a:solidFill>
                  <a:srgbClr val="FF0000"/>
                </a:solidFill>
                <a:latin typeface="Noto Sans JP"/>
              </a:rPr>
              <a:t>IEC</a:t>
            </a:r>
            <a:r>
              <a:rPr lang="ja-JP" altLang="en-US" sz="2000" b="1" dirty="0">
                <a:solidFill>
                  <a:srgbClr val="FF0000"/>
                </a:solidFill>
                <a:latin typeface="Noto Sans JP"/>
              </a:rPr>
              <a:t>（</a:t>
            </a:r>
            <a:r>
              <a:rPr lang="en-US" altLang="ja-JP" sz="2000" b="1" dirty="0">
                <a:solidFill>
                  <a:srgbClr val="FF0000"/>
                </a:solidFill>
                <a:latin typeface="Noto Sans JP"/>
              </a:rPr>
              <a:t>International Electrotechnical Commission</a:t>
            </a:r>
            <a:r>
              <a:rPr lang="ja-JP" altLang="en-US" sz="2000" b="1" dirty="0">
                <a:solidFill>
                  <a:srgbClr val="FF0000"/>
                </a:solidFill>
                <a:latin typeface="Noto Sans JP"/>
              </a:rPr>
              <a:t>）</a:t>
            </a:r>
            <a:endParaRPr lang="en-US" altLang="ja-JP" sz="2000" dirty="0">
              <a:latin typeface="Noto Sans JP"/>
            </a:endParaRPr>
          </a:p>
          <a:p>
            <a:endParaRPr lang="en-US" altLang="ja-JP" sz="2000" dirty="0">
              <a:latin typeface="Noto Sans JP"/>
            </a:endParaRPr>
          </a:p>
          <a:p>
            <a:r>
              <a:rPr lang="ja-JP" altLang="en-US" sz="2000" dirty="0">
                <a:latin typeface="Noto Sans JP"/>
              </a:rPr>
              <a:t>電気・電子工学・電子技術に関する分野の規格を国際的に統一することを目的とする標準化団体。策定される標準の一部は</a:t>
            </a:r>
            <a:r>
              <a:rPr lang="en-US" altLang="ja-JP" sz="2000" dirty="0">
                <a:latin typeface="Noto Sans JP"/>
              </a:rPr>
              <a:t>ISO</a:t>
            </a:r>
            <a:r>
              <a:rPr lang="ja-JP" altLang="en-US" sz="2000" dirty="0">
                <a:latin typeface="Noto Sans JP"/>
              </a:rPr>
              <a:t>と共同で開発されている。</a:t>
            </a:r>
          </a:p>
        </p:txBody>
      </p:sp>
    </p:spTree>
    <p:extLst>
      <p:ext uri="{BB962C8B-B14F-4D97-AF65-F5344CB8AC3E}">
        <p14:creationId xmlns:p14="http://schemas.microsoft.com/office/powerpoint/2010/main" val="25051330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2335757"/>
            <a:ext cx="10015695" cy="1938992"/>
          </a:xfrm>
          <a:prstGeom prst="rect">
            <a:avLst/>
          </a:prstGeom>
          <a:noFill/>
        </p:spPr>
        <p:txBody>
          <a:bodyPr wrap="square" rtlCol="0">
            <a:spAutoFit/>
          </a:bodyPr>
          <a:lstStyle/>
          <a:p>
            <a:r>
              <a:rPr lang="en-US" altLang="ja-JP" sz="2000" b="1" dirty="0">
                <a:solidFill>
                  <a:srgbClr val="FF0000"/>
                </a:solidFill>
                <a:latin typeface="Noto Sans JP"/>
              </a:rPr>
              <a:t>IEEE</a:t>
            </a:r>
            <a:r>
              <a:rPr lang="ja-JP" altLang="en-US" sz="2000" b="1" dirty="0">
                <a:solidFill>
                  <a:srgbClr val="FF0000"/>
                </a:solidFill>
                <a:latin typeface="Noto Sans JP"/>
              </a:rPr>
              <a:t>（</a:t>
            </a:r>
            <a:r>
              <a:rPr lang="en-US" altLang="ja-JP" sz="2000" b="1" dirty="0">
                <a:solidFill>
                  <a:srgbClr val="FF0000"/>
                </a:solidFill>
                <a:latin typeface="Noto Sans JP"/>
              </a:rPr>
              <a:t>The Institute of Electrical and Electronics Engineers, Inc.</a:t>
            </a:r>
            <a:r>
              <a:rPr lang="ja-JP" altLang="en-US" sz="2000" b="1" dirty="0">
                <a:solidFill>
                  <a:srgbClr val="FF0000"/>
                </a:solidFill>
                <a:latin typeface="Noto Sans JP"/>
              </a:rPr>
              <a:t>）</a:t>
            </a:r>
            <a:endParaRPr lang="en-US" altLang="ja-JP" sz="2000" dirty="0">
              <a:latin typeface="Noto Sans JP"/>
            </a:endParaRPr>
          </a:p>
          <a:p>
            <a:endParaRPr lang="en-US" altLang="ja-JP" sz="2000" dirty="0">
              <a:latin typeface="Noto Sans JP"/>
            </a:endParaRPr>
          </a:p>
          <a:p>
            <a:r>
              <a:rPr lang="ja-JP" altLang="en-US" sz="2000" dirty="0">
                <a:latin typeface="Noto Sans JP"/>
              </a:rPr>
              <a:t>アメリカ合衆国に本部を持ち、電気工学・電子工学技術分野における標準化活動を行っている専門家組織。情報の範囲はコンピュータや持続可能なエネルギーシステムから航空宇宙、コミュニケーション、ロボット工学、ヘルスケア等多岐にわたっている。</a:t>
            </a:r>
          </a:p>
        </p:txBody>
      </p:sp>
    </p:spTree>
    <p:extLst>
      <p:ext uri="{BB962C8B-B14F-4D97-AF65-F5344CB8AC3E}">
        <p14:creationId xmlns:p14="http://schemas.microsoft.com/office/powerpoint/2010/main" val="22794447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2335757"/>
            <a:ext cx="10015695" cy="1631216"/>
          </a:xfrm>
          <a:prstGeom prst="rect">
            <a:avLst/>
          </a:prstGeom>
          <a:noFill/>
        </p:spPr>
        <p:txBody>
          <a:bodyPr wrap="square" rtlCol="0">
            <a:spAutoFit/>
          </a:bodyPr>
          <a:lstStyle/>
          <a:p>
            <a:r>
              <a:rPr lang="en-US" altLang="ja-JP" sz="2000" b="1" dirty="0">
                <a:solidFill>
                  <a:srgbClr val="FF0000"/>
                </a:solidFill>
                <a:latin typeface="Noto Sans JP"/>
              </a:rPr>
              <a:t>JIS</a:t>
            </a:r>
            <a:r>
              <a:rPr lang="ja-JP" altLang="en-US" sz="2000" b="1" dirty="0">
                <a:solidFill>
                  <a:srgbClr val="FF0000"/>
                </a:solidFill>
                <a:latin typeface="Noto Sans JP"/>
              </a:rPr>
              <a:t>（</a:t>
            </a:r>
            <a:r>
              <a:rPr lang="en-US" altLang="ja-JP" sz="2000" b="1" dirty="0">
                <a:solidFill>
                  <a:srgbClr val="FF0000"/>
                </a:solidFill>
                <a:latin typeface="Noto Sans JP"/>
              </a:rPr>
              <a:t>Japanese Industrial Standards</a:t>
            </a:r>
            <a:r>
              <a:rPr lang="ja-JP" altLang="en-US" sz="2000" b="1" dirty="0">
                <a:solidFill>
                  <a:srgbClr val="FF0000"/>
                </a:solidFill>
                <a:latin typeface="Noto Sans JP"/>
              </a:rPr>
              <a:t>）</a:t>
            </a:r>
            <a:endParaRPr lang="en-US" altLang="ja-JP" sz="2000" dirty="0">
              <a:latin typeface="Noto Sans JP"/>
            </a:endParaRPr>
          </a:p>
          <a:p>
            <a:endParaRPr lang="en-US" altLang="ja-JP" sz="2000" dirty="0">
              <a:latin typeface="Noto Sans JP"/>
            </a:endParaRPr>
          </a:p>
          <a:p>
            <a:r>
              <a:rPr lang="ja-JP" altLang="en-US" sz="2000" dirty="0">
                <a:latin typeface="Noto Sans JP"/>
              </a:rPr>
              <a:t>産業標準化法に基づく日本産業規格の略称。鉱工業製品の種類や形状・寸法・構造、プログラムや電磁的記録に関する方法、建築物や構造物の設計・施行・安全条件、役務、経営管理の方法などに関する標準化規格のこと。</a:t>
            </a:r>
          </a:p>
        </p:txBody>
      </p:sp>
    </p:spTree>
    <p:extLst>
      <p:ext uri="{BB962C8B-B14F-4D97-AF65-F5344CB8AC3E}">
        <p14:creationId xmlns:p14="http://schemas.microsoft.com/office/powerpoint/2010/main" val="6400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2215180"/>
            <a:ext cx="10015695" cy="2246769"/>
          </a:xfrm>
          <a:prstGeom prst="rect">
            <a:avLst/>
          </a:prstGeom>
          <a:noFill/>
        </p:spPr>
        <p:txBody>
          <a:bodyPr wrap="square" rtlCol="0">
            <a:spAutoFit/>
          </a:bodyPr>
          <a:lstStyle/>
          <a:p>
            <a:r>
              <a:rPr lang="ja-JP" altLang="en-US" sz="2000" b="1" dirty="0">
                <a:solidFill>
                  <a:srgbClr val="FF0000"/>
                </a:solidFill>
                <a:latin typeface="Noto Sans JP"/>
              </a:rPr>
              <a:t>オプトイン</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直訳すると「参加することを決める」という意味で、事前承諾した者のみにメールマガジンの配信等を行う仕組みのこと。</a:t>
            </a:r>
            <a:r>
              <a:rPr lang="ja-JP" altLang="en-US" sz="2000" dirty="0">
                <a:solidFill>
                  <a:srgbClr val="FF0000"/>
                </a:solidFill>
                <a:latin typeface="Noto Sans JP"/>
              </a:rPr>
              <a:t>特定電子メール法により、広告・宣伝メールはオプトインした人にしか送ってはいけないことになっている</a:t>
            </a:r>
            <a:r>
              <a:rPr lang="ja-JP" altLang="en-US" sz="2000" dirty="0">
                <a:latin typeface="Noto Sans JP"/>
              </a:rPr>
              <a:t>。また、個人情報保護法では個人情報を第三者に提供する際には、本人から事前の同意を得るオプトイン方式が原則となっている。</a:t>
            </a:r>
          </a:p>
        </p:txBody>
      </p:sp>
    </p:spTree>
    <p:extLst>
      <p:ext uri="{BB962C8B-B14F-4D97-AF65-F5344CB8AC3E}">
        <p14:creationId xmlns:p14="http://schemas.microsoft.com/office/powerpoint/2010/main" val="32637598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2335757"/>
            <a:ext cx="10015695" cy="1323439"/>
          </a:xfrm>
          <a:prstGeom prst="rect">
            <a:avLst/>
          </a:prstGeom>
          <a:noFill/>
        </p:spPr>
        <p:txBody>
          <a:bodyPr wrap="square" rtlCol="0">
            <a:spAutoFit/>
          </a:bodyPr>
          <a:lstStyle/>
          <a:p>
            <a:r>
              <a:rPr lang="en-US" altLang="ja-JP" sz="2000" b="1" dirty="0">
                <a:solidFill>
                  <a:srgbClr val="FF0000"/>
                </a:solidFill>
                <a:latin typeface="Noto Sans JP"/>
              </a:rPr>
              <a:t>ISO 9000</a:t>
            </a:r>
          </a:p>
          <a:p>
            <a:endParaRPr lang="en-US" altLang="ja-JP" sz="2000" dirty="0">
              <a:latin typeface="Noto Sans JP"/>
            </a:endParaRPr>
          </a:p>
          <a:p>
            <a:r>
              <a:rPr lang="en-US" altLang="ja-JP" sz="2000" dirty="0">
                <a:latin typeface="Noto Sans JP"/>
              </a:rPr>
              <a:t>ISO</a:t>
            </a:r>
            <a:r>
              <a:rPr lang="ja-JP" altLang="en-US" sz="2000" dirty="0">
                <a:latin typeface="Noto Sans JP"/>
              </a:rPr>
              <a:t>により策定された規格で、組織の</a:t>
            </a:r>
            <a:r>
              <a:rPr lang="ja-JP" altLang="en-US" sz="2000" dirty="0">
                <a:solidFill>
                  <a:srgbClr val="FF0000"/>
                </a:solidFill>
                <a:latin typeface="Noto Sans JP"/>
              </a:rPr>
              <a:t>品質マネジメントシステム</a:t>
            </a:r>
            <a:r>
              <a:rPr lang="ja-JP" altLang="en-US" sz="2000" dirty="0">
                <a:latin typeface="Noto Sans JP"/>
              </a:rPr>
              <a:t>の要求事項を定めた国際標準規格。</a:t>
            </a:r>
          </a:p>
        </p:txBody>
      </p:sp>
    </p:spTree>
    <p:extLst>
      <p:ext uri="{BB962C8B-B14F-4D97-AF65-F5344CB8AC3E}">
        <p14:creationId xmlns:p14="http://schemas.microsoft.com/office/powerpoint/2010/main" val="39093377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2335757"/>
            <a:ext cx="10015695" cy="1323439"/>
          </a:xfrm>
          <a:prstGeom prst="rect">
            <a:avLst/>
          </a:prstGeom>
          <a:noFill/>
        </p:spPr>
        <p:txBody>
          <a:bodyPr wrap="square" rtlCol="0">
            <a:spAutoFit/>
          </a:bodyPr>
          <a:lstStyle/>
          <a:p>
            <a:r>
              <a:rPr lang="en-US" altLang="ja-JP" sz="2000" b="1" dirty="0">
                <a:solidFill>
                  <a:srgbClr val="FF0000"/>
                </a:solidFill>
                <a:latin typeface="Noto Sans JP"/>
              </a:rPr>
              <a:t>ISO 14000</a:t>
            </a:r>
          </a:p>
          <a:p>
            <a:endParaRPr lang="en-US" altLang="ja-JP" sz="2000" dirty="0">
              <a:latin typeface="Noto Sans JP"/>
            </a:endParaRPr>
          </a:p>
          <a:p>
            <a:r>
              <a:rPr lang="en-US" altLang="ja-JP" sz="2000" dirty="0">
                <a:latin typeface="Noto Sans JP"/>
              </a:rPr>
              <a:t>ISO</a:t>
            </a:r>
            <a:r>
              <a:rPr lang="ja-JP" altLang="en-US" sz="2000" dirty="0">
                <a:latin typeface="Noto Sans JP"/>
              </a:rPr>
              <a:t>により策定された規格で、組織の</a:t>
            </a:r>
            <a:r>
              <a:rPr lang="ja-JP" altLang="en-US" sz="2000" dirty="0">
                <a:solidFill>
                  <a:srgbClr val="FF0000"/>
                </a:solidFill>
                <a:latin typeface="Noto Sans JP"/>
              </a:rPr>
              <a:t>環境マネジメントシステム</a:t>
            </a:r>
            <a:r>
              <a:rPr lang="ja-JP" altLang="en-US" sz="2000" dirty="0">
                <a:latin typeface="Noto Sans JP"/>
              </a:rPr>
              <a:t>の要求事項を定めた国際標準規格。</a:t>
            </a:r>
          </a:p>
        </p:txBody>
      </p:sp>
    </p:spTree>
    <p:extLst>
      <p:ext uri="{BB962C8B-B14F-4D97-AF65-F5344CB8AC3E}">
        <p14:creationId xmlns:p14="http://schemas.microsoft.com/office/powerpoint/2010/main" val="19588917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2335757"/>
            <a:ext cx="10015695" cy="1323439"/>
          </a:xfrm>
          <a:prstGeom prst="rect">
            <a:avLst/>
          </a:prstGeom>
          <a:noFill/>
        </p:spPr>
        <p:txBody>
          <a:bodyPr wrap="square" rtlCol="0">
            <a:spAutoFit/>
          </a:bodyPr>
          <a:lstStyle/>
          <a:p>
            <a:r>
              <a:rPr lang="en-US" altLang="ja-JP" sz="2000" b="1" dirty="0">
                <a:solidFill>
                  <a:srgbClr val="FF0000"/>
                </a:solidFill>
                <a:latin typeface="Noto Sans JP"/>
              </a:rPr>
              <a:t>ISO 26000</a:t>
            </a:r>
          </a:p>
          <a:p>
            <a:endParaRPr lang="en-US" altLang="ja-JP" sz="2000" dirty="0">
              <a:latin typeface="Noto Sans JP"/>
            </a:endParaRPr>
          </a:p>
          <a:p>
            <a:r>
              <a:rPr lang="ja-JP" altLang="en-US" sz="2000" dirty="0">
                <a:latin typeface="Noto Sans JP"/>
              </a:rPr>
              <a:t>持続可能な発展に貢献することを目的として、あらゆる種類の</a:t>
            </a:r>
            <a:r>
              <a:rPr lang="ja-JP" altLang="en-US" sz="2000" dirty="0">
                <a:solidFill>
                  <a:srgbClr val="FF0000"/>
                </a:solidFill>
                <a:latin typeface="Noto Sans JP"/>
              </a:rPr>
              <a:t>組織がどのように社会的責任を果たしていく</a:t>
            </a:r>
            <a:r>
              <a:rPr lang="ja-JP" altLang="en-US" sz="2000" dirty="0">
                <a:latin typeface="Noto Sans JP"/>
              </a:rPr>
              <a:t>のか、その指針を示した国際標準規格。</a:t>
            </a:r>
          </a:p>
        </p:txBody>
      </p:sp>
    </p:spTree>
    <p:extLst>
      <p:ext uri="{BB962C8B-B14F-4D97-AF65-F5344CB8AC3E}">
        <p14:creationId xmlns:p14="http://schemas.microsoft.com/office/powerpoint/2010/main" val="13513134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2335757"/>
            <a:ext cx="10015695" cy="1323439"/>
          </a:xfrm>
          <a:prstGeom prst="rect">
            <a:avLst/>
          </a:prstGeom>
          <a:noFill/>
        </p:spPr>
        <p:txBody>
          <a:bodyPr wrap="square" rtlCol="0">
            <a:spAutoFit/>
          </a:bodyPr>
          <a:lstStyle/>
          <a:p>
            <a:r>
              <a:rPr lang="en-US" altLang="ja-JP" sz="2000" b="1" dirty="0">
                <a:solidFill>
                  <a:srgbClr val="FF0000"/>
                </a:solidFill>
                <a:latin typeface="Noto Sans JP"/>
              </a:rPr>
              <a:t>ISO/IEC 27000</a:t>
            </a:r>
          </a:p>
          <a:p>
            <a:endParaRPr lang="en-US" altLang="ja-JP" sz="2000" dirty="0">
              <a:latin typeface="Noto Sans JP"/>
            </a:endParaRPr>
          </a:p>
          <a:p>
            <a:r>
              <a:rPr lang="en-US" altLang="ja-JP" sz="2000" dirty="0">
                <a:latin typeface="Noto Sans JP"/>
              </a:rPr>
              <a:t>ISO</a:t>
            </a:r>
            <a:r>
              <a:rPr lang="ja-JP" altLang="en-US" sz="2000" dirty="0">
                <a:latin typeface="Noto Sans JP"/>
              </a:rPr>
              <a:t>により策定された規格で、組織の</a:t>
            </a:r>
            <a:r>
              <a:rPr lang="ja-JP" altLang="en-US" sz="2000" dirty="0">
                <a:solidFill>
                  <a:srgbClr val="FF0000"/>
                </a:solidFill>
                <a:latin typeface="Noto Sans JP"/>
              </a:rPr>
              <a:t>情報セキュリティマネジメントシステム</a:t>
            </a:r>
            <a:r>
              <a:rPr lang="ja-JP" altLang="en-US" sz="2000" dirty="0">
                <a:latin typeface="Noto Sans JP"/>
              </a:rPr>
              <a:t>の要求事項を定めた国際標準規格。</a:t>
            </a:r>
          </a:p>
        </p:txBody>
      </p:sp>
    </p:spTree>
    <p:extLst>
      <p:ext uri="{BB962C8B-B14F-4D97-AF65-F5344CB8AC3E}">
        <p14:creationId xmlns:p14="http://schemas.microsoft.com/office/powerpoint/2010/main" val="38556988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2335757"/>
            <a:ext cx="10015695" cy="1323439"/>
          </a:xfrm>
          <a:prstGeom prst="rect">
            <a:avLst/>
          </a:prstGeom>
          <a:noFill/>
        </p:spPr>
        <p:txBody>
          <a:bodyPr wrap="square" rtlCol="0">
            <a:spAutoFit/>
          </a:bodyPr>
          <a:lstStyle/>
          <a:p>
            <a:r>
              <a:rPr lang="en-US" altLang="ja-JP" sz="2000" b="1" dirty="0">
                <a:solidFill>
                  <a:srgbClr val="FF0000"/>
                </a:solidFill>
                <a:latin typeface="Noto Sans JP"/>
              </a:rPr>
              <a:t>JIS Q 38500</a:t>
            </a:r>
          </a:p>
          <a:p>
            <a:endParaRPr lang="en-US" altLang="ja-JP" sz="2000" dirty="0">
              <a:latin typeface="Noto Sans JP"/>
            </a:endParaRPr>
          </a:p>
          <a:p>
            <a:r>
              <a:rPr lang="ja-JP" altLang="en-US" sz="2000" dirty="0">
                <a:latin typeface="Noto Sans JP"/>
              </a:rPr>
              <a:t>全ての組織で</a:t>
            </a:r>
            <a:r>
              <a:rPr lang="en-US" altLang="ja-JP" sz="2000" dirty="0">
                <a:latin typeface="Noto Sans JP"/>
              </a:rPr>
              <a:t>IT</a:t>
            </a:r>
            <a:r>
              <a:rPr lang="ja-JP" altLang="en-US" sz="2000" dirty="0">
                <a:latin typeface="Noto Sans JP"/>
              </a:rPr>
              <a:t>の効果的、効率的及び受容可能な利用を促進することを目的として、</a:t>
            </a:r>
            <a:r>
              <a:rPr lang="ja-JP" altLang="en-US" sz="2000" dirty="0">
                <a:solidFill>
                  <a:srgbClr val="FF0000"/>
                </a:solidFill>
                <a:latin typeface="Noto Sans JP"/>
              </a:rPr>
              <a:t>組織の</a:t>
            </a:r>
            <a:r>
              <a:rPr lang="en-US" altLang="ja-JP" sz="2000" dirty="0">
                <a:solidFill>
                  <a:srgbClr val="FF0000"/>
                </a:solidFill>
                <a:latin typeface="Noto Sans JP"/>
              </a:rPr>
              <a:t>IT</a:t>
            </a:r>
            <a:r>
              <a:rPr lang="ja-JP" altLang="en-US" sz="2000" dirty="0">
                <a:solidFill>
                  <a:srgbClr val="FF0000"/>
                </a:solidFill>
                <a:latin typeface="Noto Sans JP"/>
              </a:rPr>
              <a:t>ガバナンス</a:t>
            </a:r>
            <a:r>
              <a:rPr lang="ja-JP" altLang="en-US" sz="2000" dirty="0">
                <a:latin typeface="Noto Sans JP"/>
              </a:rPr>
              <a:t>について枠組みと手引を示した</a:t>
            </a:r>
            <a:r>
              <a:rPr lang="en-US" altLang="ja-JP" sz="2000" dirty="0">
                <a:latin typeface="Noto Sans JP"/>
              </a:rPr>
              <a:t>JIS</a:t>
            </a:r>
            <a:r>
              <a:rPr lang="ja-JP" altLang="en-US" sz="2000" dirty="0">
                <a:latin typeface="Noto Sans JP"/>
              </a:rPr>
              <a:t>規格。</a:t>
            </a:r>
          </a:p>
        </p:txBody>
      </p:sp>
    </p:spTree>
    <p:extLst>
      <p:ext uri="{BB962C8B-B14F-4D97-AF65-F5344CB8AC3E}">
        <p14:creationId xmlns:p14="http://schemas.microsoft.com/office/powerpoint/2010/main" val="30940891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1823291"/>
            <a:ext cx="10015695" cy="2862322"/>
          </a:xfrm>
          <a:prstGeom prst="rect">
            <a:avLst/>
          </a:prstGeom>
          <a:noFill/>
        </p:spPr>
        <p:txBody>
          <a:bodyPr wrap="square" rtlCol="0">
            <a:spAutoFit/>
          </a:bodyPr>
          <a:lstStyle/>
          <a:p>
            <a:r>
              <a:rPr lang="en-US" altLang="ja-JP" sz="2000" b="1" dirty="0">
                <a:solidFill>
                  <a:srgbClr val="FF0000"/>
                </a:solidFill>
                <a:latin typeface="Noto Sans JP"/>
              </a:rPr>
              <a:t>SWOT</a:t>
            </a:r>
            <a:r>
              <a:rPr lang="ja-JP" altLang="en-US" sz="2000" b="1" dirty="0">
                <a:solidFill>
                  <a:srgbClr val="FF0000"/>
                </a:solidFill>
                <a:latin typeface="Noto Sans JP"/>
              </a:rPr>
              <a:t>分析</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企業の置かれている内外の経営環境を分析し、今後の戦略立案に活かす手法のひとつ。</a:t>
            </a:r>
            <a:r>
              <a:rPr lang="en-US" altLang="ja-JP" sz="2000" dirty="0">
                <a:latin typeface="Noto Sans JP"/>
              </a:rPr>
              <a:t>SWOT</a:t>
            </a:r>
            <a:r>
              <a:rPr lang="ja-JP" altLang="en-US" sz="2000" dirty="0">
                <a:latin typeface="Noto Sans JP"/>
              </a:rPr>
              <a:t>分析は、以下の各単語の頭文字を取ったものである。</a:t>
            </a:r>
          </a:p>
          <a:p>
            <a:endParaRPr lang="en-US" altLang="ja-JP" sz="2000" dirty="0">
              <a:latin typeface="Noto Sans JP"/>
            </a:endParaRPr>
          </a:p>
          <a:p>
            <a:r>
              <a:rPr lang="ja-JP" altLang="en-US" sz="2000" dirty="0">
                <a:latin typeface="Noto Sans JP"/>
              </a:rPr>
              <a:t>　</a:t>
            </a:r>
            <a:r>
              <a:rPr lang="en-US" altLang="ja-JP" sz="2000" dirty="0">
                <a:latin typeface="Noto Sans JP"/>
              </a:rPr>
              <a:t>S </a:t>
            </a:r>
            <a:r>
              <a:rPr lang="ja-JP" altLang="en-US" sz="2000" dirty="0">
                <a:latin typeface="Noto Sans JP"/>
              </a:rPr>
              <a:t>･･･ </a:t>
            </a:r>
            <a:r>
              <a:rPr lang="en-US" altLang="ja-JP" sz="2000" dirty="0">
                <a:latin typeface="Noto Sans JP"/>
              </a:rPr>
              <a:t>Strength</a:t>
            </a:r>
            <a:r>
              <a:rPr lang="ja-JP" altLang="en-US" sz="2000" dirty="0">
                <a:latin typeface="Noto Sans JP"/>
              </a:rPr>
              <a:t>（強み）</a:t>
            </a:r>
            <a:endParaRPr lang="en-US" altLang="ja-JP" sz="2000" dirty="0">
              <a:latin typeface="Noto Sans JP"/>
            </a:endParaRPr>
          </a:p>
          <a:p>
            <a:r>
              <a:rPr lang="ja-JP" altLang="en-US" sz="2000" dirty="0">
                <a:latin typeface="Noto Sans JP"/>
              </a:rPr>
              <a:t>　</a:t>
            </a:r>
            <a:r>
              <a:rPr lang="en-US" altLang="ja-JP" sz="2000" dirty="0">
                <a:latin typeface="Noto Sans JP"/>
              </a:rPr>
              <a:t>W </a:t>
            </a:r>
            <a:r>
              <a:rPr lang="ja-JP" altLang="en-US" sz="2000" dirty="0">
                <a:latin typeface="Noto Sans JP"/>
              </a:rPr>
              <a:t>･･･ </a:t>
            </a:r>
            <a:r>
              <a:rPr lang="en-US" altLang="ja-JP" sz="2000" dirty="0">
                <a:latin typeface="Noto Sans JP"/>
              </a:rPr>
              <a:t>Weakness</a:t>
            </a:r>
            <a:r>
              <a:rPr lang="ja-JP" altLang="en-US" sz="2000" dirty="0">
                <a:latin typeface="Noto Sans JP"/>
              </a:rPr>
              <a:t>（弱み・弱点）</a:t>
            </a:r>
            <a:endParaRPr lang="en-US" altLang="ja-JP" sz="2000" dirty="0">
              <a:latin typeface="Noto Sans JP"/>
            </a:endParaRPr>
          </a:p>
          <a:p>
            <a:r>
              <a:rPr lang="ja-JP" altLang="en-US" sz="2000" dirty="0">
                <a:latin typeface="Noto Sans JP"/>
              </a:rPr>
              <a:t>　</a:t>
            </a:r>
            <a:r>
              <a:rPr lang="en-US" altLang="ja-JP" sz="2000" dirty="0">
                <a:latin typeface="Noto Sans JP"/>
              </a:rPr>
              <a:t>O </a:t>
            </a:r>
            <a:r>
              <a:rPr lang="ja-JP" altLang="en-US" sz="2000" dirty="0">
                <a:latin typeface="Noto Sans JP"/>
              </a:rPr>
              <a:t>･･･ </a:t>
            </a:r>
            <a:r>
              <a:rPr lang="en-US" altLang="ja-JP" sz="2000" dirty="0">
                <a:latin typeface="Noto Sans JP"/>
              </a:rPr>
              <a:t>Opportunity</a:t>
            </a:r>
            <a:r>
              <a:rPr lang="ja-JP" altLang="en-US" sz="2000" dirty="0">
                <a:latin typeface="Noto Sans JP"/>
              </a:rPr>
              <a:t>（機会）</a:t>
            </a:r>
            <a:endParaRPr lang="en-US" altLang="ja-JP" sz="2000" dirty="0">
              <a:latin typeface="Noto Sans JP"/>
            </a:endParaRPr>
          </a:p>
          <a:p>
            <a:r>
              <a:rPr lang="ja-JP" altLang="en-US" sz="2000" dirty="0">
                <a:latin typeface="Noto Sans JP"/>
              </a:rPr>
              <a:t>　</a:t>
            </a:r>
            <a:r>
              <a:rPr lang="en-US" altLang="ja-JP" sz="2000" dirty="0">
                <a:latin typeface="Noto Sans JP"/>
              </a:rPr>
              <a:t>T </a:t>
            </a:r>
            <a:r>
              <a:rPr lang="ja-JP" altLang="en-US" sz="2000" dirty="0">
                <a:latin typeface="Noto Sans JP"/>
              </a:rPr>
              <a:t>･･･ </a:t>
            </a:r>
            <a:r>
              <a:rPr lang="en-US" altLang="ja-JP" sz="2000" dirty="0">
                <a:latin typeface="Noto Sans JP"/>
              </a:rPr>
              <a:t>Threat</a:t>
            </a:r>
            <a:r>
              <a:rPr lang="ja-JP" altLang="en-US" sz="2000" dirty="0">
                <a:latin typeface="Noto Sans JP"/>
              </a:rPr>
              <a:t>（脅威）</a:t>
            </a:r>
          </a:p>
        </p:txBody>
      </p:sp>
    </p:spTree>
    <p:extLst>
      <p:ext uri="{BB962C8B-B14F-4D97-AF65-F5344CB8AC3E}">
        <p14:creationId xmlns:p14="http://schemas.microsoft.com/office/powerpoint/2010/main" val="25596234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2285514"/>
            <a:ext cx="10015695" cy="1631216"/>
          </a:xfrm>
          <a:prstGeom prst="rect">
            <a:avLst/>
          </a:prstGeom>
          <a:noFill/>
        </p:spPr>
        <p:txBody>
          <a:bodyPr wrap="square" rtlCol="0">
            <a:spAutoFit/>
          </a:bodyPr>
          <a:lstStyle/>
          <a:p>
            <a:r>
              <a:rPr lang="en-US" altLang="ja-JP" sz="2000" b="1" dirty="0">
                <a:solidFill>
                  <a:srgbClr val="FF0000"/>
                </a:solidFill>
                <a:latin typeface="Noto Sans JP"/>
              </a:rPr>
              <a:t>PPM</a:t>
            </a:r>
            <a:r>
              <a:rPr lang="ja-JP" altLang="en-US" sz="2000" b="1" dirty="0">
                <a:solidFill>
                  <a:srgbClr val="FF0000"/>
                </a:solidFill>
                <a:latin typeface="Noto Sans JP"/>
              </a:rPr>
              <a:t>（</a:t>
            </a:r>
            <a:r>
              <a:rPr lang="en-US" altLang="ja-JP" sz="2000" b="1" dirty="0">
                <a:solidFill>
                  <a:srgbClr val="FF0000"/>
                </a:solidFill>
                <a:latin typeface="Noto Sans JP"/>
              </a:rPr>
              <a:t>Products Portfolio Management</a:t>
            </a:r>
            <a:r>
              <a:rPr lang="ja-JP" altLang="en-US" sz="2000" b="1" dirty="0">
                <a:solidFill>
                  <a:srgbClr val="FF0000"/>
                </a:solidFill>
                <a:latin typeface="Noto Sans JP"/>
              </a:rPr>
              <a:t>）</a:t>
            </a:r>
            <a:endParaRPr lang="en-US" altLang="ja-JP" sz="2000" dirty="0">
              <a:latin typeface="Noto Sans JP"/>
            </a:endParaRPr>
          </a:p>
          <a:p>
            <a:endParaRPr lang="en-US" altLang="ja-JP" sz="2000" dirty="0">
              <a:latin typeface="Noto Sans JP"/>
            </a:endParaRPr>
          </a:p>
          <a:p>
            <a:r>
              <a:rPr lang="ja-JP" altLang="en-US" sz="2000" dirty="0">
                <a:latin typeface="Noto Sans JP"/>
              </a:rPr>
              <a:t>縦軸に市場成長率、横軸に市場占有率をとったマトリックス図を</a:t>
            </a:r>
            <a:r>
              <a:rPr lang="en-US" altLang="ja-JP" sz="2000" dirty="0">
                <a:latin typeface="Noto Sans JP"/>
              </a:rPr>
              <a:t>4</a:t>
            </a:r>
            <a:r>
              <a:rPr lang="ja-JP" altLang="en-US" sz="2000" dirty="0">
                <a:latin typeface="Noto Sans JP"/>
              </a:rPr>
              <a:t>つの象限に区分し、市場における製品（または事業やサービス）の位置付けを</a:t>
            </a:r>
            <a:r>
              <a:rPr lang="en-US" altLang="ja-JP" sz="2000" dirty="0">
                <a:latin typeface="Noto Sans JP"/>
              </a:rPr>
              <a:t>2</a:t>
            </a:r>
            <a:r>
              <a:rPr lang="ja-JP" altLang="en-US" sz="2000" dirty="0">
                <a:latin typeface="Noto Sans JP"/>
              </a:rPr>
              <a:t>つの観点で分類して資源配分を検討する手法。</a:t>
            </a:r>
          </a:p>
        </p:txBody>
      </p:sp>
    </p:spTree>
    <p:extLst>
      <p:ext uri="{BB962C8B-B14F-4D97-AF65-F5344CB8AC3E}">
        <p14:creationId xmlns:p14="http://schemas.microsoft.com/office/powerpoint/2010/main" val="14915793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1230438"/>
            <a:ext cx="10015695" cy="1631216"/>
          </a:xfrm>
          <a:prstGeom prst="rect">
            <a:avLst/>
          </a:prstGeom>
          <a:noFill/>
        </p:spPr>
        <p:txBody>
          <a:bodyPr wrap="square" rtlCol="0">
            <a:spAutoFit/>
          </a:bodyPr>
          <a:lstStyle/>
          <a:p>
            <a:r>
              <a:rPr lang="en-US" altLang="ja-JP" sz="2000" b="1" dirty="0">
                <a:solidFill>
                  <a:srgbClr val="FF0000"/>
                </a:solidFill>
                <a:latin typeface="Noto Sans JP"/>
              </a:rPr>
              <a:t>VRIO</a:t>
            </a:r>
            <a:r>
              <a:rPr lang="ja-JP" altLang="en-US" sz="2000" b="1" dirty="0">
                <a:solidFill>
                  <a:srgbClr val="FF0000"/>
                </a:solidFill>
                <a:latin typeface="Noto Sans JP"/>
              </a:rPr>
              <a:t>分析</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企業の経営資源である人、モノ、カネ、情報、時間、知的財産などを、</a:t>
            </a:r>
            <a:r>
              <a:rPr lang="en-US" altLang="ja-JP" sz="2000" dirty="0">
                <a:latin typeface="Noto Sans JP"/>
              </a:rPr>
              <a:t>Value</a:t>
            </a:r>
            <a:r>
              <a:rPr lang="ja-JP" altLang="en-US" sz="2000" dirty="0">
                <a:latin typeface="Noto Sans JP"/>
              </a:rPr>
              <a:t>（経済的価値）、</a:t>
            </a:r>
            <a:r>
              <a:rPr lang="en-US" altLang="ja-JP" sz="2000" dirty="0">
                <a:latin typeface="Noto Sans JP"/>
              </a:rPr>
              <a:t>Rarity</a:t>
            </a:r>
            <a:r>
              <a:rPr lang="ja-JP" altLang="en-US" sz="2000" dirty="0">
                <a:latin typeface="Noto Sans JP"/>
              </a:rPr>
              <a:t>（希少性）、</a:t>
            </a:r>
            <a:r>
              <a:rPr lang="en-US" altLang="ja-JP" sz="2000" dirty="0">
                <a:latin typeface="Noto Sans JP"/>
              </a:rPr>
              <a:t>Imitability</a:t>
            </a:r>
            <a:r>
              <a:rPr lang="ja-JP" altLang="en-US" sz="2000" dirty="0">
                <a:latin typeface="Noto Sans JP"/>
              </a:rPr>
              <a:t>（模倣可能性）、</a:t>
            </a:r>
            <a:r>
              <a:rPr lang="en-US" altLang="ja-JP" sz="2000" dirty="0">
                <a:latin typeface="Noto Sans JP"/>
              </a:rPr>
              <a:t>Organization</a:t>
            </a:r>
            <a:r>
              <a:rPr lang="ja-JP" altLang="en-US" sz="2000" dirty="0">
                <a:latin typeface="Noto Sans JP"/>
              </a:rPr>
              <a:t>（組織）の</a:t>
            </a:r>
            <a:r>
              <a:rPr lang="en-US" altLang="ja-JP" sz="2000" dirty="0">
                <a:latin typeface="Noto Sans JP"/>
              </a:rPr>
              <a:t>4</a:t>
            </a:r>
            <a:r>
              <a:rPr lang="ja-JP" altLang="en-US" sz="2000" dirty="0">
                <a:latin typeface="Noto Sans JP"/>
              </a:rPr>
              <a:t>つの視点で評価し、強みと弱みの質や競争優位性を評価・分析するフレームワークである。</a:t>
            </a:r>
          </a:p>
        </p:txBody>
      </p:sp>
      <p:graphicFrame>
        <p:nvGraphicFramePr>
          <p:cNvPr id="5" name="図表 4">
            <a:extLst>
              <a:ext uri="{FF2B5EF4-FFF2-40B4-BE49-F238E27FC236}">
                <a16:creationId xmlns:a16="http://schemas.microsoft.com/office/drawing/2014/main" id="{1254199A-263E-BC67-D98C-5001BC89529F}"/>
              </a:ext>
            </a:extLst>
          </p:cNvPr>
          <p:cNvGraphicFramePr/>
          <p:nvPr>
            <p:extLst>
              <p:ext uri="{D42A27DB-BD31-4B8C-83A1-F6EECF244321}">
                <p14:modId xmlns:p14="http://schemas.microsoft.com/office/powerpoint/2010/main" val="2015364625"/>
              </p:ext>
            </p:extLst>
          </p:nvPr>
        </p:nvGraphicFramePr>
        <p:xfrm>
          <a:off x="3607359" y="3107453"/>
          <a:ext cx="4772968" cy="32058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056445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1069664"/>
            <a:ext cx="10015695" cy="1938992"/>
          </a:xfrm>
          <a:prstGeom prst="rect">
            <a:avLst/>
          </a:prstGeom>
          <a:noFill/>
        </p:spPr>
        <p:txBody>
          <a:bodyPr wrap="square" rtlCol="0">
            <a:spAutoFit/>
          </a:bodyPr>
          <a:lstStyle/>
          <a:p>
            <a:r>
              <a:rPr lang="en-US" altLang="ja-JP" sz="2000" b="1" dirty="0">
                <a:solidFill>
                  <a:srgbClr val="FF0000"/>
                </a:solidFill>
                <a:latin typeface="Noto Sans JP"/>
              </a:rPr>
              <a:t>3C</a:t>
            </a:r>
            <a:r>
              <a:rPr lang="ja-JP" altLang="en-US" sz="2000" b="1" dirty="0">
                <a:solidFill>
                  <a:srgbClr val="FF0000"/>
                </a:solidFill>
                <a:latin typeface="Noto Sans JP"/>
              </a:rPr>
              <a:t>分析</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マーケティング分析に必要不可欠な</a:t>
            </a:r>
            <a:r>
              <a:rPr lang="en-US" altLang="ja-JP" sz="2000" dirty="0">
                <a:latin typeface="Noto Sans JP"/>
              </a:rPr>
              <a:t>3</a:t>
            </a:r>
            <a:r>
              <a:rPr lang="ja-JP" altLang="en-US" sz="2000" dirty="0">
                <a:latin typeface="Noto Sans JP"/>
              </a:rPr>
              <a:t>要素、顧客（</a:t>
            </a:r>
            <a:r>
              <a:rPr lang="en-US" altLang="ja-JP" sz="2000" dirty="0">
                <a:latin typeface="Noto Sans JP"/>
              </a:rPr>
              <a:t>Customer</a:t>
            </a:r>
            <a:r>
              <a:rPr lang="ja-JP" altLang="en-US" sz="2000" dirty="0">
                <a:latin typeface="Noto Sans JP"/>
              </a:rPr>
              <a:t>）、自社（</a:t>
            </a:r>
            <a:r>
              <a:rPr lang="en-US" altLang="ja-JP" sz="2000" dirty="0">
                <a:latin typeface="Noto Sans JP"/>
              </a:rPr>
              <a:t>Company</a:t>
            </a:r>
            <a:r>
              <a:rPr lang="ja-JP" altLang="en-US" sz="2000" dirty="0">
                <a:latin typeface="Noto Sans JP"/>
              </a:rPr>
              <a:t>）、競合他社（</a:t>
            </a:r>
            <a:r>
              <a:rPr lang="en-US" altLang="ja-JP" sz="2000" dirty="0">
                <a:latin typeface="Noto Sans JP"/>
              </a:rPr>
              <a:t>Competitor</a:t>
            </a:r>
            <a:r>
              <a:rPr lang="ja-JP" altLang="en-US" sz="2000" dirty="0">
                <a:latin typeface="Noto Sans JP"/>
              </a:rPr>
              <a:t>）について自社の置かれている状況を分析する、内部環境分析の手法。これに、</a:t>
            </a:r>
            <a:r>
              <a:rPr lang="en-US" altLang="ja-JP" sz="2000" dirty="0">
                <a:latin typeface="Noto Sans JP"/>
              </a:rPr>
              <a:t>Channel</a:t>
            </a:r>
            <a:r>
              <a:rPr lang="ja-JP" altLang="en-US" sz="2000" dirty="0">
                <a:latin typeface="Noto Sans JP"/>
              </a:rPr>
              <a:t>（流通）、</a:t>
            </a:r>
            <a:r>
              <a:rPr lang="en-US" altLang="ja-JP" sz="2000" dirty="0">
                <a:latin typeface="Noto Sans JP"/>
              </a:rPr>
              <a:t>Cost</a:t>
            </a:r>
            <a:r>
              <a:rPr lang="ja-JP" altLang="en-US" sz="2000" dirty="0">
                <a:latin typeface="Noto Sans JP"/>
              </a:rPr>
              <a:t>（費用）、</a:t>
            </a:r>
            <a:r>
              <a:rPr lang="en-US" altLang="ja-JP" sz="2000" dirty="0">
                <a:latin typeface="Noto Sans JP"/>
              </a:rPr>
              <a:t>Co-operator</a:t>
            </a:r>
            <a:r>
              <a:rPr lang="ja-JP" altLang="en-US" sz="2000" dirty="0">
                <a:latin typeface="Noto Sans JP"/>
              </a:rPr>
              <a:t>（協力者）のいずれかを加えて「</a:t>
            </a:r>
            <a:r>
              <a:rPr lang="en-US" altLang="ja-JP" sz="2000" dirty="0">
                <a:latin typeface="Noto Sans JP"/>
              </a:rPr>
              <a:t>4C</a:t>
            </a:r>
            <a:r>
              <a:rPr lang="ja-JP" altLang="en-US" sz="2000" dirty="0">
                <a:latin typeface="Noto Sans JP"/>
              </a:rPr>
              <a:t>分析」とする場合もある。</a:t>
            </a:r>
          </a:p>
        </p:txBody>
      </p:sp>
      <p:graphicFrame>
        <p:nvGraphicFramePr>
          <p:cNvPr id="2" name="図表 1">
            <a:extLst>
              <a:ext uri="{FF2B5EF4-FFF2-40B4-BE49-F238E27FC236}">
                <a16:creationId xmlns:a16="http://schemas.microsoft.com/office/drawing/2014/main" id="{79610EDC-54C5-4795-19D1-3C89731AD60E}"/>
              </a:ext>
            </a:extLst>
          </p:cNvPr>
          <p:cNvGraphicFramePr/>
          <p:nvPr>
            <p:extLst>
              <p:ext uri="{D42A27DB-BD31-4B8C-83A1-F6EECF244321}">
                <p14:modId xmlns:p14="http://schemas.microsoft.com/office/powerpoint/2010/main" val="741235581"/>
              </p:ext>
            </p:extLst>
          </p:nvPr>
        </p:nvGraphicFramePr>
        <p:xfrm>
          <a:off x="3609591" y="3167743"/>
          <a:ext cx="4680299" cy="28299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572913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2285514"/>
            <a:ext cx="10015695" cy="1323439"/>
          </a:xfrm>
          <a:prstGeom prst="rect">
            <a:avLst/>
          </a:prstGeom>
          <a:noFill/>
        </p:spPr>
        <p:txBody>
          <a:bodyPr wrap="square" rtlCol="0">
            <a:spAutoFit/>
          </a:bodyPr>
          <a:lstStyle/>
          <a:p>
            <a:r>
              <a:rPr lang="ja-JP" altLang="en-US" sz="2000" b="1" dirty="0">
                <a:solidFill>
                  <a:srgbClr val="FF0000"/>
                </a:solidFill>
                <a:latin typeface="Noto Sans JP"/>
              </a:rPr>
              <a:t>コアコンピタンス</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長年の企業活動により蓄積された他社と差別化できる、または競争力の中核となる企業独自のノウハウや技術のこと。</a:t>
            </a:r>
          </a:p>
        </p:txBody>
      </p:sp>
    </p:spTree>
    <p:extLst>
      <p:ext uri="{BB962C8B-B14F-4D97-AF65-F5344CB8AC3E}">
        <p14:creationId xmlns:p14="http://schemas.microsoft.com/office/powerpoint/2010/main" val="1369874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2255372"/>
            <a:ext cx="10015695" cy="1938992"/>
          </a:xfrm>
          <a:prstGeom prst="rect">
            <a:avLst/>
          </a:prstGeom>
          <a:noFill/>
        </p:spPr>
        <p:txBody>
          <a:bodyPr wrap="square" rtlCol="0">
            <a:spAutoFit/>
          </a:bodyPr>
          <a:lstStyle/>
          <a:p>
            <a:r>
              <a:rPr lang="ja-JP" altLang="en-US" sz="2000" b="1" dirty="0">
                <a:solidFill>
                  <a:srgbClr val="FF0000"/>
                </a:solidFill>
                <a:latin typeface="Noto Sans JP"/>
              </a:rPr>
              <a:t>オプトアウト</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本人が反対の意思を示さない限り、メールの配信や情報の提供に同意したとみなす方式。個人情報保護法では、個人データの第三者提供に関してあらかじめ通知または公表しておくオプトアウト方式も認めているが、</a:t>
            </a:r>
            <a:r>
              <a:rPr lang="en-US" altLang="ja-JP" sz="2000" dirty="0">
                <a:solidFill>
                  <a:srgbClr val="FF0000"/>
                </a:solidFill>
                <a:latin typeface="Noto Sans JP"/>
              </a:rPr>
              <a:t>2017</a:t>
            </a:r>
            <a:r>
              <a:rPr lang="ja-JP" altLang="en-US" sz="2000" dirty="0">
                <a:solidFill>
                  <a:srgbClr val="FF0000"/>
                </a:solidFill>
                <a:latin typeface="Noto Sans JP"/>
              </a:rPr>
              <a:t>年改正により、個人情報をオプトアウト方式で第三者に提供する際には個人情報保護委員会への届け出が必要となった</a:t>
            </a:r>
            <a:r>
              <a:rPr lang="ja-JP" altLang="en-US" sz="2000" dirty="0">
                <a:latin typeface="Noto Sans JP"/>
              </a:rPr>
              <a:t>。</a:t>
            </a:r>
          </a:p>
        </p:txBody>
      </p:sp>
    </p:spTree>
    <p:extLst>
      <p:ext uri="{BB962C8B-B14F-4D97-AF65-F5344CB8AC3E}">
        <p14:creationId xmlns:p14="http://schemas.microsoft.com/office/powerpoint/2010/main" val="6433188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2285514"/>
            <a:ext cx="10015695" cy="1631216"/>
          </a:xfrm>
          <a:prstGeom prst="rect">
            <a:avLst/>
          </a:prstGeom>
          <a:noFill/>
        </p:spPr>
        <p:txBody>
          <a:bodyPr wrap="square" rtlCol="0">
            <a:spAutoFit/>
          </a:bodyPr>
          <a:lstStyle/>
          <a:p>
            <a:r>
              <a:rPr lang="ja-JP" altLang="en-US" sz="2000" b="1" dirty="0">
                <a:solidFill>
                  <a:srgbClr val="FF0000"/>
                </a:solidFill>
                <a:latin typeface="Noto Sans JP"/>
              </a:rPr>
              <a:t>ニッチ戦略</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特定のニーズ（需要）がある規模の小さい市場（ニッチ市場、隙間市場）をターゲットとして、新たなニーズの発掘や市場に特化したサービスの提供などを行う経営戦略のこと。</a:t>
            </a:r>
          </a:p>
        </p:txBody>
      </p:sp>
    </p:spTree>
    <p:extLst>
      <p:ext uri="{BB962C8B-B14F-4D97-AF65-F5344CB8AC3E}">
        <p14:creationId xmlns:p14="http://schemas.microsoft.com/office/powerpoint/2010/main" val="2979551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2255372"/>
            <a:ext cx="10015695" cy="2246769"/>
          </a:xfrm>
          <a:prstGeom prst="rect">
            <a:avLst/>
          </a:prstGeom>
          <a:noFill/>
        </p:spPr>
        <p:txBody>
          <a:bodyPr wrap="square" rtlCol="0">
            <a:spAutoFit/>
          </a:bodyPr>
          <a:lstStyle/>
          <a:p>
            <a:r>
              <a:rPr lang="ja-JP" altLang="en-US" sz="2000" b="1" dirty="0">
                <a:solidFill>
                  <a:srgbClr val="FF0000"/>
                </a:solidFill>
                <a:latin typeface="Noto Sans JP"/>
              </a:rPr>
              <a:t>一般データ保護規則（</a:t>
            </a:r>
            <a:r>
              <a:rPr lang="en-US" altLang="ja-JP" sz="2000" b="1" dirty="0">
                <a:solidFill>
                  <a:srgbClr val="FF0000"/>
                </a:solidFill>
                <a:latin typeface="Noto Sans JP"/>
              </a:rPr>
              <a:t>GDPR</a:t>
            </a:r>
            <a:r>
              <a:rPr lang="ja-JP" altLang="en-US" sz="2000" b="1" dirty="0">
                <a:solidFill>
                  <a:srgbClr val="FF0000"/>
                </a:solidFill>
                <a:latin typeface="Noto Sans JP"/>
              </a:rPr>
              <a:t>）</a:t>
            </a:r>
            <a:endParaRPr lang="en-US" altLang="ja-JP" sz="2000" b="1" dirty="0">
              <a:solidFill>
                <a:srgbClr val="FF0000"/>
              </a:solidFill>
              <a:latin typeface="Noto Sans JP"/>
            </a:endParaRPr>
          </a:p>
          <a:p>
            <a:endParaRPr lang="en-US" altLang="ja-JP" sz="2000" dirty="0">
              <a:latin typeface="Noto Sans JP"/>
            </a:endParaRPr>
          </a:p>
          <a:p>
            <a:r>
              <a:rPr lang="en-US" altLang="ja-JP" sz="2000" dirty="0">
                <a:latin typeface="Noto Sans JP"/>
              </a:rPr>
              <a:t>EU</a:t>
            </a:r>
            <a:r>
              <a:rPr lang="ja-JP" altLang="en-US" sz="2000" dirty="0">
                <a:latin typeface="Noto Sans JP"/>
              </a:rPr>
              <a:t>で適用されている個人情報保護に関する法規則。</a:t>
            </a:r>
            <a:r>
              <a:rPr lang="en-US" altLang="ja-JP" sz="2000" dirty="0">
                <a:latin typeface="Noto Sans JP"/>
              </a:rPr>
              <a:t>1995</a:t>
            </a:r>
            <a:r>
              <a:rPr lang="ja-JP" altLang="en-US" sz="2000" dirty="0">
                <a:latin typeface="Noto Sans JP"/>
              </a:rPr>
              <a:t>年に施行された</a:t>
            </a:r>
            <a:r>
              <a:rPr lang="en-US" altLang="ja-JP" sz="2000" dirty="0">
                <a:latin typeface="Noto Sans JP"/>
              </a:rPr>
              <a:t>EU</a:t>
            </a:r>
            <a:r>
              <a:rPr lang="ja-JP" altLang="en-US" sz="2000" dirty="0">
                <a:latin typeface="Noto Sans JP"/>
              </a:rPr>
              <a:t>データ保護指令に代わるものとして、</a:t>
            </a:r>
            <a:r>
              <a:rPr lang="en-US" altLang="ja-JP" sz="2000" dirty="0">
                <a:latin typeface="Noto Sans JP"/>
              </a:rPr>
              <a:t>2018</a:t>
            </a:r>
            <a:r>
              <a:rPr lang="ja-JP" altLang="en-US" sz="2000" dirty="0">
                <a:latin typeface="Noto Sans JP"/>
              </a:rPr>
              <a:t>年に施行された。一般データ保護規則は法規制であり、違反すれば行政罰が科される。本規則において保護される個人情報は、氏名やメールアドレス、画像・音声のほか</a:t>
            </a:r>
            <a:r>
              <a:rPr lang="en-US" altLang="ja-JP" sz="2000" dirty="0">
                <a:latin typeface="Noto Sans JP"/>
              </a:rPr>
              <a:t>IP</a:t>
            </a:r>
            <a:r>
              <a:rPr lang="ja-JP" altLang="en-US" sz="2000" dirty="0">
                <a:latin typeface="Noto Sans JP"/>
              </a:rPr>
              <a:t>アドレスなどが挙げられる。特定の個人が識別できる情報であれば、消費者だけでなく企業の従業員なども保護の対象となる。</a:t>
            </a:r>
          </a:p>
        </p:txBody>
      </p:sp>
    </p:spTree>
    <p:extLst>
      <p:ext uri="{BB962C8B-B14F-4D97-AF65-F5344CB8AC3E}">
        <p14:creationId xmlns:p14="http://schemas.microsoft.com/office/powerpoint/2010/main" val="243000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2255372"/>
            <a:ext cx="10015695" cy="2246769"/>
          </a:xfrm>
          <a:prstGeom prst="rect">
            <a:avLst/>
          </a:prstGeom>
          <a:noFill/>
        </p:spPr>
        <p:txBody>
          <a:bodyPr wrap="square" rtlCol="0">
            <a:spAutoFit/>
          </a:bodyPr>
          <a:lstStyle/>
          <a:p>
            <a:r>
              <a:rPr lang="ja-JP" altLang="en-US" sz="2000" b="1" dirty="0">
                <a:solidFill>
                  <a:srgbClr val="FF0000"/>
                </a:solidFill>
                <a:latin typeface="Noto Sans JP"/>
              </a:rPr>
              <a:t>一般データ保護規則（</a:t>
            </a:r>
            <a:r>
              <a:rPr lang="en-US" altLang="ja-JP" sz="2000" b="1" dirty="0">
                <a:solidFill>
                  <a:srgbClr val="FF0000"/>
                </a:solidFill>
                <a:latin typeface="Noto Sans JP"/>
              </a:rPr>
              <a:t>General Data Protection Regulation</a:t>
            </a:r>
            <a:r>
              <a:rPr lang="ja-JP" altLang="en-US" sz="2000" b="1" dirty="0">
                <a:solidFill>
                  <a:srgbClr val="FF0000"/>
                </a:solidFill>
                <a:latin typeface="Noto Sans JP"/>
              </a:rPr>
              <a:t>）</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別名は</a:t>
            </a:r>
            <a:r>
              <a:rPr lang="en-US" altLang="ja-JP" sz="2000" dirty="0">
                <a:latin typeface="Noto Sans JP"/>
              </a:rPr>
              <a:t>GDPR</a:t>
            </a:r>
            <a:r>
              <a:rPr lang="ja-JP" altLang="en-US" sz="2000" dirty="0">
                <a:latin typeface="Noto Sans JP"/>
              </a:rPr>
              <a:t>。</a:t>
            </a:r>
            <a:r>
              <a:rPr lang="en-US" altLang="ja-JP" sz="2000" dirty="0">
                <a:latin typeface="Noto Sans JP"/>
              </a:rPr>
              <a:t>EU</a:t>
            </a:r>
            <a:r>
              <a:rPr lang="ja-JP" altLang="en-US" sz="2000" dirty="0">
                <a:latin typeface="Noto Sans JP"/>
              </a:rPr>
              <a:t>で適用されている個人情報保護に関する法規則。</a:t>
            </a:r>
            <a:r>
              <a:rPr lang="en-US" altLang="ja-JP" sz="2000" dirty="0">
                <a:latin typeface="Noto Sans JP"/>
              </a:rPr>
              <a:t>1995</a:t>
            </a:r>
            <a:r>
              <a:rPr lang="ja-JP" altLang="en-US" sz="2000" dirty="0">
                <a:latin typeface="Noto Sans JP"/>
              </a:rPr>
              <a:t>年に施行された</a:t>
            </a:r>
            <a:r>
              <a:rPr lang="en-US" altLang="ja-JP" sz="2000" dirty="0">
                <a:latin typeface="Noto Sans JP"/>
              </a:rPr>
              <a:t>EU</a:t>
            </a:r>
            <a:r>
              <a:rPr lang="ja-JP" altLang="en-US" sz="2000" dirty="0">
                <a:latin typeface="Noto Sans JP"/>
              </a:rPr>
              <a:t>データ保護指令に代わるものとして、</a:t>
            </a:r>
            <a:r>
              <a:rPr lang="en-US" altLang="ja-JP" sz="2000" dirty="0">
                <a:latin typeface="Noto Sans JP"/>
              </a:rPr>
              <a:t>2018</a:t>
            </a:r>
            <a:r>
              <a:rPr lang="ja-JP" altLang="en-US" sz="2000" dirty="0">
                <a:latin typeface="Noto Sans JP"/>
              </a:rPr>
              <a:t>年に施行された。一般データ保護規則は法規制であり、違反すれば行政罰が科される。本規則において保護される個人情報は、氏名やメールアドレス、画像・音声のほか</a:t>
            </a:r>
            <a:r>
              <a:rPr lang="en-US" altLang="ja-JP" sz="2000" dirty="0">
                <a:latin typeface="Noto Sans JP"/>
              </a:rPr>
              <a:t>IP</a:t>
            </a:r>
            <a:r>
              <a:rPr lang="ja-JP" altLang="en-US" sz="2000" dirty="0">
                <a:latin typeface="Noto Sans JP"/>
              </a:rPr>
              <a:t>アドレスなどが挙げられる。特定の個人が識別できる情報であれば、消費者だけでなく企業の従業員なども保護の対象となる。</a:t>
            </a:r>
          </a:p>
        </p:txBody>
      </p:sp>
    </p:spTree>
    <p:extLst>
      <p:ext uri="{BB962C8B-B14F-4D97-AF65-F5344CB8AC3E}">
        <p14:creationId xmlns:p14="http://schemas.microsoft.com/office/powerpoint/2010/main" val="1105305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2406097"/>
            <a:ext cx="10015695" cy="1323439"/>
          </a:xfrm>
          <a:prstGeom prst="rect">
            <a:avLst/>
          </a:prstGeom>
          <a:noFill/>
        </p:spPr>
        <p:txBody>
          <a:bodyPr wrap="square" rtlCol="0">
            <a:spAutoFit/>
          </a:bodyPr>
          <a:lstStyle/>
          <a:p>
            <a:r>
              <a:rPr lang="ja-JP" altLang="en-US" sz="2000" b="1" dirty="0">
                <a:solidFill>
                  <a:srgbClr val="FF0000"/>
                </a:solidFill>
                <a:latin typeface="Noto Sans JP"/>
              </a:rPr>
              <a:t>消去権</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プライバシー保護の為の権利の概念のことで、インターネット上に残る個人情報の削除を要求できる権利である。「忘れられる権利」とも呼ばれる。</a:t>
            </a:r>
          </a:p>
        </p:txBody>
      </p:sp>
    </p:spTree>
    <p:extLst>
      <p:ext uri="{BB962C8B-B14F-4D97-AF65-F5344CB8AC3E}">
        <p14:creationId xmlns:p14="http://schemas.microsoft.com/office/powerpoint/2010/main" val="986635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2" y="2375953"/>
            <a:ext cx="10015695" cy="1938992"/>
          </a:xfrm>
          <a:prstGeom prst="rect">
            <a:avLst/>
          </a:prstGeom>
          <a:noFill/>
        </p:spPr>
        <p:txBody>
          <a:bodyPr wrap="square" rtlCol="0">
            <a:spAutoFit/>
          </a:bodyPr>
          <a:lstStyle/>
          <a:p>
            <a:r>
              <a:rPr lang="ja-JP" altLang="en-US" sz="2000" b="1" dirty="0">
                <a:solidFill>
                  <a:srgbClr val="FF0000"/>
                </a:solidFill>
                <a:latin typeface="Noto Sans JP"/>
              </a:rPr>
              <a:t>ウイルス作成罪</a:t>
            </a:r>
            <a:endParaRPr lang="en-US" altLang="ja-JP" sz="2000" b="1" dirty="0">
              <a:solidFill>
                <a:srgbClr val="FF0000"/>
              </a:solidFill>
              <a:latin typeface="Noto Sans JP"/>
            </a:endParaRPr>
          </a:p>
          <a:p>
            <a:endParaRPr lang="en-US" altLang="ja-JP" sz="2000" dirty="0">
              <a:latin typeface="Noto Sans JP"/>
            </a:endParaRPr>
          </a:p>
          <a:p>
            <a:r>
              <a:rPr lang="ja-JP" altLang="en-US" sz="2000" dirty="0">
                <a:latin typeface="Noto Sans JP"/>
              </a:rPr>
              <a:t>刑法</a:t>
            </a:r>
            <a:r>
              <a:rPr lang="en-US" altLang="ja-JP" sz="2000" dirty="0">
                <a:latin typeface="Noto Sans JP"/>
              </a:rPr>
              <a:t>168</a:t>
            </a:r>
            <a:r>
              <a:rPr lang="ja-JP" altLang="en-US" sz="2000" dirty="0">
                <a:latin typeface="Noto Sans JP"/>
              </a:rPr>
              <a:t>条の</a:t>
            </a:r>
            <a:r>
              <a:rPr lang="en-US" altLang="ja-JP" sz="2000" dirty="0">
                <a:latin typeface="Noto Sans JP"/>
              </a:rPr>
              <a:t>2</a:t>
            </a:r>
            <a:r>
              <a:rPr lang="ja-JP" altLang="en-US" sz="2000" dirty="0">
                <a:latin typeface="Noto Sans JP"/>
              </a:rPr>
              <a:t>「不正指令電磁的記録作成罪」の通称で、正当な理由なく、人のコンピュータにおける実行の用に供する目的で、ウイルス（マルウェア）を作成・提供・実行した場合に未遂行為も含め処罰される。刑罰は</a:t>
            </a:r>
            <a:r>
              <a:rPr lang="en-US" altLang="ja-JP" sz="2000" dirty="0">
                <a:latin typeface="Noto Sans JP"/>
              </a:rPr>
              <a:t>3</a:t>
            </a:r>
            <a:r>
              <a:rPr lang="ja-JP" altLang="en-US" sz="2000" dirty="0">
                <a:latin typeface="Noto Sans JP"/>
              </a:rPr>
              <a:t>年以下の懲役または</a:t>
            </a:r>
            <a:r>
              <a:rPr lang="en-US" altLang="ja-JP" sz="2000" dirty="0">
                <a:latin typeface="Noto Sans JP"/>
              </a:rPr>
              <a:t>50</a:t>
            </a:r>
            <a:r>
              <a:rPr lang="ja-JP" altLang="en-US" sz="2000" dirty="0">
                <a:latin typeface="Noto Sans JP"/>
              </a:rPr>
              <a:t>万円以下の罰金。</a:t>
            </a:r>
          </a:p>
        </p:txBody>
      </p:sp>
    </p:spTree>
    <p:extLst>
      <p:ext uri="{BB962C8B-B14F-4D97-AF65-F5344CB8AC3E}">
        <p14:creationId xmlns:p14="http://schemas.microsoft.com/office/powerpoint/2010/main" val="393578775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1601</TotalTime>
  <Words>3146</Words>
  <Application>Microsoft Office PowerPoint</Application>
  <PresentationFormat>ワイド画面</PresentationFormat>
  <Paragraphs>217</Paragraphs>
  <Slides>50</Slides>
  <Notes>50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50</vt:i4>
      </vt:variant>
    </vt:vector>
  </HeadingPairs>
  <TitlesOfParts>
    <vt:vector size="56" baseType="lpstr">
      <vt:lpstr>Noto Sans JP</vt:lpstr>
      <vt:lpstr>ヒラギノ角ゴ ProN W3</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旭化成グループ</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矢野　雅也(Yano, Masaya)</dc:creator>
  <cp:lastModifiedBy>矢野　雅也(Yano, Masaya)</cp:lastModifiedBy>
  <cp:revision>599</cp:revision>
  <dcterms:created xsi:type="dcterms:W3CDTF">2023-10-19T04:21:29Z</dcterms:created>
  <dcterms:modified xsi:type="dcterms:W3CDTF">2023-12-28T07:28:36Z</dcterms:modified>
</cp:coreProperties>
</file>