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408" r:id="rId2"/>
    <p:sldId id="406" r:id="rId3"/>
    <p:sldId id="409" r:id="rId4"/>
    <p:sldId id="410" r:id="rId5"/>
    <p:sldId id="411" r:id="rId6"/>
    <p:sldId id="412" r:id="rId7"/>
    <p:sldId id="413" r:id="rId8"/>
    <p:sldId id="414" r:id="rId9"/>
    <p:sldId id="415" r:id="rId10"/>
    <p:sldId id="416" r:id="rId11"/>
    <p:sldId id="417" r:id="rId12"/>
    <p:sldId id="418" r:id="rId13"/>
    <p:sldId id="419" r:id="rId14"/>
    <p:sldId id="420" r:id="rId15"/>
    <p:sldId id="421" r:id="rId16"/>
    <p:sldId id="422" r:id="rId17"/>
    <p:sldId id="423" r:id="rId18"/>
    <p:sldId id="424" r:id="rId19"/>
    <p:sldId id="425" r:id="rId20"/>
    <p:sldId id="426" r:id="rId21"/>
    <p:sldId id="427" r:id="rId22"/>
    <p:sldId id="428" r:id="rId23"/>
    <p:sldId id="429" r:id="rId24"/>
    <p:sldId id="430" r:id="rId25"/>
    <p:sldId id="431" r:id="rId26"/>
    <p:sldId id="432" r:id="rId27"/>
    <p:sldId id="433" r:id="rId28"/>
    <p:sldId id="434" r:id="rId29"/>
    <p:sldId id="435" r:id="rId30"/>
    <p:sldId id="436" r:id="rId31"/>
    <p:sldId id="437" r:id="rId32"/>
    <p:sldId id="438" r:id="rId33"/>
    <p:sldId id="439" r:id="rId34"/>
    <p:sldId id="440" r:id="rId35"/>
    <p:sldId id="441" r:id="rId36"/>
    <p:sldId id="442" r:id="rId37"/>
    <p:sldId id="443" r:id="rId38"/>
    <p:sldId id="444" r:id="rId39"/>
    <p:sldId id="445" r:id="rId40"/>
    <p:sldId id="446" r:id="rId41"/>
    <p:sldId id="447" r:id="rId42"/>
    <p:sldId id="448" r:id="rId43"/>
    <p:sldId id="449" r:id="rId44"/>
    <p:sldId id="450" r:id="rId45"/>
    <p:sldId id="451" r:id="rId46"/>
    <p:sldId id="452" r:id="rId47"/>
    <p:sldId id="453" r:id="rId48"/>
    <p:sldId id="454" r:id="rId49"/>
    <p:sldId id="455" r:id="rId50"/>
    <p:sldId id="456" r:id="rId5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99" autoAdjust="0"/>
    <p:restoredTop sz="94933" autoAdjust="0"/>
  </p:normalViewPr>
  <p:slideViewPr>
    <p:cSldViewPr snapToGrid="0">
      <p:cViewPr varScale="1">
        <p:scale>
          <a:sx n="83" d="100"/>
          <a:sy n="83" d="100"/>
        </p:scale>
        <p:origin x="733" y="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A6FC6B-59A1-47CB-906F-388A7902951E}" type="doc">
      <dgm:prSet loTypeId="urn:microsoft.com/office/officeart/2005/8/layout/radial6" loCatId="cycle" qsTypeId="urn:microsoft.com/office/officeart/2005/8/quickstyle/simple1" qsCatId="simple" csTypeId="urn:microsoft.com/office/officeart/2005/8/colors/colorful1" csCatId="colorful" phldr="1"/>
      <dgm:spPr/>
      <dgm:t>
        <a:bodyPr/>
        <a:lstStyle/>
        <a:p>
          <a:endParaRPr kumimoji="1" lang="ja-JP" altLang="en-US"/>
        </a:p>
      </dgm:t>
    </dgm:pt>
    <dgm:pt modelId="{BB2942BD-48C7-4099-BF7E-BB27A755889F}">
      <dgm:prSet phldrT="[テキスト]"/>
      <dgm:spPr/>
      <dgm:t>
        <a:bodyPr/>
        <a:lstStyle/>
        <a:p>
          <a:r>
            <a:rPr kumimoji="1" lang="ja-JP" altLang="en-US" b="1" dirty="0"/>
            <a:t>顧客</a:t>
          </a:r>
        </a:p>
      </dgm:t>
    </dgm:pt>
    <dgm:pt modelId="{8801C296-615E-4AF8-AF15-226033531875}" type="parTrans" cxnId="{2D377355-4463-4797-BEF0-6A97FBDA54E4}">
      <dgm:prSet/>
      <dgm:spPr/>
      <dgm:t>
        <a:bodyPr/>
        <a:lstStyle/>
        <a:p>
          <a:endParaRPr kumimoji="1" lang="ja-JP" altLang="en-US" b="1"/>
        </a:p>
      </dgm:t>
    </dgm:pt>
    <dgm:pt modelId="{331813E3-2443-4768-A847-F1F320A6CC3C}" type="sibTrans" cxnId="{2D377355-4463-4797-BEF0-6A97FBDA54E4}">
      <dgm:prSet/>
      <dgm:spPr/>
      <dgm:t>
        <a:bodyPr/>
        <a:lstStyle/>
        <a:p>
          <a:endParaRPr kumimoji="1" lang="ja-JP" altLang="en-US" b="1"/>
        </a:p>
      </dgm:t>
    </dgm:pt>
    <dgm:pt modelId="{6B88E731-975E-4243-B76A-E2F2C873F217}">
      <dgm:prSet phldrT="[テキスト]"/>
      <dgm:spPr/>
      <dgm:t>
        <a:bodyPr/>
        <a:lstStyle/>
        <a:p>
          <a:r>
            <a:rPr kumimoji="1" lang="en-US" altLang="ja-JP" b="1" dirty="0"/>
            <a:t>Product</a:t>
          </a:r>
          <a:r>
            <a:rPr kumimoji="1" lang="ja-JP" altLang="en-US" b="1" dirty="0"/>
            <a:t>（製品）</a:t>
          </a:r>
        </a:p>
      </dgm:t>
    </dgm:pt>
    <dgm:pt modelId="{95423B51-620E-4403-A335-0C0EFCA45067}" type="parTrans" cxnId="{B178126B-7B53-425B-B37C-3F0DC4AA09C7}">
      <dgm:prSet/>
      <dgm:spPr/>
      <dgm:t>
        <a:bodyPr/>
        <a:lstStyle/>
        <a:p>
          <a:endParaRPr kumimoji="1" lang="ja-JP" altLang="en-US" b="1"/>
        </a:p>
      </dgm:t>
    </dgm:pt>
    <dgm:pt modelId="{5C784B5D-3A2C-43FB-8D38-0DC98360A8B2}" type="sibTrans" cxnId="{B178126B-7B53-425B-B37C-3F0DC4AA09C7}">
      <dgm:prSet/>
      <dgm:spPr/>
      <dgm:t>
        <a:bodyPr/>
        <a:lstStyle/>
        <a:p>
          <a:endParaRPr kumimoji="1" lang="ja-JP" altLang="en-US" b="1"/>
        </a:p>
      </dgm:t>
    </dgm:pt>
    <dgm:pt modelId="{712969F8-9792-4B4D-93A0-B61DB83ADA9F}">
      <dgm:prSet phldrT="[テキスト]"/>
      <dgm:spPr/>
      <dgm:t>
        <a:bodyPr/>
        <a:lstStyle/>
        <a:p>
          <a:r>
            <a:rPr kumimoji="1" lang="en-US" altLang="ja-JP" b="1" dirty="0"/>
            <a:t>Price</a:t>
          </a:r>
        </a:p>
        <a:p>
          <a:r>
            <a:rPr kumimoji="1" lang="ja-JP" altLang="en-US" b="1" dirty="0"/>
            <a:t>（価格）</a:t>
          </a:r>
        </a:p>
      </dgm:t>
    </dgm:pt>
    <dgm:pt modelId="{A795E4E7-9496-4926-838D-88D38B13CB55}" type="parTrans" cxnId="{EE879DB1-8F95-4FF9-9E30-AAD9E6849B90}">
      <dgm:prSet/>
      <dgm:spPr/>
      <dgm:t>
        <a:bodyPr/>
        <a:lstStyle/>
        <a:p>
          <a:endParaRPr kumimoji="1" lang="ja-JP" altLang="en-US" b="1"/>
        </a:p>
      </dgm:t>
    </dgm:pt>
    <dgm:pt modelId="{055AFEB8-DB80-4BD3-9EF1-67010E0B9AC5}" type="sibTrans" cxnId="{EE879DB1-8F95-4FF9-9E30-AAD9E6849B90}">
      <dgm:prSet/>
      <dgm:spPr/>
      <dgm:t>
        <a:bodyPr/>
        <a:lstStyle/>
        <a:p>
          <a:endParaRPr kumimoji="1" lang="ja-JP" altLang="en-US" b="1"/>
        </a:p>
      </dgm:t>
    </dgm:pt>
    <dgm:pt modelId="{3BBD14FD-9749-4B0E-B4D2-D15208EDA6D3}">
      <dgm:prSet phldrT="[テキスト]"/>
      <dgm:spPr/>
      <dgm:t>
        <a:bodyPr/>
        <a:lstStyle/>
        <a:p>
          <a:r>
            <a:rPr kumimoji="1" lang="en-US" altLang="ja-JP" b="1" dirty="0"/>
            <a:t>Promotion</a:t>
          </a:r>
          <a:r>
            <a:rPr kumimoji="1" lang="ja-JP" altLang="en-US" b="1" dirty="0"/>
            <a:t>（宣伝）</a:t>
          </a:r>
        </a:p>
      </dgm:t>
    </dgm:pt>
    <dgm:pt modelId="{1750DAF0-66CD-4218-91BA-B939378F6519}" type="parTrans" cxnId="{88B52D43-AC23-4F94-9A16-F5887B938242}">
      <dgm:prSet/>
      <dgm:spPr/>
      <dgm:t>
        <a:bodyPr/>
        <a:lstStyle/>
        <a:p>
          <a:endParaRPr kumimoji="1" lang="ja-JP" altLang="en-US" b="1"/>
        </a:p>
      </dgm:t>
    </dgm:pt>
    <dgm:pt modelId="{A9879E7A-524C-4DF0-84ED-18C24EBE673B}" type="sibTrans" cxnId="{88B52D43-AC23-4F94-9A16-F5887B938242}">
      <dgm:prSet/>
      <dgm:spPr/>
      <dgm:t>
        <a:bodyPr/>
        <a:lstStyle/>
        <a:p>
          <a:endParaRPr kumimoji="1" lang="ja-JP" altLang="en-US" b="1"/>
        </a:p>
      </dgm:t>
    </dgm:pt>
    <dgm:pt modelId="{6106852B-B3F4-418A-A9BF-3B7ABE43AD72}">
      <dgm:prSet phldrT="[テキスト]"/>
      <dgm:spPr/>
      <dgm:t>
        <a:bodyPr/>
        <a:lstStyle/>
        <a:p>
          <a:r>
            <a:rPr kumimoji="1" lang="en-US" altLang="ja-JP" b="1" dirty="0"/>
            <a:t>Place</a:t>
          </a:r>
        </a:p>
        <a:p>
          <a:r>
            <a:rPr kumimoji="1" lang="ja-JP" altLang="en-US" b="1" dirty="0"/>
            <a:t>（立地）</a:t>
          </a:r>
        </a:p>
      </dgm:t>
    </dgm:pt>
    <dgm:pt modelId="{09484A1A-6D2E-48BF-836C-B9E01FCBF3D8}" type="parTrans" cxnId="{C8F21589-CD4F-4B9E-9F71-AA059F3BD4ED}">
      <dgm:prSet/>
      <dgm:spPr/>
      <dgm:t>
        <a:bodyPr/>
        <a:lstStyle/>
        <a:p>
          <a:endParaRPr kumimoji="1" lang="ja-JP" altLang="en-US" b="1"/>
        </a:p>
      </dgm:t>
    </dgm:pt>
    <dgm:pt modelId="{D29A7774-1F1B-4285-A171-E94C067F5F63}" type="sibTrans" cxnId="{C8F21589-CD4F-4B9E-9F71-AA059F3BD4ED}">
      <dgm:prSet/>
      <dgm:spPr/>
      <dgm:t>
        <a:bodyPr/>
        <a:lstStyle/>
        <a:p>
          <a:endParaRPr kumimoji="1" lang="ja-JP" altLang="en-US" b="1"/>
        </a:p>
      </dgm:t>
    </dgm:pt>
    <dgm:pt modelId="{1731611A-8BBD-44B5-B036-BAC00688C4B8}" type="pres">
      <dgm:prSet presAssocID="{8DA6FC6B-59A1-47CB-906F-388A7902951E}" presName="Name0" presStyleCnt="0">
        <dgm:presLayoutVars>
          <dgm:chMax val="1"/>
          <dgm:dir/>
          <dgm:animLvl val="ctr"/>
          <dgm:resizeHandles val="exact"/>
        </dgm:presLayoutVars>
      </dgm:prSet>
      <dgm:spPr/>
    </dgm:pt>
    <dgm:pt modelId="{DEDE9068-AA69-4865-87B5-10CCDAAA1CDC}" type="pres">
      <dgm:prSet presAssocID="{BB2942BD-48C7-4099-BF7E-BB27A755889F}" presName="centerShape" presStyleLbl="node0" presStyleIdx="0" presStyleCnt="1"/>
      <dgm:spPr/>
    </dgm:pt>
    <dgm:pt modelId="{E12B6610-BD20-45EE-A195-42F4EF6569D4}" type="pres">
      <dgm:prSet presAssocID="{6B88E731-975E-4243-B76A-E2F2C873F217}" presName="node" presStyleLbl="node1" presStyleIdx="0" presStyleCnt="4">
        <dgm:presLayoutVars>
          <dgm:bulletEnabled val="1"/>
        </dgm:presLayoutVars>
      </dgm:prSet>
      <dgm:spPr/>
    </dgm:pt>
    <dgm:pt modelId="{4265FB53-1398-4405-A143-314CAF61802B}" type="pres">
      <dgm:prSet presAssocID="{6B88E731-975E-4243-B76A-E2F2C873F217}" presName="dummy" presStyleCnt="0"/>
      <dgm:spPr/>
    </dgm:pt>
    <dgm:pt modelId="{7F5D204E-95C9-4BF7-9340-A19E4933D0D3}" type="pres">
      <dgm:prSet presAssocID="{5C784B5D-3A2C-43FB-8D38-0DC98360A8B2}" presName="sibTrans" presStyleLbl="sibTrans2D1" presStyleIdx="0" presStyleCnt="4"/>
      <dgm:spPr/>
    </dgm:pt>
    <dgm:pt modelId="{55226630-9C4B-4E3B-9C07-414F4B9D9660}" type="pres">
      <dgm:prSet presAssocID="{712969F8-9792-4B4D-93A0-B61DB83ADA9F}" presName="node" presStyleLbl="node1" presStyleIdx="1" presStyleCnt="4">
        <dgm:presLayoutVars>
          <dgm:bulletEnabled val="1"/>
        </dgm:presLayoutVars>
      </dgm:prSet>
      <dgm:spPr/>
    </dgm:pt>
    <dgm:pt modelId="{A8D72730-C4F1-4C6A-8E39-4B10CB929678}" type="pres">
      <dgm:prSet presAssocID="{712969F8-9792-4B4D-93A0-B61DB83ADA9F}" presName="dummy" presStyleCnt="0"/>
      <dgm:spPr/>
    </dgm:pt>
    <dgm:pt modelId="{8110A7E8-DC40-4DBB-9B8D-D0AD0919546A}" type="pres">
      <dgm:prSet presAssocID="{055AFEB8-DB80-4BD3-9EF1-67010E0B9AC5}" presName="sibTrans" presStyleLbl="sibTrans2D1" presStyleIdx="1" presStyleCnt="4"/>
      <dgm:spPr/>
    </dgm:pt>
    <dgm:pt modelId="{2110258D-E47D-4871-99E0-905CD133E6FB}" type="pres">
      <dgm:prSet presAssocID="{3BBD14FD-9749-4B0E-B4D2-D15208EDA6D3}" presName="node" presStyleLbl="node1" presStyleIdx="2" presStyleCnt="4">
        <dgm:presLayoutVars>
          <dgm:bulletEnabled val="1"/>
        </dgm:presLayoutVars>
      </dgm:prSet>
      <dgm:spPr/>
    </dgm:pt>
    <dgm:pt modelId="{72847260-E101-4CC1-9621-FD7B6BEF37D2}" type="pres">
      <dgm:prSet presAssocID="{3BBD14FD-9749-4B0E-B4D2-D15208EDA6D3}" presName="dummy" presStyleCnt="0"/>
      <dgm:spPr/>
    </dgm:pt>
    <dgm:pt modelId="{C3AF118C-79E1-4E75-86EF-581BEEBB7DDF}" type="pres">
      <dgm:prSet presAssocID="{A9879E7A-524C-4DF0-84ED-18C24EBE673B}" presName="sibTrans" presStyleLbl="sibTrans2D1" presStyleIdx="2" presStyleCnt="4"/>
      <dgm:spPr/>
    </dgm:pt>
    <dgm:pt modelId="{6408A3FE-A590-43DB-AC56-D9F651E37973}" type="pres">
      <dgm:prSet presAssocID="{6106852B-B3F4-418A-A9BF-3B7ABE43AD72}" presName="node" presStyleLbl="node1" presStyleIdx="3" presStyleCnt="4">
        <dgm:presLayoutVars>
          <dgm:bulletEnabled val="1"/>
        </dgm:presLayoutVars>
      </dgm:prSet>
      <dgm:spPr/>
    </dgm:pt>
    <dgm:pt modelId="{E159B523-1308-49C1-9DD5-9F0CE4F9469B}" type="pres">
      <dgm:prSet presAssocID="{6106852B-B3F4-418A-A9BF-3B7ABE43AD72}" presName="dummy" presStyleCnt="0"/>
      <dgm:spPr/>
    </dgm:pt>
    <dgm:pt modelId="{15ABF687-B935-4366-9875-F21306B3F350}" type="pres">
      <dgm:prSet presAssocID="{D29A7774-1F1B-4285-A171-E94C067F5F63}" presName="sibTrans" presStyleLbl="sibTrans2D1" presStyleIdx="3" presStyleCnt="4"/>
      <dgm:spPr/>
    </dgm:pt>
  </dgm:ptLst>
  <dgm:cxnLst>
    <dgm:cxn modelId="{7DD2BE0B-17E0-4A57-8339-9D015CDD743D}" type="presOf" srcId="{6106852B-B3F4-418A-A9BF-3B7ABE43AD72}" destId="{6408A3FE-A590-43DB-AC56-D9F651E37973}" srcOrd="0" destOrd="0" presId="urn:microsoft.com/office/officeart/2005/8/layout/radial6"/>
    <dgm:cxn modelId="{3DD44612-5194-4AE3-8E4B-26DCC2CFDF4E}" type="presOf" srcId="{712969F8-9792-4B4D-93A0-B61DB83ADA9F}" destId="{55226630-9C4B-4E3B-9C07-414F4B9D9660}" srcOrd="0" destOrd="0" presId="urn:microsoft.com/office/officeart/2005/8/layout/radial6"/>
    <dgm:cxn modelId="{90940B28-32B8-4D14-86E4-A5149900DD2D}" type="presOf" srcId="{BB2942BD-48C7-4099-BF7E-BB27A755889F}" destId="{DEDE9068-AA69-4865-87B5-10CCDAAA1CDC}" srcOrd="0" destOrd="0" presId="urn:microsoft.com/office/officeart/2005/8/layout/radial6"/>
    <dgm:cxn modelId="{648C335B-3D89-4FAC-93A7-BFED9BA8EEAB}" type="presOf" srcId="{8DA6FC6B-59A1-47CB-906F-388A7902951E}" destId="{1731611A-8BBD-44B5-B036-BAC00688C4B8}" srcOrd="0" destOrd="0" presId="urn:microsoft.com/office/officeart/2005/8/layout/radial6"/>
    <dgm:cxn modelId="{88B52D43-AC23-4F94-9A16-F5887B938242}" srcId="{BB2942BD-48C7-4099-BF7E-BB27A755889F}" destId="{3BBD14FD-9749-4B0E-B4D2-D15208EDA6D3}" srcOrd="2" destOrd="0" parTransId="{1750DAF0-66CD-4218-91BA-B939378F6519}" sibTransId="{A9879E7A-524C-4DF0-84ED-18C24EBE673B}"/>
    <dgm:cxn modelId="{B178126B-7B53-425B-B37C-3F0DC4AA09C7}" srcId="{BB2942BD-48C7-4099-BF7E-BB27A755889F}" destId="{6B88E731-975E-4243-B76A-E2F2C873F217}" srcOrd="0" destOrd="0" parTransId="{95423B51-620E-4403-A335-0C0EFCA45067}" sibTransId="{5C784B5D-3A2C-43FB-8D38-0DC98360A8B2}"/>
    <dgm:cxn modelId="{7BE3B54E-563B-4B15-8EF4-A1C30F4752C6}" type="presOf" srcId="{D29A7774-1F1B-4285-A171-E94C067F5F63}" destId="{15ABF687-B935-4366-9875-F21306B3F350}" srcOrd="0" destOrd="0" presId="urn:microsoft.com/office/officeart/2005/8/layout/radial6"/>
    <dgm:cxn modelId="{3049EA71-5CA8-4FE1-8AFA-E1B87D816486}" type="presOf" srcId="{A9879E7A-524C-4DF0-84ED-18C24EBE673B}" destId="{C3AF118C-79E1-4E75-86EF-581BEEBB7DDF}" srcOrd="0" destOrd="0" presId="urn:microsoft.com/office/officeart/2005/8/layout/radial6"/>
    <dgm:cxn modelId="{2D377355-4463-4797-BEF0-6A97FBDA54E4}" srcId="{8DA6FC6B-59A1-47CB-906F-388A7902951E}" destId="{BB2942BD-48C7-4099-BF7E-BB27A755889F}" srcOrd="0" destOrd="0" parTransId="{8801C296-615E-4AF8-AF15-226033531875}" sibTransId="{331813E3-2443-4768-A847-F1F320A6CC3C}"/>
    <dgm:cxn modelId="{0F0ECA79-127E-4532-BB48-DD391F4F2127}" type="presOf" srcId="{3BBD14FD-9749-4B0E-B4D2-D15208EDA6D3}" destId="{2110258D-E47D-4871-99E0-905CD133E6FB}" srcOrd="0" destOrd="0" presId="urn:microsoft.com/office/officeart/2005/8/layout/radial6"/>
    <dgm:cxn modelId="{8CA0F87C-B60A-407F-9045-B05D34316F6F}" type="presOf" srcId="{5C784B5D-3A2C-43FB-8D38-0DC98360A8B2}" destId="{7F5D204E-95C9-4BF7-9340-A19E4933D0D3}" srcOrd="0" destOrd="0" presId="urn:microsoft.com/office/officeart/2005/8/layout/radial6"/>
    <dgm:cxn modelId="{4B54A083-C3FF-4302-9749-52DABFC9B132}" type="presOf" srcId="{055AFEB8-DB80-4BD3-9EF1-67010E0B9AC5}" destId="{8110A7E8-DC40-4DBB-9B8D-D0AD0919546A}" srcOrd="0" destOrd="0" presId="urn:microsoft.com/office/officeart/2005/8/layout/radial6"/>
    <dgm:cxn modelId="{C8F21589-CD4F-4B9E-9F71-AA059F3BD4ED}" srcId="{BB2942BD-48C7-4099-BF7E-BB27A755889F}" destId="{6106852B-B3F4-418A-A9BF-3B7ABE43AD72}" srcOrd="3" destOrd="0" parTransId="{09484A1A-6D2E-48BF-836C-B9E01FCBF3D8}" sibTransId="{D29A7774-1F1B-4285-A171-E94C067F5F63}"/>
    <dgm:cxn modelId="{98ED60AF-E175-46DB-B5CC-1C3D7FD85742}" type="presOf" srcId="{6B88E731-975E-4243-B76A-E2F2C873F217}" destId="{E12B6610-BD20-45EE-A195-42F4EF6569D4}" srcOrd="0" destOrd="0" presId="urn:microsoft.com/office/officeart/2005/8/layout/radial6"/>
    <dgm:cxn modelId="{EE879DB1-8F95-4FF9-9E30-AAD9E6849B90}" srcId="{BB2942BD-48C7-4099-BF7E-BB27A755889F}" destId="{712969F8-9792-4B4D-93A0-B61DB83ADA9F}" srcOrd="1" destOrd="0" parTransId="{A795E4E7-9496-4926-838D-88D38B13CB55}" sibTransId="{055AFEB8-DB80-4BD3-9EF1-67010E0B9AC5}"/>
    <dgm:cxn modelId="{DA9CB6BA-DBBB-4E9B-B719-C82974FB1282}" type="presParOf" srcId="{1731611A-8BBD-44B5-B036-BAC00688C4B8}" destId="{DEDE9068-AA69-4865-87B5-10CCDAAA1CDC}" srcOrd="0" destOrd="0" presId="urn:microsoft.com/office/officeart/2005/8/layout/radial6"/>
    <dgm:cxn modelId="{0FC58F32-19E9-4BD7-B1A3-1D1B00C9C81B}" type="presParOf" srcId="{1731611A-8BBD-44B5-B036-BAC00688C4B8}" destId="{E12B6610-BD20-45EE-A195-42F4EF6569D4}" srcOrd="1" destOrd="0" presId="urn:microsoft.com/office/officeart/2005/8/layout/radial6"/>
    <dgm:cxn modelId="{F46FFB4C-E21C-4466-96C3-54619669B867}" type="presParOf" srcId="{1731611A-8BBD-44B5-B036-BAC00688C4B8}" destId="{4265FB53-1398-4405-A143-314CAF61802B}" srcOrd="2" destOrd="0" presId="urn:microsoft.com/office/officeart/2005/8/layout/radial6"/>
    <dgm:cxn modelId="{9305340A-36E1-4ABA-97E4-21780BD87B8D}" type="presParOf" srcId="{1731611A-8BBD-44B5-B036-BAC00688C4B8}" destId="{7F5D204E-95C9-4BF7-9340-A19E4933D0D3}" srcOrd="3" destOrd="0" presId="urn:microsoft.com/office/officeart/2005/8/layout/radial6"/>
    <dgm:cxn modelId="{6F2343E6-B454-4D6D-A798-0F17AFB3834F}" type="presParOf" srcId="{1731611A-8BBD-44B5-B036-BAC00688C4B8}" destId="{55226630-9C4B-4E3B-9C07-414F4B9D9660}" srcOrd="4" destOrd="0" presId="urn:microsoft.com/office/officeart/2005/8/layout/radial6"/>
    <dgm:cxn modelId="{579F98D3-1662-43E9-972C-F810E7B2171C}" type="presParOf" srcId="{1731611A-8BBD-44B5-B036-BAC00688C4B8}" destId="{A8D72730-C4F1-4C6A-8E39-4B10CB929678}" srcOrd="5" destOrd="0" presId="urn:microsoft.com/office/officeart/2005/8/layout/radial6"/>
    <dgm:cxn modelId="{57F6C2CE-503A-42A5-B59E-4EA8FFDEBBAA}" type="presParOf" srcId="{1731611A-8BBD-44B5-B036-BAC00688C4B8}" destId="{8110A7E8-DC40-4DBB-9B8D-D0AD0919546A}" srcOrd="6" destOrd="0" presId="urn:microsoft.com/office/officeart/2005/8/layout/radial6"/>
    <dgm:cxn modelId="{788536CA-E2E5-42A5-B2C0-F3AC96A9006B}" type="presParOf" srcId="{1731611A-8BBD-44B5-B036-BAC00688C4B8}" destId="{2110258D-E47D-4871-99E0-905CD133E6FB}" srcOrd="7" destOrd="0" presId="urn:microsoft.com/office/officeart/2005/8/layout/radial6"/>
    <dgm:cxn modelId="{1E0BCA7A-3A45-4431-B9D1-E47B44DB73B0}" type="presParOf" srcId="{1731611A-8BBD-44B5-B036-BAC00688C4B8}" destId="{72847260-E101-4CC1-9621-FD7B6BEF37D2}" srcOrd="8" destOrd="0" presId="urn:microsoft.com/office/officeart/2005/8/layout/radial6"/>
    <dgm:cxn modelId="{E41939DC-919E-46BE-8A45-5DECCC5083A1}" type="presParOf" srcId="{1731611A-8BBD-44B5-B036-BAC00688C4B8}" destId="{C3AF118C-79E1-4E75-86EF-581BEEBB7DDF}" srcOrd="9" destOrd="0" presId="urn:microsoft.com/office/officeart/2005/8/layout/radial6"/>
    <dgm:cxn modelId="{538CAA51-0026-4DCE-9618-58C9E799931F}" type="presParOf" srcId="{1731611A-8BBD-44B5-B036-BAC00688C4B8}" destId="{6408A3FE-A590-43DB-AC56-D9F651E37973}" srcOrd="10" destOrd="0" presId="urn:microsoft.com/office/officeart/2005/8/layout/radial6"/>
    <dgm:cxn modelId="{F2609376-CAAB-4CCB-A6C3-E80C385509E6}" type="presParOf" srcId="{1731611A-8BBD-44B5-B036-BAC00688C4B8}" destId="{E159B523-1308-49C1-9DD5-9F0CE4F9469B}" srcOrd="11" destOrd="0" presId="urn:microsoft.com/office/officeart/2005/8/layout/radial6"/>
    <dgm:cxn modelId="{034029A9-C14F-4B40-AC5C-9FBC6F2FFCFB}" type="presParOf" srcId="{1731611A-8BBD-44B5-B036-BAC00688C4B8}" destId="{15ABF687-B935-4366-9875-F21306B3F350}"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454136-533D-452C-B31D-00D84EB8C62F}" type="doc">
      <dgm:prSet loTypeId="urn:microsoft.com/office/officeart/2005/8/layout/matrix1" loCatId="matrix" qsTypeId="urn:microsoft.com/office/officeart/2005/8/quickstyle/simple1" qsCatId="simple" csTypeId="urn:microsoft.com/office/officeart/2005/8/colors/colorful5" csCatId="colorful" phldr="1"/>
      <dgm:spPr/>
      <dgm:t>
        <a:bodyPr/>
        <a:lstStyle/>
        <a:p>
          <a:endParaRPr kumimoji="1" lang="ja-JP" altLang="en-US"/>
        </a:p>
      </dgm:t>
    </dgm:pt>
    <dgm:pt modelId="{77695D51-37DF-48A7-B809-D31AC0B0A5D9}">
      <dgm:prSet phldrT="[テキスト]" custT="1"/>
      <dgm:spPr/>
      <dgm:t>
        <a:bodyPr/>
        <a:lstStyle/>
        <a:p>
          <a:r>
            <a:rPr kumimoji="1" lang="ja-JP" altLang="en-US" sz="1800" b="1" dirty="0"/>
            <a:t>ビジョンと戦略</a:t>
          </a:r>
        </a:p>
      </dgm:t>
    </dgm:pt>
    <dgm:pt modelId="{8F7902F3-C8DF-444A-AE93-C145D3145E2D}" type="parTrans" cxnId="{3F8A7652-3ED0-4796-A044-CC4B3B563A72}">
      <dgm:prSet/>
      <dgm:spPr/>
      <dgm:t>
        <a:bodyPr/>
        <a:lstStyle/>
        <a:p>
          <a:endParaRPr kumimoji="1" lang="ja-JP" altLang="en-US" sz="3200" b="1"/>
        </a:p>
      </dgm:t>
    </dgm:pt>
    <dgm:pt modelId="{B6A6141F-0931-4B0F-9031-6709826886E8}" type="sibTrans" cxnId="{3F8A7652-3ED0-4796-A044-CC4B3B563A72}">
      <dgm:prSet/>
      <dgm:spPr/>
      <dgm:t>
        <a:bodyPr/>
        <a:lstStyle/>
        <a:p>
          <a:endParaRPr kumimoji="1" lang="ja-JP" altLang="en-US" sz="3200" b="1"/>
        </a:p>
      </dgm:t>
    </dgm:pt>
    <dgm:pt modelId="{C2B84935-CB7E-48ED-A306-DA0D594DCB92}">
      <dgm:prSet phldrT="[テキスト]" custT="1"/>
      <dgm:spPr/>
      <dgm:t>
        <a:bodyPr/>
        <a:lstStyle/>
        <a:p>
          <a:r>
            <a:rPr kumimoji="1" lang="ja-JP" altLang="en-US" sz="1800" b="1" dirty="0"/>
            <a:t>財務の視点</a:t>
          </a:r>
        </a:p>
      </dgm:t>
    </dgm:pt>
    <dgm:pt modelId="{3D5310A0-F9D4-44B1-87DB-1D5007CA2238}" type="parTrans" cxnId="{FE5D7F6F-72DA-4DCE-A1CC-A9686AAECB27}">
      <dgm:prSet/>
      <dgm:spPr/>
      <dgm:t>
        <a:bodyPr/>
        <a:lstStyle/>
        <a:p>
          <a:endParaRPr kumimoji="1" lang="ja-JP" altLang="en-US" sz="3200" b="1"/>
        </a:p>
      </dgm:t>
    </dgm:pt>
    <dgm:pt modelId="{0118BF75-030D-4DBF-9834-DB5D063172C2}" type="sibTrans" cxnId="{FE5D7F6F-72DA-4DCE-A1CC-A9686AAECB27}">
      <dgm:prSet/>
      <dgm:spPr/>
      <dgm:t>
        <a:bodyPr/>
        <a:lstStyle/>
        <a:p>
          <a:endParaRPr kumimoji="1" lang="ja-JP" altLang="en-US" sz="3200" b="1"/>
        </a:p>
      </dgm:t>
    </dgm:pt>
    <dgm:pt modelId="{6ABD6C7F-2D56-420B-9C61-ACAD84F3FD9D}">
      <dgm:prSet phldrT="[テキスト]" custT="1"/>
      <dgm:spPr/>
      <dgm:t>
        <a:bodyPr/>
        <a:lstStyle/>
        <a:p>
          <a:r>
            <a:rPr kumimoji="1" lang="ja-JP" altLang="en-US" sz="1800" b="1" dirty="0"/>
            <a:t>業務プロセスの視点</a:t>
          </a:r>
        </a:p>
      </dgm:t>
    </dgm:pt>
    <dgm:pt modelId="{B02E7C45-DBEB-4B32-B87B-927E84ED54D6}" type="parTrans" cxnId="{2A3C38D2-B086-4040-9BF8-0DF47F6DBAFF}">
      <dgm:prSet/>
      <dgm:spPr/>
      <dgm:t>
        <a:bodyPr/>
        <a:lstStyle/>
        <a:p>
          <a:endParaRPr kumimoji="1" lang="ja-JP" altLang="en-US" sz="3200" b="1"/>
        </a:p>
      </dgm:t>
    </dgm:pt>
    <dgm:pt modelId="{CD8ED108-8485-4150-B631-45A67ACB7548}" type="sibTrans" cxnId="{2A3C38D2-B086-4040-9BF8-0DF47F6DBAFF}">
      <dgm:prSet/>
      <dgm:spPr/>
      <dgm:t>
        <a:bodyPr/>
        <a:lstStyle/>
        <a:p>
          <a:endParaRPr kumimoji="1" lang="ja-JP" altLang="en-US" sz="3200" b="1"/>
        </a:p>
      </dgm:t>
    </dgm:pt>
    <dgm:pt modelId="{E344FE95-0C10-437B-BBBB-BE8BF7E664CF}">
      <dgm:prSet phldrT="[テキスト]" custT="1"/>
      <dgm:spPr/>
      <dgm:t>
        <a:bodyPr/>
        <a:lstStyle/>
        <a:p>
          <a:r>
            <a:rPr kumimoji="1" lang="ja-JP" altLang="en-US" sz="1800" b="1" dirty="0"/>
            <a:t>学習と成長の視点</a:t>
          </a:r>
        </a:p>
      </dgm:t>
    </dgm:pt>
    <dgm:pt modelId="{409C5214-F19E-4093-8D41-7140CDDC2DE1}" type="parTrans" cxnId="{7DA79188-0FAD-4294-8070-1F12CE264EC3}">
      <dgm:prSet/>
      <dgm:spPr/>
      <dgm:t>
        <a:bodyPr/>
        <a:lstStyle/>
        <a:p>
          <a:endParaRPr kumimoji="1" lang="ja-JP" altLang="en-US" sz="3200" b="1"/>
        </a:p>
      </dgm:t>
    </dgm:pt>
    <dgm:pt modelId="{5E9B4ECC-D8A4-4D57-BCA1-95A5BA9D2BF0}" type="sibTrans" cxnId="{7DA79188-0FAD-4294-8070-1F12CE264EC3}">
      <dgm:prSet/>
      <dgm:spPr/>
      <dgm:t>
        <a:bodyPr/>
        <a:lstStyle/>
        <a:p>
          <a:endParaRPr kumimoji="1" lang="ja-JP" altLang="en-US" sz="3200" b="1"/>
        </a:p>
      </dgm:t>
    </dgm:pt>
    <dgm:pt modelId="{FD1A0BAF-D5ED-4A8A-8EC4-F22FA8CB32A9}">
      <dgm:prSet phldrT="[テキスト]" custT="1"/>
      <dgm:spPr/>
      <dgm:t>
        <a:bodyPr/>
        <a:lstStyle/>
        <a:p>
          <a:r>
            <a:rPr kumimoji="1" lang="ja-JP" altLang="en-US" sz="1800" b="1" dirty="0"/>
            <a:t>顧客の視点</a:t>
          </a:r>
        </a:p>
      </dgm:t>
    </dgm:pt>
    <dgm:pt modelId="{EFC82C07-00E5-4940-9EC0-67BD77D50A14}" type="parTrans" cxnId="{990A7F45-3A6B-482D-904B-3EA68749DB3D}">
      <dgm:prSet/>
      <dgm:spPr/>
      <dgm:t>
        <a:bodyPr/>
        <a:lstStyle/>
        <a:p>
          <a:endParaRPr kumimoji="1" lang="ja-JP" altLang="en-US" sz="3200" b="1"/>
        </a:p>
      </dgm:t>
    </dgm:pt>
    <dgm:pt modelId="{D479D309-8BC9-4F45-B93A-1C77CFB80FF9}" type="sibTrans" cxnId="{990A7F45-3A6B-482D-904B-3EA68749DB3D}">
      <dgm:prSet/>
      <dgm:spPr/>
      <dgm:t>
        <a:bodyPr/>
        <a:lstStyle/>
        <a:p>
          <a:endParaRPr kumimoji="1" lang="ja-JP" altLang="en-US" sz="3200" b="1"/>
        </a:p>
      </dgm:t>
    </dgm:pt>
    <dgm:pt modelId="{8049DE2C-50D0-4BEA-9805-5EA52427866F}" type="pres">
      <dgm:prSet presAssocID="{49454136-533D-452C-B31D-00D84EB8C62F}" presName="diagram" presStyleCnt="0">
        <dgm:presLayoutVars>
          <dgm:chMax val="1"/>
          <dgm:dir/>
          <dgm:animLvl val="ctr"/>
          <dgm:resizeHandles val="exact"/>
        </dgm:presLayoutVars>
      </dgm:prSet>
      <dgm:spPr/>
    </dgm:pt>
    <dgm:pt modelId="{B5BA5DDE-1BE4-4031-AF0D-597F819B5D06}" type="pres">
      <dgm:prSet presAssocID="{49454136-533D-452C-B31D-00D84EB8C62F}" presName="matrix" presStyleCnt="0"/>
      <dgm:spPr/>
    </dgm:pt>
    <dgm:pt modelId="{B1F6DC6F-688C-497D-8289-6EBC5BDBF247}" type="pres">
      <dgm:prSet presAssocID="{49454136-533D-452C-B31D-00D84EB8C62F}" presName="tile1" presStyleLbl="node1" presStyleIdx="0" presStyleCnt="4"/>
      <dgm:spPr/>
    </dgm:pt>
    <dgm:pt modelId="{00A42318-C0DF-4AAF-890C-C4B3AA0277E2}" type="pres">
      <dgm:prSet presAssocID="{49454136-533D-452C-B31D-00D84EB8C62F}" presName="tile1text" presStyleLbl="node1" presStyleIdx="0" presStyleCnt="4">
        <dgm:presLayoutVars>
          <dgm:chMax val="0"/>
          <dgm:chPref val="0"/>
          <dgm:bulletEnabled val="1"/>
        </dgm:presLayoutVars>
      </dgm:prSet>
      <dgm:spPr/>
    </dgm:pt>
    <dgm:pt modelId="{21BE01FB-9E64-4726-ABF1-0D1250F97A33}" type="pres">
      <dgm:prSet presAssocID="{49454136-533D-452C-B31D-00D84EB8C62F}" presName="tile2" presStyleLbl="node1" presStyleIdx="1" presStyleCnt="4"/>
      <dgm:spPr/>
    </dgm:pt>
    <dgm:pt modelId="{504C9619-874B-47B6-A6CB-6C0C9038E42A}" type="pres">
      <dgm:prSet presAssocID="{49454136-533D-452C-B31D-00D84EB8C62F}" presName="tile2text" presStyleLbl="node1" presStyleIdx="1" presStyleCnt="4">
        <dgm:presLayoutVars>
          <dgm:chMax val="0"/>
          <dgm:chPref val="0"/>
          <dgm:bulletEnabled val="1"/>
        </dgm:presLayoutVars>
      </dgm:prSet>
      <dgm:spPr/>
    </dgm:pt>
    <dgm:pt modelId="{A7ECFF4B-B047-4D6B-B6C8-73ABD06D817A}" type="pres">
      <dgm:prSet presAssocID="{49454136-533D-452C-B31D-00D84EB8C62F}" presName="tile3" presStyleLbl="node1" presStyleIdx="2" presStyleCnt="4"/>
      <dgm:spPr/>
    </dgm:pt>
    <dgm:pt modelId="{54F8ADBD-FE5E-44A8-8359-A02831E2A7C8}" type="pres">
      <dgm:prSet presAssocID="{49454136-533D-452C-B31D-00D84EB8C62F}" presName="tile3text" presStyleLbl="node1" presStyleIdx="2" presStyleCnt="4">
        <dgm:presLayoutVars>
          <dgm:chMax val="0"/>
          <dgm:chPref val="0"/>
          <dgm:bulletEnabled val="1"/>
        </dgm:presLayoutVars>
      </dgm:prSet>
      <dgm:spPr/>
    </dgm:pt>
    <dgm:pt modelId="{8A065427-5F11-4B04-8512-33C1B2D493D8}" type="pres">
      <dgm:prSet presAssocID="{49454136-533D-452C-B31D-00D84EB8C62F}" presName="tile4" presStyleLbl="node1" presStyleIdx="3" presStyleCnt="4"/>
      <dgm:spPr/>
    </dgm:pt>
    <dgm:pt modelId="{3DAE8739-DA1D-4E1B-A9E2-7A64963F65F1}" type="pres">
      <dgm:prSet presAssocID="{49454136-533D-452C-B31D-00D84EB8C62F}" presName="tile4text" presStyleLbl="node1" presStyleIdx="3" presStyleCnt="4">
        <dgm:presLayoutVars>
          <dgm:chMax val="0"/>
          <dgm:chPref val="0"/>
          <dgm:bulletEnabled val="1"/>
        </dgm:presLayoutVars>
      </dgm:prSet>
      <dgm:spPr/>
    </dgm:pt>
    <dgm:pt modelId="{EEDCAE94-9C6C-45FE-A0B3-7A6DFA054A11}" type="pres">
      <dgm:prSet presAssocID="{49454136-533D-452C-B31D-00D84EB8C62F}" presName="centerTile" presStyleLbl="fgShp" presStyleIdx="0" presStyleCnt="1">
        <dgm:presLayoutVars>
          <dgm:chMax val="0"/>
          <dgm:chPref val="0"/>
        </dgm:presLayoutVars>
      </dgm:prSet>
      <dgm:spPr/>
    </dgm:pt>
  </dgm:ptLst>
  <dgm:cxnLst>
    <dgm:cxn modelId="{990A7F45-3A6B-482D-904B-3EA68749DB3D}" srcId="{77695D51-37DF-48A7-B809-D31AC0B0A5D9}" destId="{FD1A0BAF-D5ED-4A8A-8EC4-F22FA8CB32A9}" srcOrd="3" destOrd="0" parTransId="{EFC82C07-00E5-4940-9EC0-67BD77D50A14}" sibTransId="{D479D309-8BC9-4F45-B93A-1C77CFB80FF9}"/>
    <dgm:cxn modelId="{1A187566-F2FC-4764-8802-1215D909A929}" type="presOf" srcId="{C2B84935-CB7E-48ED-A306-DA0D594DCB92}" destId="{00A42318-C0DF-4AAF-890C-C4B3AA0277E2}" srcOrd="1" destOrd="0" presId="urn:microsoft.com/office/officeart/2005/8/layout/matrix1"/>
    <dgm:cxn modelId="{FE5D7F6F-72DA-4DCE-A1CC-A9686AAECB27}" srcId="{77695D51-37DF-48A7-B809-D31AC0B0A5D9}" destId="{C2B84935-CB7E-48ED-A306-DA0D594DCB92}" srcOrd="0" destOrd="0" parTransId="{3D5310A0-F9D4-44B1-87DB-1D5007CA2238}" sibTransId="{0118BF75-030D-4DBF-9834-DB5D063172C2}"/>
    <dgm:cxn modelId="{6A761471-7452-486D-ADBD-D51CA8CBAA87}" type="presOf" srcId="{E344FE95-0C10-437B-BBBB-BE8BF7E664CF}" destId="{A7ECFF4B-B047-4D6B-B6C8-73ABD06D817A}" srcOrd="0" destOrd="0" presId="urn:microsoft.com/office/officeart/2005/8/layout/matrix1"/>
    <dgm:cxn modelId="{3F8A7652-3ED0-4796-A044-CC4B3B563A72}" srcId="{49454136-533D-452C-B31D-00D84EB8C62F}" destId="{77695D51-37DF-48A7-B809-D31AC0B0A5D9}" srcOrd="0" destOrd="0" parTransId="{8F7902F3-C8DF-444A-AE93-C145D3145E2D}" sibTransId="{B6A6141F-0931-4B0F-9031-6709826886E8}"/>
    <dgm:cxn modelId="{7DA79188-0FAD-4294-8070-1F12CE264EC3}" srcId="{77695D51-37DF-48A7-B809-D31AC0B0A5D9}" destId="{E344FE95-0C10-437B-BBBB-BE8BF7E664CF}" srcOrd="2" destOrd="0" parTransId="{409C5214-F19E-4093-8D41-7140CDDC2DE1}" sibTransId="{5E9B4ECC-D8A4-4D57-BCA1-95A5BA9D2BF0}"/>
    <dgm:cxn modelId="{157E2D9E-9B23-440E-B026-2422336CFC55}" type="presOf" srcId="{6ABD6C7F-2D56-420B-9C61-ACAD84F3FD9D}" destId="{504C9619-874B-47B6-A6CB-6C0C9038E42A}" srcOrd="1" destOrd="0" presId="urn:microsoft.com/office/officeart/2005/8/layout/matrix1"/>
    <dgm:cxn modelId="{BAF2B3BB-AEBB-4FEE-BD1B-83949938A37E}" type="presOf" srcId="{FD1A0BAF-D5ED-4A8A-8EC4-F22FA8CB32A9}" destId="{3DAE8739-DA1D-4E1B-A9E2-7A64963F65F1}" srcOrd="1" destOrd="0" presId="urn:microsoft.com/office/officeart/2005/8/layout/matrix1"/>
    <dgm:cxn modelId="{CEC5DEBD-A745-416E-A0DE-7306DB9FE363}" type="presOf" srcId="{E344FE95-0C10-437B-BBBB-BE8BF7E664CF}" destId="{54F8ADBD-FE5E-44A8-8359-A02831E2A7C8}" srcOrd="1" destOrd="0" presId="urn:microsoft.com/office/officeart/2005/8/layout/matrix1"/>
    <dgm:cxn modelId="{B195CCC5-64F2-4DDE-87DF-B8A2EADF069F}" type="presOf" srcId="{77695D51-37DF-48A7-B809-D31AC0B0A5D9}" destId="{EEDCAE94-9C6C-45FE-A0B3-7A6DFA054A11}" srcOrd="0" destOrd="0" presId="urn:microsoft.com/office/officeart/2005/8/layout/matrix1"/>
    <dgm:cxn modelId="{598185C8-C455-44CF-872E-617F93619CEF}" type="presOf" srcId="{C2B84935-CB7E-48ED-A306-DA0D594DCB92}" destId="{B1F6DC6F-688C-497D-8289-6EBC5BDBF247}" srcOrd="0" destOrd="0" presId="urn:microsoft.com/office/officeart/2005/8/layout/matrix1"/>
    <dgm:cxn modelId="{2A3C38D2-B086-4040-9BF8-0DF47F6DBAFF}" srcId="{77695D51-37DF-48A7-B809-D31AC0B0A5D9}" destId="{6ABD6C7F-2D56-420B-9C61-ACAD84F3FD9D}" srcOrd="1" destOrd="0" parTransId="{B02E7C45-DBEB-4B32-B87B-927E84ED54D6}" sibTransId="{CD8ED108-8485-4150-B631-45A67ACB7548}"/>
    <dgm:cxn modelId="{B1BBB2EE-3C4D-4A48-821F-C8EA40A39DD7}" type="presOf" srcId="{49454136-533D-452C-B31D-00D84EB8C62F}" destId="{8049DE2C-50D0-4BEA-9805-5EA52427866F}" srcOrd="0" destOrd="0" presId="urn:microsoft.com/office/officeart/2005/8/layout/matrix1"/>
    <dgm:cxn modelId="{CD272CF8-3F08-4127-83AE-9A81686E250E}" type="presOf" srcId="{FD1A0BAF-D5ED-4A8A-8EC4-F22FA8CB32A9}" destId="{8A065427-5F11-4B04-8512-33C1B2D493D8}" srcOrd="0" destOrd="0" presId="urn:microsoft.com/office/officeart/2005/8/layout/matrix1"/>
    <dgm:cxn modelId="{56E55BF9-CB3A-4F58-821A-7481EDC1C6BD}" type="presOf" srcId="{6ABD6C7F-2D56-420B-9C61-ACAD84F3FD9D}" destId="{21BE01FB-9E64-4726-ABF1-0D1250F97A33}" srcOrd="0" destOrd="0" presId="urn:microsoft.com/office/officeart/2005/8/layout/matrix1"/>
    <dgm:cxn modelId="{E1F05827-B046-4E50-B534-A10F7EECAF14}" type="presParOf" srcId="{8049DE2C-50D0-4BEA-9805-5EA52427866F}" destId="{B5BA5DDE-1BE4-4031-AF0D-597F819B5D06}" srcOrd="0" destOrd="0" presId="urn:microsoft.com/office/officeart/2005/8/layout/matrix1"/>
    <dgm:cxn modelId="{7982C57B-A428-497C-A7D5-2867922264BA}" type="presParOf" srcId="{B5BA5DDE-1BE4-4031-AF0D-597F819B5D06}" destId="{B1F6DC6F-688C-497D-8289-6EBC5BDBF247}" srcOrd="0" destOrd="0" presId="urn:microsoft.com/office/officeart/2005/8/layout/matrix1"/>
    <dgm:cxn modelId="{4B38FA37-978F-4682-BBE5-64F3A6968FAE}" type="presParOf" srcId="{B5BA5DDE-1BE4-4031-AF0D-597F819B5D06}" destId="{00A42318-C0DF-4AAF-890C-C4B3AA0277E2}" srcOrd="1" destOrd="0" presId="urn:microsoft.com/office/officeart/2005/8/layout/matrix1"/>
    <dgm:cxn modelId="{2275226E-491B-42DD-8FC8-0E732FCD7DD1}" type="presParOf" srcId="{B5BA5DDE-1BE4-4031-AF0D-597F819B5D06}" destId="{21BE01FB-9E64-4726-ABF1-0D1250F97A33}" srcOrd="2" destOrd="0" presId="urn:microsoft.com/office/officeart/2005/8/layout/matrix1"/>
    <dgm:cxn modelId="{645259B7-ADD4-42D8-9E02-9B76038127FD}" type="presParOf" srcId="{B5BA5DDE-1BE4-4031-AF0D-597F819B5D06}" destId="{504C9619-874B-47B6-A6CB-6C0C9038E42A}" srcOrd="3" destOrd="0" presId="urn:microsoft.com/office/officeart/2005/8/layout/matrix1"/>
    <dgm:cxn modelId="{3F69D8FC-AA85-4D8D-A9F7-FF5A323DA535}" type="presParOf" srcId="{B5BA5DDE-1BE4-4031-AF0D-597F819B5D06}" destId="{A7ECFF4B-B047-4D6B-B6C8-73ABD06D817A}" srcOrd="4" destOrd="0" presId="urn:microsoft.com/office/officeart/2005/8/layout/matrix1"/>
    <dgm:cxn modelId="{4D165DEE-037E-40DB-A9C2-9FD212BF5DAF}" type="presParOf" srcId="{B5BA5DDE-1BE4-4031-AF0D-597F819B5D06}" destId="{54F8ADBD-FE5E-44A8-8359-A02831E2A7C8}" srcOrd="5" destOrd="0" presId="urn:microsoft.com/office/officeart/2005/8/layout/matrix1"/>
    <dgm:cxn modelId="{3A6BE517-4A1D-4849-B00D-EC82983ED5D7}" type="presParOf" srcId="{B5BA5DDE-1BE4-4031-AF0D-597F819B5D06}" destId="{8A065427-5F11-4B04-8512-33C1B2D493D8}" srcOrd="6" destOrd="0" presId="urn:microsoft.com/office/officeart/2005/8/layout/matrix1"/>
    <dgm:cxn modelId="{F8201E66-0FCE-4642-9776-4E3F17E90828}" type="presParOf" srcId="{B5BA5DDE-1BE4-4031-AF0D-597F819B5D06}" destId="{3DAE8739-DA1D-4E1B-A9E2-7A64963F65F1}" srcOrd="7" destOrd="0" presId="urn:microsoft.com/office/officeart/2005/8/layout/matrix1"/>
    <dgm:cxn modelId="{2AE087AF-77F6-4F9F-A64A-E2427D5AD4D1}" type="presParOf" srcId="{8049DE2C-50D0-4BEA-9805-5EA52427866F}" destId="{EEDCAE94-9C6C-45FE-A0B3-7A6DFA054A11}"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BF687-B935-4366-9875-F21306B3F350}">
      <dsp:nvSpPr>
        <dsp:cNvPr id="0" name=""/>
        <dsp:cNvSpPr/>
      </dsp:nvSpPr>
      <dsp:spPr>
        <a:xfrm>
          <a:off x="1551331" y="346040"/>
          <a:ext cx="2311165" cy="2311165"/>
        </a:xfrm>
        <a:prstGeom prst="blockArc">
          <a:avLst>
            <a:gd name="adj1" fmla="val 10800000"/>
            <a:gd name="adj2" fmla="val 16200000"/>
            <a:gd name="adj3" fmla="val 4635"/>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3AF118C-79E1-4E75-86EF-581BEEBB7DDF}">
      <dsp:nvSpPr>
        <dsp:cNvPr id="0" name=""/>
        <dsp:cNvSpPr/>
      </dsp:nvSpPr>
      <dsp:spPr>
        <a:xfrm>
          <a:off x="1551331" y="346040"/>
          <a:ext cx="2311165" cy="2311165"/>
        </a:xfrm>
        <a:prstGeom prst="blockArc">
          <a:avLst>
            <a:gd name="adj1" fmla="val 5400000"/>
            <a:gd name="adj2" fmla="val 10800000"/>
            <a:gd name="adj3" fmla="val 4635"/>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10A7E8-DC40-4DBB-9B8D-D0AD0919546A}">
      <dsp:nvSpPr>
        <dsp:cNvPr id="0" name=""/>
        <dsp:cNvSpPr/>
      </dsp:nvSpPr>
      <dsp:spPr>
        <a:xfrm>
          <a:off x="1551331" y="346040"/>
          <a:ext cx="2311165" cy="2311165"/>
        </a:xfrm>
        <a:prstGeom prst="blockArc">
          <a:avLst>
            <a:gd name="adj1" fmla="val 0"/>
            <a:gd name="adj2" fmla="val 5400000"/>
            <a:gd name="adj3" fmla="val 4635"/>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F5D204E-95C9-4BF7-9340-A19E4933D0D3}">
      <dsp:nvSpPr>
        <dsp:cNvPr id="0" name=""/>
        <dsp:cNvSpPr/>
      </dsp:nvSpPr>
      <dsp:spPr>
        <a:xfrm>
          <a:off x="1551331" y="346040"/>
          <a:ext cx="2311165" cy="2311165"/>
        </a:xfrm>
        <a:prstGeom prst="blockArc">
          <a:avLst>
            <a:gd name="adj1" fmla="val 16200000"/>
            <a:gd name="adj2" fmla="val 0"/>
            <a:gd name="adj3" fmla="val 4635"/>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DE9068-AA69-4865-87B5-10CCDAAA1CDC}">
      <dsp:nvSpPr>
        <dsp:cNvPr id="0" name=""/>
        <dsp:cNvSpPr/>
      </dsp:nvSpPr>
      <dsp:spPr>
        <a:xfrm>
          <a:off x="2175576" y="970285"/>
          <a:ext cx="1062675" cy="106267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kumimoji="1" lang="ja-JP" altLang="en-US" sz="2600" b="1" kern="1200" dirty="0"/>
            <a:t>顧客</a:t>
          </a:r>
        </a:p>
      </dsp:txBody>
      <dsp:txXfrm>
        <a:off x="2331201" y="1125910"/>
        <a:ext cx="751425" cy="751425"/>
      </dsp:txXfrm>
    </dsp:sp>
    <dsp:sp modelId="{E12B6610-BD20-45EE-A195-42F4EF6569D4}">
      <dsp:nvSpPr>
        <dsp:cNvPr id="0" name=""/>
        <dsp:cNvSpPr/>
      </dsp:nvSpPr>
      <dsp:spPr>
        <a:xfrm>
          <a:off x="2334977" y="883"/>
          <a:ext cx="743872" cy="743872"/>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Product</a:t>
          </a:r>
          <a:r>
            <a:rPr kumimoji="1" lang="ja-JP" altLang="en-US" sz="700" b="1" kern="1200" dirty="0"/>
            <a:t>（製品）</a:t>
          </a:r>
        </a:p>
      </dsp:txBody>
      <dsp:txXfrm>
        <a:off x="2443915" y="109821"/>
        <a:ext cx="525996" cy="525996"/>
      </dsp:txXfrm>
    </dsp:sp>
    <dsp:sp modelId="{55226630-9C4B-4E3B-9C07-414F4B9D9660}">
      <dsp:nvSpPr>
        <dsp:cNvPr id="0" name=""/>
        <dsp:cNvSpPr/>
      </dsp:nvSpPr>
      <dsp:spPr>
        <a:xfrm>
          <a:off x="3463781" y="1129686"/>
          <a:ext cx="743872" cy="74387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Price</a:t>
          </a:r>
        </a:p>
        <a:p>
          <a:pPr marL="0" lvl="0" indent="0" algn="ctr" defTabSz="311150">
            <a:lnSpc>
              <a:spcPct val="90000"/>
            </a:lnSpc>
            <a:spcBef>
              <a:spcPct val="0"/>
            </a:spcBef>
            <a:spcAft>
              <a:spcPct val="35000"/>
            </a:spcAft>
            <a:buNone/>
          </a:pPr>
          <a:r>
            <a:rPr kumimoji="1" lang="ja-JP" altLang="en-US" sz="700" b="1" kern="1200" dirty="0"/>
            <a:t>（価格）</a:t>
          </a:r>
        </a:p>
      </dsp:txBody>
      <dsp:txXfrm>
        <a:off x="3572719" y="1238624"/>
        <a:ext cx="525996" cy="525996"/>
      </dsp:txXfrm>
    </dsp:sp>
    <dsp:sp modelId="{2110258D-E47D-4871-99E0-905CD133E6FB}">
      <dsp:nvSpPr>
        <dsp:cNvPr id="0" name=""/>
        <dsp:cNvSpPr/>
      </dsp:nvSpPr>
      <dsp:spPr>
        <a:xfrm>
          <a:off x="2334977" y="2258490"/>
          <a:ext cx="743872" cy="74387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Promotion</a:t>
          </a:r>
          <a:r>
            <a:rPr kumimoji="1" lang="ja-JP" altLang="en-US" sz="700" b="1" kern="1200" dirty="0"/>
            <a:t>（宣伝）</a:t>
          </a:r>
        </a:p>
      </dsp:txBody>
      <dsp:txXfrm>
        <a:off x="2443915" y="2367428"/>
        <a:ext cx="525996" cy="525996"/>
      </dsp:txXfrm>
    </dsp:sp>
    <dsp:sp modelId="{6408A3FE-A590-43DB-AC56-D9F651E37973}">
      <dsp:nvSpPr>
        <dsp:cNvPr id="0" name=""/>
        <dsp:cNvSpPr/>
      </dsp:nvSpPr>
      <dsp:spPr>
        <a:xfrm>
          <a:off x="1206174" y="1129686"/>
          <a:ext cx="743872" cy="74387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Place</a:t>
          </a:r>
        </a:p>
        <a:p>
          <a:pPr marL="0" lvl="0" indent="0" algn="ctr" defTabSz="311150">
            <a:lnSpc>
              <a:spcPct val="90000"/>
            </a:lnSpc>
            <a:spcBef>
              <a:spcPct val="0"/>
            </a:spcBef>
            <a:spcAft>
              <a:spcPct val="35000"/>
            </a:spcAft>
            <a:buNone/>
          </a:pPr>
          <a:r>
            <a:rPr kumimoji="1" lang="ja-JP" altLang="en-US" sz="700" b="1" kern="1200" dirty="0"/>
            <a:t>（立地）</a:t>
          </a:r>
        </a:p>
      </dsp:txBody>
      <dsp:txXfrm>
        <a:off x="1315112" y="1238624"/>
        <a:ext cx="525996" cy="525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F6DC6F-688C-497D-8289-6EBC5BDBF247}">
      <dsp:nvSpPr>
        <dsp:cNvPr id="0" name=""/>
        <dsp:cNvSpPr/>
      </dsp:nvSpPr>
      <dsp:spPr>
        <a:xfrm rot="16200000">
          <a:off x="493901" y="-493901"/>
          <a:ext cx="1429942" cy="2417745"/>
        </a:xfrm>
        <a:prstGeom prst="round1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kumimoji="1" lang="ja-JP" altLang="en-US" sz="1800" b="1" kern="1200" dirty="0"/>
            <a:t>財務の視点</a:t>
          </a:r>
        </a:p>
      </dsp:txBody>
      <dsp:txXfrm rot="5400000">
        <a:off x="0" y="0"/>
        <a:ext cx="2417745" cy="1072456"/>
      </dsp:txXfrm>
    </dsp:sp>
    <dsp:sp modelId="{21BE01FB-9E64-4726-ABF1-0D1250F97A33}">
      <dsp:nvSpPr>
        <dsp:cNvPr id="0" name=""/>
        <dsp:cNvSpPr/>
      </dsp:nvSpPr>
      <dsp:spPr>
        <a:xfrm>
          <a:off x="2417745" y="0"/>
          <a:ext cx="2417745" cy="1429942"/>
        </a:xfrm>
        <a:prstGeom prst="round1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kumimoji="1" lang="ja-JP" altLang="en-US" sz="1800" b="1" kern="1200" dirty="0"/>
            <a:t>業務プロセスの視点</a:t>
          </a:r>
        </a:p>
      </dsp:txBody>
      <dsp:txXfrm>
        <a:off x="2417745" y="0"/>
        <a:ext cx="2417745" cy="1072456"/>
      </dsp:txXfrm>
    </dsp:sp>
    <dsp:sp modelId="{A7ECFF4B-B047-4D6B-B6C8-73ABD06D817A}">
      <dsp:nvSpPr>
        <dsp:cNvPr id="0" name=""/>
        <dsp:cNvSpPr/>
      </dsp:nvSpPr>
      <dsp:spPr>
        <a:xfrm rot="10800000">
          <a:off x="0" y="1429942"/>
          <a:ext cx="2417745" cy="1429942"/>
        </a:xfrm>
        <a:prstGeom prst="round1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kumimoji="1" lang="ja-JP" altLang="en-US" sz="1800" b="1" kern="1200" dirty="0"/>
            <a:t>学習と成長の視点</a:t>
          </a:r>
        </a:p>
      </dsp:txBody>
      <dsp:txXfrm rot="10800000">
        <a:off x="0" y="1787428"/>
        <a:ext cx="2417745" cy="1072456"/>
      </dsp:txXfrm>
    </dsp:sp>
    <dsp:sp modelId="{8A065427-5F11-4B04-8512-33C1B2D493D8}">
      <dsp:nvSpPr>
        <dsp:cNvPr id="0" name=""/>
        <dsp:cNvSpPr/>
      </dsp:nvSpPr>
      <dsp:spPr>
        <a:xfrm rot="5400000">
          <a:off x="2911646" y="936041"/>
          <a:ext cx="1429942" cy="2417745"/>
        </a:xfrm>
        <a:prstGeom prst="round1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kumimoji="1" lang="ja-JP" altLang="en-US" sz="1800" b="1" kern="1200" dirty="0"/>
            <a:t>顧客の視点</a:t>
          </a:r>
        </a:p>
      </dsp:txBody>
      <dsp:txXfrm rot="-5400000">
        <a:off x="2417745" y="1787428"/>
        <a:ext cx="2417745" cy="1072456"/>
      </dsp:txXfrm>
    </dsp:sp>
    <dsp:sp modelId="{EEDCAE94-9C6C-45FE-A0B3-7A6DFA054A11}">
      <dsp:nvSpPr>
        <dsp:cNvPr id="0" name=""/>
        <dsp:cNvSpPr/>
      </dsp:nvSpPr>
      <dsp:spPr>
        <a:xfrm>
          <a:off x="1692421" y="1072456"/>
          <a:ext cx="1450647" cy="714971"/>
        </a:xfrm>
        <a:prstGeom prst="roundRect">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altLang="en-US" sz="1800" b="1" kern="1200" dirty="0"/>
            <a:t>ビジョンと戦略</a:t>
          </a:r>
        </a:p>
      </dsp:txBody>
      <dsp:txXfrm>
        <a:off x="1727323" y="1107358"/>
        <a:ext cx="1380843" cy="64516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37485-AC61-4037-93FD-DB1CB79EDBAE}" type="datetimeFigureOut">
              <a:rPr kumimoji="1" lang="ja-JP" altLang="en-US" smtClean="0"/>
              <a:t>2023/12/28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F72D1-6F72-45BF-9C3F-52E40963F665}" type="slidenum">
              <a:rPr kumimoji="1" lang="ja-JP" altLang="en-US" smtClean="0"/>
              <a:t>‹#›</a:t>
            </a:fld>
            <a:endParaRPr kumimoji="1" lang="ja-JP" altLang="en-US"/>
          </a:p>
        </p:txBody>
      </p:sp>
    </p:spTree>
    <p:extLst>
      <p:ext uri="{BB962C8B-B14F-4D97-AF65-F5344CB8AC3E}">
        <p14:creationId xmlns:p14="http://schemas.microsoft.com/office/powerpoint/2010/main" val="37173234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a:t>
            </a:fld>
            <a:endParaRPr kumimoji="1" lang="ja-JP" altLang="en-US"/>
          </a:p>
        </p:txBody>
      </p:sp>
    </p:spTree>
    <p:extLst>
      <p:ext uri="{BB962C8B-B14F-4D97-AF65-F5344CB8AC3E}">
        <p14:creationId xmlns:p14="http://schemas.microsoft.com/office/powerpoint/2010/main" val="349906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10</a:t>
            </a:fld>
            <a:endParaRPr kumimoji="1" lang="ja-JP" altLang="en-US"/>
          </a:p>
        </p:txBody>
      </p:sp>
    </p:spTree>
    <p:extLst>
      <p:ext uri="{BB962C8B-B14F-4D97-AF65-F5344CB8AC3E}">
        <p14:creationId xmlns:p14="http://schemas.microsoft.com/office/powerpoint/2010/main" val="3435618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11</a:t>
            </a:fld>
            <a:endParaRPr kumimoji="1" lang="ja-JP" altLang="en-US"/>
          </a:p>
        </p:txBody>
      </p:sp>
    </p:spTree>
    <p:extLst>
      <p:ext uri="{BB962C8B-B14F-4D97-AF65-F5344CB8AC3E}">
        <p14:creationId xmlns:p14="http://schemas.microsoft.com/office/powerpoint/2010/main" val="854643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12</a:t>
            </a:fld>
            <a:endParaRPr kumimoji="1" lang="ja-JP" altLang="en-US"/>
          </a:p>
        </p:txBody>
      </p:sp>
    </p:spTree>
    <p:extLst>
      <p:ext uri="{BB962C8B-B14F-4D97-AF65-F5344CB8AC3E}">
        <p14:creationId xmlns:p14="http://schemas.microsoft.com/office/powerpoint/2010/main" val="1557729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13</a:t>
            </a:fld>
            <a:endParaRPr kumimoji="1" lang="ja-JP" altLang="en-US"/>
          </a:p>
        </p:txBody>
      </p:sp>
    </p:spTree>
    <p:extLst>
      <p:ext uri="{BB962C8B-B14F-4D97-AF65-F5344CB8AC3E}">
        <p14:creationId xmlns:p14="http://schemas.microsoft.com/office/powerpoint/2010/main" val="2230019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14</a:t>
            </a:fld>
            <a:endParaRPr kumimoji="1" lang="ja-JP" altLang="en-US"/>
          </a:p>
        </p:txBody>
      </p:sp>
    </p:spTree>
    <p:extLst>
      <p:ext uri="{BB962C8B-B14F-4D97-AF65-F5344CB8AC3E}">
        <p14:creationId xmlns:p14="http://schemas.microsoft.com/office/powerpoint/2010/main" val="2825027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15</a:t>
            </a:fld>
            <a:endParaRPr kumimoji="1" lang="ja-JP" altLang="en-US"/>
          </a:p>
        </p:txBody>
      </p:sp>
    </p:spTree>
    <p:extLst>
      <p:ext uri="{BB962C8B-B14F-4D97-AF65-F5344CB8AC3E}">
        <p14:creationId xmlns:p14="http://schemas.microsoft.com/office/powerpoint/2010/main" val="166758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16</a:t>
            </a:fld>
            <a:endParaRPr kumimoji="1" lang="ja-JP" altLang="en-US"/>
          </a:p>
        </p:txBody>
      </p:sp>
    </p:spTree>
    <p:extLst>
      <p:ext uri="{BB962C8B-B14F-4D97-AF65-F5344CB8AC3E}">
        <p14:creationId xmlns:p14="http://schemas.microsoft.com/office/powerpoint/2010/main" val="3788751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17</a:t>
            </a:fld>
            <a:endParaRPr kumimoji="1" lang="ja-JP" altLang="en-US"/>
          </a:p>
        </p:txBody>
      </p:sp>
    </p:spTree>
    <p:extLst>
      <p:ext uri="{BB962C8B-B14F-4D97-AF65-F5344CB8AC3E}">
        <p14:creationId xmlns:p14="http://schemas.microsoft.com/office/powerpoint/2010/main" val="2587058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18</a:t>
            </a:fld>
            <a:endParaRPr kumimoji="1" lang="ja-JP" altLang="en-US"/>
          </a:p>
        </p:txBody>
      </p:sp>
    </p:spTree>
    <p:extLst>
      <p:ext uri="{BB962C8B-B14F-4D97-AF65-F5344CB8AC3E}">
        <p14:creationId xmlns:p14="http://schemas.microsoft.com/office/powerpoint/2010/main" val="902721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19</a:t>
            </a:fld>
            <a:endParaRPr kumimoji="1" lang="ja-JP" altLang="en-US"/>
          </a:p>
        </p:txBody>
      </p:sp>
    </p:spTree>
    <p:extLst>
      <p:ext uri="{BB962C8B-B14F-4D97-AF65-F5344CB8AC3E}">
        <p14:creationId xmlns:p14="http://schemas.microsoft.com/office/powerpoint/2010/main" val="3689078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a:t>
            </a:fld>
            <a:endParaRPr kumimoji="1" lang="ja-JP" altLang="en-US"/>
          </a:p>
        </p:txBody>
      </p:sp>
    </p:spTree>
    <p:extLst>
      <p:ext uri="{BB962C8B-B14F-4D97-AF65-F5344CB8AC3E}">
        <p14:creationId xmlns:p14="http://schemas.microsoft.com/office/powerpoint/2010/main" val="3228117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20</a:t>
            </a:fld>
            <a:endParaRPr kumimoji="1" lang="ja-JP" altLang="en-US"/>
          </a:p>
        </p:txBody>
      </p:sp>
    </p:spTree>
    <p:extLst>
      <p:ext uri="{BB962C8B-B14F-4D97-AF65-F5344CB8AC3E}">
        <p14:creationId xmlns:p14="http://schemas.microsoft.com/office/powerpoint/2010/main" val="3549129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21</a:t>
            </a:fld>
            <a:endParaRPr kumimoji="1" lang="ja-JP" altLang="en-US"/>
          </a:p>
        </p:txBody>
      </p:sp>
    </p:spTree>
    <p:extLst>
      <p:ext uri="{BB962C8B-B14F-4D97-AF65-F5344CB8AC3E}">
        <p14:creationId xmlns:p14="http://schemas.microsoft.com/office/powerpoint/2010/main" val="824393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22</a:t>
            </a:fld>
            <a:endParaRPr kumimoji="1" lang="ja-JP" altLang="en-US"/>
          </a:p>
        </p:txBody>
      </p:sp>
    </p:spTree>
    <p:extLst>
      <p:ext uri="{BB962C8B-B14F-4D97-AF65-F5344CB8AC3E}">
        <p14:creationId xmlns:p14="http://schemas.microsoft.com/office/powerpoint/2010/main" val="11897403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23</a:t>
            </a:fld>
            <a:endParaRPr kumimoji="1" lang="ja-JP" altLang="en-US"/>
          </a:p>
        </p:txBody>
      </p:sp>
    </p:spTree>
    <p:extLst>
      <p:ext uri="{BB962C8B-B14F-4D97-AF65-F5344CB8AC3E}">
        <p14:creationId xmlns:p14="http://schemas.microsoft.com/office/powerpoint/2010/main" val="27227923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24</a:t>
            </a:fld>
            <a:endParaRPr kumimoji="1" lang="ja-JP" altLang="en-US"/>
          </a:p>
        </p:txBody>
      </p:sp>
    </p:spTree>
    <p:extLst>
      <p:ext uri="{BB962C8B-B14F-4D97-AF65-F5344CB8AC3E}">
        <p14:creationId xmlns:p14="http://schemas.microsoft.com/office/powerpoint/2010/main" val="5195717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25</a:t>
            </a:fld>
            <a:endParaRPr kumimoji="1" lang="ja-JP" altLang="en-US"/>
          </a:p>
        </p:txBody>
      </p:sp>
    </p:spTree>
    <p:extLst>
      <p:ext uri="{BB962C8B-B14F-4D97-AF65-F5344CB8AC3E}">
        <p14:creationId xmlns:p14="http://schemas.microsoft.com/office/powerpoint/2010/main" val="2644856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26</a:t>
            </a:fld>
            <a:endParaRPr kumimoji="1" lang="ja-JP" altLang="en-US"/>
          </a:p>
        </p:txBody>
      </p:sp>
    </p:spTree>
    <p:extLst>
      <p:ext uri="{BB962C8B-B14F-4D97-AF65-F5344CB8AC3E}">
        <p14:creationId xmlns:p14="http://schemas.microsoft.com/office/powerpoint/2010/main" val="42565611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27</a:t>
            </a:fld>
            <a:endParaRPr kumimoji="1" lang="ja-JP" altLang="en-US"/>
          </a:p>
        </p:txBody>
      </p:sp>
    </p:spTree>
    <p:extLst>
      <p:ext uri="{BB962C8B-B14F-4D97-AF65-F5344CB8AC3E}">
        <p14:creationId xmlns:p14="http://schemas.microsoft.com/office/powerpoint/2010/main" val="534248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28</a:t>
            </a:fld>
            <a:endParaRPr kumimoji="1" lang="ja-JP" altLang="en-US"/>
          </a:p>
        </p:txBody>
      </p:sp>
    </p:spTree>
    <p:extLst>
      <p:ext uri="{BB962C8B-B14F-4D97-AF65-F5344CB8AC3E}">
        <p14:creationId xmlns:p14="http://schemas.microsoft.com/office/powerpoint/2010/main" val="34905206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29</a:t>
            </a:fld>
            <a:endParaRPr kumimoji="1" lang="ja-JP" altLang="en-US"/>
          </a:p>
        </p:txBody>
      </p:sp>
    </p:spTree>
    <p:extLst>
      <p:ext uri="{BB962C8B-B14F-4D97-AF65-F5344CB8AC3E}">
        <p14:creationId xmlns:p14="http://schemas.microsoft.com/office/powerpoint/2010/main" val="1524742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a:t>
            </a:fld>
            <a:endParaRPr kumimoji="1" lang="ja-JP" altLang="en-US"/>
          </a:p>
        </p:txBody>
      </p:sp>
    </p:spTree>
    <p:extLst>
      <p:ext uri="{BB962C8B-B14F-4D97-AF65-F5344CB8AC3E}">
        <p14:creationId xmlns:p14="http://schemas.microsoft.com/office/powerpoint/2010/main" val="26714821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30</a:t>
            </a:fld>
            <a:endParaRPr kumimoji="1" lang="ja-JP" altLang="en-US"/>
          </a:p>
        </p:txBody>
      </p:sp>
    </p:spTree>
    <p:extLst>
      <p:ext uri="{BB962C8B-B14F-4D97-AF65-F5344CB8AC3E}">
        <p14:creationId xmlns:p14="http://schemas.microsoft.com/office/powerpoint/2010/main" val="6945113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31</a:t>
            </a:fld>
            <a:endParaRPr kumimoji="1" lang="ja-JP" altLang="en-US"/>
          </a:p>
        </p:txBody>
      </p:sp>
    </p:spTree>
    <p:extLst>
      <p:ext uri="{BB962C8B-B14F-4D97-AF65-F5344CB8AC3E}">
        <p14:creationId xmlns:p14="http://schemas.microsoft.com/office/powerpoint/2010/main" val="29949515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32</a:t>
            </a:fld>
            <a:endParaRPr kumimoji="1" lang="ja-JP" altLang="en-US"/>
          </a:p>
        </p:txBody>
      </p:sp>
    </p:spTree>
    <p:extLst>
      <p:ext uri="{BB962C8B-B14F-4D97-AF65-F5344CB8AC3E}">
        <p14:creationId xmlns:p14="http://schemas.microsoft.com/office/powerpoint/2010/main" val="3410252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33</a:t>
            </a:fld>
            <a:endParaRPr kumimoji="1" lang="ja-JP" altLang="en-US"/>
          </a:p>
        </p:txBody>
      </p:sp>
    </p:spTree>
    <p:extLst>
      <p:ext uri="{BB962C8B-B14F-4D97-AF65-F5344CB8AC3E}">
        <p14:creationId xmlns:p14="http://schemas.microsoft.com/office/powerpoint/2010/main" val="35435882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34</a:t>
            </a:fld>
            <a:endParaRPr kumimoji="1" lang="ja-JP" altLang="en-US"/>
          </a:p>
        </p:txBody>
      </p:sp>
    </p:spTree>
    <p:extLst>
      <p:ext uri="{BB962C8B-B14F-4D97-AF65-F5344CB8AC3E}">
        <p14:creationId xmlns:p14="http://schemas.microsoft.com/office/powerpoint/2010/main" val="25577924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35</a:t>
            </a:fld>
            <a:endParaRPr kumimoji="1" lang="ja-JP" altLang="en-US"/>
          </a:p>
        </p:txBody>
      </p:sp>
    </p:spTree>
    <p:extLst>
      <p:ext uri="{BB962C8B-B14F-4D97-AF65-F5344CB8AC3E}">
        <p14:creationId xmlns:p14="http://schemas.microsoft.com/office/powerpoint/2010/main" val="34010189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36</a:t>
            </a:fld>
            <a:endParaRPr kumimoji="1" lang="ja-JP" altLang="en-US"/>
          </a:p>
        </p:txBody>
      </p:sp>
    </p:spTree>
    <p:extLst>
      <p:ext uri="{BB962C8B-B14F-4D97-AF65-F5344CB8AC3E}">
        <p14:creationId xmlns:p14="http://schemas.microsoft.com/office/powerpoint/2010/main" val="35865652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37</a:t>
            </a:fld>
            <a:endParaRPr kumimoji="1" lang="ja-JP" altLang="en-US"/>
          </a:p>
        </p:txBody>
      </p:sp>
    </p:spTree>
    <p:extLst>
      <p:ext uri="{BB962C8B-B14F-4D97-AF65-F5344CB8AC3E}">
        <p14:creationId xmlns:p14="http://schemas.microsoft.com/office/powerpoint/2010/main" val="3959564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38</a:t>
            </a:fld>
            <a:endParaRPr kumimoji="1" lang="ja-JP" altLang="en-US"/>
          </a:p>
        </p:txBody>
      </p:sp>
    </p:spTree>
    <p:extLst>
      <p:ext uri="{BB962C8B-B14F-4D97-AF65-F5344CB8AC3E}">
        <p14:creationId xmlns:p14="http://schemas.microsoft.com/office/powerpoint/2010/main" val="15304448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39</a:t>
            </a:fld>
            <a:endParaRPr kumimoji="1" lang="ja-JP" altLang="en-US"/>
          </a:p>
        </p:txBody>
      </p:sp>
    </p:spTree>
    <p:extLst>
      <p:ext uri="{BB962C8B-B14F-4D97-AF65-F5344CB8AC3E}">
        <p14:creationId xmlns:p14="http://schemas.microsoft.com/office/powerpoint/2010/main" val="743656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a:t>
            </a:fld>
            <a:endParaRPr kumimoji="1" lang="ja-JP" altLang="en-US"/>
          </a:p>
        </p:txBody>
      </p:sp>
    </p:spTree>
    <p:extLst>
      <p:ext uri="{BB962C8B-B14F-4D97-AF65-F5344CB8AC3E}">
        <p14:creationId xmlns:p14="http://schemas.microsoft.com/office/powerpoint/2010/main" val="16665804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40</a:t>
            </a:fld>
            <a:endParaRPr kumimoji="1" lang="ja-JP" altLang="en-US"/>
          </a:p>
        </p:txBody>
      </p:sp>
    </p:spTree>
    <p:extLst>
      <p:ext uri="{BB962C8B-B14F-4D97-AF65-F5344CB8AC3E}">
        <p14:creationId xmlns:p14="http://schemas.microsoft.com/office/powerpoint/2010/main" val="19033271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41</a:t>
            </a:fld>
            <a:endParaRPr kumimoji="1" lang="ja-JP" altLang="en-US"/>
          </a:p>
        </p:txBody>
      </p:sp>
    </p:spTree>
    <p:extLst>
      <p:ext uri="{BB962C8B-B14F-4D97-AF65-F5344CB8AC3E}">
        <p14:creationId xmlns:p14="http://schemas.microsoft.com/office/powerpoint/2010/main" val="6737015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42</a:t>
            </a:fld>
            <a:endParaRPr kumimoji="1" lang="ja-JP" altLang="en-US"/>
          </a:p>
        </p:txBody>
      </p:sp>
    </p:spTree>
    <p:extLst>
      <p:ext uri="{BB962C8B-B14F-4D97-AF65-F5344CB8AC3E}">
        <p14:creationId xmlns:p14="http://schemas.microsoft.com/office/powerpoint/2010/main" val="25929710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43</a:t>
            </a:fld>
            <a:endParaRPr kumimoji="1" lang="ja-JP" altLang="en-US"/>
          </a:p>
        </p:txBody>
      </p:sp>
    </p:spTree>
    <p:extLst>
      <p:ext uri="{BB962C8B-B14F-4D97-AF65-F5344CB8AC3E}">
        <p14:creationId xmlns:p14="http://schemas.microsoft.com/office/powerpoint/2010/main" val="34279760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44</a:t>
            </a:fld>
            <a:endParaRPr kumimoji="1" lang="ja-JP" altLang="en-US"/>
          </a:p>
        </p:txBody>
      </p:sp>
    </p:spTree>
    <p:extLst>
      <p:ext uri="{BB962C8B-B14F-4D97-AF65-F5344CB8AC3E}">
        <p14:creationId xmlns:p14="http://schemas.microsoft.com/office/powerpoint/2010/main" val="2053514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45</a:t>
            </a:fld>
            <a:endParaRPr kumimoji="1" lang="ja-JP" altLang="en-US"/>
          </a:p>
        </p:txBody>
      </p:sp>
    </p:spTree>
    <p:extLst>
      <p:ext uri="{BB962C8B-B14F-4D97-AF65-F5344CB8AC3E}">
        <p14:creationId xmlns:p14="http://schemas.microsoft.com/office/powerpoint/2010/main" val="34152703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46</a:t>
            </a:fld>
            <a:endParaRPr kumimoji="1" lang="ja-JP" altLang="en-US"/>
          </a:p>
        </p:txBody>
      </p:sp>
    </p:spTree>
    <p:extLst>
      <p:ext uri="{BB962C8B-B14F-4D97-AF65-F5344CB8AC3E}">
        <p14:creationId xmlns:p14="http://schemas.microsoft.com/office/powerpoint/2010/main" val="16488537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47</a:t>
            </a:fld>
            <a:endParaRPr kumimoji="1" lang="ja-JP" altLang="en-US"/>
          </a:p>
        </p:txBody>
      </p:sp>
    </p:spTree>
    <p:extLst>
      <p:ext uri="{BB962C8B-B14F-4D97-AF65-F5344CB8AC3E}">
        <p14:creationId xmlns:p14="http://schemas.microsoft.com/office/powerpoint/2010/main" val="4654117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48</a:t>
            </a:fld>
            <a:endParaRPr kumimoji="1" lang="ja-JP" altLang="en-US"/>
          </a:p>
        </p:txBody>
      </p:sp>
    </p:spTree>
    <p:extLst>
      <p:ext uri="{BB962C8B-B14F-4D97-AF65-F5344CB8AC3E}">
        <p14:creationId xmlns:p14="http://schemas.microsoft.com/office/powerpoint/2010/main" val="24196798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49</a:t>
            </a:fld>
            <a:endParaRPr kumimoji="1" lang="ja-JP" altLang="en-US"/>
          </a:p>
        </p:txBody>
      </p:sp>
    </p:spTree>
    <p:extLst>
      <p:ext uri="{BB962C8B-B14F-4D97-AF65-F5344CB8AC3E}">
        <p14:creationId xmlns:p14="http://schemas.microsoft.com/office/powerpoint/2010/main" val="3834923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5</a:t>
            </a:fld>
            <a:endParaRPr kumimoji="1" lang="ja-JP" altLang="en-US"/>
          </a:p>
        </p:txBody>
      </p:sp>
    </p:spTree>
    <p:extLst>
      <p:ext uri="{BB962C8B-B14F-4D97-AF65-F5344CB8AC3E}">
        <p14:creationId xmlns:p14="http://schemas.microsoft.com/office/powerpoint/2010/main" val="3945374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50</a:t>
            </a:fld>
            <a:endParaRPr kumimoji="1" lang="ja-JP" altLang="en-US"/>
          </a:p>
        </p:txBody>
      </p:sp>
    </p:spTree>
    <p:extLst>
      <p:ext uri="{BB962C8B-B14F-4D97-AF65-F5344CB8AC3E}">
        <p14:creationId xmlns:p14="http://schemas.microsoft.com/office/powerpoint/2010/main" val="2056856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6</a:t>
            </a:fld>
            <a:endParaRPr kumimoji="1" lang="ja-JP" altLang="en-US"/>
          </a:p>
        </p:txBody>
      </p:sp>
    </p:spTree>
    <p:extLst>
      <p:ext uri="{BB962C8B-B14F-4D97-AF65-F5344CB8AC3E}">
        <p14:creationId xmlns:p14="http://schemas.microsoft.com/office/powerpoint/2010/main" val="307993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7</a:t>
            </a:fld>
            <a:endParaRPr kumimoji="1" lang="ja-JP" altLang="en-US"/>
          </a:p>
        </p:txBody>
      </p:sp>
    </p:spTree>
    <p:extLst>
      <p:ext uri="{BB962C8B-B14F-4D97-AF65-F5344CB8AC3E}">
        <p14:creationId xmlns:p14="http://schemas.microsoft.com/office/powerpoint/2010/main" val="1701653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8</a:t>
            </a:fld>
            <a:endParaRPr kumimoji="1" lang="ja-JP" altLang="en-US"/>
          </a:p>
        </p:txBody>
      </p:sp>
    </p:spTree>
    <p:extLst>
      <p:ext uri="{BB962C8B-B14F-4D97-AF65-F5344CB8AC3E}">
        <p14:creationId xmlns:p14="http://schemas.microsoft.com/office/powerpoint/2010/main" val="1353424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9</a:t>
            </a:fld>
            <a:endParaRPr kumimoji="1" lang="ja-JP" altLang="en-US"/>
          </a:p>
        </p:txBody>
      </p:sp>
    </p:spTree>
    <p:extLst>
      <p:ext uri="{BB962C8B-B14F-4D97-AF65-F5344CB8AC3E}">
        <p14:creationId xmlns:p14="http://schemas.microsoft.com/office/powerpoint/2010/main" val="1941554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3EE13-E53E-968F-10AA-3E5BD16991B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80139F6-0006-5DE6-ABC8-29A080222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36D393B-E17B-BE59-CDB5-2B52AC1167B5}"/>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5" name="フッター プレースホルダー 4">
            <a:extLst>
              <a:ext uri="{FF2B5EF4-FFF2-40B4-BE49-F238E27FC236}">
                <a16:creationId xmlns:a16="http://schemas.microsoft.com/office/drawing/2014/main" id="{ECC20AC5-313F-68FB-1F82-9A1C040FAD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F714C-63B4-E0A6-2634-DC561C25641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4623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251349-E83E-189C-3F6F-02919DF17A5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9EE85F-5471-5414-28E5-3BA55E64E3C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E5D245-05A9-8B7A-2CDD-2A7B4E51589A}"/>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5" name="フッター プレースホルダー 4">
            <a:extLst>
              <a:ext uri="{FF2B5EF4-FFF2-40B4-BE49-F238E27FC236}">
                <a16:creationId xmlns:a16="http://schemas.microsoft.com/office/drawing/2014/main" id="{E813A2C2-F277-00F1-B0C7-43782D6ECD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C5759B-A2EA-E12E-BF72-D24375505ED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79379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75389E-1A6E-E07E-E236-F5CA39448A4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913E6F-3D87-98A2-75E1-E3122A406CD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342B24-18A5-4E75-CBA4-E1EDE74E45A3}"/>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5" name="フッター プレースホルダー 4">
            <a:extLst>
              <a:ext uri="{FF2B5EF4-FFF2-40B4-BE49-F238E27FC236}">
                <a16:creationId xmlns:a16="http://schemas.microsoft.com/office/drawing/2014/main" id="{DDB8E504-2216-6822-D971-228FE511D6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B6FF23-9AED-D68C-CA65-DBBD5F1C23AF}"/>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80003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50E4A-3EC1-972D-77E5-4923D1D2223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C92F36-A6DF-D0B5-05DC-FFFFF88366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C22459-9663-2080-9CF8-395CE08AB5B4}"/>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5" name="フッター プレースホルダー 4">
            <a:extLst>
              <a:ext uri="{FF2B5EF4-FFF2-40B4-BE49-F238E27FC236}">
                <a16:creationId xmlns:a16="http://schemas.microsoft.com/office/drawing/2014/main" id="{2BE30E9B-2FA6-B5AB-ACE3-A50C2149F1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028879-FD21-37E3-3552-85DAEEB00AE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24743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BA3A2-874D-4BE9-C388-B3A0E374F4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ACCB62-16D5-08E5-CEBE-F05B066A5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88D4585-BACF-06B0-2EA1-673595CD2531}"/>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5" name="フッター プレースホルダー 4">
            <a:extLst>
              <a:ext uri="{FF2B5EF4-FFF2-40B4-BE49-F238E27FC236}">
                <a16:creationId xmlns:a16="http://schemas.microsoft.com/office/drawing/2014/main" id="{7305A1CF-D0F1-D75F-A992-2AE817BCE6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6DD052-4C4A-CAB9-61A8-FA662BE1675B}"/>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31649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3567D-A8ED-D111-D0F3-9A21536E27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4C964D-D31A-AEF3-475D-19B96BDB818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8B00E2D-7C09-871D-07F9-BCA93E5BE67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69DC15-3DAB-9BE6-D240-CF4A620AFF3A}"/>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6" name="フッター プレースホルダー 5">
            <a:extLst>
              <a:ext uri="{FF2B5EF4-FFF2-40B4-BE49-F238E27FC236}">
                <a16:creationId xmlns:a16="http://schemas.microsoft.com/office/drawing/2014/main" id="{83385BEF-E649-B4EF-803A-4A1AA169FD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2662CD-7659-B569-8E30-51F404FCE88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842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73D7A-CBB2-E8A7-0EE5-14427EF74A1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21B17B-FCEA-FF8D-163A-E51A6EA94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1B57FCA-C47F-031D-AE2E-6F48D69911A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022031-A2AE-5E9C-231E-0B674A59BD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2758D5-3390-4047-167C-3EE3AC9E22D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3E056F-2928-67C9-1B64-17EA35FB1253}"/>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8" name="フッター プレースホルダー 7">
            <a:extLst>
              <a:ext uri="{FF2B5EF4-FFF2-40B4-BE49-F238E27FC236}">
                <a16:creationId xmlns:a16="http://schemas.microsoft.com/office/drawing/2014/main" id="{AF018C53-BA0E-007E-E622-25CEEC695B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917D049-579A-DD47-19B3-8D81489FB1E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408991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DA101-AC73-9BF6-9B5C-6DE970EF80E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D594641-2C8E-D76D-7628-A5C2C3DD3B51}"/>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4" name="フッター プレースホルダー 3">
            <a:extLst>
              <a:ext uri="{FF2B5EF4-FFF2-40B4-BE49-F238E27FC236}">
                <a16:creationId xmlns:a16="http://schemas.microsoft.com/office/drawing/2014/main" id="{BCC370C7-D57C-0F5C-003A-F090A00457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6F4F308-9A95-CFBE-C5DC-8B5D53D45ED1}"/>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789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C1A3471-3FD9-21D7-F730-DCE80BAF8F82}"/>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3" name="フッター プレースホルダー 2">
            <a:extLst>
              <a:ext uri="{FF2B5EF4-FFF2-40B4-BE49-F238E27FC236}">
                <a16:creationId xmlns:a16="http://schemas.microsoft.com/office/drawing/2014/main" id="{212A1E2E-FFB2-7C2B-270D-BFD94A3D67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2D76C60-BB7F-CB36-158C-CE7891378D0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94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6154A-F873-61AA-7805-53B27E5B5BB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513261-1500-8A8E-F1F1-451DCA2378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69AED63-0AD7-6D39-DBB0-102603CF2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569ADC-732C-872D-F810-3303EF1126E6}"/>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6" name="フッター プレースホルダー 5">
            <a:extLst>
              <a:ext uri="{FF2B5EF4-FFF2-40B4-BE49-F238E27FC236}">
                <a16:creationId xmlns:a16="http://schemas.microsoft.com/office/drawing/2014/main" id="{86A99248-A80B-6DD7-C4F8-B606336844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4404F0-A918-5F82-8E0E-EDA0FBF46A8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58600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D44FD-8E6D-B02B-C9A6-082997C46A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28458CF-2AA9-5B1D-B4BA-C274597DD5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EA36BC0-312F-E5EA-A324-89100030D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4B7F34A-6207-D10B-2191-645ED96921B8}"/>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6" name="フッター プレースホルダー 5">
            <a:extLst>
              <a:ext uri="{FF2B5EF4-FFF2-40B4-BE49-F238E27FC236}">
                <a16:creationId xmlns:a16="http://schemas.microsoft.com/office/drawing/2014/main" id="{E99D7CD2-5DAF-9E00-783B-C4402826B8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72243-B18D-C5B8-391B-2EE5DCABAD6E}"/>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97888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95810-6BE8-51BE-56C8-A1BEC246D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E507CC-6800-03FC-0943-6F0712A4A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987754-2B7D-1867-63AD-BC8CA072E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659E3-AF4E-4097-B951-5CEE4C68EC00}" type="datetimeFigureOut">
              <a:rPr kumimoji="1" lang="ja-JP" altLang="en-US" smtClean="0"/>
              <a:t>2023/12/28</a:t>
            </a:fld>
            <a:endParaRPr kumimoji="1" lang="ja-JP" altLang="en-US"/>
          </a:p>
        </p:txBody>
      </p:sp>
      <p:sp>
        <p:nvSpPr>
          <p:cNvPr id="5" name="フッター プレースホルダー 4">
            <a:extLst>
              <a:ext uri="{FF2B5EF4-FFF2-40B4-BE49-F238E27FC236}">
                <a16:creationId xmlns:a16="http://schemas.microsoft.com/office/drawing/2014/main" id="{7712A0E5-4AA1-5ED8-A89A-995482AEB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5ABE94A-721A-9BF8-F7D3-43AECE9A4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05563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85514"/>
            <a:ext cx="10015695" cy="1631216"/>
          </a:xfrm>
          <a:prstGeom prst="rect">
            <a:avLst/>
          </a:prstGeom>
          <a:noFill/>
        </p:spPr>
        <p:txBody>
          <a:bodyPr wrap="square" rtlCol="0">
            <a:spAutoFit/>
          </a:bodyPr>
          <a:lstStyle/>
          <a:p>
            <a:r>
              <a:rPr lang="ja-JP" altLang="en-US" sz="2000" b="1" dirty="0">
                <a:solidFill>
                  <a:srgbClr val="FF0000"/>
                </a:solidFill>
                <a:latin typeface="Noto Sans JP"/>
              </a:rPr>
              <a:t>同質化戦略</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競争地位の高いリーダ企業が用いる戦略の一つで、チャレンジャー企業等が打ち出した差別化商品に対して、資本力を武器にそれと同じような商品・サービスを展開することで、チャレンジャー企業の差別化戦略を無力化する戦略のこと。</a:t>
            </a:r>
          </a:p>
        </p:txBody>
      </p:sp>
    </p:spTree>
    <p:extLst>
      <p:ext uri="{BB962C8B-B14F-4D97-AF65-F5344CB8AC3E}">
        <p14:creationId xmlns:p14="http://schemas.microsoft.com/office/powerpoint/2010/main" val="2649392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85514"/>
            <a:ext cx="10015695" cy="1323439"/>
          </a:xfrm>
          <a:prstGeom prst="rect">
            <a:avLst/>
          </a:prstGeom>
          <a:noFill/>
        </p:spPr>
        <p:txBody>
          <a:bodyPr wrap="square" rtlCol="0">
            <a:spAutoFit/>
          </a:bodyPr>
          <a:lstStyle/>
          <a:p>
            <a:r>
              <a:rPr lang="ja-JP" altLang="en-US" sz="2000" b="1" dirty="0">
                <a:solidFill>
                  <a:srgbClr val="FF0000"/>
                </a:solidFill>
                <a:latin typeface="Noto Sans JP"/>
              </a:rPr>
              <a:t>垂直統合</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生産を行う工場が「部品工場」や「営業会社」等のサプライチェーンの上流や下流にある工程を企業グループに統合することで市場競争力を高める経営戦略のこと。</a:t>
            </a:r>
          </a:p>
        </p:txBody>
      </p:sp>
    </p:spTree>
    <p:extLst>
      <p:ext uri="{BB962C8B-B14F-4D97-AF65-F5344CB8AC3E}">
        <p14:creationId xmlns:p14="http://schemas.microsoft.com/office/powerpoint/2010/main" val="817125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85514"/>
            <a:ext cx="10015695" cy="1323439"/>
          </a:xfrm>
          <a:prstGeom prst="rect">
            <a:avLst/>
          </a:prstGeom>
          <a:noFill/>
        </p:spPr>
        <p:txBody>
          <a:bodyPr wrap="square" rtlCol="0">
            <a:spAutoFit/>
          </a:bodyPr>
          <a:lstStyle/>
          <a:p>
            <a:r>
              <a:rPr lang="ja-JP" altLang="en-US" sz="2000" b="1" dirty="0">
                <a:solidFill>
                  <a:srgbClr val="FF0000"/>
                </a:solidFill>
                <a:latin typeface="Noto Sans JP"/>
              </a:rPr>
              <a:t>コモディティ化</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汎用品化とも呼ばれ、ある製品やカテゴリーについてメーカーや販売会社ごとの機能的・品質的な差異がごく僅かとなり、均一化している様子のこと。</a:t>
            </a:r>
          </a:p>
        </p:txBody>
      </p:sp>
    </p:spTree>
    <p:extLst>
      <p:ext uri="{BB962C8B-B14F-4D97-AF65-F5344CB8AC3E}">
        <p14:creationId xmlns:p14="http://schemas.microsoft.com/office/powerpoint/2010/main" val="25528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446287"/>
            <a:ext cx="10015695" cy="1323439"/>
          </a:xfrm>
          <a:prstGeom prst="rect">
            <a:avLst/>
          </a:prstGeom>
          <a:noFill/>
        </p:spPr>
        <p:txBody>
          <a:bodyPr wrap="square" rtlCol="0">
            <a:spAutoFit/>
          </a:bodyPr>
          <a:lstStyle/>
          <a:p>
            <a:r>
              <a:rPr lang="ja-JP" altLang="en-US" sz="2000" b="1" dirty="0">
                <a:solidFill>
                  <a:srgbClr val="FF0000"/>
                </a:solidFill>
                <a:latin typeface="Noto Sans JP"/>
              </a:rPr>
              <a:t>カニバリゼーション</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マーケティングにおいて、新たに市場に投入した商品が、それと類似する既存の自社商品の売上を奪ってしまう現象のこと。日本語では「共食い」と訳される。</a:t>
            </a:r>
          </a:p>
        </p:txBody>
      </p:sp>
    </p:spTree>
    <p:extLst>
      <p:ext uri="{BB962C8B-B14F-4D97-AF65-F5344CB8AC3E}">
        <p14:creationId xmlns:p14="http://schemas.microsoft.com/office/powerpoint/2010/main" val="1920824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25223"/>
            <a:ext cx="10015695" cy="2246769"/>
          </a:xfrm>
          <a:prstGeom prst="rect">
            <a:avLst/>
          </a:prstGeom>
          <a:noFill/>
        </p:spPr>
        <p:txBody>
          <a:bodyPr wrap="square" rtlCol="0">
            <a:spAutoFit/>
          </a:bodyPr>
          <a:lstStyle/>
          <a:p>
            <a:r>
              <a:rPr lang="en-US" altLang="ja-JP" sz="2000" b="1" dirty="0">
                <a:solidFill>
                  <a:srgbClr val="FF0000"/>
                </a:solidFill>
                <a:latin typeface="Noto Sans JP"/>
              </a:rPr>
              <a:t>ESG</a:t>
            </a:r>
            <a:r>
              <a:rPr lang="ja-JP" altLang="en-US" sz="2000" b="1" dirty="0">
                <a:solidFill>
                  <a:srgbClr val="FF0000"/>
                </a:solidFill>
                <a:latin typeface="Noto Sans JP"/>
              </a:rPr>
              <a:t>投資</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投資先を選択する際に考慮する要素として従来から使われてきた財務情報に加えて、</a:t>
            </a:r>
            <a:r>
              <a:rPr lang="en-US" altLang="ja-JP" sz="2000" dirty="0">
                <a:latin typeface="Noto Sans JP"/>
              </a:rPr>
              <a:t>Environment</a:t>
            </a:r>
            <a:r>
              <a:rPr lang="ja-JP" altLang="en-US" sz="2000" dirty="0">
                <a:latin typeface="Noto Sans JP"/>
              </a:rPr>
              <a:t>（環境）、</a:t>
            </a:r>
            <a:r>
              <a:rPr lang="en-US" altLang="ja-JP" sz="2000" dirty="0">
                <a:latin typeface="Noto Sans JP"/>
              </a:rPr>
              <a:t>Social</a:t>
            </a:r>
            <a:r>
              <a:rPr lang="ja-JP" altLang="en-US" sz="2000" dirty="0">
                <a:latin typeface="Noto Sans JP"/>
              </a:rPr>
              <a:t>（社会）、</a:t>
            </a:r>
            <a:r>
              <a:rPr lang="en-US" altLang="ja-JP" sz="2000" dirty="0">
                <a:latin typeface="Noto Sans JP"/>
              </a:rPr>
              <a:t>Governance</a:t>
            </a:r>
            <a:r>
              <a:rPr lang="ja-JP" altLang="en-US" sz="2000" dirty="0">
                <a:latin typeface="Noto Sans JP"/>
              </a:rPr>
              <a:t>（ガバナンス）の</a:t>
            </a:r>
            <a:r>
              <a:rPr lang="en-US" altLang="ja-JP" sz="2000" dirty="0">
                <a:latin typeface="Noto Sans JP"/>
              </a:rPr>
              <a:t>3</a:t>
            </a:r>
            <a:r>
              <a:rPr lang="ja-JP" altLang="en-US" sz="2000" dirty="0">
                <a:latin typeface="Noto Sans JP"/>
              </a:rPr>
              <a:t>つの非財務情報も考慮した投資スタンスのこと。これらのスコアの高い企業は社会的意義や成長持続性に優れていると考えられるため、長期的な観点から投資価値を測る材料として注目を集めている。</a:t>
            </a:r>
          </a:p>
        </p:txBody>
      </p:sp>
    </p:spTree>
    <p:extLst>
      <p:ext uri="{BB962C8B-B14F-4D97-AF65-F5344CB8AC3E}">
        <p14:creationId xmlns:p14="http://schemas.microsoft.com/office/powerpoint/2010/main" val="3632037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610632"/>
            <a:ext cx="10015695" cy="1631216"/>
          </a:xfrm>
          <a:prstGeom prst="rect">
            <a:avLst/>
          </a:prstGeom>
          <a:noFill/>
        </p:spPr>
        <p:txBody>
          <a:bodyPr wrap="square" rtlCol="0">
            <a:spAutoFit/>
          </a:bodyPr>
          <a:lstStyle/>
          <a:p>
            <a:r>
              <a:rPr lang="en-US" altLang="ja-JP" sz="2000" b="1" dirty="0">
                <a:solidFill>
                  <a:srgbClr val="FF0000"/>
                </a:solidFill>
                <a:latin typeface="Noto Sans JP"/>
              </a:rPr>
              <a:t>UX</a:t>
            </a:r>
            <a:r>
              <a:rPr lang="ja-JP" altLang="en-US" sz="2000" b="1" dirty="0">
                <a:solidFill>
                  <a:srgbClr val="FF0000"/>
                </a:solidFill>
                <a:latin typeface="Noto Sans JP"/>
              </a:rPr>
              <a:t>（</a:t>
            </a:r>
            <a:r>
              <a:rPr lang="en-US" altLang="ja-JP" sz="2000" b="1" dirty="0">
                <a:solidFill>
                  <a:srgbClr val="FF0000"/>
                </a:solidFill>
                <a:latin typeface="Noto Sans JP"/>
              </a:rPr>
              <a:t>User Experience</a:t>
            </a:r>
            <a:r>
              <a:rPr lang="ja-JP" altLang="en-US" sz="2000" b="1" dirty="0">
                <a:solidFill>
                  <a:srgbClr val="FF0000"/>
                </a:solidFill>
                <a:latin typeface="Noto Sans JP"/>
              </a:rPr>
              <a:t>）</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特定のサービスや製品を使用した際に、利用者が感じる「有用さ」「信頼性」「心地よさ」「感動」などの認識や経験のこと。利用者の満足度を高めるために、ユーザ体験を意識した設計を行うことを</a:t>
            </a:r>
            <a:r>
              <a:rPr lang="en-US" altLang="ja-JP" sz="2000" dirty="0">
                <a:latin typeface="Noto Sans JP"/>
              </a:rPr>
              <a:t>UX</a:t>
            </a:r>
            <a:r>
              <a:rPr lang="ja-JP" altLang="en-US" sz="2000" dirty="0">
                <a:latin typeface="Noto Sans JP"/>
              </a:rPr>
              <a:t>デザインという。</a:t>
            </a:r>
          </a:p>
        </p:txBody>
      </p:sp>
      <p:pic>
        <p:nvPicPr>
          <p:cNvPr id="5122" name="Picture 2">
            <a:extLst>
              <a:ext uri="{FF2B5EF4-FFF2-40B4-BE49-F238E27FC236}">
                <a16:creationId xmlns:a16="http://schemas.microsoft.com/office/drawing/2014/main" id="{A46796EF-BEDE-B252-0378-F34945A1D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9032" y="3429000"/>
            <a:ext cx="1645885" cy="2245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01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240485"/>
            <a:ext cx="10015695" cy="1631216"/>
          </a:xfrm>
          <a:prstGeom prst="rect">
            <a:avLst/>
          </a:prstGeom>
          <a:noFill/>
        </p:spPr>
        <p:txBody>
          <a:bodyPr wrap="square" rtlCol="0">
            <a:spAutoFit/>
          </a:bodyPr>
          <a:lstStyle/>
          <a:p>
            <a:r>
              <a:rPr lang="en-US" altLang="ja-JP" sz="2000" b="1" dirty="0">
                <a:solidFill>
                  <a:srgbClr val="FF0000"/>
                </a:solidFill>
                <a:latin typeface="Noto Sans JP"/>
              </a:rPr>
              <a:t>4P</a:t>
            </a:r>
          </a:p>
          <a:p>
            <a:endParaRPr lang="en-US" altLang="ja-JP" sz="2000" dirty="0">
              <a:latin typeface="Noto Sans JP"/>
            </a:endParaRPr>
          </a:p>
          <a:p>
            <a:r>
              <a:rPr lang="ja-JP" altLang="en-US" sz="2000" dirty="0">
                <a:latin typeface="Noto Sans JP"/>
              </a:rPr>
              <a:t>販売戦略を考える際に、企業や事業の競争力を売り手側の視点から分析する際の考え方の</a:t>
            </a:r>
            <a:r>
              <a:rPr lang="en-US" altLang="ja-JP" sz="2000" dirty="0">
                <a:latin typeface="Noto Sans JP"/>
              </a:rPr>
              <a:t>1</a:t>
            </a:r>
            <a:r>
              <a:rPr lang="ja-JP" altLang="en-US" sz="2000" dirty="0">
                <a:latin typeface="Noto Sans JP"/>
              </a:rPr>
              <a:t>つ。</a:t>
            </a:r>
            <a:r>
              <a:rPr lang="en-US" altLang="ja-JP" sz="2000" dirty="0">
                <a:latin typeface="Noto Sans JP"/>
              </a:rPr>
              <a:t>Product</a:t>
            </a:r>
            <a:r>
              <a:rPr lang="ja-JP" altLang="en-US" sz="2000" dirty="0">
                <a:latin typeface="Noto Sans JP"/>
              </a:rPr>
              <a:t>（製品）、</a:t>
            </a:r>
            <a:r>
              <a:rPr lang="en-US" altLang="ja-JP" sz="2000" dirty="0">
                <a:latin typeface="Noto Sans JP"/>
              </a:rPr>
              <a:t>Price</a:t>
            </a:r>
            <a:r>
              <a:rPr lang="ja-JP" altLang="en-US" sz="2000" dirty="0">
                <a:latin typeface="Noto Sans JP"/>
              </a:rPr>
              <a:t>（価格）、</a:t>
            </a:r>
            <a:r>
              <a:rPr lang="en-US" altLang="ja-JP" sz="2000" dirty="0">
                <a:latin typeface="Noto Sans JP"/>
              </a:rPr>
              <a:t>Promotion</a:t>
            </a:r>
            <a:r>
              <a:rPr lang="ja-JP" altLang="en-US" sz="2000" dirty="0">
                <a:latin typeface="Noto Sans JP"/>
              </a:rPr>
              <a:t>（宣伝）、</a:t>
            </a:r>
            <a:r>
              <a:rPr lang="en-US" altLang="ja-JP" sz="2000" dirty="0">
                <a:latin typeface="Noto Sans JP"/>
              </a:rPr>
              <a:t>Place</a:t>
            </a:r>
            <a:r>
              <a:rPr lang="ja-JP" altLang="en-US" sz="2000" dirty="0">
                <a:latin typeface="Noto Sans JP"/>
              </a:rPr>
              <a:t>（立地、流通）の</a:t>
            </a:r>
            <a:r>
              <a:rPr lang="en-US" altLang="ja-JP" sz="2000" dirty="0">
                <a:latin typeface="Noto Sans JP"/>
              </a:rPr>
              <a:t>4</a:t>
            </a:r>
            <a:r>
              <a:rPr lang="ja-JP" altLang="en-US" sz="2000" dirty="0">
                <a:latin typeface="Noto Sans JP"/>
              </a:rPr>
              <a:t>つの「</a:t>
            </a:r>
            <a:r>
              <a:rPr lang="en-US" altLang="ja-JP" sz="2000" dirty="0">
                <a:latin typeface="Noto Sans JP"/>
              </a:rPr>
              <a:t>P</a:t>
            </a:r>
            <a:r>
              <a:rPr lang="ja-JP" altLang="en-US" sz="2000" dirty="0">
                <a:latin typeface="Noto Sans JP"/>
              </a:rPr>
              <a:t>」に着目して戦略を立案し、計画、実施する。</a:t>
            </a:r>
          </a:p>
        </p:txBody>
      </p:sp>
      <p:graphicFrame>
        <p:nvGraphicFramePr>
          <p:cNvPr id="2" name="図表 1">
            <a:extLst>
              <a:ext uri="{FF2B5EF4-FFF2-40B4-BE49-F238E27FC236}">
                <a16:creationId xmlns:a16="http://schemas.microsoft.com/office/drawing/2014/main" id="{131CEE1C-8F05-71CD-6C7D-09098CBCBBE8}"/>
              </a:ext>
            </a:extLst>
          </p:cNvPr>
          <p:cNvGraphicFramePr/>
          <p:nvPr>
            <p:extLst>
              <p:ext uri="{D42A27DB-BD31-4B8C-83A1-F6EECF244321}">
                <p14:modId xmlns:p14="http://schemas.microsoft.com/office/powerpoint/2010/main" val="3821065276"/>
              </p:ext>
            </p:extLst>
          </p:nvPr>
        </p:nvGraphicFramePr>
        <p:xfrm>
          <a:off x="3389086" y="3005493"/>
          <a:ext cx="5413828" cy="30032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7166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069663"/>
            <a:ext cx="10015695" cy="1631216"/>
          </a:xfrm>
          <a:prstGeom prst="rect">
            <a:avLst/>
          </a:prstGeom>
          <a:noFill/>
        </p:spPr>
        <p:txBody>
          <a:bodyPr wrap="square" rtlCol="0">
            <a:spAutoFit/>
          </a:bodyPr>
          <a:lstStyle/>
          <a:p>
            <a:r>
              <a:rPr lang="en-US" altLang="ja-JP" sz="2000" b="1" dirty="0">
                <a:solidFill>
                  <a:srgbClr val="FF0000"/>
                </a:solidFill>
                <a:latin typeface="Noto Sans JP"/>
              </a:rPr>
              <a:t>RFM</a:t>
            </a:r>
            <a:r>
              <a:rPr lang="ja-JP" altLang="en-US" sz="2000" b="1" dirty="0">
                <a:solidFill>
                  <a:srgbClr val="FF0000"/>
                </a:solidFill>
                <a:latin typeface="Noto Sans JP"/>
              </a:rPr>
              <a:t>分析</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顧客の購買情報が記録されたデータベースから、</a:t>
            </a:r>
            <a:r>
              <a:rPr lang="en-US" altLang="ja-JP" sz="2000" dirty="0">
                <a:latin typeface="Noto Sans JP"/>
              </a:rPr>
              <a:t>Recency</a:t>
            </a:r>
            <a:r>
              <a:rPr lang="ja-JP" altLang="en-US" sz="2000" dirty="0">
                <a:latin typeface="Noto Sans JP"/>
              </a:rPr>
              <a:t>（最終購買日）、</a:t>
            </a:r>
            <a:r>
              <a:rPr lang="en-US" altLang="ja-JP" sz="2000" dirty="0">
                <a:latin typeface="Noto Sans JP"/>
              </a:rPr>
              <a:t>Frequency</a:t>
            </a:r>
            <a:r>
              <a:rPr lang="ja-JP" altLang="en-US" sz="2000" dirty="0">
                <a:latin typeface="Noto Sans JP"/>
              </a:rPr>
              <a:t>（購買頻度）、</a:t>
            </a:r>
            <a:r>
              <a:rPr lang="en-US" altLang="ja-JP" sz="2000" dirty="0">
                <a:latin typeface="Noto Sans JP"/>
              </a:rPr>
              <a:t>Monetary</a:t>
            </a:r>
            <a:r>
              <a:rPr lang="ja-JP" altLang="en-US" sz="2000" dirty="0">
                <a:latin typeface="Noto Sans JP"/>
              </a:rPr>
              <a:t>（累計購買金額）に注目して顧客の購買行動の分析を行う顧客分析の手法。</a:t>
            </a:r>
          </a:p>
        </p:txBody>
      </p:sp>
      <p:sp>
        <p:nvSpPr>
          <p:cNvPr id="2" name="直方体 1">
            <a:extLst>
              <a:ext uri="{FF2B5EF4-FFF2-40B4-BE49-F238E27FC236}">
                <a16:creationId xmlns:a16="http://schemas.microsoft.com/office/drawing/2014/main" id="{44F4900E-258B-33F9-5A78-D236ECBBFA7D}"/>
              </a:ext>
            </a:extLst>
          </p:cNvPr>
          <p:cNvSpPr/>
          <p:nvPr/>
        </p:nvSpPr>
        <p:spPr>
          <a:xfrm>
            <a:off x="5154804" y="3637503"/>
            <a:ext cx="2944167" cy="2050350"/>
          </a:xfrm>
          <a:prstGeom prst="cub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 name="矢印: 上 2">
            <a:extLst>
              <a:ext uri="{FF2B5EF4-FFF2-40B4-BE49-F238E27FC236}">
                <a16:creationId xmlns:a16="http://schemas.microsoft.com/office/drawing/2014/main" id="{53340F12-006F-99D2-7024-124F63BFC881}"/>
              </a:ext>
            </a:extLst>
          </p:cNvPr>
          <p:cNvSpPr/>
          <p:nvPr/>
        </p:nvSpPr>
        <p:spPr>
          <a:xfrm rot="2433119">
            <a:off x="5026945" y="3442073"/>
            <a:ext cx="211016" cy="62048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上 4">
            <a:extLst>
              <a:ext uri="{FF2B5EF4-FFF2-40B4-BE49-F238E27FC236}">
                <a16:creationId xmlns:a16="http://schemas.microsoft.com/office/drawing/2014/main" id="{C278E3E1-2880-87B2-921F-9EB78991C702}"/>
              </a:ext>
            </a:extLst>
          </p:cNvPr>
          <p:cNvSpPr/>
          <p:nvPr/>
        </p:nvSpPr>
        <p:spPr>
          <a:xfrm>
            <a:off x="4791679" y="4251759"/>
            <a:ext cx="202351" cy="14360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上 5">
            <a:extLst>
              <a:ext uri="{FF2B5EF4-FFF2-40B4-BE49-F238E27FC236}">
                <a16:creationId xmlns:a16="http://schemas.microsoft.com/office/drawing/2014/main" id="{30E69A8F-FD30-C126-1858-92A14ED5B578}"/>
              </a:ext>
            </a:extLst>
          </p:cNvPr>
          <p:cNvSpPr/>
          <p:nvPr/>
        </p:nvSpPr>
        <p:spPr>
          <a:xfrm rot="5400000">
            <a:off x="6779886" y="2348563"/>
            <a:ext cx="202836" cy="21740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C6EFAD9-D3A9-CAE1-4FC3-D752654F32EC}"/>
              </a:ext>
            </a:extLst>
          </p:cNvPr>
          <p:cNvSpPr txBox="1"/>
          <p:nvPr/>
        </p:nvSpPr>
        <p:spPr>
          <a:xfrm>
            <a:off x="5609492" y="2914608"/>
            <a:ext cx="2610059" cy="369332"/>
          </a:xfrm>
          <a:prstGeom prst="rect">
            <a:avLst/>
          </a:prstGeom>
          <a:noFill/>
        </p:spPr>
        <p:txBody>
          <a:bodyPr wrap="square">
            <a:spAutoFit/>
          </a:bodyPr>
          <a:lstStyle/>
          <a:p>
            <a:r>
              <a:rPr lang="en-US" altLang="ja-JP" sz="1800" dirty="0">
                <a:solidFill>
                  <a:schemeClr val="accent1"/>
                </a:solidFill>
                <a:latin typeface="Noto Sans JP"/>
              </a:rPr>
              <a:t>Recency</a:t>
            </a:r>
            <a:r>
              <a:rPr lang="ja-JP" altLang="en-US" sz="1800" dirty="0">
                <a:solidFill>
                  <a:schemeClr val="accent1"/>
                </a:solidFill>
                <a:latin typeface="Noto Sans JP"/>
              </a:rPr>
              <a:t>（最終購買日）</a:t>
            </a:r>
            <a:endParaRPr lang="ja-JP" altLang="en-US" dirty="0">
              <a:solidFill>
                <a:schemeClr val="accent1"/>
              </a:solidFill>
            </a:endParaRPr>
          </a:p>
        </p:txBody>
      </p:sp>
      <p:sp>
        <p:nvSpPr>
          <p:cNvPr id="10" name="テキスト ボックス 9">
            <a:extLst>
              <a:ext uri="{FF2B5EF4-FFF2-40B4-BE49-F238E27FC236}">
                <a16:creationId xmlns:a16="http://schemas.microsoft.com/office/drawing/2014/main" id="{9C2FA2BC-FFCF-0605-99F7-ACDAA85B140A}"/>
              </a:ext>
            </a:extLst>
          </p:cNvPr>
          <p:cNvSpPr txBox="1"/>
          <p:nvPr/>
        </p:nvSpPr>
        <p:spPr>
          <a:xfrm>
            <a:off x="2544745" y="3520980"/>
            <a:ext cx="2610059" cy="369332"/>
          </a:xfrm>
          <a:prstGeom prst="rect">
            <a:avLst/>
          </a:prstGeom>
          <a:noFill/>
        </p:spPr>
        <p:txBody>
          <a:bodyPr wrap="square">
            <a:spAutoFit/>
          </a:bodyPr>
          <a:lstStyle/>
          <a:p>
            <a:r>
              <a:rPr lang="en-US" altLang="ja-JP" sz="1800" dirty="0">
                <a:solidFill>
                  <a:schemeClr val="accent1"/>
                </a:solidFill>
                <a:latin typeface="Noto Sans JP"/>
              </a:rPr>
              <a:t>Frequency</a:t>
            </a:r>
            <a:r>
              <a:rPr lang="ja-JP" altLang="en-US" sz="1800" dirty="0">
                <a:solidFill>
                  <a:schemeClr val="accent1"/>
                </a:solidFill>
                <a:latin typeface="Noto Sans JP"/>
              </a:rPr>
              <a:t>（購買頻度）</a:t>
            </a:r>
            <a:endParaRPr lang="ja-JP" altLang="en-US" dirty="0">
              <a:solidFill>
                <a:schemeClr val="accent1"/>
              </a:solidFill>
            </a:endParaRPr>
          </a:p>
        </p:txBody>
      </p:sp>
      <p:sp>
        <p:nvSpPr>
          <p:cNvPr id="12" name="テキスト ボックス 11">
            <a:extLst>
              <a:ext uri="{FF2B5EF4-FFF2-40B4-BE49-F238E27FC236}">
                <a16:creationId xmlns:a16="http://schemas.microsoft.com/office/drawing/2014/main" id="{7A13C8FA-816D-4BC3-848D-84FF2116C6B6}"/>
              </a:ext>
            </a:extLst>
          </p:cNvPr>
          <p:cNvSpPr txBox="1"/>
          <p:nvPr/>
        </p:nvSpPr>
        <p:spPr>
          <a:xfrm>
            <a:off x="1988453" y="4895417"/>
            <a:ext cx="3805813" cy="369332"/>
          </a:xfrm>
          <a:prstGeom prst="rect">
            <a:avLst/>
          </a:prstGeom>
          <a:noFill/>
        </p:spPr>
        <p:txBody>
          <a:bodyPr wrap="square">
            <a:spAutoFit/>
          </a:bodyPr>
          <a:lstStyle/>
          <a:p>
            <a:r>
              <a:rPr lang="en-US" altLang="ja-JP" sz="1800" dirty="0">
                <a:solidFill>
                  <a:schemeClr val="accent1"/>
                </a:solidFill>
                <a:latin typeface="Noto Sans JP"/>
              </a:rPr>
              <a:t>Monetary</a:t>
            </a:r>
            <a:r>
              <a:rPr lang="ja-JP" altLang="en-US" sz="1800" dirty="0">
                <a:solidFill>
                  <a:schemeClr val="accent1"/>
                </a:solidFill>
                <a:latin typeface="Noto Sans JP"/>
              </a:rPr>
              <a:t>（累計購買金額）</a:t>
            </a:r>
            <a:endParaRPr lang="ja-JP" altLang="en-US" dirty="0">
              <a:solidFill>
                <a:schemeClr val="accent1"/>
              </a:solidFill>
            </a:endParaRPr>
          </a:p>
        </p:txBody>
      </p:sp>
    </p:spTree>
    <p:extLst>
      <p:ext uri="{BB962C8B-B14F-4D97-AF65-F5344CB8AC3E}">
        <p14:creationId xmlns:p14="http://schemas.microsoft.com/office/powerpoint/2010/main" val="1983273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234097"/>
            <a:ext cx="10015695" cy="1631216"/>
          </a:xfrm>
          <a:prstGeom prst="rect">
            <a:avLst/>
          </a:prstGeom>
          <a:noFill/>
        </p:spPr>
        <p:txBody>
          <a:bodyPr wrap="square" rtlCol="0">
            <a:spAutoFit/>
          </a:bodyPr>
          <a:lstStyle/>
          <a:p>
            <a:r>
              <a:rPr lang="ja-JP" altLang="en-US" sz="2000" b="1" dirty="0">
                <a:solidFill>
                  <a:srgbClr val="FF0000"/>
                </a:solidFill>
                <a:latin typeface="Noto Sans JP"/>
              </a:rPr>
              <a:t>オピニオンリーダー</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流行に敏感で、情報収集を自ら行い、判断する人。発言した意見や感想が顧客の購買行動に重要な影響を与える人々のことで、医薬品業界における著名教授、ファッション業界におけるモデルや芸能人などが挙げられる。</a:t>
            </a:r>
          </a:p>
        </p:txBody>
      </p:sp>
      <p:pic>
        <p:nvPicPr>
          <p:cNvPr id="2052" name="Picture 4">
            <a:extLst>
              <a:ext uri="{FF2B5EF4-FFF2-40B4-BE49-F238E27FC236}">
                <a16:creationId xmlns:a16="http://schemas.microsoft.com/office/drawing/2014/main" id="{834C5BFB-141C-6F40-4E41-39C70F96F1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462" y="2865313"/>
            <a:ext cx="3887817" cy="2852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645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69077"/>
            <a:ext cx="10015695" cy="1631216"/>
          </a:xfrm>
          <a:prstGeom prst="rect">
            <a:avLst/>
          </a:prstGeom>
          <a:noFill/>
        </p:spPr>
        <p:txBody>
          <a:bodyPr wrap="square" rtlCol="0">
            <a:spAutoFit/>
          </a:bodyPr>
          <a:lstStyle/>
          <a:p>
            <a:r>
              <a:rPr lang="ja-JP" altLang="en-US" sz="2000" b="1" dirty="0">
                <a:solidFill>
                  <a:srgbClr val="FF0000"/>
                </a:solidFill>
                <a:latin typeface="Noto Sans JP"/>
              </a:rPr>
              <a:t>プロダクトライフサイクル</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製品を市場に投入してから販売活動によって普及、成熟し、やがて落ち込んでその製品寿命が終わるまでの過程が「導入期→成長期→成熟期→衰退期」の順で推移していくと表現した概念。</a:t>
            </a:r>
          </a:p>
        </p:txBody>
      </p:sp>
    </p:spTree>
    <p:extLst>
      <p:ext uri="{BB962C8B-B14F-4D97-AF65-F5344CB8AC3E}">
        <p14:creationId xmlns:p14="http://schemas.microsoft.com/office/powerpoint/2010/main" val="667720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520285"/>
            <a:ext cx="10015695" cy="1323439"/>
          </a:xfrm>
          <a:prstGeom prst="rect">
            <a:avLst/>
          </a:prstGeom>
          <a:noFill/>
        </p:spPr>
        <p:txBody>
          <a:bodyPr wrap="square" rtlCol="0">
            <a:spAutoFit/>
          </a:bodyPr>
          <a:lstStyle/>
          <a:p>
            <a:r>
              <a:rPr lang="ja-JP" altLang="en-US" sz="2000" b="1" dirty="0">
                <a:solidFill>
                  <a:srgbClr val="FF0000"/>
                </a:solidFill>
                <a:latin typeface="Noto Sans JP"/>
              </a:rPr>
              <a:t>クロスメディアマーケティング</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テレビや新聞などのマスメディア、</a:t>
            </a:r>
            <a:r>
              <a:rPr lang="en-US" altLang="ja-JP" sz="2000" dirty="0">
                <a:latin typeface="Noto Sans JP"/>
              </a:rPr>
              <a:t>WEB</a:t>
            </a:r>
            <a:r>
              <a:rPr lang="ja-JP" altLang="en-US" sz="2000" dirty="0">
                <a:latin typeface="Noto Sans JP"/>
              </a:rPr>
              <a:t>サイト、メルマガ、紙のダイレクトメールなどのさまざまなメディアを組み合わせて行うマーケティング戦略のこと。</a:t>
            </a:r>
          </a:p>
        </p:txBody>
      </p:sp>
    </p:spTree>
    <p:extLst>
      <p:ext uri="{BB962C8B-B14F-4D97-AF65-F5344CB8AC3E}">
        <p14:creationId xmlns:p14="http://schemas.microsoft.com/office/powerpoint/2010/main" val="1063826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85514"/>
            <a:ext cx="10015695" cy="1938992"/>
          </a:xfrm>
          <a:prstGeom prst="rect">
            <a:avLst/>
          </a:prstGeom>
          <a:noFill/>
        </p:spPr>
        <p:txBody>
          <a:bodyPr wrap="square" rtlCol="0">
            <a:spAutoFit/>
          </a:bodyPr>
          <a:lstStyle/>
          <a:p>
            <a:r>
              <a:rPr lang="ja-JP" altLang="en-US" sz="2000" b="1" dirty="0">
                <a:solidFill>
                  <a:srgbClr val="FF0000"/>
                </a:solidFill>
                <a:latin typeface="Noto Sans JP"/>
              </a:rPr>
              <a:t>ブルーオーシャン戦略</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複数の企業が血みどろの競争を繰り広げている市場（レッドオーシャン）に対して製品やサービスを考えるのではなく、これまでになかった新たな付加価値を生み出すことで競争相手のいない平和な市場（ブルーオーシャン）を開拓し利益を最大化することを提唱する戦略のこと。</a:t>
            </a:r>
          </a:p>
        </p:txBody>
      </p:sp>
    </p:spTree>
    <p:extLst>
      <p:ext uri="{BB962C8B-B14F-4D97-AF65-F5344CB8AC3E}">
        <p14:creationId xmlns:p14="http://schemas.microsoft.com/office/powerpoint/2010/main" val="2195916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68539" y="2228883"/>
            <a:ext cx="10015695" cy="1938992"/>
          </a:xfrm>
          <a:prstGeom prst="rect">
            <a:avLst/>
          </a:prstGeom>
          <a:noFill/>
        </p:spPr>
        <p:txBody>
          <a:bodyPr wrap="square" rtlCol="0">
            <a:spAutoFit/>
          </a:bodyPr>
          <a:lstStyle/>
          <a:p>
            <a:r>
              <a:rPr lang="ja-JP" altLang="en-US" sz="2000" b="1" dirty="0">
                <a:solidFill>
                  <a:srgbClr val="FF0000"/>
                </a:solidFill>
                <a:latin typeface="Noto Sans JP"/>
              </a:rPr>
              <a:t>ワントゥワンマーケティング</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顧客一人一人の嗜好やニーズに合わせて個別に対応を変化させて展開されるマーケティング活動のこと。市場シェアの拡大よりも、顧客との好ましい関係を築き、長期にわたって自社製品を購入する顧客の割合を高めることに重点を置き、一人の顧客から得られる生涯利益を最大化することを目的としている。</a:t>
            </a:r>
          </a:p>
        </p:txBody>
      </p:sp>
    </p:spTree>
    <p:extLst>
      <p:ext uri="{BB962C8B-B14F-4D97-AF65-F5344CB8AC3E}">
        <p14:creationId xmlns:p14="http://schemas.microsoft.com/office/powerpoint/2010/main" val="1713201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68539" y="2369561"/>
            <a:ext cx="10015695" cy="1631216"/>
          </a:xfrm>
          <a:prstGeom prst="rect">
            <a:avLst/>
          </a:prstGeom>
          <a:noFill/>
        </p:spPr>
        <p:txBody>
          <a:bodyPr wrap="square" rtlCol="0">
            <a:spAutoFit/>
          </a:bodyPr>
          <a:lstStyle/>
          <a:p>
            <a:r>
              <a:rPr lang="ja-JP" altLang="en-US" sz="2000" b="1" dirty="0">
                <a:solidFill>
                  <a:srgbClr val="FF0000"/>
                </a:solidFill>
                <a:latin typeface="Noto Sans JP"/>
              </a:rPr>
              <a:t>プッシュ戦略</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流通業者に何らかのインセンティブ（主に経済的メリット）を提供することで、自社製品を強力に販売させ、消費者に商品を提供する経営戦略。マーケティングミックスの</a:t>
            </a:r>
            <a:r>
              <a:rPr lang="en-US" altLang="ja-JP" sz="2000" dirty="0">
                <a:latin typeface="Noto Sans JP"/>
              </a:rPr>
              <a:t>4P</a:t>
            </a:r>
            <a:r>
              <a:rPr lang="ja-JP" altLang="en-US" sz="2000" dirty="0">
                <a:latin typeface="Noto Sans JP"/>
              </a:rPr>
              <a:t>の一つであるプロモーション戦略の</a:t>
            </a:r>
            <a:r>
              <a:rPr lang="en-US" altLang="ja-JP" sz="2000" dirty="0">
                <a:latin typeface="Noto Sans JP"/>
              </a:rPr>
              <a:t>1</a:t>
            </a:r>
            <a:r>
              <a:rPr lang="ja-JP" altLang="en-US" sz="2000" dirty="0">
                <a:latin typeface="Noto Sans JP"/>
              </a:rPr>
              <a:t>つである。</a:t>
            </a:r>
          </a:p>
        </p:txBody>
      </p:sp>
    </p:spTree>
    <p:extLst>
      <p:ext uri="{BB962C8B-B14F-4D97-AF65-F5344CB8AC3E}">
        <p14:creationId xmlns:p14="http://schemas.microsoft.com/office/powerpoint/2010/main" val="1754470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68539" y="2369561"/>
            <a:ext cx="10015695" cy="1631216"/>
          </a:xfrm>
          <a:prstGeom prst="rect">
            <a:avLst/>
          </a:prstGeom>
          <a:noFill/>
        </p:spPr>
        <p:txBody>
          <a:bodyPr wrap="square" rtlCol="0">
            <a:spAutoFit/>
          </a:bodyPr>
          <a:lstStyle/>
          <a:p>
            <a:r>
              <a:rPr lang="ja-JP" altLang="en-US" sz="2000" b="1" dirty="0">
                <a:solidFill>
                  <a:srgbClr val="FF0000"/>
                </a:solidFill>
                <a:latin typeface="Noto Sans JP"/>
              </a:rPr>
              <a:t>プル戦略</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製造業者が、広告・宣伝などにより消費者に直接働きかけ、消費者から流通業者に自社製品を取り扱うように仕向ける戦略。マーケティングミックスの</a:t>
            </a:r>
            <a:r>
              <a:rPr lang="en-US" altLang="ja-JP" sz="2000" dirty="0">
                <a:latin typeface="Noto Sans JP"/>
              </a:rPr>
              <a:t>4P</a:t>
            </a:r>
            <a:r>
              <a:rPr lang="ja-JP" altLang="en-US" sz="2000" dirty="0">
                <a:latin typeface="Noto Sans JP"/>
              </a:rPr>
              <a:t>の一つであるプロモーション戦略の</a:t>
            </a:r>
            <a:r>
              <a:rPr lang="en-US" altLang="ja-JP" sz="2000" dirty="0">
                <a:latin typeface="Noto Sans JP"/>
              </a:rPr>
              <a:t>1</a:t>
            </a:r>
            <a:r>
              <a:rPr lang="ja-JP" altLang="en-US" sz="2000" dirty="0">
                <a:latin typeface="Noto Sans JP"/>
              </a:rPr>
              <a:t>つである。</a:t>
            </a:r>
          </a:p>
        </p:txBody>
      </p:sp>
    </p:spTree>
    <p:extLst>
      <p:ext uri="{BB962C8B-B14F-4D97-AF65-F5344CB8AC3E}">
        <p14:creationId xmlns:p14="http://schemas.microsoft.com/office/powerpoint/2010/main" val="964167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68539" y="2369561"/>
            <a:ext cx="10015695" cy="1323439"/>
          </a:xfrm>
          <a:prstGeom prst="rect">
            <a:avLst/>
          </a:prstGeom>
          <a:noFill/>
        </p:spPr>
        <p:txBody>
          <a:bodyPr wrap="square" rtlCol="0">
            <a:spAutoFit/>
          </a:bodyPr>
          <a:lstStyle/>
          <a:p>
            <a:r>
              <a:rPr lang="en-US" altLang="ja-JP" sz="2000" b="1" dirty="0">
                <a:solidFill>
                  <a:srgbClr val="FF0000"/>
                </a:solidFill>
                <a:latin typeface="Noto Sans JP"/>
              </a:rPr>
              <a:t>SEO</a:t>
            </a:r>
            <a:r>
              <a:rPr lang="ja-JP" altLang="en-US" sz="2000" b="1" dirty="0">
                <a:solidFill>
                  <a:srgbClr val="FF0000"/>
                </a:solidFill>
                <a:latin typeface="Noto Sans JP"/>
              </a:rPr>
              <a:t>（</a:t>
            </a:r>
            <a:r>
              <a:rPr lang="en-US" altLang="ja-JP" sz="2000" b="1" dirty="0">
                <a:solidFill>
                  <a:srgbClr val="FF0000"/>
                </a:solidFill>
                <a:latin typeface="Noto Sans JP"/>
              </a:rPr>
              <a:t>Search Engine Optimization</a:t>
            </a:r>
            <a:r>
              <a:rPr lang="ja-JP" altLang="en-US" sz="2000" b="1" dirty="0">
                <a:solidFill>
                  <a:srgbClr val="FF0000"/>
                </a:solidFill>
                <a:latin typeface="Noto Sans JP"/>
              </a:rPr>
              <a:t>）</a:t>
            </a:r>
            <a:endParaRPr lang="en-US" altLang="ja-JP" sz="2000" dirty="0">
              <a:latin typeface="Noto Sans JP"/>
            </a:endParaRPr>
          </a:p>
          <a:p>
            <a:endParaRPr lang="en-US" altLang="ja-JP" sz="2000" dirty="0">
              <a:latin typeface="Noto Sans JP"/>
            </a:endParaRPr>
          </a:p>
          <a:p>
            <a:r>
              <a:rPr lang="en-US" altLang="ja-JP" sz="2000" dirty="0">
                <a:latin typeface="Noto Sans JP"/>
              </a:rPr>
              <a:t>Web</a:t>
            </a:r>
            <a:r>
              <a:rPr lang="ja-JP" altLang="en-US" sz="2000" dirty="0">
                <a:latin typeface="Noto Sans JP"/>
              </a:rPr>
              <a:t>サイトを制作するときに、</a:t>
            </a:r>
            <a:r>
              <a:rPr lang="en-US" altLang="ja-JP" sz="2000" dirty="0">
                <a:latin typeface="Noto Sans JP"/>
              </a:rPr>
              <a:t>Google</a:t>
            </a:r>
            <a:r>
              <a:rPr lang="ja-JP" altLang="en-US" sz="2000" dirty="0">
                <a:latin typeface="Noto Sans JP"/>
              </a:rPr>
              <a:t>などの検索エンジンの検索で上位に表示されるようにページやサイト全体を最適化すること、またはそのための技術のこと。</a:t>
            </a:r>
          </a:p>
        </p:txBody>
      </p:sp>
    </p:spTree>
    <p:extLst>
      <p:ext uri="{BB962C8B-B14F-4D97-AF65-F5344CB8AC3E}">
        <p14:creationId xmlns:p14="http://schemas.microsoft.com/office/powerpoint/2010/main" val="675515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68539" y="2369561"/>
            <a:ext cx="10015695" cy="1323439"/>
          </a:xfrm>
          <a:prstGeom prst="rect">
            <a:avLst/>
          </a:prstGeom>
          <a:noFill/>
        </p:spPr>
        <p:txBody>
          <a:bodyPr wrap="square" rtlCol="0">
            <a:spAutoFit/>
          </a:bodyPr>
          <a:lstStyle/>
          <a:p>
            <a:r>
              <a:rPr lang="ja-JP" altLang="en-US" sz="2000" b="1" dirty="0">
                <a:solidFill>
                  <a:srgbClr val="FF0000"/>
                </a:solidFill>
                <a:latin typeface="Noto Sans JP"/>
              </a:rPr>
              <a:t>スキミングプライシング</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新製品の導入初期に製品価格を高めに設定することで、開発費用を早い段階で回収しようとする価格戦略である。上澄み吸収価格ともいう。</a:t>
            </a:r>
          </a:p>
        </p:txBody>
      </p:sp>
    </p:spTree>
    <p:extLst>
      <p:ext uri="{BB962C8B-B14F-4D97-AF65-F5344CB8AC3E}">
        <p14:creationId xmlns:p14="http://schemas.microsoft.com/office/powerpoint/2010/main" val="3411000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68539" y="2369561"/>
            <a:ext cx="10015695" cy="1631216"/>
          </a:xfrm>
          <a:prstGeom prst="rect">
            <a:avLst/>
          </a:prstGeom>
          <a:noFill/>
        </p:spPr>
        <p:txBody>
          <a:bodyPr wrap="square" rtlCol="0">
            <a:spAutoFit/>
          </a:bodyPr>
          <a:lstStyle/>
          <a:p>
            <a:r>
              <a:rPr lang="ja-JP" altLang="en-US" sz="2000" b="1" dirty="0">
                <a:solidFill>
                  <a:srgbClr val="FF0000"/>
                </a:solidFill>
                <a:latin typeface="Noto Sans JP"/>
              </a:rPr>
              <a:t>ペネトレーションプライシング</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製造コスト以下、あるいは製造コストと同等程度の相当に低い価格を設定した新製品を市場に投入することで、早期のシェアの獲得と競合他社の排除を図る価格戦略である。市場浸透価格戦略ともいう。</a:t>
            </a:r>
          </a:p>
        </p:txBody>
      </p:sp>
    </p:spTree>
    <p:extLst>
      <p:ext uri="{BB962C8B-B14F-4D97-AF65-F5344CB8AC3E}">
        <p14:creationId xmlns:p14="http://schemas.microsoft.com/office/powerpoint/2010/main" val="2161542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68539" y="2369561"/>
            <a:ext cx="10015695" cy="1631216"/>
          </a:xfrm>
          <a:prstGeom prst="rect">
            <a:avLst/>
          </a:prstGeom>
          <a:noFill/>
        </p:spPr>
        <p:txBody>
          <a:bodyPr wrap="square" rtlCol="0">
            <a:spAutoFit/>
          </a:bodyPr>
          <a:lstStyle/>
          <a:p>
            <a:r>
              <a:rPr lang="ja-JP" altLang="en-US" sz="2000" b="1" dirty="0">
                <a:solidFill>
                  <a:srgbClr val="FF0000"/>
                </a:solidFill>
                <a:latin typeface="Noto Sans JP"/>
              </a:rPr>
              <a:t>ダイナミックプライシング</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商品・サービスの提供価格を需要に応じて変動させる価格戦略を指す。需要の多いときは価格を上げ、少ないときは下げることで、収益を最大化できる利点がある。動的価格戦略ともいう。</a:t>
            </a:r>
          </a:p>
        </p:txBody>
      </p:sp>
    </p:spTree>
    <p:extLst>
      <p:ext uri="{BB962C8B-B14F-4D97-AF65-F5344CB8AC3E}">
        <p14:creationId xmlns:p14="http://schemas.microsoft.com/office/powerpoint/2010/main" val="2938712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98683" y="1445112"/>
            <a:ext cx="10015695" cy="1323439"/>
          </a:xfrm>
          <a:prstGeom prst="rect">
            <a:avLst/>
          </a:prstGeom>
          <a:noFill/>
        </p:spPr>
        <p:txBody>
          <a:bodyPr wrap="square" rtlCol="0">
            <a:spAutoFit/>
          </a:bodyPr>
          <a:lstStyle/>
          <a:p>
            <a:r>
              <a:rPr lang="ja-JP" altLang="en-US" sz="2000" b="1" dirty="0">
                <a:solidFill>
                  <a:srgbClr val="FF0000"/>
                </a:solidFill>
                <a:latin typeface="Noto Sans JP"/>
              </a:rPr>
              <a:t>バランススコアカード</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企業のビジョンと戦略を実現するために、「財務」「顧客」「業務プロセス」「学習と成長」という</a:t>
            </a:r>
            <a:r>
              <a:rPr lang="en-US" altLang="ja-JP" sz="2000" dirty="0">
                <a:latin typeface="Noto Sans JP"/>
              </a:rPr>
              <a:t>4</a:t>
            </a:r>
            <a:r>
              <a:rPr lang="ja-JP" altLang="en-US" sz="2000" dirty="0">
                <a:latin typeface="Noto Sans JP"/>
              </a:rPr>
              <a:t>つの視点から業績を評価・分析する手法。</a:t>
            </a:r>
          </a:p>
        </p:txBody>
      </p:sp>
      <p:graphicFrame>
        <p:nvGraphicFramePr>
          <p:cNvPr id="2" name="図表 1">
            <a:extLst>
              <a:ext uri="{FF2B5EF4-FFF2-40B4-BE49-F238E27FC236}">
                <a16:creationId xmlns:a16="http://schemas.microsoft.com/office/drawing/2014/main" id="{CD29C570-C2F1-E5DC-5C06-E21BB5FC5FAC}"/>
              </a:ext>
            </a:extLst>
          </p:cNvPr>
          <p:cNvGraphicFramePr/>
          <p:nvPr>
            <p:extLst>
              <p:ext uri="{D42A27DB-BD31-4B8C-83A1-F6EECF244321}">
                <p14:modId xmlns:p14="http://schemas.microsoft.com/office/powerpoint/2010/main" val="2960246680"/>
              </p:ext>
            </p:extLst>
          </p:nvPr>
        </p:nvGraphicFramePr>
        <p:xfrm>
          <a:off x="3788786" y="3064746"/>
          <a:ext cx="4835490" cy="28598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8240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68539" y="2369561"/>
            <a:ext cx="10015695" cy="1631216"/>
          </a:xfrm>
          <a:prstGeom prst="rect">
            <a:avLst/>
          </a:prstGeom>
          <a:noFill/>
        </p:spPr>
        <p:txBody>
          <a:bodyPr wrap="square" rtlCol="0">
            <a:spAutoFit/>
          </a:bodyPr>
          <a:lstStyle/>
          <a:p>
            <a:r>
              <a:rPr lang="en-US" altLang="ja-JP" sz="2000" b="1" dirty="0">
                <a:solidFill>
                  <a:srgbClr val="FF0000"/>
                </a:solidFill>
                <a:latin typeface="Noto Sans JP"/>
              </a:rPr>
              <a:t>CSF</a:t>
            </a:r>
            <a:r>
              <a:rPr lang="ja-JP" altLang="en-US" sz="2000" b="1" dirty="0">
                <a:solidFill>
                  <a:srgbClr val="FF0000"/>
                </a:solidFill>
                <a:latin typeface="Noto Sans JP"/>
              </a:rPr>
              <a:t>（</a:t>
            </a:r>
            <a:r>
              <a:rPr lang="en-US" altLang="ja-JP" sz="2000" b="1" dirty="0">
                <a:solidFill>
                  <a:srgbClr val="FF0000"/>
                </a:solidFill>
                <a:latin typeface="Noto Sans JP"/>
              </a:rPr>
              <a:t>Critical Success Factor</a:t>
            </a:r>
            <a:r>
              <a:rPr lang="ja-JP" altLang="en-US" sz="2000" b="1" dirty="0">
                <a:solidFill>
                  <a:srgbClr val="FF0000"/>
                </a:solidFill>
                <a:latin typeface="Noto Sans JP"/>
              </a:rPr>
              <a:t>）</a:t>
            </a:r>
            <a:endParaRPr lang="en-US" altLang="ja-JP" sz="2000" dirty="0">
              <a:latin typeface="Noto Sans JP"/>
            </a:endParaRPr>
          </a:p>
          <a:p>
            <a:endParaRPr lang="en-US" altLang="ja-JP" sz="2000" dirty="0">
              <a:latin typeface="Noto Sans JP"/>
            </a:endParaRPr>
          </a:p>
          <a:p>
            <a:r>
              <a:rPr lang="ja-JP" altLang="en-US" sz="2000" dirty="0">
                <a:latin typeface="Noto Sans JP"/>
              </a:rPr>
              <a:t>経営戦略や</a:t>
            </a:r>
            <a:r>
              <a:rPr lang="en-US" altLang="ja-JP" sz="2000" dirty="0">
                <a:latin typeface="Noto Sans JP"/>
              </a:rPr>
              <a:t>IT</a:t>
            </a:r>
            <a:r>
              <a:rPr lang="ja-JP" altLang="en-US" sz="2000" dirty="0">
                <a:latin typeface="Noto Sans JP"/>
              </a:rPr>
              <a:t>ガバナンスなどを計画的に実施する際、その目標・目的を達成する上で決定的な影響を与える要因のこと。重点的に資源を投下して取り組むべき重要な管理項目となる。重要成功要因ともいう。</a:t>
            </a:r>
          </a:p>
        </p:txBody>
      </p:sp>
    </p:spTree>
    <p:extLst>
      <p:ext uri="{BB962C8B-B14F-4D97-AF65-F5344CB8AC3E}">
        <p14:creationId xmlns:p14="http://schemas.microsoft.com/office/powerpoint/2010/main" val="3012319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68539" y="2369561"/>
            <a:ext cx="10015695" cy="1631216"/>
          </a:xfrm>
          <a:prstGeom prst="rect">
            <a:avLst/>
          </a:prstGeom>
          <a:noFill/>
        </p:spPr>
        <p:txBody>
          <a:bodyPr wrap="square" rtlCol="0">
            <a:spAutoFit/>
          </a:bodyPr>
          <a:lstStyle/>
          <a:p>
            <a:r>
              <a:rPr lang="en-US" altLang="ja-JP" sz="2000" b="1" dirty="0">
                <a:solidFill>
                  <a:srgbClr val="FF0000"/>
                </a:solidFill>
                <a:latin typeface="Noto Sans JP"/>
              </a:rPr>
              <a:t>KGI</a:t>
            </a:r>
            <a:r>
              <a:rPr lang="ja-JP" altLang="en-US" sz="2000" b="1" dirty="0">
                <a:solidFill>
                  <a:srgbClr val="FF0000"/>
                </a:solidFill>
                <a:latin typeface="Noto Sans JP"/>
              </a:rPr>
              <a:t>（</a:t>
            </a:r>
            <a:r>
              <a:rPr lang="en-US" altLang="ja-JP" sz="2000" b="1" dirty="0">
                <a:solidFill>
                  <a:srgbClr val="FF0000"/>
                </a:solidFill>
                <a:latin typeface="Noto Sans JP"/>
              </a:rPr>
              <a:t>Key Goal Indicator</a:t>
            </a:r>
            <a:r>
              <a:rPr lang="ja-JP" altLang="en-US" sz="2000" b="1" dirty="0">
                <a:solidFill>
                  <a:srgbClr val="FF0000"/>
                </a:solidFill>
                <a:latin typeface="Noto Sans JP"/>
              </a:rPr>
              <a:t>）</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企業目標やビジネス戦略の遂行によって達成すべき到達目標</a:t>
            </a:r>
            <a:r>
              <a:rPr lang="en-US" altLang="ja-JP" sz="2000" dirty="0">
                <a:latin typeface="Noto Sans JP"/>
              </a:rPr>
              <a:t>(Goal)</a:t>
            </a:r>
            <a:r>
              <a:rPr lang="ja-JP" altLang="en-US" sz="2000" dirty="0">
                <a:latin typeface="Noto Sans JP"/>
              </a:rPr>
              <a:t>を、測定可能な数値で表したもの。曖昧な目的ではなく、目標達成か否かを明確に判断できるように定量的な指標で定義される。重要目標達成指標ともいう。</a:t>
            </a:r>
          </a:p>
        </p:txBody>
      </p:sp>
    </p:spTree>
    <p:extLst>
      <p:ext uri="{BB962C8B-B14F-4D97-AF65-F5344CB8AC3E}">
        <p14:creationId xmlns:p14="http://schemas.microsoft.com/office/powerpoint/2010/main" val="937805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85514"/>
            <a:ext cx="10015695" cy="1323439"/>
          </a:xfrm>
          <a:prstGeom prst="rect">
            <a:avLst/>
          </a:prstGeom>
          <a:noFill/>
        </p:spPr>
        <p:txBody>
          <a:bodyPr wrap="square" rtlCol="0">
            <a:spAutoFit/>
          </a:bodyPr>
          <a:lstStyle/>
          <a:p>
            <a:r>
              <a:rPr lang="ja-JP" altLang="en-US" sz="2000" b="1" dirty="0">
                <a:solidFill>
                  <a:srgbClr val="FF0000"/>
                </a:solidFill>
                <a:latin typeface="Noto Sans JP"/>
              </a:rPr>
              <a:t>アライアンス</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直訳すると「同盟」という意味だが、企業同士の連携を表す言葉として使われる。</a:t>
            </a:r>
            <a:endParaRPr lang="en-US" altLang="ja-JP" sz="2000" dirty="0">
              <a:latin typeface="Noto Sans JP"/>
            </a:endParaRPr>
          </a:p>
          <a:p>
            <a:r>
              <a:rPr lang="ja-JP" altLang="en-US" sz="2000" dirty="0">
                <a:latin typeface="Noto Sans JP"/>
              </a:rPr>
              <a:t>企業合併や資本提携、販売提携など連携の強さもスタイルも様々なものがある。</a:t>
            </a:r>
          </a:p>
        </p:txBody>
      </p:sp>
    </p:spTree>
    <p:extLst>
      <p:ext uri="{BB962C8B-B14F-4D97-AF65-F5344CB8AC3E}">
        <p14:creationId xmlns:p14="http://schemas.microsoft.com/office/powerpoint/2010/main" val="1000883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68539" y="2369561"/>
            <a:ext cx="10015695" cy="1938992"/>
          </a:xfrm>
          <a:prstGeom prst="rect">
            <a:avLst/>
          </a:prstGeom>
          <a:noFill/>
        </p:spPr>
        <p:txBody>
          <a:bodyPr wrap="square" rtlCol="0">
            <a:spAutoFit/>
          </a:bodyPr>
          <a:lstStyle/>
          <a:p>
            <a:r>
              <a:rPr lang="en-US" altLang="ja-JP" sz="2000" b="1" dirty="0">
                <a:solidFill>
                  <a:srgbClr val="FF0000"/>
                </a:solidFill>
                <a:latin typeface="Noto Sans JP"/>
              </a:rPr>
              <a:t>KPI</a:t>
            </a:r>
            <a:r>
              <a:rPr lang="ja-JP" altLang="en-US" sz="2000" b="1" dirty="0">
                <a:solidFill>
                  <a:srgbClr val="FF0000"/>
                </a:solidFill>
                <a:latin typeface="Noto Sans JP"/>
              </a:rPr>
              <a:t>（</a:t>
            </a:r>
            <a:r>
              <a:rPr lang="en-US" altLang="ja-JP" sz="2000" b="1" dirty="0">
                <a:solidFill>
                  <a:srgbClr val="FF0000"/>
                </a:solidFill>
                <a:latin typeface="Noto Sans JP"/>
              </a:rPr>
              <a:t>Key Performance Indicator</a:t>
            </a:r>
            <a:r>
              <a:rPr lang="ja-JP" altLang="en-US" sz="2000" b="1" dirty="0">
                <a:solidFill>
                  <a:srgbClr val="FF0000"/>
                </a:solidFill>
                <a:latin typeface="Noto Sans JP"/>
              </a:rPr>
              <a:t>）</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企業目標やビジネス戦略を実現するために、設定したビジネスプロセスの実施状況をモニタリングするために設定される指標のこと。目標を達成するための施策や活動の実施状況を測定する「先行指標」と、目標への到達度合いを測定する「結果指標」の</a:t>
            </a:r>
            <a:r>
              <a:rPr lang="en-US" altLang="ja-JP" sz="2000" dirty="0">
                <a:latin typeface="Noto Sans JP"/>
              </a:rPr>
              <a:t>2</a:t>
            </a:r>
            <a:r>
              <a:rPr lang="ja-JP" altLang="en-US" sz="2000" dirty="0">
                <a:latin typeface="Noto Sans JP"/>
              </a:rPr>
              <a:t>種類がある。重要業績評価指標ともいう。</a:t>
            </a:r>
          </a:p>
        </p:txBody>
      </p:sp>
    </p:spTree>
    <p:extLst>
      <p:ext uri="{BB962C8B-B14F-4D97-AF65-F5344CB8AC3E}">
        <p14:creationId xmlns:p14="http://schemas.microsoft.com/office/powerpoint/2010/main" val="41747647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68539" y="2369561"/>
            <a:ext cx="10015695" cy="1631216"/>
          </a:xfrm>
          <a:prstGeom prst="rect">
            <a:avLst/>
          </a:prstGeom>
          <a:noFill/>
        </p:spPr>
        <p:txBody>
          <a:bodyPr wrap="square" rtlCol="0">
            <a:spAutoFit/>
          </a:bodyPr>
          <a:lstStyle/>
          <a:p>
            <a:r>
              <a:rPr lang="ja-JP" altLang="en-US" sz="2000" b="1" dirty="0">
                <a:solidFill>
                  <a:srgbClr val="FF0000"/>
                </a:solidFill>
                <a:latin typeface="Noto Sans JP"/>
              </a:rPr>
              <a:t>バリューエンジニアリング</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製品やサービスの「価値」を、それが果たすべき「機能」とそのためにかける「コスト」との関係で把握し、システム化された手順によって最小の総コストで製品の「価値」の最大化をはかる手法のこと。</a:t>
            </a:r>
          </a:p>
        </p:txBody>
      </p:sp>
    </p:spTree>
    <p:extLst>
      <p:ext uri="{BB962C8B-B14F-4D97-AF65-F5344CB8AC3E}">
        <p14:creationId xmlns:p14="http://schemas.microsoft.com/office/powerpoint/2010/main" val="3788103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68539" y="2369561"/>
            <a:ext cx="10015695" cy="1631216"/>
          </a:xfrm>
          <a:prstGeom prst="rect">
            <a:avLst/>
          </a:prstGeom>
          <a:noFill/>
        </p:spPr>
        <p:txBody>
          <a:bodyPr wrap="square" rtlCol="0">
            <a:spAutoFit/>
          </a:bodyPr>
          <a:lstStyle/>
          <a:p>
            <a:r>
              <a:rPr lang="en-US" altLang="ja-JP" sz="2000" b="1" dirty="0">
                <a:solidFill>
                  <a:srgbClr val="FF0000"/>
                </a:solidFill>
                <a:latin typeface="Noto Sans JP"/>
              </a:rPr>
              <a:t>CRM</a:t>
            </a:r>
            <a:r>
              <a:rPr lang="ja-JP" altLang="en-US" sz="2000" b="1" dirty="0">
                <a:solidFill>
                  <a:srgbClr val="FF0000"/>
                </a:solidFill>
                <a:latin typeface="Noto Sans JP"/>
              </a:rPr>
              <a:t>（</a:t>
            </a:r>
            <a:r>
              <a:rPr lang="en-US" altLang="ja-JP" sz="2000" b="1" dirty="0">
                <a:solidFill>
                  <a:srgbClr val="FF0000"/>
                </a:solidFill>
                <a:latin typeface="Noto Sans JP"/>
              </a:rPr>
              <a:t>Customer Relationship Management</a:t>
            </a:r>
            <a:r>
              <a:rPr lang="ja-JP" altLang="en-US" sz="2000" b="1" dirty="0">
                <a:solidFill>
                  <a:srgbClr val="FF0000"/>
                </a:solidFill>
                <a:latin typeface="Noto Sans JP"/>
              </a:rPr>
              <a:t>）</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顧客に関するあらゆる情報を統合管理し、企業活動に役立てる経営手法。顧客との長期的な関係を築くことを重視し、顧客の満足度と利便性を高めることで、それぞれの顧客の顧客生涯価値を最大化することを目標の一つとしている。</a:t>
            </a:r>
          </a:p>
        </p:txBody>
      </p:sp>
    </p:spTree>
    <p:extLst>
      <p:ext uri="{BB962C8B-B14F-4D97-AF65-F5344CB8AC3E}">
        <p14:creationId xmlns:p14="http://schemas.microsoft.com/office/powerpoint/2010/main" val="2666525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68539" y="2369561"/>
            <a:ext cx="10015695" cy="1938992"/>
          </a:xfrm>
          <a:prstGeom prst="rect">
            <a:avLst/>
          </a:prstGeom>
          <a:noFill/>
        </p:spPr>
        <p:txBody>
          <a:bodyPr wrap="square" rtlCol="0">
            <a:spAutoFit/>
          </a:bodyPr>
          <a:lstStyle/>
          <a:p>
            <a:r>
              <a:rPr lang="ja-JP" altLang="en-US" sz="2000" b="1" dirty="0">
                <a:solidFill>
                  <a:srgbClr val="FF0000"/>
                </a:solidFill>
                <a:latin typeface="Noto Sans JP"/>
              </a:rPr>
              <a:t>バリューチェーンマネジメント</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業務を「購買物流」「製造」「出荷物流」「販売・マーケティング」「サービス」という</a:t>
            </a:r>
            <a:r>
              <a:rPr lang="en-US" altLang="ja-JP" sz="2000" dirty="0">
                <a:latin typeface="Noto Sans JP"/>
              </a:rPr>
              <a:t>5</a:t>
            </a:r>
            <a:r>
              <a:rPr lang="ja-JP" altLang="en-US" sz="2000" dirty="0">
                <a:latin typeface="Noto Sans JP"/>
              </a:rPr>
              <a:t>つの主活動と、「調達」「技術開発」「人事・労務管理」「全般管理」の</a:t>
            </a:r>
            <a:r>
              <a:rPr lang="en-US" altLang="ja-JP" sz="2000" dirty="0">
                <a:latin typeface="Noto Sans JP"/>
              </a:rPr>
              <a:t>4</a:t>
            </a:r>
            <a:r>
              <a:rPr lang="ja-JP" altLang="en-US" sz="2000" dirty="0">
                <a:latin typeface="Noto Sans JP"/>
              </a:rPr>
              <a:t>つの支援活動に分類し、製品の付加価値がどの部分（機能）で生み出されているかを分析し、価値の連鎖を最適化する手法のこと。</a:t>
            </a:r>
          </a:p>
        </p:txBody>
      </p:sp>
    </p:spTree>
    <p:extLst>
      <p:ext uri="{BB962C8B-B14F-4D97-AF65-F5344CB8AC3E}">
        <p14:creationId xmlns:p14="http://schemas.microsoft.com/office/powerpoint/2010/main" val="605218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68539" y="2369561"/>
            <a:ext cx="10015695" cy="1631216"/>
          </a:xfrm>
          <a:prstGeom prst="rect">
            <a:avLst/>
          </a:prstGeom>
          <a:noFill/>
        </p:spPr>
        <p:txBody>
          <a:bodyPr wrap="square" rtlCol="0">
            <a:spAutoFit/>
          </a:bodyPr>
          <a:lstStyle/>
          <a:p>
            <a:r>
              <a:rPr lang="en-US" altLang="ja-JP" sz="2000" b="1" dirty="0">
                <a:solidFill>
                  <a:srgbClr val="FF0000"/>
                </a:solidFill>
                <a:latin typeface="Noto Sans JP"/>
              </a:rPr>
              <a:t>SCM</a:t>
            </a:r>
            <a:r>
              <a:rPr lang="ja-JP" altLang="en-US" sz="2000" b="1" dirty="0">
                <a:solidFill>
                  <a:srgbClr val="FF0000"/>
                </a:solidFill>
                <a:latin typeface="Noto Sans JP"/>
              </a:rPr>
              <a:t>（</a:t>
            </a:r>
            <a:r>
              <a:rPr lang="en-US" altLang="ja-JP" sz="2000" b="1" dirty="0">
                <a:solidFill>
                  <a:srgbClr val="FF0000"/>
                </a:solidFill>
                <a:latin typeface="Noto Sans JP"/>
              </a:rPr>
              <a:t>Supply Chain Management</a:t>
            </a:r>
            <a:r>
              <a:rPr lang="ja-JP" altLang="en-US" sz="2000" b="1" dirty="0">
                <a:solidFill>
                  <a:srgbClr val="FF0000"/>
                </a:solidFill>
                <a:latin typeface="Noto Sans JP"/>
              </a:rPr>
              <a:t>）</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生産・在庫・購買・販売・物流などのすべての情報をリアルタイムに交換・一元管理することによって生産から販売に至る一連の流れ全体の効率を大幅に向上させることを目指す経営手法のこと。</a:t>
            </a:r>
          </a:p>
        </p:txBody>
      </p:sp>
    </p:spTree>
    <p:extLst>
      <p:ext uri="{BB962C8B-B14F-4D97-AF65-F5344CB8AC3E}">
        <p14:creationId xmlns:p14="http://schemas.microsoft.com/office/powerpoint/2010/main" val="2766942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68539" y="2369561"/>
            <a:ext cx="10015695" cy="1631216"/>
          </a:xfrm>
          <a:prstGeom prst="rect">
            <a:avLst/>
          </a:prstGeom>
          <a:noFill/>
        </p:spPr>
        <p:txBody>
          <a:bodyPr wrap="square" rtlCol="0">
            <a:spAutoFit/>
          </a:bodyPr>
          <a:lstStyle/>
          <a:p>
            <a:r>
              <a:rPr lang="en-US" altLang="ja-JP" sz="2000" b="1" dirty="0">
                <a:solidFill>
                  <a:srgbClr val="FF0000"/>
                </a:solidFill>
                <a:latin typeface="Noto Sans JP"/>
              </a:rPr>
              <a:t>TQC</a:t>
            </a:r>
            <a:r>
              <a:rPr lang="ja-JP" altLang="en-US" sz="2000" b="1" dirty="0">
                <a:solidFill>
                  <a:srgbClr val="FF0000"/>
                </a:solidFill>
                <a:latin typeface="Noto Sans JP"/>
              </a:rPr>
              <a:t>（</a:t>
            </a:r>
            <a:r>
              <a:rPr lang="en-US" altLang="ja-JP" sz="2000" b="1" dirty="0">
                <a:solidFill>
                  <a:srgbClr val="FF0000"/>
                </a:solidFill>
                <a:latin typeface="Noto Sans JP"/>
              </a:rPr>
              <a:t>Total Quality Control</a:t>
            </a:r>
            <a:r>
              <a:rPr lang="ja-JP" altLang="en-US" sz="2000" b="1" dirty="0">
                <a:solidFill>
                  <a:srgbClr val="FF0000"/>
                </a:solidFill>
                <a:latin typeface="Noto Sans JP"/>
              </a:rPr>
              <a:t>）</a:t>
            </a:r>
            <a:endParaRPr lang="en-US" altLang="ja-JP" sz="2000" dirty="0">
              <a:latin typeface="Noto Sans JP"/>
            </a:endParaRPr>
          </a:p>
          <a:p>
            <a:endParaRPr lang="en-US" altLang="ja-JP" sz="2000" dirty="0">
              <a:latin typeface="Noto Sans JP"/>
            </a:endParaRPr>
          </a:p>
          <a:p>
            <a:r>
              <a:rPr lang="ja-JP" altLang="en-US" sz="2000" dirty="0">
                <a:latin typeface="Noto Sans JP"/>
              </a:rPr>
              <a:t>製造部門に対して適用された品質管理の手法である</a:t>
            </a:r>
            <a:r>
              <a:rPr lang="en-US" altLang="ja-JP" sz="2000" dirty="0">
                <a:latin typeface="Noto Sans JP"/>
              </a:rPr>
              <a:t>QC</a:t>
            </a:r>
            <a:r>
              <a:rPr lang="ja-JP" altLang="en-US" sz="2000" dirty="0">
                <a:latin typeface="Noto Sans JP"/>
              </a:rPr>
              <a:t>（</a:t>
            </a:r>
            <a:r>
              <a:rPr lang="en-US" altLang="ja-JP" sz="2000" dirty="0">
                <a:latin typeface="Noto Sans JP"/>
              </a:rPr>
              <a:t>Quality Control</a:t>
            </a:r>
            <a:r>
              <a:rPr lang="ja-JP" altLang="en-US" sz="2000" dirty="0">
                <a:latin typeface="Noto Sans JP"/>
              </a:rPr>
              <a:t>）を、これを製造部門以外（設計部門、購買部門、営業部門、マーケティング部門、アフターサービス部門など）に適用し、体系化したもの。</a:t>
            </a:r>
          </a:p>
        </p:txBody>
      </p:sp>
    </p:spTree>
    <p:extLst>
      <p:ext uri="{BB962C8B-B14F-4D97-AF65-F5344CB8AC3E}">
        <p14:creationId xmlns:p14="http://schemas.microsoft.com/office/powerpoint/2010/main" val="3781415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68539" y="2369561"/>
            <a:ext cx="10015695" cy="1631216"/>
          </a:xfrm>
          <a:prstGeom prst="rect">
            <a:avLst/>
          </a:prstGeom>
          <a:noFill/>
        </p:spPr>
        <p:txBody>
          <a:bodyPr wrap="square" rtlCol="0">
            <a:spAutoFit/>
          </a:bodyPr>
          <a:lstStyle/>
          <a:p>
            <a:r>
              <a:rPr lang="en-US" altLang="ja-JP" sz="2000" b="1" dirty="0">
                <a:solidFill>
                  <a:srgbClr val="FF0000"/>
                </a:solidFill>
                <a:latin typeface="Noto Sans JP"/>
              </a:rPr>
              <a:t>TQM</a:t>
            </a:r>
            <a:r>
              <a:rPr lang="ja-JP" altLang="en-US" sz="2000" b="1" dirty="0">
                <a:solidFill>
                  <a:srgbClr val="FF0000"/>
                </a:solidFill>
                <a:latin typeface="Noto Sans JP"/>
              </a:rPr>
              <a:t>（</a:t>
            </a:r>
            <a:r>
              <a:rPr lang="en-US" altLang="ja-JP" sz="2000" b="1" dirty="0">
                <a:solidFill>
                  <a:srgbClr val="FF0000"/>
                </a:solidFill>
                <a:latin typeface="Noto Sans JP"/>
              </a:rPr>
              <a:t>Total Quality Management</a:t>
            </a:r>
            <a:r>
              <a:rPr lang="ja-JP" altLang="en-US" sz="2000" b="1" dirty="0">
                <a:solidFill>
                  <a:srgbClr val="FF0000"/>
                </a:solidFill>
                <a:latin typeface="Noto Sans JP"/>
              </a:rPr>
              <a:t>）</a:t>
            </a:r>
            <a:endParaRPr lang="en-US" altLang="ja-JP" sz="2000" b="1" dirty="0">
              <a:solidFill>
                <a:srgbClr val="FF0000"/>
              </a:solidFill>
              <a:latin typeface="Noto Sans JP"/>
            </a:endParaRPr>
          </a:p>
          <a:p>
            <a:endParaRPr lang="en-US" altLang="ja-JP" sz="2000" dirty="0">
              <a:latin typeface="Noto Sans JP"/>
            </a:endParaRPr>
          </a:p>
          <a:p>
            <a:r>
              <a:rPr lang="en-US" altLang="ja-JP" sz="2000" dirty="0">
                <a:latin typeface="Noto Sans JP"/>
              </a:rPr>
              <a:t>TQC</a:t>
            </a:r>
            <a:r>
              <a:rPr lang="ja-JP" altLang="en-US" sz="2000" dirty="0">
                <a:latin typeface="Noto Sans JP"/>
              </a:rPr>
              <a:t>（</a:t>
            </a:r>
            <a:r>
              <a:rPr lang="en-US" altLang="ja-JP" sz="2000" dirty="0">
                <a:latin typeface="Noto Sans JP"/>
              </a:rPr>
              <a:t>Total Quality Control</a:t>
            </a:r>
            <a:r>
              <a:rPr lang="ja-JP" altLang="en-US" sz="2000" dirty="0">
                <a:latin typeface="Noto Sans JP"/>
              </a:rPr>
              <a:t>）で提唱された統一された品質管理目標を経営戦略に対して適用した考え方で、企業経営における「品質」全般に対して、プロセス及びシステムの維持改善を図っていくための方法論。日本語では総合的品質管理と呼ばれる。</a:t>
            </a:r>
          </a:p>
        </p:txBody>
      </p:sp>
    </p:spTree>
    <p:extLst>
      <p:ext uri="{BB962C8B-B14F-4D97-AF65-F5344CB8AC3E}">
        <p14:creationId xmlns:p14="http://schemas.microsoft.com/office/powerpoint/2010/main" val="39474363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68539" y="2369561"/>
            <a:ext cx="10015695" cy="1631216"/>
          </a:xfrm>
          <a:prstGeom prst="rect">
            <a:avLst/>
          </a:prstGeom>
          <a:noFill/>
        </p:spPr>
        <p:txBody>
          <a:bodyPr wrap="square" rtlCol="0">
            <a:spAutoFit/>
          </a:bodyPr>
          <a:lstStyle/>
          <a:p>
            <a:r>
              <a:rPr lang="en-US" altLang="ja-JP" sz="2000" b="1" dirty="0">
                <a:solidFill>
                  <a:srgbClr val="FF0000"/>
                </a:solidFill>
                <a:latin typeface="Noto Sans JP"/>
              </a:rPr>
              <a:t>ERP</a:t>
            </a:r>
            <a:r>
              <a:rPr lang="ja-JP" altLang="en-US" sz="2000" b="1" dirty="0">
                <a:solidFill>
                  <a:srgbClr val="FF0000"/>
                </a:solidFill>
                <a:latin typeface="Noto Sans JP"/>
              </a:rPr>
              <a:t>（</a:t>
            </a:r>
            <a:r>
              <a:rPr lang="en-US" altLang="ja-JP" sz="2000" b="1" dirty="0">
                <a:solidFill>
                  <a:srgbClr val="FF0000"/>
                </a:solidFill>
                <a:latin typeface="Noto Sans JP"/>
              </a:rPr>
              <a:t>Enterprise Resource Planning</a:t>
            </a:r>
            <a:r>
              <a:rPr lang="ja-JP" altLang="en-US" sz="2000" b="1" dirty="0">
                <a:solidFill>
                  <a:srgbClr val="FF0000"/>
                </a:solidFill>
                <a:latin typeface="Noto Sans JP"/>
              </a:rPr>
              <a:t>）</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企業資源計画とも呼ばれ、企業全体の経営資源を有効かつ総合的に計画・管理し、経営の効率化を図るための手法。これを実現するための統合型（業務横断型）ソフトウェアを「</a:t>
            </a:r>
            <a:r>
              <a:rPr lang="en-US" altLang="ja-JP" sz="2000" dirty="0">
                <a:latin typeface="Noto Sans JP"/>
              </a:rPr>
              <a:t>ERP</a:t>
            </a:r>
            <a:r>
              <a:rPr lang="ja-JP" altLang="en-US" sz="2000" dirty="0">
                <a:latin typeface="Noto Sans JP"/>
              </a:rPr>
              <a:t>パッケージ」と呼ぶ。</a:t>
            </a:r>
          </a:p>
        </p:txBody>
      </p:sp>
    </p:spTree>
    <p:extLst>
      <p:ext uri="{BB962C8B-B14F-4D97-AF65-F5344CB8AC3E}">
        <p14:creationId xmlns:p14="http://schemas.microsoft.com/office/powerpoint/2010/main" val="23513366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68539" y="2369561"/>
            <a:ext cx="10015695" cy="1631216"/>
          </a:xfrm>
          <a:prstGeom prst="rect">
            <a:avLst/>
          </a:prstGeom>
          <a:noFill/>
        </p:spPr>
        <p:txBody>
          <a:bodyPr wrap="square" rtlCol="0">
            <a:spAutoFit/>
          </a:bodyPr>
          <a:lstStyle/>
          <a:p>
            <a:r>
              <a:rPr lang="ja-JP" altLang="en-US" sz="2000" b="1" dirty="0">
                <a:solidFill>
                  <a:srgbClr val="FF0000"/>
                </a:solidFill>
                <a:latin typeface="Noto Sans JP"/>
              </a:rPr>
              <a:t>シックスシグマ</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主に製造業において、統計分析手法、品質管理手法を体系的に用いて製品製造工程などの各種プロセスの分析を行い、原因の特定やそれへの対策を行って、不良率の引き下げや顧客満足度の向上などを目指す品質管理手法、または経営手法のこと。</a:t>
            </a:r>
          </a:p>
        </p:txBody>
      </p:sp>
    </p:spTree>
    <p:extLst>
      <p:ext uri="{BB962C8B-B14F-4D97-AF65-F5344CB8AC3E}">
        <p14:creationId xmlns:p14="http://schemas.microsoft.com/office/powerpoint/2010/main" val="3950257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68539" y="2369561"/>
            <a:ext cx="10015695" cy="1323439"/>
          </a:xfrm>
          <a:prstGeom prst="rect">
            <a:avLst/>
          </a:prstGeom>
          <a:noFill/>
        </p:spPr>
        <p:txBody>
          <a:bodyPr wrap="square" rtlCol="0">
            <a:spAutoFit/>
          </a:bodyPr>
          <a:lstStyle/>
          <a:p>
            <a:r>
              <a:rPr lang="ja-JP" altLang="en-US" sz="2000" b="1" dirty="0">
                <a:solidFill>
                  <a:srgbClr val="FF0000"/>
                </a:solidFill>
                <a:latin typeface="Noto Sans JP"/>
              </a:rPr>
              <a:t>ナレッジマネジメント</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企業が保持している情報・知識、個人が持っているノウハウや経験などの知的資産を共有して、創造的な仕事につなげていく一連の経営活動。知識経営とも呼ばれる。</a:t>
            </a:r>
          </a:p>
        </p:txBody>
      </p:sp>
    </p:spTree>
    <p:extLst>
      <p:ext uri="{BB962C8B-B14F-4D97-AF65-F5344CB8AC3E}">
        <p14:creationId xmlns:p14="http://schemas.microsoft.com/office/powerpoint/2010/main" val="3651685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85514"/>
            <a:ext cx="10015695" cy="1631216"/>
          </a:xfrm>
          <a:prstGeom prst="rect">
            <a:avLst/>
          </a:prstGeom>
          <a:noFill/>
        </p:spPr>
        <p:txBody>
          <a:bodyPr wrap="square" rtlCol="0">
            <a:spAutoFit/>
          </a:bodyPr>
          <a:lstStyle/>
          <a:p>
            <a:r>
              <a:rPr lang="ja-JP" altLang="en-US" sz="2000" b="1" dirty="0">
                <a:solidFill>
                  <a:srgbClr val="FF0000"/>
                </a:solidFill>
                <a:latin typeface="Noto Sans JP"/>
              </a:rPr>
              <a:t>アウトソーシング</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自社の業務の一部または全部を外部業者へ委託することで、いわゆる「外部委託」。専門的な知識・技能が必要となる業務を、その業務を得意とする外部業者へ委託することで人材育成や設備投資のコストが低減されるメリットがある。</a:t>
            </a:r>
          </a:p>
        </p:txBody>
      </p:sp>
    </p:spTree>
    <p:extLst>
      <p:ext uri="{BB962C8B-B14F-4D97-AF65-F5344CB8AC3E}">
        <p14:creationId xmlns:p14="http://schemas.microsoft.com/office/powerpoint/2010/main" val="1212395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68539" y="2369561"/>
            <a:ext cx="10015695" cy="1631216"/>
          </a:xfrm>
          <a:prstGeom prst="rect">
            <a:avLst/>
          </a:prstGeom>
          <a:noFill/>
        </p:spPr>
        <p:txBody>
          <a:bodyPr wrap="square" rtlCol="0">
            <a:spAutoFit/>
          </a:bodyPr>
          <a:lstStyle/>
          <a:p>
            <a:r>
              <a:rPr lang="en-US" altLang="ja-JP" sz="2000" b="1" dirty="0">
                <a:solidFill>
                  <a:srgbClr val="FF0000"/>
                </a:solidFill>
                <a:latin typeface="Noto Sans JP"/>
              </a:rPr>
              <a:t>TOC</a:t>
            </a:r>
            <a:r>
              <a:rPr lang="ja-JP" altLang="en-US" sz="2000" b="1" dirty="0">
                <a:solidFill>
                  <a:srgbClr val="FF0000"/>
                </a:solidFill>
                <a:latin typeface="Noto Sans JP"/>
              </a:rPr>
              <a:t>（</a:t>
            </a:r>
            <a:r>
              <a:rPr lang="en-US" altLang="ja-JP" sz="2000" b="1" dirty="0">
                <a:solidFill>
                  <a:srgbClr val="FF0000"/>
                </a:solidFill>
                <a:latin typeface="Noto Sans JP"/>
              </a:rPr>
              <a:t>Theory Of Constraints</a:t>
            </a:r>
            <a:r>
              <a:rPr lang="ja-JP" altLang="en-US" sz="2000" b="1" dirty="0">
                <a:solidFill>
                  <a:srgbClr val="FF0000"/>
                </a:solidFill>
                <a:latin typeface="Noto Sans JP"/>
              </a:rPr>
              <a:t>）</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工程の中のボトルネック、すなわちプロセス全体の制約になっている部分を特定し、その部分を重点的に改善することで収益を最大化することを目的とする管理手法。「</a:t>
            </a:r>
            <a:r>
              <a:rPr lang="en-US" altLang="ja-JP" sz="2000" dirty="0">
                <a:latin typeface="Noto Sans JP"/>
              </a:rPr>
              <a:t>Constraints</a:t>
            </a:r>
            <a:r>
              <a:rPr lang="ja-JP" altLang="en-US" sz="2000" dirty="0">
                <a:latin typeface="Noto Sans JP"/>
              </a:rPr>
              <a:t>」は制約という意味のため、日本語では「制約条件の理論」と呼ばれる。</a:t>
            </a:r>
          </a:p>
        </p:txBody>
      </p:sp>
    </p:spTree>
    <p:extLst>
      <p:ext uri="{BB962C8B-B14F-4D97-AF65-F5344CB8AC3E}">
        <p14:creationId xmlns:p14="http://schemas.microsoft.com/office/powerpoint/2010/main" val="36670135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68539" y="2530335"/>
            <a:ext cx="10015695" cy="1323439"/>
          </a:xfrm>
          <a:prstGeom prst="rect">
            <a:avLst/>
          </a:prstGeom>
          <a:noFill/>
        </p:spPr>
        <p:txBody>
          <a:bodyPr wrap="square" rtlCol="0">
            <a:spAutoFit/>
          </a:bodyPr>
          <a:lstStyle/>
          <a:p>
            <a:r>
              <a:rPr lang="en-US" altLang="ja-JP" sz="2000" b="1" dirty="0">
                <a:solidFill>
                  <a:srgbClr val="FF0000"/>
                </a:solidFill>
                <a:latin typeface="Noto Sans JP"/>
              </a:rPr>
              <a:t>MOT</a:t>
            </a:r>
            <a:r>
              <a:rPr lang="ja-JP" altLang="en-US" sz="2000" b="1" dirty="0">
                <a:solidFill>
                  <a:srgbClr val="FF0000"/>
                </a:solidFill>
                <a:latin typeface="Noto Sans JP"/>
              </a:rPr>
              <a:t>（</a:t>
            </a:r>
            <a:r>
              <a:rPr lang="en-US" altLang="ja-JP" sz="2000" b="1" dirty="0">
                <a:solidFill>
                  <a:srgbClr val="FF0000"/>
                </a:solidFill>
                <a:latin typeface="Noto Sans JP"/>
              </a:rPr>
              <a:t>Management Of Technology</a:t>
            </a:r>
            <a:r>
              <a:rPr lang="ja-JP" altLang="en-US" sz="2000" b="1" dirty="0">
                <a:solidFill>
                  <a:srgbClr val="FF0000"/>
                </a:solidFill>
                <a:latin typeface="Noto Sans JP"/>
              </a:rPr>
              <a:t>）</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技術経営とも呼ばれ、技術開発の成果によって事業利益を獲得することを目的とした経営手法のこと。</a:t>
            </a:r>
          </a:p>
        </p:txBody>
      </p:sp>
    </p:spTree>
    <p:extLst>
      <p:ext uri="{BB962C8B-B14F-4D97-AF65-F5344CB8AC3E}">
        <p14:creationId xmlns:p14="http://schemas.microsoft.com/office/powerpoint/2010/main" val="36906478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68539" y="2369562"/>
            <a:ext cx="10015695" cy="1631216"/>
          </a:xfrm>
          <a:prstGeom prst="rect">
            <a:avLst/>
          </a:prstGeom>
          <a:noFill/>
        </p:spPr>
        <p:txBody>
          <a:bodyPr wrap="square" rtlCol="0">
            <a:spAutoFit/>
          </a:bodyPr>
          <a:lstStyle/>
          <a:p>
            <a:r>
              <a:rPr lang="ja-JP" altLang="en-US" sz="2000" b="1" dirty="0">
                <a:solidFill>
                  <a:srgbClr val="FF0000"/>
                </a:solidFill>
                <a:latin typeface="Noto Sans JP"/>
              </a:rPr>
              <a:t>オープンイノベーション</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異企業間の共同研究、産学連携などのように、組織内の知識・技術と組織外のアイデアを結合し新たな価値を創造しようとすること。組織の枠組みを越え、広く知識・技術の結集を図ることを目的とする。</a:t>
            </a:r>
          </a:p>
        </p:txBody>
      </p:sp>
    </p:spTree>
    <p:extLst>
      <p:ext uri="{BB962C8B-B14F-4D97-AF65-F5344CB8AC3E}">
        <p14:creationId xmlns:p14="http://schemas.microsoft.com/office/powerpoint/2010/main" val="1796737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68539" y="2369562"/>
            <a:ext cx="10015695" cy="1323439"/>
          </a:xfrm>
          <a:prstGeom prst="rect">
            <a:avLst/>
          </a:prstGeom>
          <a:noFill/>
        </p:spPr>
        <p:txBody>
          <a:bodyPr wrap="square" rtlCol="0">
            <a:spAutoFit/>
          </a:bodyPr>
          <a:lstStyle/>
          <a:p>
            <a:r>
              <a:rPr lang="ja-JP" altLang="en-US" sz="2000" b="1" dirty="0">
                <a:solidFill>
                  <a:srgbClr val="FF0000"/>
                </a:solidFill>
                <a:latin typeface="Noto Sans JP"/>
              </a:rPr>
              <a:t>魔の川</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企業や大学の研究所において基礎研究から応用研究の間にある、乗り越えなければならない難関や障壁のことで、デビルリバーとも呼ばれる。</a:t>
            </a:r>
          </a:p>
        </p:txBody>
      </p:sp>
    </p:spTree>
    <p:extLst>
      <p:ext uri="{BB962C8B-B14F-4D97-AF65-F5344CB8AC3E}">
        <p14:creationId xmlns:p14="http://schemas.microsoft.com/office/powerpoint/2010/main" val="13638173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68539" y="2369562"/>
            <a:ext cx="10015695" cy="1323439"/>
          </a:xfrm>
          <a:prstGeom prst="rect">
            <a:avLst/>
          </a:prstGeom>
          <a:noFill/>
        </p:spPr>
        <p:txBody>
          <a:bodyPr wrap="square" rtlCol="0">
            <a:spAutoFit/>
          </a:bodyPr>
          <a:lstStyle/>
          <a:p>
            <a:r>
              <a:rPr lang="ja-JP" altLang="en-US" sz="2000" b="1" dirty="0">
                <a:solidFill>
                  <a:srgbClr val="FF0000"/>
                </a:solidFill>
                <a:latin typeface="Noto Sans JP"/>
              </a:rPr>
              <a:t>死の谷</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技術経営の成功を阻む障壁を表す言葉で、研究開発の成果が製品化に結び付かない状況を示す。デスバレーとも呼ばれる。</a:t>
            </a:r>
          </a:p>
        </p:txBody>
      </p:sp>
    </p:spTree>
    <p:extLst>
      <p:ext uri="{BB962C8B-B14F-4D97-AF65-F5344CB8AC3E}">
        <p14:creationId xmlns:p14="http://schemas.microsoft.com/office/powerpoint/2010/main" val="32768378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68539" y="2369562"/>
            <a:ext cx="10015695" cy="1631216"/>
          </a:xfrm>
          <a:prstGeom prst="rect">
            <a:avLst/>
          </a:prstGeom>
          <a:noFill/>
        </p:spPr>
        <p:txBody>
          <a:bodyPr wrap="square" rtlCol="0">
            <a:spAutoFit/>
          </a:bodyPr>
          <a:lstStyle/>
          <a:p>
            <a:r>
              <a:rPr lang="ja-JP" altLang="en-US" sz="2000" b="1" dirty="0">
                <a:solidFill>
                  <a:srgbClr val="FF0000"/>
                </a:solidFill>
                <a:latin typeface="Noto Sans JP"/>
              </a:rPr>
              <a:t>ダーウィンの海</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技術経営の成功を阻む障壁を表す言葉で、基礎研究・製品化・事業化の壁を乗り越え、新技術を用いた製品を販売開始しても、そのうち相当数が市場で淘汰されてしまうことを表している。</a:t>
            </a:r>
          </a:p>
        </p:txBody>
      </p:sp>
    </p:spTree>
    <p:extLst>
      <p:ext uri="{BB962C8B-B14F-4D97-AF65-F5344CB8AC3E}">
        <p14:creationId xmlns:p14="http://schemas.microsoft.com/office/powerpoint/2010/main" val="27101579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68539" y="2369562"/>
            <a:ext cx="10015695" cy="1938992"/>
          </a:xfrm>
          <a:prstGeom prst="rect">
            <a:avLst/>
          </a:prstGeom>
          <a:noFill/>
        </p:spPr>
        <p:txBody>
          <a:bodyPr wrap="square" rtlCol="0">
            <a:spAutoFit/>
          </a:bodyPr>
          <a:lstStyle/>
          <a:p>
            <a:r>
              <a:rPr lang="ja-JP" altLang="en-US" sz="2000" b="1" dirty="0">
                <a:solidFill>
                  <a:srgbClr val="FF0000"/>
                </a:solidFill>
                <a:latin typeface="Noto Sans JP"/>
              </a:rPr>
              <a:t>ハッカソン（</a:t>
            </a:r>
            <a:r>
              <a:rPr lang="en-US" altLang="ja-JP" sz="2000" b="1" dirty="0">
                <a:solidFill>
                  <a:srgbClr val="FF0000"/>
                </a:solidFill>
                <a:latin typeface="Noto Sans JP"/>
              </a:rPr>
              <a:t>hackathon</a:t>
            </a:r>
            <a:r>
              <a:rPr lang="ja-JP" altLang="en-US" sz="2000" b="1" dirty="0">
                <a:solidFill>
                  <a:srgbClr val="FF0000"/>
                </a:solidFill>
                <a:latin typeface="Noto Sans JP"/>
              </a:rPr>
              <a:t>）</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ハック（</a:t>
            </a:r>
            <a:r>
              <a:rPr lang="en-US" altLang="ja-JP" sz="2000" dirty="0">
                <a:latin typeface="Noto Sans JP"/>
              </a:rPr>
              <a:t>hack</a:t>
            </a:r>
            <a:r>
              <a:rPr lang="ja-JP" altLang="en-US" sz="2000" dirty="0">
                <a:latin typeface="Noto Sans JP"/>
              </a:rPr>
              <a:t>）とマラソン（</a:t>
            </a:r>
            <a:r>
              <a:rPr lang="en-US" altLang="ja-JP" sz="2000" dirty="0">
                <a:latin typeface="Noto Sans JP"/>
              </a:rPr>
              <a:t>marathon</a:t>
            </a:r>
            <a:r>
              <a:rPr lang="ja-JP" altLang="en-US" sz="2000" dirty="0">
                <a:latin typeface="Noto Sans JP"/>
              </a:rPr>
              <a:t>）を組み合わせた造語で、</a:t>
            </a:r>
            <a:r>
              <a:rPr lang="en-US" altLang="ja-JP" sz="2000" dirty="0">
                <a:latin typeface="Noto Sans JP"/>
              </a:rPr>
              <a:t>IT</a:t>
            </a:r>
            <a:r>
              <a:rPr lang="ja-JP" altLang="en-US" sz="2000" dirty="0">
                <a:latin typeface="Noto Sans JP"/>
              </a:rPr>
              <a:t>技術者やデザイナーなどがチームとなり、与えられた短期間内にテーマに沿ったアプリケーションやサービスを開発し、その成果を競い合うイベントのこと。オープンイノベーションを起こす方法の</a:t>
            </a:r>
            <a:r>
              <a:rPr lang="en-US" altLang="ja-JP" sz="2000" dirty="0">
                <a:latin typeface="Noto Sans JP"/>
              </a:rPr>
              <a:t>1</a:t>
            </a:r>
            <a:r>
              <a:rPr lang="ja-JP" altLang="en-US" sz="2000" dirty="0">
                <a:latin typeface="Noto Sans JP"/>
              </a:rPr>
              <a:t>つとして注目されている。</a:t>
            </a:r>
          </a:p>
        </p:txBody>
      </p:sp>
    </p:spTree>
    <p:extLst>
      <p:ext uri="{BB962C8B-B14F-4D97-AF65-F5344CB8AC3E}">
        <p14:creationId xmlns:p14="http://schemas.microsoft.com/office/powerpoint/2010/main" val="30170251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68539" y="2369562"/>
            <a:ext cx="10015695" cy="1323439"/>
          </a:xfrm>
          <a:prstGeom prst="rect">
            <a:avLst/>
          </a:prstGeom>
          <a:noFill/>
        </p:spPr>
        <p:txBody>
          <a:bodyPr wrap="square" rtlCol="0">
            <a:spAutoFit/>
          </a:bodyPr>
          <a:lstStyle/>
          <a:p>
            <a:r>
              <a:rPr lang="ja-JP" altLang="en-US" sz="2000" b="1" dirty="0">
                <a:solidFill>
                  <a:srgbClr val="FF0000"/>
                </a:solidFill>
                <a:latin typeface="Noto Sans JP"/>
              </a:rPr>
              <a:t>キャズム</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「溝」を意味し、新商品などのイノベーションが普及する際に乗り越えなければならない深い溝のことを示す。</a:t>
            </a:r>
          </a:p>
        </p:txBody>
      </p:sp>
    </p:spTree>
    <p:extLst>
      <p:ext uri="{BB962C8B-B14F-4D97-AF65-F5344CB8AC3E}">
        <p14:creationId xmlns:p14="http://schemas.microsoft.com/office/powerpoint/2010/main" val="42370686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68539" y="2369562"/>
            <a:ext cx="10015695" cy="1938992"/>
          </a:xfrm>
          <a:prstGeom prst="rect">
            <a:avLst/>
          </a:prstGeom>
          <a:noFill/>
        </p:spPr>
        <p:txBody>
          <a:bodyPr wrap="square" rtlCol="0">
            <a:spAutoFit/>
          </a:bodyPr>
          <a:lstStyle/>
          <a:p>
            <a:r>
              <a:rPr lang="ja-JP" altLang="en-US" sz="2000" b="1" dirty="0">
                <a:solidFill>
                  <a:srgbClr val="FF0000"/>
                </a:solidFill>
                <a:latin typeface="Noto Sans JP"/>
              </a:rPr>
              <a:t>デザイン思考</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ビジネス上の課題に対して、デザイナーがデザインを行う際の思考プロセス（デザイナー的思考）を転用して問題解決を図る手法のこと。デザイン思考のプロセスは、</a:t>
            </a:r>
            <a:endParaRPr lang="en-US" altLang="ja-JP" sz="2000" dirty="0">
              <a:latin typeface="Noto Sans JP"/>
            </a:endParaRPr>
          </a:p>
          <a:p>
            <a:r>
              <a:rPr lang="ja-JP" altLang="en-US" sz="2000" dirty="0">
                <a:latin typeface="Noto Sans JP"/>
              </a:rPr>
              <a:t>「ユーザへの共感」→「問題定義」→「創造」→「プロトタイプ」→「テスト」という</a:t>
            </a:r>
            <a:r>
              <a:rPr lang="en-US" altLang="ja-JP" sz="2000" dirty="0">
                <a:latin typeface="Noto Sans JP"/>
              </a:rPr>
              <a:t>5</a:t>
            </a:r>
            <a:r>
              <a:rPr lang="ja-JP" altLang="en-US" sz="2000" dirty="0">
                <a:latin typeface="Noto Sans JP"/>
              </a:rPr>
              <a:t>つのステップを踏んで実行される。</a:t>
            </a:r>
          </a:p>
        </p:txBody>
      </p:sp>
    </p:spTree>
    <p:extLst>
      <p:ext uri="{BB962C8B-B14F-4D97-AF65-F5344CB8AC3E}">
        <p14:creationId xmlns:p14="http://schemas.microsoft.com/office/powerpoint/2010/main" val="25344343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68539" y="2369562"/>
            <a:ext cx="10015695" cy="1323439"/>
          </a:xfrm>
          <a:prstGeom prst="rect">
            <a:avLst/>
          </a:prstGeom>
          <a:noFill/>
        </p:spPr>
        <p:txBody>
          <a:bodyPr wrap="square" rtlCol="0">
            <a:spAutoFit/>
          </a:bodyPr>
          <a:lstStyle/>
          <a:p>
            <a:r>
              <a:rPr lang="ja-JP" altLang="en-US" sz="2000" b="1" dirty="0">
                <a:solidFill>
                  <a:srgbClr val="FF0000"/>
                </a:solidFill>
                <a:latin typeface="Noto Sans JP"/>
              </a:rPr>
              <a:t>ペルソナ法</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サービスや商品の開発を行う際、具体的なユーザ像を設定することでユーザ視点に立った上で、サービス開発を行うモデリング手法である。</a:t>
            </a:r>
          </a:p>
        </p:txBody>
      </p:sp>
    </p:spTree>
    <p:extLst>
      <p:ext uri="{BB962C8B-B14F-4D97-AF65-F5344CB8AC3E}">
        <p14:creationId xmlns:p14="http://schemas.microsoft.com/office/powerpoint/2010/main" val="1041054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85514"/>
            <a:ext cx="10015695" cy="1323439"/>
          </a:xfrm>
          <a:prstGeom prst="rect">
            <a:avLst/>
          </a:prstGeom>
          <a:noFill/>
        </p:spPr>
        <p:txBody>
          <a:bodyPr wrap="square" rtlCol="0">
            <a:spAutoFit/>
          </a:bodyPr>
          <a:lstStyle/>
          <a:p>
            <a:r>
              <a:rPr lang="en-US" altLang="ja-JP" sz="2000" b="1" dirty="0">
                <a:solidFill>
                  <a:srgbClr val="FF0000"/>
                </a:solidFill>
                <a:latin typeface="Noto Sans JP"/>
              </a:rPr>
              <a:t>M&amp;A</a:t>
            </a:r>
            <a:r>
              <a:rPr lang="ja-JP" altLang="en-US" sz="2000" b="1" dirty="0">
                <a:solidFill>
                  <a:srgbClr val="FF0000"/>
                </a:solidFill>
                <a:latin typeface="Noto Sans JP"/>
              </a:rPr>
              <a:t>（</a:t>
            </a:r>
            <a:r>
              <a:rPr lang="en-US" altLang="ja-JP" sz="2000" b="1" dirty="0">
                <a:solidFill>
                  <a:srgbClr val="FF0000"/>
                </a:solidFill>
                <a:latin typeface="Noto Sans JP"/>
              </a:rPr>
              <a:t>Mergers and Acquisitions</a:t>
            </a:r>
            <a:r>
              <a:rPr lang="ja-JP" altLang="en-US" sz="2000" b="1" dirty="0">
                <a:solidFill>
                  <a:srgbClr val="FF0000"/>
                </a:solidFill>
                <a:latin typeface="Noto Sans JP"/>
              </a:rPr>
              <a:t>）</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「合併」と「買収」を組み合わせた言葉で、吸収合併や買収により他社を子会社化し、自社の経営資源とすることで競争力を強化する経営手法のこと。</a:t>
            </a:r>
          </a:p>
        </p:txBody>
      </p:sp>
    </p:spTree>
    <p:extLst>
      <p:ext uri="{BB962C8B-B14F-4D97-AF65-F5344CB8AC3E}">
        <p14:creationId xmlns:p14="http://schemas.microsoft.com/office/powerpoint/2010/main" val="31156181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68539" y="2369562"/>
            <a:ext cx="10015695" cy="1631216"/>
          </a:xfrm>
          <a:prstGeom prst="rect">
            <a:avLst/>
          </a:prstGeom>
          <a:noFill/>
        </p:spPr>
        <p:txBody>
          <a:bodyPr wrap="square" rtlCol="0">
            <a:spAutoFit/>
          </a:bodyPr>
          <a:lstStyle/>
          <a:p>
            <a:r>
              <a:rPr lang="ja-JP" altLang="en-US" sz="2000" b="1" dirty="0">
                <a:solidFill>
                  <a:srgbClr val="FF0000"/>
                </a:solidFill>
                <a:latin typeface="Noto Sans JP"/>
              </a:rPr>
              <a:t>バックキャスティング</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未来のある時点に目標を設定し、そこを起点に現在を振り返り、目標実現のために現在すべきことを考える方法。長期的な目標実現や、現在の延長線上にはない未来を実現させるために有効な思考法である。</a:t>
            </a:r>
          </a:p>
        </p:txBody>
      </p:sp>
    </p:spTree>
    <p:extLst>
      <p:ext uri="{BB962C8B-B14F-4D97-AF65-F5344CB8AC3E}">
        <p14:creationId xmlns:p14="http://schemas.microsoft.com/office/powerpoint/2010/main" val="3251688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85514"/>
            <a:ext cx="10015695" cy="1323439"/>
          </a:xfrm>
          <a:prstGeom prst="rect">
            <a:avLst/>
          </a:prstGeom>
          <a:noFill/>
        </p:spPr>
        <p:txBody>
          <a:bodyPr wrap="square" rtlCol="0">
            <a:spAutoFit/>
          </a:bodyPr>
          <a:lstStyle/>
          <a:p>
            <a:r>
              <a:rPr lang="ja-JP" altLang="en-US" sz="2000" b="1" dirty="0">
                <a:solidFill>
                  <a:srgbClr val="FF0000"/>
                </a:solidFill>
                <a:latin typeface="Noto Sans JP"/>
              </a:rPr>
              <a:t>ファブレス</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その名の通り、</a:t>
            </a:r>
            <a:r>
              <a:rPr lang="en-US" altLang="ja-JP" sz="2000" dirty="0">
                <a:latin typeface="Noto Sans JP"/>
              </a:rPr>
              <a:t>fab</a:t>
            </a:r>
            <a:r>
              <a:rPr lang="ja-JP" altLang="en-US" sz="2000" dirty="0">
                <a:latin typeface="Noto Sans JP"/>
              </a:rPr>
              <a:t>（</a:t>
            </a:r>
            <a:r>
              <a:rPr lang="en-US" altLang="ja-JP" sz="2000" dirty="0">
                <a:latin typeface="Noto Sans JP"/>
              </a:rPr>
              <a:t>fabrication facility</a:t>
            </a:r>
            <a:r>
              <a:rPr lang="ja-JP" altLang="en-US" sz="2000" dirty="0">
                <a:latin typeface="Noto Sans JP"/>
              </a:rPr>
              <a:t>、つまり「生産工場」）を持たずに製造業としての活動を行う企業のこと。</a:t>
            </a:r>
          </a:p>
        </p:txBody>
      </p:sp>
    </p:spTree>
    <p:extLst>
      <p:ext uri="{BB962C8B-B14F-4D97-AF65-F5344CB8AC3E}">
        <p14:creationId xmlns:p14="http://schemas.microsoft.com/office/powerpoint/2010/main" val="3236812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85514"/>
            <a:ext cx="10015695" cy="1631216"/>
          </a:xfrm>
          <a:prstGeom prst="rect">
            <a:avLst/>
          </a:prstGeom>
          <a:noFill/>
        </p:spPr>
        <p:txBody>
          <a:bodyPr wrap="square" rtlCol="0">
            <a:spAutoFit/>
          </a:bodyPr>
          <a:lstStyle/>
          <a:p>
            <a:r>
              <a:rPr lang="ja-JP" altLang="en-US" sz="2000" b="1" dirty="0">
                <a:solidFill>
                  <a:srgbClr val="FF0000"/>
                </a:solidFill>
                <a:latin typeface="Noto Sans JP"/>
              </a:rPr>
              <a:t>フランチャイズチェーン</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本部が契約した加盟店に対して、営業権や商標の使用権、出店や運営のノウハウを提供し、その見返りとして加盟店からロイヤルティ（対価）を徴収するという関係を有した小売り形態、または事業契約のこと。</a:t>
            </a:r>
          </a:p>
        </p:txBody>
      </p:sp>
    </p:spTree>
    <p:extLst>
      <p:ext uri="{BB962C8B-B14F-4D97-AF65-F5344CB8AC3E}">
        <p14:creationId xmlns:p14="http://schemas.microsoft.com/office/powerpoint/2010/main" val="760523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85514"/>
            <a:ext cx="10015695" cy="1631216"/>
          </a:xfrm>
          <a:prstGeom prst="rect">
            <a:avLst/>
          </a:prstGeom>
          <a:noFill/>
        </p:spPr>
        <p:txBody>
          <a:bodyPr wrap="square" rtlCol="0">
            <a:spAutoFit/>
          </a:bodyPr>
          <a:lstStyle/>
          <a:p>
            <a:r>
              <a:rPr lang="en-US" altLang="ja-JP" sz="2000" b="1" dirty="0">
                <a:solidFill>
                  <a:srgbClr val="FF0000"/>
                </a:solidFill>
                <a:latin typeface="Noto Sans JP"/>
              </a:rPr>
              <a:t>MBO</a:t>
            </a:r>
            <a:r>
              <a:rPr lang="ja-JP" altLang="en-US" sz="2000" b="1" dirty="0">
                <a:solidFill>
                  <a:srgbClr val="FF0000"/>
                </a:solidFill>
                <a:latin typeface="Noto Sans JP"/>
              </a:rPr>
              <a:t>（</a:t>
            </a:r>
            <a:r>
              <a:rPr lang="en-US" altLang="ja-JP" sz="2000" b="1" dirty="0">
                <a:solidFill>
                  <a:srgbClr val="FF0000"/>
                </a:solidFill>
                <a:latin typeface="Noto Sans JP"/>
              </a:rPr>
              <a:t>Management Buyout</a:t>
            </a:r>
            <a:r>
              <a:rPr lang="ja-JP" altLang="en-US" sz="2000" b="1" dirty="0">
                <a:solidFill>
                  <a:srgbClr val="FF0000"/>
                </a:solidFill>
                <a:latin typeface="Noto Sans JP"/>
              </a:rPr>
              <a:t>）</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会社の経営陣が株主より自社の株式を譲り受けたり、あるいは会社の事業部門のトップが当該事業部門の事業譲渡を受けたりすることで、文字通りのオーナー経営者として独立する行為のこと。</a:t>
            </a:r>
          </a:p>
        </p:txBody>
      </p:sp>
    </p:spTree>
    <p:extLst>
      <p:ext uri="{BB962C8B-B14F-4D97-AF65-F5344CB8AC3E}">
        <p14:creationId xmlns:p14="http://schemas.microsoft.com/office/powerpoint/2010/main" val="1272004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85514"/>
            <a:ext cx="10015695" cy="1631216"/>
          </a:xfrm>
          <a:prstGeom prst="rect">
            <a:avLst/>
          </a:prstGeom>
          <a:noFill/>
        </p:spPr>
        <p:txBody>
          <a:bodyPr wrap="square" rtlCol="0">
            <a:spAutoFit/>
          </a:bodyPr>
          <a:lstStyle/>
          <a:p>
            <a:r>
              <a:rPr lang="en-US" altLang="ja-JP" sz="2000" b="1" dirty="0">
                <a:solidFill>
                  <a:srgbClr val="FF0000"/>
                </a:solidFill>
                <a:latin typeface="Noto Sans JP"/>
              </a:rPr>
              <a:t>TOB</a:t>
            </a:r>
            <a:r>
              <a:rPr lang="ja-JP" altLang="en-US" sz="2000" b="1" dirty="0">
                <a:solidFill>
                  <a:srgbClr val="FF0000"/>
                </a:solidFill>
                <a:latin typeface="Noto Sans JP"/>
              </a:rPr>
              <a:t>（</a:t>
            </a:r>
            <a:r>
              <a:rPr lang="en-US" altLang="ja-JP" sz="2000" b="1" dirty="0">
                <a:solidFill>
                  <a:srgbClr val="FF0000"/>
                </a:solidFill>
                <a:latin typeface="Noto Sans JP"/>
              </a:rPr>
              <a:t>Take Over Bid</a:t>
            </a:r>
            <a:r>
              <a:rPr lang="ja-JP" altLang="en-US" sz="2000" b="1" dirty="0">
                <a:solidFill>
                  <a:srgbClr val="FF0000"/>
                </a:solidFill>
                <a:latin typeface="Noto Sans JP"/>
              </a:rPr>
              <a:t>）</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ある株式会社の株式等について「買付け期間・買取り株数・価格」を公告し、不特定多数の株主から株式市場外で株式等を買い集める制度のこと。買収対象企業の経営権を取得する目的で実施されることが多い。</a:t>
            </a:r>
          </a:p>
        </p:txBody>
      </p:sp>
    </p:spTree>
    <p:extLst>
      <p:ext uri="{BB962C8B-B14F-4D97-AF65-F5344CB8AC3E}">
        <p14:creationId xmlns:p14="http://schemas.microsoft.com/office/powerpoint/2010/main" val="390362699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1601</TotalTime>
  <Words>2734</Words>
  <Application>Microsoft Office PowerPoint</Application>
  <PresentationFormat>ワイド画面</PresentationFormat>
  <Paragraphs>217</Paragraphs>
  <Slides>50</Slides>
  <Notes>50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50</vt:i4>
      </vt:variant>
    </vt:vector>
  </HeadingPairs>
  <TitlesOfParts>
    <vt:vector size="55" baseType="lpstr">
      <vt:lpstr>Noto Sans JP</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矢野　雅也(Yano, Masaya)</dc:creator>
  <cp:lastModifiedBy>矢野　雅也(Yano, Masaya)</cp:lastModifiedBy>
  <cp:revision>599</cp:revision>
  <dcterms:created xsi:type="dcterms:W3CDTF">2023-10-19T04:21:29Z</dcterms:created>
  <dcterms:modified xsi:type="dcterms:W3CDTF">2023-12-28T07:30:00Z</dcterms:modified>
</cp:coreProperties>
</file>