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28" r:id="rId2"/>
    <p:sldId id="548" r:id="rId3"/>
    <p:sldId id="551" r:id="rId4"/>
    <p:sldId id="552" r:id="rId5"/>
    <p:sldId id="550" r:id="rId6"/>
    <p:sldId id="554" r:id="rId7"/>
    <p:sldId id="555" r:id="rId8"/>
    <p:sldId id="553" r:id="rId9"/>
    <p:sldId id="549" r:id="rId10"/>
    <p:sldId id="543" r:id="rId11"/>
    <p:sldId id="547" r:id="rId12"/>
    <p:sldId id="544" r:id="rId13"/>
    <p:sldId id="545" r:id="rId14"/>
    <p:sldId id="546" r:id="rId15"/>
    <p:sldId id="53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5" d="100"/>
          <a:sy n="85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74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5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2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00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0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76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61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7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06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33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2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1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jitec.ipa.go.jp/JitesCbt/html/openinfo/question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openinfo/pdf/questions/2017h29a_ip_q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矢印: 右 1046">
            <a:extLst>
              <a:ext uri="{FF2B5EF4-FFF2-40B4-BE49-F238E27FC236}">
                <a16:creationId xmlns:a16="http://schemas.microsoft.com/office/drawing/2014/main" id="{A9FC3801-8F02-8542-22BC-467571792BAE}"/>
              </a:ext>
            </a:extLst>
          </p:cNvPr>
          <p:cNvSpPr/>
          <p:nvPr/>
        </p:nvSpPr>
        <p:spPr>
          <a:xfrm>
            <a:off x="4707349" y="4791805"/>
            <a:ext cx="2354093" cy="699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6" name="フローチャート: 代替処理 1045">
            <a:extLst>
              <a:ext uri="{FF2B5EF4-FFF2-40B4-BE49-F238E27FC236}">
                <a16:creationId xmlns:a16="http://schemas.microsoft.com/office/drawing/2014/main" id="{741AED45-67C5-F4CD-6A5C-06323C043318}"/>
              </a:ext>
            </a:extLst>
          </p:cNvPr>
          <p:cNvSpPr/>
          <p:nvPr/>
        </p:nvSpPr>
        <p:spPr>
          <a:xfrm>
            <a:off x="4581515" y="875069"/>
            <a:ext cx="2479927" cy="36593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0628124A-7AFB-E57E-69F4-D7303A286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5" y="3055390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27A7A13-25E7-7946-3D01-A6C2A92E39BE}"/>
              </a:ext>
            </a:extLst>
          </p:cNvPr>
          <p:cNvSpPr/>
          <p:nvPr/>
        </p:nvSpPr>
        <p:spPr>
          <a:xfrm>
            <a:off x="688257" y="747250"/>
            <a:ext cx="3675209" cy="5683046"/>
          </a:xfrm>
          <a:prstGeom prst="flowChartAlternate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4D26CA78-0DBF-4936-1E40-B5CD413E84D9}"/>
              </a:ext>
            </a:extLst>
          </p:cNvPr>
          <p:cNvSpPr/>
          <p:nvPr/>
        </p:nvSpPr>
        <p:spPr>
          <a:xfrm>
            <a:off x="1585201" y="515871"/>
            <a:ext cx="2340077" cy="4627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署名者（送信者）</a:t>
            </a:r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F7D2BC4B-10D3-1901-BD20-FC02B34D8335}"/>
              </a:ext>
            </a:extLst>
          </p:cNvPr>
          <p:cNvSpPr/>
          <p:nvPr/>
        </p:nvSpPr>
        <p:spPr>
          <a:xfrm>
            <a:off x="7334866" y="747250"/>
            <a:ext cx="3991896" cy="5683046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DEB19DD4-65F7-4FC8-C57A-A3CF8D7FAC81}"/>
              </a:ext>
            </a:extLst>
          </p:cNvPr>
          <p:cNvSpPr/>
          <p:nvPr/>
        </p:nvSpPr>
        <p:spPr>
          <a:xfrm>
            <a:off x="8307219" y="564116"/>
            <a:ext cx="2536119" cy="46275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署名検証者（受信者）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03603CE-4A6E-05E0-80B3-D3BE51F0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6" y="207452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BCDFB02-D789-8A59-C2BC-5C8BABBF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69" y="297862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66FE62BE-A9E1-DA91-0C9D-CE0D9C25FF45}"/>
              </a:ext>
            </a:extLst>
          </p:cNvPr>
          <p:cNvSpPr/>
          <p:nvPr/>
        </p:nvSpPr>
        <p:spPr>
          <a:xfrm>
            <a:off x="2077529" y="1538023"/>
            <a:ext cx="1915407" cy="462758"/>
          </a:xfrm>
          <a:prstGeom prst="flowChartAlternate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データ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CF794-A49C-B511-9805-2F9D59B9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1" y="1294249"/>
            <a:ext cx="736046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1B2C8AEB-B2CE-1096-9B9A-058E73DB2650}"/>
              </a:ext>
            </a:extLst>
          </p:cNvPr>
          <p:cNvSpPr/>
          <p:nvPr/>
        </p:nvSpPr>
        <p:spPr>
          <a:xfrm>
            <a:off x="2083252" y="2340259"/>
            <a:ext cx="1909684" cy="462758"/>
          </a:xfrm>
          <a:prstGeom prst="flowChartAlternate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ハッシュ関数</a:t>
            </a:r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CBF1280B-3682-3307-D273-28A910AD5B09}"/>
              </a:ext>
            </a:extLst>
          </p:cNvPr>
          <p:cNvSpPr/>
          <p:nvPr/>
        </p:nvSpPr>
        <p:spPr>
          <a:xfrm>
            <a:off x="2083323" y="3034396"/>
            <a:ext cx="1909684" cy="90496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ハッシュ値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（メッセージダイジェスト）</a:t>
            </a:r>
            <a:endParaRPr kumimoji="1" lang="ja-JP" altLang="en-US" b="1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2E1856-8771-FCFB-3309-4E814ED913E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035233" y="2000781"/>
            <a:ext cx="2861" cy="339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511523A-B584-AA05-C546-26BF0FF486D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038094" y="2803017"/>
            <a:ext cx="71" cy="231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CC5E7471-1A40-716E-FDFE-5F9F22F3F3C9}"/>
              </a:ext>
            </a:extLst>
          </p:cNvPr>
          <p:cNvSpPr/>
          <p:nvPr/>
        </p:nvSpPr>
        <p:spPr>
          <a:xfrm>
            <a:off x="2083252" y="4191103"/>
            <a:ext cx="1909684" cy="462758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署名作成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EB24493B-1AD9-BF7E-4346-52171FD9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9" y="2900616"/>
            <a:ext cx="619525" cy="6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862FC7-DCBA-778D-0D02-513A72E30661}"/>
              </a:ext>
            </a:extLst>
          </p:cNvPr>
          <p:cNvSpPr txBox="1"/>
          <p:nvPr/>
        </p:nvSpPr>
        <p:spPr>
          <a:xfrm>
            <a:off x="585207" y="3489785"/>
            <a:ext cx="159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送信者の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秘密鍵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6BE1D4B-2767-5CB8-3194-B9626F887F31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3038094" y="3939360"/>
            <a:ext cx="71" cy="251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コネクタ: カギ線 1028">
            <a:extLst>
              <a:ext uri="{FF2B5EF4-FFF2-40B4-BE49-F238E27FC236}">
                <a16:creationId xmlns:a16="http://schemas.microsoft.com/office/drawing/2014/main" id="{D666DFC5-95E4-1BF5-7F0B-68EC092B0DE7}"/>
              </a:ext>
            </a:extLst>
          </p:cNvPr>
          <p:cNvCxnSpPr>
            <a:stCxn id="30" idx="2"/>
            <a:endCxn id="28" idx="1"/>
          </p:cNvCxnSpPr>
          <p:nvPr/>
        </p:nvCxnSpPr>
        <p:spPr>
          <a:xfrm rot="16200000" flipH="1">
            <a:off x="1589208" y="3928438"/>
            <a:ext cx="286366" cy="70172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フローチャート: 代替処理 1030">
            <a:extLst>
              <a:ext uri="{FF2B5EF4-FFF2-40B4-BE49-F238E27FC236}">
                <a16:creationId xmlns:a16="http://schemas.microsoft.com/office/drawing/2014/main" id="{755D7987-FD9F-A371-49CD-5FF2CCC9A9ED}"/>
              </a:ext>
            </a:extLst>
          </p:cNvPr>
          <p:cNvSpPr/>
          <p:nvPr/>
        </p:nvSpPr>
        <p:spPr>
          <a:xfrm>
            <a:off x="2076357" y="4953449"/>
            <a:ext cx="1909684" cy="462758"/>
          </a:xfrm>
          <a:prstGeom prst="flowChartAlternate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ディジタル署名</a:t>
            </a:r>
          </a:p>
        </p:txBody>
      </p: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756C7F13-73E2-4CBC-65B4-32FF50975A1C}"/>
              </a:ext>
            </a:extLst>
          </p:cNvPr>
          <p:cNvCxnSpPr>
            <a:cxnSpLocks/>
            <a:stCxn id="28" idx="2"/>
            <a:endCxn id="1031" idx="0"/>
          </p:cNvCxnSpPr>
          <p:nvPr/>
        </p:nvCxnSpPr>
        <p:spPr>
          <a:xfrm flipH="1">
            <a:off x="3031199" y="4653861"/>
            <a:ext cx="6895" cy="299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6">
            <a:extLst>
              <a:ext uri="{FF2B5EF4-FFF2-40B4-BE49-F238E27FC236}">
                <a16:creationId xmlns:a16="http://schemas.microsoft.com/office/drawing/2014/main" id="{7A747725-357B-A37E-057C-4AD0BC8F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21" y="4791805"/>
            <a:ext cx="408233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">
            <a:extLst>
              <a:ext uri="{FF2B5EF4-FFF2-40B4-BE49-F238E27FC236}">
                <a16:creationId xmlns:a16="http://schemas.microsoft.com/office/drawing/2014/main" id="{88D93E93-A738-5E78-52D9-12DA1D014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88" y="1080018"/>
            <a:ext cx="736046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テキスト ボックス 1039">
            <a:extLst>
              <a:ext uri="{FF2B5EF4-FFF2-40B4-BE49-F238E27FC236}">
                <a16:creationId xmlns:a16="http://schemas.microsoft.com/office/drawing/2014/main" id="{DEC6C884-1A25-A01B-6A15-ABAB78B98982}"/>
              </a:ext>
            </a:extLst>
          </p:cNvPr>
          <p:cNvSpPr txBox="1"/>
          <p:nvPr/>
        </p:nvSpPr>
        <p:spPr>
          <a:xfrm>
            <a:off x="5383176" y="1949726"/>
            <a:ext cx="95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データ</a:t>
            </a:r>
            <a:endParaRPr lang="ja-JP" altLang="en-US" dirty="0"/>
          </a:p>
        </p:txBody>
      </p:sp>
      <p:sp>
        <p:nvSpPr>
          <p:cNvPr id="1041" name="フローチャート: 代替処理 1040">
            <a:extLst>
              <a:ext uri="{FF2B5EF4-FFF2-40B4-BE49-F238E27FC236}">
                <a16:creationId xmlns:a16="http://schemas.microsoft.com/office/drawing/2014/main" id="{F6527366-72A2-7180-D3F9-72DBF5321894}"/>
              </a:ext>
            </a:extLst>
          </p:cNvPr>
          <p:cNvSpPr/>
          <p:nvPr/>
        </p:nvSpPr>
        <p:spPr>
          <a:xfrm>
            <a:off x="4984816" y="2391755"/>
            <a:ext cx="1909684" cy="462758"/>
          </a:xfrm>
          <a:prstGeom prst="flowChartAlternate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ディジタル署名</a:t>
            </a:r>
          </a:p>
        </p:txBody>
      </p:sp>
      <p:pic>
        <p:nvPicPr>
          <p:cNvPr id="1042" name="Picture 6">
            <a:extLst>
              <a:ext uri="{FF2B5EF4-FFF2-40B4-BE49-F238E27FC236}">
                <a16:creationId xmlns:a16="http://schemas.microsoft.com/office/drawing/2014/main" id="{C0669373-FFB2-54EF-FD68-67951F1A9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50" y="2292405"/>
            <a:ext cx="408233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テキスト ボックス 1044">
            <a:extLst>
              <a:ext uri="{FF2B5EF4-FFF2-40B4-BE49-F238E27FC236}">
                <a16:creationId xmlns:a16="http://schemas.microsoft.com/office/drawing/2014/main" id="{17FFD693-379D-7CBF-E436-CF999702DB5C}"/>
              </a:ext>
            </a:extLst>
          </p:cNvPr>
          <p:cNvSpPr txBox="1"/>
          <p:nvPr/>
        </p:nvSpPr>
        <p:spPr>
          <a:xfrm>
            <a:off x="4984816" y="3701721"/>
            <a:ext cx="159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</a:rPr>
              <a:t>送信者の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b="1" dirty="0">
                <a:solidFill>
                  <a:schemeClr val="accent1"/>
                </a:solidFill>
              </a:rPr>
              <a:t>公開鍵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cxnSp>
        <p:nvCxnSpPr>
          <p:cNvPr id="1049" name="コネクタ: カギ線 1048">
            <a:extLst>
              <a:ext uri="{FF2B5EF4-FFF2-40B4-BE49-F238E27FC236}">
                <a16:creationId xmlns:a16="http://schemas.microsoft.com/office/drawing/2014/main" id="{109EC4C3-8891-91D2-BC6A-09B89DD71E79}"/>
              </a:ext>
            </a:extLst>
          </p:cNvPr>
          <p:cNvCxnSpPr>
            <a:stCxn id="19" idx="3"/>
          </p:cNvCxnSpPr>
          <p:nvPr/>
        </p:nvCxnSpPr>
        <p:spPr>
          <a:xfrm>
            <a:off x="3992936" y="1769402"/>
            <a:ext cx="1292688" cy="364990"/>
          </a:xfrm>
          <a:prstGeom prst="bentConnector3">
            <a:avLst>
              <a:gd name="adj1" fmla="val 583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コネクタ: カギ線 1050">
            <a:extLst>
              <a:ext uri="{FF2B5EF4-FFF2-40B4-BE49-F238E27FC236}">
                <a16:creationId xmlns:a16="http://schemas.microsoft.com/office/drawing/2014/main" id="{5F1B6B57-F48E-8328-8563-685670E6C1F5}"/>
              </a:ext>
            </a:extLst>
          </p:cNvPr>
          <p:cNvCxnSpPr>
            <a:cxnSpLocks/>
            <a:stCxn id="1031" idx="3"/>
            <a:endCxn id="1046" idx="1"/>
          </p:cNvCxnSpPr>
          <p:nvPr/>
        </p:nvCxnSpPr>
        <p:spPr>
          <a:xfrm flipV="1">
            <a:off x="3986041" y="2704756"/>
            <a:ext cx="595474" cy="24800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フローチャート: 代替処理 1053">
            <a:extLst>
              <a:ext uri="{FF2B5EF4-FFF2-40B4-BE49-F238E27FC236}">
                <a16:creationId xmlns:a16="http://schemas.microsoft.com/office/drawing/2014/main" id="{8DB2FEE5-ECA3-1AA3-E654-F051A8481EC4}"/>
              </a:ext>
            </a:extLst>
          </p:cNvPr>
          <p:cNvSpPr/>
          <p:nvPr/>
        </p:nvSpPr>
        <p:spPr>
          <a:xfrm>
            <a:off x="8816204" y="1340015"/>
            <a:ext cx="1915407" cy="462758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データ</a:t>
            </a:r>
          </a:p>
        </p:txBody>
      </p:sp>
      <p:pic>
        <p:nvPicPr>
          <p:cNvPr id="1055" name="Picture 2">
            <a:extLst>
              <a:ext uri="{FF2B5EF4-FFF2-40B4-BE49-F238E27FC236}">
                <a16:creationId xmlns:a16="http://schemas.microsoft.com/office/drawing/2014/main" id="{15E57D68-3727-B400-2EC8-188A00F8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786" y="1096241"/>
            <a:ext cx="736046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フローチャート: 代替処理 1055">
            <a:extLst>
              <a:ext uri="{FF2B5EF4-FFF2-40B4-BE49-F238E27FC236}">
                <a16:creationId xmlns:a16="http://schemas.microsoft.com/office/drawing/2014/main" id="{4B6B3A38-7A83-F53B-903E-192C04450504}"/>
              </a:ext>
            </a:extLst>
          </p:cNvPr>
          <p:cNvSpPr/>
          <p:nvPr/>
        </p:nvSpPr>
        <p:spPr>
          <a:xfrm>
            <a:off x="8821856" y="1981114"/>
            <a:ext cx="1909684" cy="462758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ハッシュ関数</a:t>
            </a:r>
          </a:p>
        </p:txBody>
      </p:sp>
      <p:sp>
        <p:nvSpPr>
          <p:cNvPr id="1057" name="フローチャート: 代替処理 1056">
            <a:extLst>
              <a:ext uri="{FF2B5EF4-FFF2-40B4-BE49-F238E27FC236}">
                <a16:creationId xmlns:a16="http://schemas.microsoft.com/office/drawing/2014/main" id="{AA63B00A-548F-1FB5-62E5-DAC99A4AB706}"/>
              </a:ext>
            </a:extLst>
          </p:cNvPr>
          <p:cNvSpPr/>
          <p:nvPr/>
        </p:nvSpPr>
        <p:spPr>
          <a:xfrm>
            <a:off x="8821856" y="2669237"/>
            <a:ext cx="1909684" cy="462758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ハッシュ値</a:t>
            </a:r>
          </a:p>
        </p:txBody>
      </p:sp>
      <p:cxnSp>
        <p:nvCxnSpPr>
          <p:cNvPr id="1058" name="直線矢印コネクタ 1057">
            <a:extLst>
              <a:ext uri="{FF2B5EF4-FFF2-40B4-BE49-F238E27FC236}">
                <a16:creationId xmlns:a16="http://schemas.microsoft.com/office/drawing/2014/main" id="{4245DE51-3B90-A0E3-B094-E91282AFD154}"/>
              </a:ext>
            </a:extLst>
          </p:cNvPr>
          <p:cNvCxnSpPr>
            <a:cxnSpLocks/>
            <a:stCxn id="1054" idx="2"/>
            <a:endCxn id="1056" idx="0"/>
          </p:cNvCxnSpPr>
          <p:nvPr/>
        </p:nvCxnSpPr>
        <p:spPr>
          <a:xfrm>
            <a:off x="9773908" y="1802773"/>
            <a:ext cx="2790" cy="178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線矢印コネクタ 1060">
            <a:extLst>
              <a:ext uri="{FF2B5EF4-FFF2-40B4-BE49-F238E27FC236}">
                <a16:creationId xmlns:a16="http://schemas.microsoft.com/office/drawing/2014/main" id="{64934DFF-8EA2-F47A-DE36-3F8AF0FE360E}"/>
              </a:ext>
            </a:extLst>
          </p:cNvPr>
          <p:cNvCxnSpPr>
            <a:cxnSpLocks/>
            <a:stCxn id="1056" idx="2"/>
            <a:endCxn id="1057" idx="0"/>
          </p:cNvCxnSpPr>
          <p:nvPr/>
        </p:nvCxnSpPr>
        <p:spPr>
          <a:xfrm>
            <a:off x="9776698" y="2443872"/>
            <a:ext cx="0" cy="2253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コネクタ: カギ線 1063">
            <a:extLst>
              <a:ext uri="{FF2B5EF4-FFF2-40B4-BE49-F238E27FC236}">
                <a16:creationId xmlns:a16="http://schemas.microsoft.com/office/drawing/2014/main" id="{85CCA3B4-0B64-13CB-B2D5-5856EB0A0A6B}"/>
              </a:ext>
            </a:extLst>
          </p:cNvPr>
          <p:cNvCxnSpPr>
            <a:cxnSpLocks/>
            <a:stCxn id="1040" idx="3"/>
            <a:endCxn id="1055" idx="1"/>
          </p:cNvCxnSpPr>
          <p:nvPr/>
        </p:nvCxnSpPr>
        <p:spPr>
          <a:xfrm flipV="1">
            <a:off x="6339912" y="1523330"/>
            <a:ext cx="2049874" cy="6110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フローチャート: 代替処理 1067">
            <a:extLst>
              <a:ext uri="{FF2B5EF4-FFF2-40B4-BE49-F238E27FC236}">
                <a16:creationId xmlns:a16="http://schemas.microsoft.com/office/drawing/2014/main" id="{23E686BD-D820-1B7A-0778-BBE1F659CD3E}"/>
              </a:ext>
            </a:extLst>
          </p:cNvPr>
          <p:cNvSpPr/>
          <p:nvPr/>
        </p:nvSpPr>
        <p:spPr>
          <a:xfrm>
            <a:off x="8821856" y="3354457"/>
            <a:ext cx="1909684" cy="462758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比　較</a:t>
            </a:r>
          </a:p>
        </p:txBody>
      </p:sp>
      <p:sp>
        <p:nvSpPr>
          <p:cNvPr id="1069" name="フローチャート: 代替処理 1068">
            <a:extLst>
              <a:ext uri="{FF2B5EF4-FFF2-40B4-BE49-F238E27FC236}">
                <a16:creationId xmlns:a16="http://schemas.microsoft.com/office/drawing/2014/main" id="{FCC930E5-1E69-E0FA-A18B-A6B76D241E63}"/>
              </a:ext>
            </a:extLst>
          </p:cNvPr>
          <p:cNvSpPr/>
          <p:nvPr/>
        </p:nvSpPr>
        <p:spPr>
          <a:xfrm>
            <a:off x="8826036" y="5577851"/>
            <a:ext cx="1909684" cy="462758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ディジタル署名</a:t>
            </a:r>
          </a:p>
        </p:txBody>
      </p:sp>
      <p:pic>
        <p:nvPicPr>
          <p:cNvPr id="1070" name="Picture 6">
            <a:extLst>
              <a:ext uri="{FF2B5EF4-FFF2-40B4-BE49-F238E27FC236}">
                <a16:creationId xmlns:a16="http://schemas.microsoft.com/office/drawing/2014/main" id="{9921F292-E3FF-591C-893C-F1A60859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00" y="5416207"/>
            <a:ext cx="408233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1" name="コネクタ: カギ線 1070">
            <a:extLst>
              <a:ext uri="{FF2B5EF4-FFF2-40B4-BE49-F238E27FC236}">
                <a16:creationId xmlns:a16="http://schemas.microsoft.com/office/drawing/2014/main" id="{66743E5D-94C0-5196-6784-AC2BDB087AD8}"/>
              </a:ext>
            </a:extLst>
          </p:cNvPr>
          <p:cNvCxnSpPr>
            <a:cxnSpLocks/>
            <a:stCxn id="1041" idx="3"/>
            <a:endCxn id="1070" idx="1"/>
          </p:cNvCxnSpPr>
          <p:nvPr/>
        </p:nvCxnSpPr>
        <p:spPr>
          <a:xfrm>
            <a:off x="6894500" y="2623134"/>
            <a:ext cx="1624800" cy="30478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フローチャート: 代替処理 1074">
            <a:extLst>
              <a:ext uri="{FF2B5EF4-FFF2-40B4-BE49-F238E27FC236}">
                <a16:creationId xmlns:a16="http://schemas.microsoft.com/office/drawing/2014/main" id="{A4A43A26-3A4C-355B-8769-E7837AEE462E}"/>
              </a:ext>
            </a:extLst>
          </p:cNvPr>
          <p:cNvSpPr/>
          <p:nvPr/>
        </p:nvSpPr>
        <p:spPr>
          <a:xfrm>
            <a:off x="8826505" y="4704420"/>
            <a:ext cx="1909684" cy="462758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署名検証</a:t>
            </a:r>
          </a:p>
        </p:txBody>
      </p:sp>
      <p:sp>
        <p:nvSpPr>
          <p:cNvPr id="1076" name="フローチャート: 代替処理 1075">
            <a:extLst>
              <a:ext uri="{FF2B5EF4-FFF2-40B4-BE49-F238E27FC236}">
                <a16:creationId xmlns:a16="http://schemas.microsoft.com/office/drawing/2014/main" id="{60FB375D-F18C-5691-DD20-48E5802127DC}"/>
              </a:ext>
            </a:extLst>
          </p:cNvPr>
          <p:cNvSpPr/>
          <p:nvPr/>
        </p:nvSpPr>
        <p:spPr>
          <a:xfrm>
            <a:off x="8826036" y="4049691"/>
            <a:ext cx="1909684" cy="462758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ハッシュ値</a:t>
            </a:r>
          </a:p>
        </p:txBody>
      </p:sp>
      <p:cxnSp>
        <p:nvCxnSpPr>
          <p:cNvPr id="1077" name="直線矢印コネクタ 1076">
            <a:extLst>
              <a:ext uri="{FF2B5EF4-FFF2-40B4-BE49-F238E27FC236}">
                <a16:creationId xmlns:a16="http://schemas.microsoft.com/office/drawing/2014/main" id="{F11413EE-20FC-FF0E-B135-D17318A8533E}"/>
              </a:ext>
            </a:extLst>
          </p:cNvPr>
          <p:cNvCxnSpPr>
            <a:cxnSpLocks/>
            <a:stCxn id="1057" idx="2"/>
            <a:endCxn id="1068" idx="0"/>
          </p:cNvCxnSpPr>
          <p:nvPr/>
        </p:nvCxnSpPr>
        <p:spPr>
          <a:xfrm>
            <a:off x="9776698" y="3131995"/>
            <a:ext cx="0" cy="2224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直線矢印コネクタ 1079">
            <a:extLst>
              <a:ext uri="{FF2B5EF4-FFF2-40B4-BE49-F238E27FC236}">
                <a16:creationId xmlns:a16="http://schemas.microsoft.com/office/drawing/2014/main" id="{F9E9C4D1-52A9-EA31-2199-280BB9752C64}"/>
              </a:ext>
            </a:extLst>
          </p:cNvPr>
          <p:cNvCxnSpPr>
            <a:cxnSpLocks/>
            <a:stCxn id="1076" idx="0"/>
            <a:endCxn id="1068" idx="2"/>
          </p:cNvCxnSpPr>
          <p:nvPr/>
        </p:nvCxnSpPr>
        <p:spPr>
          <a:xfrm flipH="1" flipV="1">
            <a:off x="9776698" y="3817215"/>
            <a:ext cx="4180" cy="2324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コネクタ: カギ線 1082">
            <a:extLst>
              <a:ext uri="{FF2B5EF4-FFF2-40B4-BE49-F238E27FC236}">
                <a16:creationId xmlns:a16="http://schemas.microsoft.com/office/drawing/2014/main" id="{11EE4C1C-83B0-8BA1-E1F1-9E6987418556}"/>
              </a:ext>
            </a:extLst>
          </p:cNvPr>
          <p:cNvCxnSpPr>
            <a:cxnSpLocks/>
            <a:stCxn id="1045" idx="3"/>
            <a:endCxn id="1075" idx="1"/>
          </p:cNvCxnSpPr>
          <p:nvPr/>
        </p:nvCxnSpPr>
        <p:spPr>
          <a:xfrm>
            <a:off x="6577463" y="4024887"/>
            <a:ext cx="2249042" cy="910912"/>
          </a:xfrm>
          <a:prstGeom prst="bentConnector3">
            <a:avLst>
              <a:gd name="adj1" fmla="val 618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直線矢印コネクタ 1089">
            <a:extLst>
              <a:ext uri="{FF2B5EF4-FFF2-40B4-BE49-F238E27FC236}">
                <a16:creationId xmlns:a16="http://schemas.microsoft.com/office/drawing/2014/main" id="{473B5313-67CB-D5F5-E82B-1FACF8C7FA70}"/>
              </a:ext>
            </a:extLst>
          </p:cNvPr>
          <p:cNvCxnSpPr>
            <a:cxnSpLocks/>
            <a:stCxn id="1069" idx="0"/>
            <a:endCxn id="1075" idx="2"/>
          </p:cNvCxnSpPr>
          <p:nvPr/>
        </p:nvCxnSpPr>
        <p:spPr>
          <a:xfrm flipV="1">
            <a:off x="9780878" y="5167178"/>
            <a:ext cx="469" cy="41067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直線矢印コネクタ 1099">
            <a:extLst>
              <a:ext uri="{FF2B5EF4-FFF2-40B4-BE49-F238E27FC236}">
                <a16:creationId xmlns:a16="http://schemas.microsoft.com/office/drawing/2014/main" id="{5E9557CB-7336-41C9-5814-6A657FF59984}"/>
              </a:ext>
            </a:extLst>
          </p:cNvPr>
          <p:cNvCxnSpPr>
            <a:cxnSpLocks/>
            <a:stCxn id="1075" idx="0"/>
            <a:endCxn id="1076" idx="2"/>
          </p:cNvCxnSpPr>
          <p:nvPr/>
        </p:nvCxnSpPr>
        <p:spPr>
          <a:xfrm flipH="1" flipV="1">
            <a:off x="9780878" y="4512449"/>
            <a:ext cx="469" cy="191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3" name="Picture 14">
            <a:extLst>
              <a:ext uri="{FF2B5EF4-FFF2-40B4-BE49-F238E27FC236}">
                <a16:creationId xmlns:a16="http://schemas.microsoft.com/office/drawing/2014/main" id="{8B4E892D-5A5C-E509-6EA2-4EFF2DB61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4614557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09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A7D5B4-1CFE-40AC-26C5-B487DDD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23" y="1647576"/>
            <a:ext cx="9288171" cy="356284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67FC1D84-2B43-9F21-1A0A-FAA9488E684A}"/>
              </a:ext>
            </a:extLst>
          </p:cNvPr>
          <p:cNvSpPr/>
          <p:nvPr/>
        </p:nvSpPr>
        <p:spPr>
          <a:xfrm>
            <a:off x="1877962" y="3428999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85A902-1181-1F6E-BE0C-1E9AEC5A507F}"/>
              </a:ext>
            </a:extLst>
          </p:cNvPr>
          <p:cNvSpPr txBox="1"/>
          <p:nvPr/>
        </p:nvSpPr>
        <p:spPr>
          <a:xfrm>
            <a:off x="8060916" y="3909652"/>
            <a:ext cx="2941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暗号化の機能は無い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E037EE-34FC-BA06-424D-832AA9909B86}"/>
              </a:ext>
            </a:extLst>
          </p:cNvPr>
          <p:cNvSpPr txBox="1"/>
          <p:nvPr/>
        </p:nvSpPr>
        <p:spPr>
          <a:xfrm>
            <a:off x="7180929" y="4375371"/>
            <a:ext cx="2941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紛失のリスクは同じ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E2733F-7CCC-5E47-A866-E4167506D5EA}"/>
              </a:ext>
            </a:extLst>
          </p:cNvPr>
          <p:cNvSpPr txBox="1"/>
          <p:nvPr/>
        </p:nvSpPr>
        <p:spPr>
          <a:xfrm>
            <a:off x="2628593" y="5241005"/>
            <a:ext cx="5876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文字化けはメールソフトに依存する</a:t>
            </a:r>
          </a:p>
        </p:txBody>
      </p:sp>
    </p:spTree>
    <p:extLst>
      <p:ext uri="{BB962C8B-B14F-4D97-AF65-F5344CB8AC3E}">
        <p14:creationId xmlns:p14="http://schemas.microsoft.com/office/powerpoint/2010/main" val="157125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027300" y="79368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B79868-6912-313B-119F-4235F144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32" y="1438077"/>
            <a:ext cx="7046336" cy="42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1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027300" y="79368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B79868-6912-313B-119F-4235F144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32" y="1438077"/>
            <a:ext cx="7046336" cy="428462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521DF23-01CD-8AB0-EC19-8CC95885B9CE}"/>
              </a:ext>
            </a:extLst>
          </p:cNvPr>
          <p:cNvSpPr/>
          <p:nvPr/>
        </p:nvSpPr>
        <p:spPr>
          <a:xfrm>
            <a:off x="7855974" y="5319583"/>
            <a:ext cx="344131" cy="3637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32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027300" y="79368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B79868-6912-313B-119F-4235F144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32" y="1438077"/>
            <a:ext cx="7046336" cy="428462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521DF23-01CD-8AB0-EC19-8CC95885B9CE}"/>
              </a:ext>
            </a:extLst>
          </p:cNvPr>
          <p:cNvSpPr/>
          <p:nvPr/>
        </p:nvSpPr>
        <p:spPr>
          <a:xfrm>
            <a:off x="7855974" y="5319583"/>
            <a:ext cx="344131" cy="3637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7A2A67-1A54-E4F9-4EF0-86B26A6627B0}"/>
              </a:ext>
            </a:extLst>
          </p:cNvPr>
          <p:cNvCxnSpPr/>
          <p:nvPr/>
        </p:nvCxnSpPr>
        <p:spPr>
          <a:xfrm>
            <a:off x="3519948" y="4198374"/>
            <a:ext cx="11405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D624A09-2524-7EFF-3373-2A1C8F8F9D3E}"/>
              </a:ext>
            </a:extLst>
          </p:cNvPr>
          <p:cNvCxnSpPr>
            <a:cxnSpLocks/>
          </p:cNvCxnSpPr>
          <p:nvPr/>
        </p:nvCxnSpPr>
        <p:spPr>
          <a:xfrm>
            <a:off x="3510116" y="3478160"/>
            <a:ext cx="51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54406F-6333-8C1F-CA41-D01469BF08DA}"/>
              </a:ext>
            </a:extLst>
          </p:cNvPr>
          <p:cNvCxnSpPr>
            <a:cxnSpLocks/>
          </p:cNvCxnSpPr>
          <p:nvPr/>
        </p:nvCxnSpPr>
        <p:spPr>
          <a:xfrm>
            <a:off x="5943600" y="3158612"/>
            <a:ext cx="6341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2E50BF-03A6-A808-5B7F-AE55AFE8B62C}"/>
              </a:ext>
            </a:extLst>
          </p:cNvPr>
          <p:cNvSpPr txBox="1"/>
          <p:nvPr/>
        </p:nvSpPr>
        <p:spPr>
          <a:xfrm>
            <a:off x="5350519" y="3916543"/>
            <a:ext cx="55731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ディジタル署名の検証は送信者の公開鍵が必要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E7AE5BE-A69C-266E-8B0E-E635471AE6B0}"/>
              </a:ext>
            </a:extLst>
          </p:cNvPr>
          <p:cNvCxnSpPr>
            <a:cxnSpLocks/>
          </p:cNvCxnSpPr>
          <p:nvPr/>
        </p:nvCxnSpPr>
        <p:spPr>
          <a:xfrm>
            <a:off x="6857999" y="3839497"/>
            <a:ext cx="20303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BB2F64-270F-E45E-4FE0-17D3AFCB88AE}"/>
              </a:ext>
            </a:extLst>
          </p:cNvPr>
          <p:cNvSpPr txBox="1"/>
          <p:nvPr/>
        </p:nvSpPr>
        <p:spPr>
          <a:xfrm>
            <a:off x="4698284" y="3172233"/>
            <a:ext cx="55731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ディジタル署名の付与は送信者の秘密鍵が必要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E2B2BD-82FB-73F3-8797-7C5E858854B4}"/>
              </a:ext>
            </a:extLst>
          </p:cNvPr>
          <p:cNvSpPr txBox="1"/>
          <p:nvPr/>
        </p:nvSpPr>
        <p:spPr>
          <a:xfrm>
            <a:off x="4809659" y="4618063"/>
            <a:ext cx="55731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kumimoji="1" lang="en-US" altLang="ja-JP" b="1" dirty="0">
                <a:solidFill>
                  <a:srgbClr val="0070C0"/>
                </a:solidFill>
              </a:rPr>
              <a:t>SSL</a:t>
            </a:r>
            <a:r>
              <a:rPr kumimoji="1" lang="ja-JP" altLang="en-US" b="1" dirty="0">
                <a:solidFill>
                  <a:srgbClr val="0070C0"/>
                </a:solidFill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326327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3CCF7A4-0365-2F48-D16C-98C2A47D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663" y="223521"/>
            <a:ext cx="603413" cy="8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E88467-36FF-85D0-0013-078737D0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01" y="284805"/>
            <a:ext cx="758532" cy="8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E186A4-AEE5-7C57-3FB0-6FEFD4262934}"/>
              </a:ext>
            </a:extLst>
          </p:cNvPr>
          <p:cNvSpPr txBox="1"/>
          <p:nvPr/>
        </p:nvSpPr>
        <p:spPr>
          <a:xfrm>
            <a:off x="2902039" y="1180972"/>
            <a:ext cx="140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ブラウザ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513FB2-3C2C-21CC-6EE3-D32847962247}"/>
              </a:ext>
            </a:extLst>
          </p:cNvPr>
          <p:cNvSpPr txBox="1"/>
          <p:nvPr/>
        </p:nvSpPr>
        <p:spPr>
          <a:xfrm>
            <a:off x="8105692" y="1228529"/>
            <a:ext cx="140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 dirty="0"/>
              <a:t>サーバ</a:t>
            </a:r>
            <a:endParaRPr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0717F7F-E1DA-A968-B5CC-9CFBC3814B41}"/>
              </a:ext>
            </a:extLst>
          </p:cNvPr>
          <p:cNvSpPr/>
          <p:nvPr/>
        </p:nvSpPr>
        <p:spPr>
          <a:xfrm>
            <a:off x="4798142" y="324464"/>
            <a:ext cx="2595716" cy="77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①接続要求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FBB361-68EA-2B54-2CE7-2F37E9EA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57" y="1739079"/>
            <a:ext cx="736046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FC464721-FE22-2CF5-6F91-F91B06E5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380" y="1656612"/>
            <a:ext cx="408233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左 11">
            <a:extLst>
              <a:ext uri="{FF2B5EF4-FFF2-40B4-BE49-F238E27FC236}">
                <a16:creationId xmlns:a16="http://schemas.microsoft.com/office/drawing/2014/main" id="{578B951F-C300-197B-CB2D-16C897E9EA19}"/>
              </a:ext>
            </a:extLst>
          </p:cNvPr>
          <p:cNvSpPr/>
          <p:nvPr/>
        </p:nvSpPr>
        <p:spPr>
          <a:xfrm>
            <a:off x="4650658" y="1481971"/>
            <a:ext cx="2643357" cy="11787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②</a:t>
            </a:r>
            <a:r>
              <a:rPr kumimoji="1" lang="en-US" altLang="ja-JP" b="1" dirty="0"/>
              <a:t>SSL</a:t>
            </a:r>
            <a:r>
              <a:rPr kumimoji="1" lang="ja-JP" altLang="en-US" b="1" dirty="0"/>
              <a:t>サーバ証明書＋公開鍵の送付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11B11C35-55B4-DCB9-F5CB-CC0DB2DE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69" y="2104101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6B4049-EF87-1F87-F55D-D7390971EB7D}"/>
              </a:ext>
            </a:extLst>
          </p:cNvPr>
          <p:cNvSpPr txBox="1"/>
          <p:nvPr/>
        </p:nvSpPr>
        <p:spPr>
          <a:xfrm>
            <a:off x="7531511" y="2763236"/>
            <a:ext cx="3136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SSL</a:t>
            </a:r>
            <a:r>
              <a:rPr kumimoji="1" lang="ja-JP" altLang="en-US" b="1" dirty="0"/>
              <a:t>サーバ証明書＋公開鍵</a:t>
            </a:r>
            <a:endParaRPr lang="ja-JP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2A1D067-A4B4-0D76-7EDA-D3F2F935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50" y="1806561"/>
            <a:ext cx="677767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491CC71D-1E98-81EB-255D-027B7872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74" y="1724094"/>
            <a:ext cx="375910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1779EB9-4310-4BD7-9A5A-90E5F8EA3A4E}"/>
              </a:ext>
            </a:extLst>
          </p:cNvPr>
          <p:cNvSpPr txBox="1"/>
          <p:nvPr/>
        </p:nvSpPr>
        <p:spPr>
          <a:xfrm>
            <a:off x="2491719" y="2763236"/>
            <a:ext cx="200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SSL</a:t>
            </a:r>
            <a:r>
              <a:rPr kumimoji="1" lang="ja-JP" altLang="en-US" b="1" dirty="0"/>
              <a:t>サーバ証明書</a:t>
            </a:r>
            <a:endParaRPr lang="ja-JP" altLang="en-US" dirty="0"/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1E2B3B92-7215-593A-8160-0149793A0CA0}"/>
              </a:ext>
            </a:extLst>
          </p:cNvPr>
          <p:cNvSpPr/>
          <p:nvPr/>
        </p:nvSpPr>
        <p:spPr>
          <a:xfrm>
            <a:off x="753286" y="1481971"/>
            <a:ext cx="1738433" cy="751678"/>
          </a:xfrm>
          <a:prstGeom prst="wedgeRectCallout">
            <a:avLst>
              <a:gd name="adj1" fmla="val 84041"/>
              <a:gd name="adj2" fmla="val 6511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③証明書を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検証</a:t>
            </a: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61590FE2-3AFD-36D6-437B-84A8FF3DFDEC}"/>
              </a:ext>
            </a:extLst>
          </p:cNvPr>
          <p:cNvSpPr/>
          <p:nvPr/>
        </p:nvSpPr>
        <p:spPr>
          <a:xfrm>
            <a:off x="3303639" y="3132568"/>
            <a:ext cx="403123" cy="6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5FD05961-0FAD-14FA-9C94-2465E171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071" y="3173752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吹き出し: 四角形 2047">
            <a:extLst>
              <a:ext uri="{FF2B5EF4-FFF2-40B4-BE49-F238E27FC236}">
                <a16:creationId xmlns:a16="http://schemas.microsoft.com/office/drawing/2014/main" id="{C05A4E31-2F09-4AF7-1A4F-7C3CD1197AAC}"/>
              </a:ext>
            </a:extLst>
          </p:cNvPr>
          <p:cNvSpPr/>
          <p:nvPr/>
        </p:nvSpPr>
        <p:spPr>
          <a:xfrm>
            <a:off x="672752" y="3181274"/>
            <a:ext cx="1818967" cy="751678"/>
          </a:xfrm>
          <a:prstGeom prst="wedgeRectCallout">
            <a:avLst>
              <a:gd name="adj1" fmla="val 75059"/>
              <a:gd name="adj2" fmla="val -1075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④公開鍵で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共通鍵を暗号化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59BEFA3-9193-164C-145E-FD31A502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663" y="3932952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">
            <a:extLst>
              <a:ext uri="{FF2B5EF4-FFF2-40B4-BE49-F238E27FC236}">
                <a16:creationId xmlns:a16="http://schemas.microsoft.com/office/drawing/2014/main" id="{1D0F1F4C-41BE-F08D-EF40-C052C968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5" y="2876474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7555680A-94AF-93EB-95E0-533FD470931D}"/>
              </a:ext>
            </a:extLst>
          </p:cNvPr>
          <p:cNvSpPr txBox="1"/>
          <p:nvPr/>
        </p:nvSpPr>
        <p:spPr>
          <a:xfrm>
            <a:off x="2458064" y="4613591"/>
            <a:ext cx="193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共通鍵の暗号化</a:t>
            </a:r>
            <a:endParaRPr lang="ja-JP" altLang="en-US" dirty="0"/>
          </a:p>
        </p:txBody>
      </p:sp>
      <p:sp>
        <p:nvSpPr>
          <p:cNvPr id="2055" name="矢印: 右 2054">
            <a:extLst>
              <a:ext uri="{FF2B5EF4-FFF2-40B4-BE49-F238E27FC236}">
                <a16:creationId xmlns:a16="http://schemas.microsoft.com/office/drawing/2014/main" id="{C6916439-D414-527B-FB0F-4BECBCE7C4D9}"/>
              </a:ext>
            </a:extLst>
          </p:cNvPr>
          <p:cNvSpPr/>
          <p:nvPr/>
        </p:nvSpPr>
        <p:spPr>
          <a:xfrm>
            <a:off x="4797366" y="3731900"/>
            <a:ext cx="2595716" cy="117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⑤暗号化した</a:t>
            </a:r>
            <a:endParaRPr lang="en-US" altLang="ja-JP" b="1" dirty="0"/>
          </a:p>
          <a:p>
            <a:pPr algn="ctr"/>
            <a:r>
              <a:rPr lang="ja-JP" altLang="en-US" b="1" dirty="0"/>
              <a:t>共通鍵の送付</a:t>
            </a:r>
            <a:endParaRPr kumimoji="1" lang="ja-JP" altLang="en-US" b="1" dirty="0"/>
          </a:p>
        </p:txBody>
      </p:sp>
      <p:pic>
        <p:nvPicPr>
          <p:cNvPr id="2056" name="Picture 6">
            <a:extLst>
              <a:ext uri="{FF2B5EF4-FFF2-40B4-BE49-F238E27FC236}">
                <a16:creationId xmlns:a16="http://schemas.microsoft.com/office/drawing/2014/main" id="{04BB77EB-BA7C-706F-837D-DB712D7F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93" y="3917426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996AA568-8227-55A0-8C3D-A734708CBDF5}"/>
              </a:ext>
            </a:extLst>
          </p:cNvPr>
          <p:cNvSpPr txBox="1"/>
          <p:nvPr/>
        </p:nvSpPr>
        <p:spPr>
          <a:xfrm>
            <a:off x="7756539" y="4598065"/>
            <a:ext cx="1941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暗号化された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共通鍵</a:t>
            </a:r>
            <a:endParaRPr lang="ja-JP" altLang="en-US" dirty="0"/>
          </a:p>
        </p:txBody>
      </p:sp>
      <p:sp>
        <p:nvSpPr>
          <p:cNvPr id="2058" name="矢印: 右 2057">
            <a:extLst>
              <a:ext uri="{FF2B5EF4-FFF2-40B4-BE49-F238E27FC236}">
                <a16:creationId xmlns:a16="http://schemas.microsoft.com/office/drawing/2014/main" id="{564764D0-ADD1-A654-195F-37EC3CF2088A}"/>
              </a:ext>
            </a:extLst>
          </p:cNvPr>
          <p:cNvSpPr/>
          <p:nvPr/>
        </p:nvSpPr>
        <p:spPr>
          <a:xfrm>
            <a:off x="9550555" y="3889374"/>
            <a:ext cx="1235431" cy="77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秘密鍵</a:t>
            </a:r>
          </a:p>
        </p:txBody>
      </p:sp>
      <p:sp>
        <p:nvSpPr>
          <p:cNvPr id="2059" name="吹き出し: 四角形 2058">
            <a:extLst>
              <a:ext uri="{FF2B5EF4-FFF2-40B4-BE49-F238E27FC236}">
                <a16:creationId xmlns:a16="http://schemas.microsoft.com/office/drawing/2014/main" id="{CDF9DE89-ECF8-93D6-3B73-5402F3E31D9A}"/>
              </a:ext>
            </a:extLst>
          </p:cNvPr>
          <p:cNvSpPr/>
          <p:nvPr/>
        </p:nvSpPr>
        <p:spPr>
          <a:xfrm>
            <a:off x="9106016" y="3223875"/>
            <a:ext cx="1818967" cy="751678"/>
          </a:xfrm>
          <a:prstGeom prst="wedgeRectCallout">
            <a:avLst>
              <a:gd name="adj1" fmla="val -1698"/>
              <a:gd name="adj2" fmla="val 690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⑥秘密</a:t>
            </a:r>
            <a:r>
              <a:rPr kumimoji="1" lang="ja-JP" altLang="en-US" b="1" dirty="0"/>
              <a:t>鍵で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共通鍵を復号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19B75CAA-5D0F-A93F-1FE2-1AC90AC94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220" y="2931653"/>
            <a:ext cx="619525" cy="6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8">
            <a:extLst>
              <a:ext uri="{FF2B5EF4-FFF2-40B4-BE49-F238E27FC236}">
                <a16:creationId xmlns:a16="http://schemas.microsoft.com/office/drawing/2014/main" id="{FAD1A26F-BDF2-76AC-6679-0A5CF732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26" y="4012286"/>
            <a:ext cx="589935" cy="59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8">
            <a:extLst>
              <a:ext uri="{FF2B5EF4-FFF2-40B4-BE49-F238E27FC236}">
                <a16:creationId xmlns:a16="http://schemas.microsoft.com/office/drawing/2014/main" id="{08C7CE13-4F05-6B8B-D554-E96865A1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52" y="3990430"/>
            <a:ext cx="589935" cy="59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6">
            <a:extLst>
              <a:ext uri="{FF2B5EF4-FFF2-40B4-BE49-F238E27FC236}">
                <a16:creationId xmlns:a16="http://schemas.microsoft.com/office/drawing/2014/main" id="{47AECC98-C3E7-D6F3-DBC3-8F29EB20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631" y="3933074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テキスト ボックス 2063">
            <a:extLst>
              <a:ext uri="{FF2B5EF4-FFF2-40B4-BE49-F238E27FC236}">
                <a16:creationId xmlns:a16="http://schemas.microsoft.com/office/drawing/2014/main" id="{20A9E3C8-36B1-47FE-1FE8-26FA292F957A}"/>
              </a:ext>
            </a:extLst>
          </p:cNvPr>
          <p:cNvSpPr txBox="1"/>
          <p:nvPr/>
        </p:nvSpPr>
        <p:spPr>
          <a:xfrm>
            <a:off x="10372100" y="4666499"/>
            <a:ext cx="194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共通鍵</a:t>
            </a:r>
            <a:endParaRPr lang="ja-JP" altLang="en-US" dirty="0"/>
          </a:p>
        </p:txBody>
      </p:sp>
      <p:pic>
        <p:nvPicPr>
          <p:cNvPr id="2069" name="Picture 2">
            <a:extLst>
              <a:ext uri="{FF2B5EF4-FFF2-40B4-BE49-F238E27FC236}">
                <a16:creationId xmlns:a16="http://schemas.microsoft.com/office/drawing/2014/main" id="{1428273D-2ABB-9F3D-78CC-8A3B9F52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44" y="5232870"/>
            <a:ext cx="603413" cy="8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4">
            <a:extLst>
              <a:ext uri="{FF2B5EF4-FFF2-40B4-BE49-F238E27FC236}">
                <a16:creationId xmlns:a16="http://schemas.microsoft.com/office/drawing/2014/main" id="{59EA423A-3720-EFB1-597B-FC840DC2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625" y="5294154"/>
            <a:ext cx="758532" cy="8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テキスト ボックス 2070">
            <a:extLst>
              <a:ext uri="{FF2B5EF4-FFF2-40B4-BE49-F238E27FC236}">
                <a16:creationId xmlns:a16="http://schemas.microsoft.com/office/drawing/2014/main" id="{2D6B6B57-4B14-FD08-29D9-2222556D1B9D}"/>
              </a:ext>
            </a:extLst>
          </p:cNvPr>
          <p:cNvSpPr txBox="1"/>
          <p:nvPr/>
        </p:nvSpPr>
        <p:spPr>
          <a:xfrm>
            <a:off x="2675120" y="6190321"/>
            <a:ext cx="140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ブラウザ</a:t>
            </a:r>
            <a:endParaRPr lang="ja-JP" altLang="en-US" dirty="0"/>
          </a:p>
        </p:txBody>
      </p:sp>
      <p:sp>
        <p:nvSpPr>
          <p:cNvPr id="2072" name="テキスト ボックス 2071">
            <a:extLst>
              <a:ext uri="{FF2B5EF4-FFF2-40B4-BE49-F238E27FC236}">
                <a16:creationId xmlns:a16="http://schemas.microsoft.com/office/drawing/2014/main" id="{C382F077-371C-0D37-23DE-6F39ACF2B0CC}"/>
              </a:ext>
            </a:extLst>
          </p:cNvPr>
          <p:cNvSpPr txBox="1"/>
          <p:nvPr/>
        </p:nvSpPr>
        <p:spPr>
          <a:xfrm>
            <a:off x="8104916" y="6237878"/>
            <a:ext cx="140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 dirty="0"/>
              <a:t>サーバ</a:t>
            </a:r>
            <a:endParaRPr lang="ja-JP" altLang="en-US" dirty="0"/>
          </a:p>
        </p:txBody>
      </p:sp>
      <p:sp>
        <p:nvSpPr>
          <p:cNvPr id="2074" name="矢印: 左右 2073">
            <a:extLst>
              <a:ext uri="{FF2B5EF4-FFF2-40B4-BE49-F238E27FC236}">
                <a16:creationId xmlns:a16="http://schemas.microsoft.com/office/drawing/2014/main" id="{8FEA249A-63BC-D642-D8AB-91A4D2D58663}"/>
              </a:ext>
            </a:extLst>
          </p:cNvPr>
          <p:cNvSpPr/>
          <p:nvPr/>
        </p:nvSpPr>
        <p:spPr>
          <a:xfrm>
            <a:off x="4797366" y="5533178"/>
            <a:ext cx="2496649" cy="704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⑦共通鍵で通信</a:t>
            </a:r>
          </a:p>
        </p:txBody>
      </p:sp>
      <p:pic>
        <p:nvPicPr>
          <p:cNvPr id="2075" name="Picture 6">
            <a:extLst>
              <a:ext uri="{FF2B5EF4-FFF2-40B4-BE49-F238E27FC236}">
                <a16:creationId xmlns:a16="http://schemas.microsoft.com/office/drawing/2014/main" id="{05F6A37A-4676-619F-E232-5129B88E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50" y="5545208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6">
            <a:extLst>
              <a:ext uri="{FF2B5EF4-FFF2-40B4-BE49-F238E27FC236}">
                <a16:creationId xmlns:a16="http://schemas.microsoft.com/office/drawing/2014/main" id="{2F397BB2-F50E-461E-274E-D7066DD0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19" y="5469802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フローチャート: 代替処理 2076">
            <a:extLst>
              <a:ext uri="{FF2B5EF4-FFF2-40B4-BE49-F238E27FC236}">
                <a16:creationId xmlns:a16="http://schemas.microsoft.com/office/drawing/2014/main" id="{689642CA-646E-7CE1-3FFC-0497A51EC507}"/>
              </a:ext>
            </a:extLst>
          </p:cNvPr>
          <p:cNvSpPr/>
          <p:nvPr/>
        </p:nvSpPr>
        <p:spPr>
          <a:xfrm>
            <a:off x="344130" y="127818"/>
            <a:ext cx="4258483" cy="6506661"/>
          </a:xfrm>
          <a:prstGeom prst="flowChartAlternate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8" name="フローチャート: 代替処理 2077">
            <a:extLst>
              <a:ext uri="{FF2B5EF4-FFF2-40B4-BE49-F238E27FC236}">
                <a16:creationId xmlns:a16="http://schemas.microsoft.com/office/drawing/2014/main" id="{8F857012-6569-C8C1-EE60-0DBA9C332D50}"/>
              </a:ext>
            </a:extLst>
          </p:cNvPr>
          <p:cNvSpPr/>
          <p:nvPr/>
        </p:nvSpPr>
        <p:spPr>
          <a:xfrm>
            <a:off x="7441146" y="106379"/>
            <a:ext cx="4406724" cy="6528100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4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0F66E2-210F-25A4-95A8-4BD5CE700CB0}"/>
              </a:ext>
            </a:extLst>
          </p:cNvPr>
          <p:cNvSpPr txBox="1"/>
          <p:nvPr/>
        </p:nvSpPr>
        <p:spPr>
          <a:xfrm>
            <a:off x="1740309" y="2606847"/>
            <a:ext cx="803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【IT</a:t>
            </a:r>
            <a:r>
              <a:rPr lang="ja-JP" altLang="en-US" dirty="0">
                <a:hlinkClick r:id="rId3"/>
              </a:rPr>
              <a:t>パスポート試験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過去問題（問題冊子・解答例） </a:t>
            </a:r>
            <a:r>
              <a:rPr lang="en-US" altLang="ja-JP" dirty="0">
                <a:hlinkClick r:id="rId3"/>
              </a:rPr>
              <a:t>(ipa.go.jp)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8CAC2-9208-F04F-B3B2-BF64739931F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2017h29a_ip_qs.pdf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6597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7037A9-9220-B6F6-F1E6-8E2A239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33" y="1304960"/>
            <a:ext cx="8446063" cy="44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4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6597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7037A9-9220-B6F6-F1E6-8E2A239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33" y="1304960"/>
            <a:ext cx="8446063" cy="449531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7DCF195-E7C5-8DB4-E790-12D26E5FB105}"/>
              </a:ext>
            </a:extLst>
          </p:cNvPr>
          <p:cNvSpPr/>
          <p:nvPr/>
        </p:nvSpPr>
        <p:spPr>
          <a:xfrm>
            <a:off x="2202427" y="4952999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96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6597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7037A9-9220-B6F6-F1E6-8E2A239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33" y="1304960"/>
            <a:ext cx="8446063" cy="449531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7DCF195-E7C5-8DB4-E790-12D26E5FB105}"/>
              </a:ext>
            </a:extLst>
          </p:cNvPr>
          <p:cNvSpPr/>
          <p:nvPr/>
        </p:nvSpPr>
        <p:spPr>
          <a:xfrm>
            <a:off x="2202427" y="4952999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695F6A-5A9A-7742-5E55-652CDBDB2DE2}"/>
              </a:ext>
            </a:extLst>
          </p:cNvPr>
          <p:cNvSpPr txBox="1"/>
          <p:nvPr/>
        </p:nvSpPr>
        <p:spPr>
          <a:xfrm>
            <a:off x="6676107" y="2987246"/>
            <a:ext cx="54470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受信者は不正なメールサーバの検証はできない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77DAC6-D994-CB6A-E1D4-1790DE636CDE}"/>
              </a:ext>
            </a:extLst>
          </p:cNvPr>
          <p:cNvSpPr txBox="1"/>
          <p:nvPr/>
        </p:nvSpPr>
        <p:spPr>
          <a:xfrm>
            <a:off x="6327061" y="3778743"/>
            <a:ext cx="54470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デジタル署名は送信者の秘密鍵で暗号化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A3C8DF-FCF6-E7F7-E5E7-B8EE59B8B36F}"/>
              </a:ext>
            </a:extLst>
          </p:cNvPr>
          <p:cNvSpPr txBox="1"/>
          <p:nvPr/>
        </p:nvSpPr>
        <p:spPr>
          <a:xfrm>
            <a:off x="6744933" y="4604842"/>
            <a:ext cx="54470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電子メール本文は暗号化されない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5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808602-6491-188F-E541-870B82A1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73" y="1581734"/>
            <a:ext cx="9071345" cy="37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808602-6491-188F-E541-870B82A1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73" y="1581734"/>
            <a:ext cx="9071345" cy="376701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733EE9E-31C8-86C3-F48B-67539DAA24F0}"/>
              </a:ext>
            </a:extLst>
          </p:cNvPr>
          <p:cNvSpPr/>
          <p:nvPr/>
        </p:nvSpPr>
        <p:spPr>
          <a:xfrm>
            <a:off x="6154995" y="4756354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808602-6491-188F-E541-870B82A1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73" y="1581734"/>
            <a:ext cx="9071345" cy="376701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733EE9E-31C8-86C3-F48B-67539DAA24F0}"/>
              </a:ext>
            </a:extLst>
          </p:cNvPr>
          <p:cNvSpPr/>
          <p:nvPr/>
        </p:nvSpPr>
        <p:spPr>
          <a:xfrm>
            <a:off x="6154995" y="4756354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87D745-87C7-203D-08CD-0338CC65428F}"/>
              </a:ext>
            </a:extLst>
          </p:cNvPr>
          <p:cNvSpPr txBox="1"/>
          <p:nvPr/>
        </p:nvSpPr>
        <p:spPr>
          <a:xfrm>
            <a:off x="4457393" y="3892952"/>
            <a:ext cx="6623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⇒許可された正規のユーザーだけが情報にアクセスできる特性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6F7168-D67D-9767-A2F5-2B7258E1B654}"/>
              </a:ext>
            </a:extLst>
          </p:cNvPr>
          <p:cNvSpPr txBox="1"/>
          <p:nvPr/>
        </p:nvSpPr>
        <p:spPr>
          <a:xfrm>
            <a:off x="4467225" y="3046221"/>
            <a:ext cx="6623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⇒ユーザーが必要な時に、必要な機能を利用可能である特性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27FCEF-63FD-5FF6-B69E-87E2729320BA}"/>
              </a:ext>
            </a:extLst>
          </p:cNvPr>
          <p:cNvSpPr txBox="1"/>
          <p:nvPr/>
        </p:nvSpPr>
        <p:spPr>
          <a:xfrm>
            <a:off x="4467225" y="3477922"/>
            <a:ext cx="6623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⇒情報が完全で、改ざん・破壊されていない特性</a:t>
            </a:r>
          </a:p>
        </p:txBody>
      </p:sp>
    </p:spTree>
    <p:extLst>
      <p:ext uri="{BB962C8B-B14F-4D97-AF65-F5344CB8AC3E}">
        <p14:creationId xmlns:p14="http://schemas.microsoft.com/office/powerpoint/2010/main" val="428331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A7D5B4-1CFE-40AC-26C5-B487DDD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23" y="1647576"/>
            <a:ext cx="928817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A7D5B4-1CFE-40AC-26C5-B487DDD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23" y="1647576"/>
            <a:ext cx="9288171" cy="356284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67FC1D84-2B43-9F21-1A0A-FAA9488E684A}"/>
              </a:ext>
            </a:extLst>
          </p:cNvPr>
          <p:cNvSpPr/>
          <p:nvPr/>
        </p:nvSpPr>
        <p:spPr>
          <a:xfrm>
            <a:off x="1877962" y="3428999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2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317</Words>
  <Application>Microsoft Office PowerPoint</Application>
  <PresentationFormat>ワイド画面</PresentationFormat>
  <Paragraphs>84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658</cp:revision>
  <dcterms:created xsi:type="dcterms:W3CDTF">2023-10-19T04:21:29Z</dcterms:created>
  <dcterms:modified xsi:type="dcterms:W3CDTF">2024-02-26T05:33:41Z</dcterms:modified>
</cp:coreProperties>
</file>