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57" r:id="rId2"/>
    <p:sldId id="559" r:id="rId3"/>
    <p:sldId id="558" r:id="rId4"/>
    <p:sldId id="560" r:id="rId5"/>
    <p:sldId id="551" r:id="rId6"/>
    <p:sldId id="561" r:id="rId7"/>
    <p:sldId id="552" r:id="rId8"/>
    <p:sldId id="562" r:id="rId9"/>
    <p:sldId id="563" r:id="rId10"/>
    <p:sldId id="53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5" d="100"/>
          <a:sy n="85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05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47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69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61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9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7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177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28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jitec.ipa.go.jp/JitesCbt/html/openinfo/question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openinfo/pdf/questions/2017h29a_ip_q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60068" y="11218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3A2B534-0C6C-AC79-F515-25ABDDE48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52" y="1854170"/>
            <a:ext cx="8945036" cy="31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0F66E2-210F-25A4-95A8-4BD5CE700CB0}"/>
              </a:ext>
            </a:extLst>
          </p:cNvPr>
          <p:cNvSpPr txBox="1"/>
          <p:nvPr/>
        </p:nvSpPr>
        <p:spPr>
          <a:xfrm>
            <a:off x="1740309" y="2606847"/>
            <a:ext cx="803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【IT</a:t>
            </a:r>
            <a:r>
              <a:rPr lang="ja-JP" altLang="en-US" dirty="0">
                <a:hlinkClick r:id="rId3"/>
              </a:rPr>
              <a:t>パスポート試験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過去問題（問題冊子・解答例） </a:t>
            </a:r>
            <a:r>
              <a:rPr lang="en-US" altLang="ja-JP" dirty="0">
                <a:hlinkClick r:id="rId3"/>
              </a:rPr>
              <a:t>(ipa.go.jp)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8CAC2-9208-F04F-B3B2-BF64739931F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2017h29a_ip_qs.pdf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60068" y="11218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3A2B534-0C6C-AC79-F515-25ABDDE48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52" y="1854170"/>
            <a:ext cx="8945036" cy="314966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B261F70-8194-CED2-2A69-EC184479CC74}"/>
              </a:ext>
            </a:extLst>
          </p:cNvPr>
          <p:cNvSpPr/>
          <p:nvPr/>
        </p:nvSpPr>
        <p:spPr>
          <a:xfrm>
            <a:off x="6269498" y="452037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69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444991-BBF1-3E43-7D9C-E4682D96849B}"/>
              </a:ext>
            </a:extLst>
          </p:cNvPr>
          <p:cNvSpPr txBox="1"/>
          <p:nvPr/>
        </p:nvSpPr>
        <p:spPr>
          <a:xfrm>
            <a:off x="983226" y="921480"/>
            <a:ext cx="99600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ゼロデイ攻撃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：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r>
              <a:rPr kumimoji="1" lang="en-US" altLang="ja-JP" sz="2400" dirty="0"/>
              <a:t>OS</a:t>
            </a:r>
            <a:r>
              <a:rPr kumimoji="1" lang="ja-JP" altLang="en-US" sz="2400" dirty="0"/>
              <a:t>やソフトウェアに脆弱性が存在することが判明し、ソフトウェアの修正プログラムがベンダーから提供されるより前に、その脆弱性を悪用して行われる攻撃の総称。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lang="ja-JP" altLang="en-US" sz="2400" b="1" dirty="0">
                <a:solidFill>
                  <a:srgbClr val="0070C0"/>
                </a:solidFill>
              </a:rPr>
              <a:t>パスワードリスト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攻撃：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r>
              <a:rPr kumimoji="1" lang="ja-JP" altLang="en-US" sz="2400" dirty="0"/>
              <a:t>あるサイトに対する攻撃などによって得られた</a:t>
            </a:r>
            <a:r>
              <a:rPr kumimoji="1" lang="en-US" altLang="ja-JP" sz="2400" dirty="0"/>
              <a:t>ID</a:t>
            </a:r>
            <a:r>
              <a:rPr kumimoji="1" lang="ja-JP" altLang="en-US" sz="2400" dirty="0"/>
              <a:t>とパスワードのリストを用いて、別のサイトへの不正ログインを試みる攻撃手法のこと。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b="1" dirty="0">
                <a:solidFill>
                  <a:srgbClr val="0070C0"/>
                </a:solidFill>
              </a:rPr>
              <a:t>バッファオーバーフロー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：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r>
              <a:rPr kumimoji="1" lang="ja-JP" altLang="en-US" sz="2400" dirty="0"/>
              <a:t>プログラムが確保したメモリ領域よりも大きなデータを入力データとして与えることで故意にあふれを生じさせ、はみ出た部分に不正なコードを埋め込む攻撃手法のこと。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867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6597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4418F5-CBC7-E81A-E88B-F864F21A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9" y="1384076"/>
            <a:ext cx="8846383" cy="440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6597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4418F5-CBC7-E81A-E88B-F864F21A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9" y="1384076"/>
            <a:ext cx="8846383" cy="4400274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08E32335-5FA2-9F74-D595-2846B3ABC881}"/>
              </a:ext>
            </a:extLst>
          </p:cNvPr>
          <p:cNvSpPr/>
          <p:nvPr/>
        </p:nvSpPr>
        <p:spPr>
          <a:xfrm>
            <a:off x="2080956" y="3129471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96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65974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E4418F5-CBC7-E81A-E88B-F864F21A8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99" y="1384076"/>
            <a:ext cx="8846383" cy="4400274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08E32335-5FA2-9F74-D595-2846B3ABC881}"/>
              </a:ext>
            </a:extLst>
          </p:cNvPr>
          <p:cNvSpPr/>
          <p:nvPr/>
        </p:nvSpPr>
        <p:spPr>
          <a:xfrm>
            <a:off x="2080956" y="3129471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BDB274-5AE3-265F-5C41-0ECD760589B7}"/>
              </a:ext>
            </a:extLst>
          </p:cNvPr>
          <p:cNvSpPr txBox="1"/>
          <p:nvPr/>
        </p:nvSpPr>
        <p:spPr>
          <a:xfrm>
            <a:off x="3902668" y="2730643"/>
            <a:ext cx="54470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ブルートフォース攻撃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512F74-B8DA-980E-7285-CFA2C6919819}"/>
              </a:ext>
            </a:extLst>
          </p:cNvPr>
          <p:cNvSpPr txBox="1"/>
          <p:nvPr/>
        </p:nvSpPr>
        <p:spPr>
          <a:xfrm>
            <a:off x="5124615" y="4446542"/>
            <a:ext cx="54470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kumimoji="1" lang="en-US" altLang="ja-JP" b="1" dirty="0">
                <a:solidFill>
                  <a:srgbClr val="0070C0"/>
                </a:solidFill>
              </a:rPr>
              <a:t>DoS</a:t>
            </a:r>
            <a:r>
              <a:rPr kumimoji="1" lang="ja-JP" altLang="en-US" b="1" dirty="0">
                <a:solidFill>
                  <a:srgbClr val="0070C0"/>
                </a:solidFill>
              </a:rPr>
              <a:t>攻撃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C82B41B-2C2E-5BBF-EAD3-3F30186F0AC9}"/>
              </a:ext>
            </a:extLst>
          </p:cNvPr>
          <p:cNvSpPr txBox="1"/>
          <p:nvPr/>
        </p:nvSpPr>
        <p:spPr>
          <a:xfrm>
            <a:off x="5124615" y="5677683"/>
            <a:ext cx="54470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バッファオーバーフロー</a:t>
            </a:r>
          </a:p>
        </p:txBody>
      </p:sp>
    </p:spTree>
    <p:extLst>
      <p:ext uri="{BB962C8B-B14F-4D97-AF65-F5344CB8AC3E}">
        <p14:creationId xmlns:p14="http://schemas.microsoft.com/office/powerpoint/2010/main" val="103574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55693" y="1013707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　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9809C7A-D960-41F8-8F28-1941D8C3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80" y="1633299"/>
            <a:ext cx="8297343" cy="34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5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55693" y="1013707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　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9809C7A-D960-41F8-8F28-1941D8C3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80" y="1633299"/>
            <a:ext cx="8297343" cy="342048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EC0F5AE-ED0A-B597-8143-C9130966CA91}"/>
              </a:ext>
            </a:extLst>
          </p:cNvPr>
          <p:cNvSpPr/>
          <p:nvPr/>
        </p:nvSpPr>
        <p:spPr>
          <a:xfrm>
            <a:off x="2159614" y="340933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9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444991-BBF1-3E43-7D9C-E4682D96849B}"/>
              </a:ext>
            </a:extLst>
          </p:cNvPr>
          <p:cNvSpPr txBox="1"/>
          <p:nvPr/>
        </p:nvSpPr>
        <p:spPr>
          <a:xfrm>
            <a:off x="1115961" y="1678564"/>
            <a:ext cx="9960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0070C0"/>
                </a:solidFill>
              </a:rPr>
              <a:t>SQL</a:t>
            </a:r>
            <a:r>
              <a:rPr kumimoji="1" lang="ja-JP" altLang="en-US" sz="2400" b="1" dirty="0">
                <a:solidFill>
                  <a:srgbClr val="0070C0"/>
                </a:solidFill>
              </a:rPr>
              <a:t>インジェクション：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r>
              <a:rPr kumimoji="1" lang="en-US" altLang="ja-JP" sz="2400" dirty="0"/>
              <a:t>Web</a:t>
            </a:r>
            <a:r>
              <a:rPr kumimoji="1" lang="ja-JP" altLang="en-US" sz="2400" dirty="0"/>
              <a:t>アプリケーションの入力データとしてデータベースへの命令文を構成する文字列を与えることで、</a:t>
            </a:r>
            <a:r>
              <a:rPr kumimoji="1" lang="en-US" altLang="ja-JP" sz="2400" dirty="0"/>
              <a:t>Web</a:t>
            </a:r>
            <a:r>
              <a:rPr kumimoji="1" lang="ja-JP" altLang="en-US" sz="2400" dirty="0"/>
              <a:t>アプリケーションが想定しない</a:t>
            </a:r>
            <a:r>
              <a:rPr kumimoji="1" lang="en-US" altLang="ja-JP" sz="2400" dirty="0"/>
              <a:t>SQL</a:t>
            </a:r>
            <a:r>
              <a:rPr kumimoji="1" lang="ja-JP" altLang="en-US" sz="2400" dirty="0"/>
              <a:t>文を意図的に実行させ、データベースを不正操作する攻撃手法のこと。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b="1" dirty="0">
                <a:solidFill>
                  <a:srgbClr val="0070C0"/>
                </a:solidFill>
              </a:rPr>
              <a:t>ソーシャルエンジニアリング：</a:t>
            </a:r>
            <a:endParaRPr kumimoji="1" lang="en-US" altLang="ja-JP" sz="2400" b="1" dirty="0">
              <a:solidFill>
                <a:srgbClr val="0070C0"/>
              </a:solidFill>
            </a:endParaRPr>
          </a:p>
          <a:p>
            <a:r>
              <a:rPr kumimoji="1" lang="ja-JP" altLang="en-US" sz="2400" dirty="0"/>
              <a:t>情報通信技術の方法を用いるのではなく、人のミスや心理的な隙に付け込むことでパスワードなどの秘密情報を不正に取得する方法の総称。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9423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275</Words>
  <Application>Microsoft Office PowerPoint</Application>
  <PresentationFormat>ワイド画面</PresentationFormat>
  <Paragraphs>35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662</cp:revision>
  <dcterms:created xsi:type="dcterms:W3CDTF">2023-10-19T04:21:29Z</dcterms:created>
  <dcterms:modified xsi:type="dcterms:W3CDTF">2024-02-28T02:22:20Z</dcterms:modified>
</cp:coreProperties>
</file>