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536" r:id="rId2"/>
    <p:sldId id="979" r:id="rId3"/>
    <p:sldId id="977" r:id="rId4"/>
    <p:sldId id="962" r:id="rId5"/>
    <p:sldId id="644" r:id="rId6"/>
    <p:sldId id="648" r:id="rId7"/>
    <p:sldId id="983" r:id="rId8"/>
    <p:sldId id="978" r:id="rId9"/>
    <p:sldId id="980" r:id="rId10"/>
    <p:sldId id="98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DAE3F3"/>
    <a:srgbClr val="4472C4"/>
    <a:srgbClr val="2E0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1" d="100"/>
          <a:sy n="81" d="100"/>
        </p:scale>
        <p:origin x="524"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2024/12/4</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2024/12/4</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pn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151727"/>
            <a:ext cx="12192000" cy="2554545"/>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マルチホップ</a:t>
            </a:r>
            <a:endPar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42791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線コネクタ 89">
            <a:extLst>
              <a:ext uri="{FF2B5EF4-FFF2-40B4-BE49-F238E27FC236}">
                <a16:creationId xmlns:a16="http://schemas.microsoft.com/office/drawing/2014/main" id="{F35BB62C-422A-79FB-5898-DD046F22A543}"/>
              </a:ext>
            </a:extLst>
          </p:cNvPr>
          <p:cNvCxnSpPr>
            <a:cxnSpLocks/>
            <a:stCxn id="87" idx="1"/>
            <a:endCxn id="85" idx="3"/>
          </p:cNvCxnSpPr>
          <p:nvPr/>
        </p:nvCxnSpPr>
        <p:spPr>
          <a:xfrm flipH="1" flipV="1">
            <a:off x="6710109" y="4554039"/>
            <a:ext cx="539584" cy="1084"/>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530692"/>
            <a:ext cx="10943714" cy="2123658"/>
          </a:xfrm>
          <a:prstGeom prst="rect">
            <a:avLst/>
          </a:prstGeom>
          <a:noFill/>
        </p:spPr>
        <p:txBody>
          <a:bodyPr wrap="square" rtlCol="0">
            <a:spAutoFit/>
          </a:bodyPr>
          <a:lstStyle/>
          <a:p>
            <a:r>
              <a:rPr lang="ja-JP" altLang="en-US" sz="2400" b="1" dirty="0">
                <a:solidFill>
                  <a:srgbClr val="FF0000"/>
                </a:solidFill>
              </a:rPr>
              <a:t>マルチホップ</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無線機に搭載されたセンサを中継器として利用して、広範囲にわたる通信を可能にするネットワーク技術</a:t>
            </a:r>
            <a:r>
              <a:rPr lang="ja-JP" altLang="en-US" sz="2400" i="0" dirty="0">
                <a:solidFill>
                  <a:srgbClr val="333333"/>
                </a:solidFill>
                <a:effectLst/>
                <a:latin typeface="Noto Sans JP"/>
              </a:rPr>
              <a:t>のこと。バケツリレーのようにデータが転送されるため、従来の無線通信では情報伝達できなかった山間部などのロケーションでも通信が可能。</a:t>
            </a:r>
            <a:r>
              <a:rPr lang="en-US" altLang="ja-JP" sz="2400" b="1" i="0" dirty="0">
                <a:solidFill>
                  <a:srgbClr val="333333"/>
                </a:solidFill>
                <a:effectLst/>
                <a:latin typeface="Noto Sans JP"/>
              </a:rPr>
              <a:t>IoT</a:t>
            </a:r>
            <a:r>
              <a:rPr lang="ja-JP" altLang="en-US" sz="2400" b="1" i="0" dirty="0">
                <a:solidFill>
                  <a:srgbClr val="333333"/>
                </a:solidFill>
                <a:effectLst/>
                <a:latin typeface="Noto Sans JP"/>
              </a:rPr>
              <a:t>エリアネットワーク</a:t>
            </a:r>
            <a:r>
              <a:rPr lang="ja-JP" altLang="en-US" sz="2400" i="0" dirty="0">
                <a:solidFill>
                  <a:srgbClr val="333333"/>
                </a:solidFill>
                <a:effectLst/>
                <a:latin typeface="Noto Sans JP"/>
              </a:rPr>
              <a:t>でも利用されている。</a:t>
            </a:r>
            <a:endParaRPr lang="en-US" altLang="ja-JP" sz="2400" i="0" dirty="0">
              <a:solidFill>
                <a:srgbClr val="333333"/>
              </a:solidFill>
              <a:effectLst/>
              <a:latin typeface="Noto Sans JP"/>
            </a:endParaRPr>
          </a:p>
        </p:txBody>
      </p:sp>
      <p:pic>
        <p:nvPicPr>
          <p:cNvPr id="5" name="図 4" descr="アイコン&#10;&#10;自動的に生成された説明">
            <a:extLst>
              <a:ext uri="{FF2B5EF4-FFF2-40B4-BE49-F238E27FC236}">
                <a16:creationId xmlns:a16="http://schemas.microsoft.com/office/drawing/2014/main" id="{3C75CA43-0007-2C89-01FE-2E96215BE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07" y="4827904"/>
            <a:ext cx="570153" cy="570153"/>
          </a:xfrm>
          <a:prstGeom prst="rect">
            <a:avLst/>
          </a:prstGeom>
        </p:spPr>
      </p:pic>
      <p:pic>
        <p:nvPicPr>
          <p:cNvPr id="8" name="図 7" descr="ロゴ&#10;&#10;自動的に生成された説明">
            <a:extLst>
              <a:ext uri="{FF2B5EF4-FFF2-40B4-BE49-F238E27FC236}">
                <a16:creationId xmlns:a16="http://schemas.microsoft.com/office/drawing/2014/main" id="{ED365796-A1B0-04DB-7A11-BAC9CF4D9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083" y="5518478"/>
            <a:ext cx="695661" cy="695661"/>
          </a:xfrm>
          <a:prstGeom prst="rect">
            <a:avLst/>
          </a:prstGeom>
        </p:spPr>
      </p:pic>
      <p:pic>
        <p:nvPicPr>
          <p:cNvPr id="12" name="図 11" descr="アイコン&#10;&#10;自動的に生成された説明">
            <a:extLst>
              <a:ext uri="{FF2B5EF4-FFF2-40B4-BE49-F238E27FC236}">
                <a16:creationId xmlns:a16="http://schemas.microsoft.com/office/drawing/2014/main" id="{5D4C4D15-5B0B-C8A3-23E8-9119FA7B9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360" y="3250335"/>
            <a:ext cx="645257" cy="645257"/>
          </a:xfrm>
          <a:prstGeom prst="rect">
            <a:avLst/>
          </a:prstGeom>
        </p:spPr>
      </p:pic>
      <p:pic>
        <p:nvPicPr>
          <p:cNvPr id="18" name="図 17" descr="記号, 部屋, 写真, 停止 が含まれている画像&#10;&#10;自動的に生成された説明">
            <a:extLst>
              <a:ext uri="{FF2B5EF4-FFF2-40B4-BE49-F238E27FC236}">
                <a16:creationId xmlns:a16="http://schemas.microsoft.com/office/drawing/2014/main" id="{E7AABB73-9827-D5C0-6896-3351CEBFD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743" y="4008143"/>
            <a:ext cx="645257" cy="645257"/>
          </a:xfrm>
          <a:prstGeom prst="rect">
            <a:avLst/>
          </a:prstGeom>
        </p:spPr>
      </p:pic>
      <p:pic>
        <p:nvPicPr>
          <p:cNvPr id="20" name="図 19" descr="アイコン&#10;&#10;自動的に生成された説明">
            <a:extLst>
              <a:ext uri="{FF2B5EF4-FFF2-40B4-BE49-F238E27FC236}">
                <a16:creationId xmlns:a16="http://schemas.microsoft.com/office/drawing/2014/main" id="{E82E1468-C926-F6A0-8CA5-43BA86BC1FED}"/>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650997" y="3173585"/>
            <a:ext cx="569752" cy="569752"/>
          </a:xfrm>
          <a:prstGeom prst="rect">
            <a:avLst/>
          </a:prstGeom>
        </p:spPr>
      </p:pic>
      <p:pic>
        <p:nvPicPr>
          <p:cNvPr id="21" name="図 20" descr="アイコン&#10;&#10;自動的に生成された説明">
            <a:extLst>
              <a:ext uri="{FF2B5EF4-FFF2-40B4-BE49-F238E27FC236}">
                <a16:creationId xmlns:a16="http://schemas.microsoft.com/office/drawing/2014/main" id="{2E21870F-5724-BCDE-723D-A2ED2A6F9FAE}"/>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34661" y="3984287"/>
            <a:ext cx="569752" cy="569752"/>
          </a:xfrm>
          <a:prstGeom prst="rect">
            <a:avLst/>
          </a:prstGeom>
        </p:spPr>
      </p:pic>
      <p:pic>
        <p:nvPicPr>
          <p:cNvPr id="22" name="図 21" descr="アイコン&#10;&#10;自動的に生成された説明">
            <a:extLst>
              <a:ext uri="{FF2B5EF4-FFF2-40B4-BE49-F238E27FC236}">
                <a16:creationId xmlns:a16="http://schemas.microsoft.com/office/drawing/2014/main" id="{BE99A24D-3976-BE0E-BC40-7C366711D908}"/>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50533" y="5291337"/>
            <a:ext cx="569752" cy="569752"/>
          </a:xfrm>
          <a:prstGeom prst="rect">
            <a:avLst/>
          </a:prstGeom>
        </p:spPr>
      </p:pic>
      <p:pic>
        <p:nvPicPr>
          <p:cNvPr id="23" name="図 22" descr="アイコン&#10;&#10;自動的に生成された説明">
            <a:extLst>
              <a:ext uri="{FF2B5EF4-FFF2-40B4-BE49-F238E27FC236}">
                <a16:creationId xmlns:a16="http://schemas.microsoft.com/office/drawing/2014/main" id="{5497FAB9-7402-944F-9FE0-1D874BB5D3BD}"/>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44857" y="3743337"/>
            <a:ext cx="569752" cy="569752"/>
          </a:xfrm>
          <a:prstGeom prst="rect">
            <a:avLst/>
          </a:prstGeom>
        </p:spPr>
      </p:pic>
      <p:pic>
        <p:nvPicPr>
          <p:cNvPr id="24" name="図 23" descr="アイコン&#10;&#10;自動的に生成された説明">
            <a:extLst>
              <a:ext uri="{FF2B5EF4-FFF2-40B4-BE49-F238E27FC236}">
                <a16:creationId xmlns:a16="http://schemas.microsoft.com/office/drawing/2014/main" id="{4B026E54-7C86-2C10-D54C-1E24498E3E19}"/>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95790" y="5090441"/>
            <a:ext cx="569752" cy="569752"/>
          </a:xfrm>
          <a:prstGeom prst="rect">
            <a:avLst/>
          </a:prstGeom>
        </p:spPr>
      </p:pic>
      <p:pic>
        <p:nvPicPr>
          <p:cNvPr id="25" name="図 24" descr="アイコン&#10;&#10;自動的に生成された説明">
            <a:extLst>
              <a:ext uri="{FF2B5EF4-FFF2-40B4-BE49-F238E27FC236}">
                <a16:creationId xmlns:a16="http://schemas.microsoft.com/office/drawing/2014/main" id="{AF83B42C-DE10-078E-16FD-839C98D90653}"/>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044857" y="4752762"/>
            <a:ext cx="569752" cy="569752"/>
          </a:xfrm>
          <a:prstGeom prst="rect">
            <a:avLst/>
          </a:prstGeom>
        </p:spPr>
      </p:pic>
      <p:cxnSp>
        <p:nvCxnSpPr>
          <p:cNvPr id="27" name="直線コネクタ 26">
            <a:extLst>
              <a:ext uri="{FF2B5EF4-FFF2-40B4-BE49-F238E27FC236}">
                <a16:creationId xmlns:a16="http://schemas.microsoft.com/office/drawing/2014/main" id="{65732AE6-3594-1647-1C1C-D2199DE5EC3D}"/>
              </a:ext>
            </a:extLst>
          </p:cNvPr>
          <p:cNvCxnSpPr>
            <a:stCxn id="20" idx="1"/>
            <a:endCxn id="21" idx="0"/>
          </p:cNvCxnSpPr>
          <p:nvPr/>
        </p:nvCxnSpPr>
        <p:spPr>
          <a:xfrm flipH="1">
            <a:off x="2919537" y="3458461"/>
            <a:ext cx="731460" cy="5258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5B015B7-57F9-1295-55BD-BB79F6E8457E}"/>
              </a:ext>
            </a:extLst>
          </p:cNvPr>
          <p:cNvCxnSpPr>
            <a:cxnSpLocks/>
            <a:stCxn id="24" idx="0"/>
            <a:endCxn id="21" idx="2"/>
          </p:cNvCxnSpPr>
          <p:nvPr/>
        </p:nvCxnSpPr>
        <p:spPr>
          <a:xfrm flipH="1" flipV="1">
            <a:off x="2919537" y="4554039"/>
            <a:ext cx="261129" cy="5364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9DF6239-88D8-CFFF-99B6-E13D525F0D03}"/>
              </a:ext>
            </a:extLst>
          </p:cNvPr>
          <p:cNvCxnSpPr>
            <a:cxnSpLocks/>
            <a:stCxn id="23" idx="1"/>
            <a:endCxn id="21" idx="3"/>
          </p:cNvCxnSpPr>
          <p:nvPr/>
        </p:nvCxnSpPr>
        <p:spPr>
          <a:xfrm flipH="1">
            <a:off x="3204413" y="4028213"/>
            <a:ext cx="1840444" cy="2409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BBA1C6D-05F5-0B9D-353E-0A065CE7B15C}"/>
              </a:ext>
            </a:extLst>
          </p:cNvPr>
          <p:cNvCxnSpPr>
            <a:cxnSpLocks/>
            <a:stCxn id="23" idx="0"/>
            <a:endCxn id="20" idx="3"/>
          </p:cNvCxnSpPr>
          <p:nvPr/>
        </p:nvCxnSpPr>
        <p:spPr>
          <a:xfrm flipH="1" flipV="1">
            <a:off x="4220749" y="3458461"/>
            <a:ext cx="1108984" cy="28487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870B817-036D-530E-5280-99E550C47BE2}"/>
              </a:ext>
            </a:extLst>
          </p:cNvPr>
          <p:cNvCxnSpPr>
            <a:cxnSpLocks/>
            <a:stCxn id="22" idx="0"/>
            <a:endCxn id="20" idx="2"/>
          </p:cNvCxnSpPr>
          <p:nvPr/>
        </p:nvCxnSpPr>
        <p:spPr>
          <a:xfrm flipH="1" flipV="1">
            <a:off x="3935873" y="3743337"/>
            <a:ext cx="299536" cy="1548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96C607-2732-7065-1944-2694F6A94E8A}"/>
              </a:ext>
            </a:extLst>
          </p:cNvPr>
          <p:cNvCxnSpPr>
            <a:cxnSpLocks/>
            <a:stCxn id="22" idx="1"/>
            <a:endCxn id="24" idx="3"/>
          </p:cNvCxnSpPr>
          <p:nvPr/>
        </p:nvCxnSpPr>
        <p:spPr>
          <a:xfrm flipH="1" flipV="1">
            <a:off x="3465542" y="5375317"/>
            <a:ext cx="484991" cy="2008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A626C64-644E-4153-D7AD-95CA5AECA976}"/>
              </a:ext>
            </a:extLst>
          </p:cNvPr>
          <p:cNvCxnSpPr>
            <a:cxnSpLocks/>
            <a:stCxn id="25" idx="2"/>
            <a:endCxn id="22" idx="3"/>
          </p:cNvCxnSpPr>
          <p:nvPr/>
        </p:nvCxnSpPr>
        <p:spPr>
          <a:xfrm flipH="1">
            <a:off x="4520285" y="5322514"/>
            <a:ext cx="809448" cy="2536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F66B915-6565-11C8-DA98-0C75CE86E3EE}"/>
              </a:ext>
            </a:extLst>
          </p:cNvPr>
          <p:cNvCxnSpPr>
            <a:cxnSpLocks/>
            <a:stCxn id="23" idx="2"/>
            <a:endCxn id="25" idx="0"/>
          </p:cNvCxnSpPr>
          <p:nvPr/>
        </p:nvCxnSpPr>
        <p:spPr>
          <a:xfrm>
            <a:off x="5329733" y="4313089"/>
            <a:ext cx="0" cy="4396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28F53152-AB68-7E8F-63BF-618F67D1FD61}"/>
              </a:ext>
            </a:extLst>
          </p:cNvPr>
          <p:cNvCxnSpPr>
            <a:cxnSpLocks/>
            <a:endCxn id="23" idx="1"/>
          </p:cNvCxnSpPr>
          <p:nvPr/>
        </p:nvCxnSpPr>
        <p:spPr>
          <a:xfrm flipV="1">
            <a:off x="3489289" y="4028213"/>
            <a:ext cx="1555568" cy="12191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CEC8EE5-888E-E9F8-5C07-776096B6DD0B}"/>
              </a:ext>
            </a:extLst>
          </p:cNvPr>
          <p:cNvCxnSpPr>
            <a:cxnSpLocks/>
            <a:stCxn id="25" idx="1"/>
            <a:endCxn id="21" idx="3"/>
          </p:cNvCxnSpPr>
          <p:nvPr/>
        </p:nvCxnSpPr>
        <p:spPr>
          <a:xfrm flipH="1" flipV="1">
            <a:off x="3204413" y="4269163"/>
            <a:ext cx="1840444" cy="76847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24F74ECC-34EC-3BBC-74F6-8CCEB9C74ADF}"/>
              </a:ext>
            </a:extLst>
          </p:cNvPr>
          <p:cNvSpPr txBox="1"/>
          <p:nvPr/>
        </p:nvSpPr>
        <p:spPr>
          <a:xfrm>
            <a:off x="4611072" y="5522521"/>
            <a:ext cx="2676516" cy="646331"/>
          </a:xfrm>
          <a:prstGeom prst="rect">
            <a:avLst/>
          </a:prstGeom>
          <a:noFill/>
        </p:spPr>
        <p:txBody>
          <a:bodyPr wrap="square">
            <a:spAutoFit/>
          </a:bodyPr>
          <a:lstStyle/>
          <a:p>
            <a:pPr algn="ctr"/>
            <a:r>
              <a:rPr lang="ja-JP" altLang="en-US" sz="1800" b="1" i="0" dirty="0">
                <a:solidFill>
                  <a:schemeClr val="accent1"/>
                </a:solidFill>
                <a:effectLst/>
                <a:latin typeface="Noto Sans JP"/>
              </a:rPr>
              <a:t>マルチホップ</a:t>
            </a:r>
            <a:r>
              <a:rPr lang="ja-JP" altLang="en-US" b="1" dirty="0">
                <a:solidFill>
                  <a:schemeClr val="accent1"/>
                </a:solidFill>
                <a:latin typeface="Noto Sans JP"/>
              </a:rPr>
              <a:t>メッシュ</a:t>
            </a:r>
            <a:endParaRPr lang="en-US" altLang="ja-JP" b="1" dirty="0">
              <a:solidFill>
                <a:schemeClr val="accent1"/>
              </a:solidFill>
              <a:latin typeface="Noto Sans JP"/>
            </a:endParaRPr>
          </a:p>
          <a:p>
            <a:pPr algn="ctr"/>
            <a:r>
              <a:rPr lang="ja-JP" altLang="en-US" b="1" dirty="0">
                <a:solidFill>
                  <a:schemeClr val="accent1"/>
                </a:solidFill>
                <a:latin typeface="Noto Sans JP"/>
              </a:rPr>
              <a:t>ネットワーク</a:t>
            </a:r>
            <a:endParaRPr lang="ja-JP" altLang="en-US" b="1" dirty="0">
              <a:solidFill>
                <a:schemeClr val="accent1"/>
              </a:solidFill>
            </a:endParaRPr>
          </a:p>
        </p:txBody>
      </p:sp>
      <p:sp>
        <p:nvSpPr>
          <p:cNvPr id="67" name="テキスト ボックス 66">
            <a:extLst>
              <a:ext uri="{FF2B5EF4-FFF2-40B4-BE49-F238E27FC236}">
                <a16:creationId xmlns:a16="http://schemas.microsoft.com/office/drawing/2014/main" id="{B567BAAC-1D55-C959-491E-D3A22EE8AB1A}"/>
              </a:ext>
            </a:extLst>
          </p:cNvPr>
          <p:cNvSpPr txBox="1"/>
          <p:nvPr/>
        </p:nvSpPr>
        <p:spPr>
          <a:xfrm>
            <a:off x="4124635" y="3052360"/>
            <a:ext cx="1108984" cy="400110"/>
          </a:xfrm>
          <a:prstGeom prst="rect">
            <a:avLst/>
          </a:prstGeom>
          <a:noFill/>
        </p:spPr>
        <p:txBody>
          <a:bodyPr wrap="square">
            <a:spAutoFit/>
          </a:bodyPr>
          <a:lstStyle/>
          <a:p>
            <a:pPr algn="ctr"/>
            <a:r>
              <a:rPr lang="ja-JP" altLang="en-US" sz="2000" b="1" i="0" dirty="0">
                <a:effectLst/>
                <a:latin typeface="Noto Sans JP"/>
              </a:rPr>
              <a:t>中継器</a:t>
            </a:r>
            <a:endParaRPr lang="ja-JP" altLang="en-US" sz="2000" b="1" dirty="0"/>
          </a:p>
        </p:txBody>
      </p:sp>
      <p:cxnSp>
        <p:nvCxnSpPr>
          <p:cNvPr id="68" name="直線コネクタ 67">
            <a:extLst>
              <a:ext uri="{FF2B5EF4-FFF2-40B4-BE49-F238E27FC236}">
                <a16:creationId xmlns:a16="http://schemas.microsoft.com/office/drawing/2014/main" id="{A743D154-1F87-362A-7ABB-C308FB819FBE}"/>
              </a:ext>
            </a:extLst>
          </p:cNvPr>
          <p:cNvCxnSpPr>
            <a:cxnSpLocks/>
            <a:stCxn id="20" idx="1"/>
            <a:endCxn id="12" idx="3"/>
          </p:cNvCxnSpPr>
          <p:nvPr/>
        </p:nvCxnSpPr>
        <p:spPr>
          <a:xfrm flipH="1">
            <a:off x="2373617" y="3458461"/>
            <a:ext cx="1277380" cy="114503"/>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7D6481E-489A-5C56-83ED-087E7DED5F9D}"/>
              </a:ext>
            </a:extLst>
          </p:cNvPr>
          <p:cNvCxnSpPr>
            <a:cxnSpLocks/>
            <a:stCxn id="21" idx="1"/>
            <a:endCxn id="18" idx="3"/>
          </p:cNvCxnSpPr>
          <p:nvPr/>
        </p:nvCxnSpPr>
        <p:spPr>
          <a:xfrm flipH="1">
            <a:off x="2068000" y="4269163"/>
            <a:ext cx="566661" cy="6160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80257E4D-3A3E-8B90-5864-935EBFD20938}"/>
              </a:ext>
            </a:extLst>
          </p:cNvPr>
          <p:cNvCxnSpPr>
            <a:cxnSpLocks/>
            <a:stCxn id="21" idx="2"/>
            <a:endCxn id="5" idx="3"/>
          </p:cNvCxnSpPr>
          <p:nvPr/>
        </p:nvCxnSpPr>
        <p:spPr>
          <a:xfrm flipH="1">
            <a:off x="2194160" y="4554039"/>
            <a:ext cx="725377" cy="5589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B267181E-46D2-1F42-220C-9683FB5374EC}"/>
              </a:ext>
            </a:extLst>
          </p:cNvPr>
          <p:cNvCxnSpPr>
            <a:cxnSpLocks/>
            <a:stCxn id="24" idx="1"/>
            <a:endCxn id="8" idx="3"/>
          </p:cNvCxnSpPr>
          <p:nvPr/>
        </p:nvCxnSpPr>
        <p:spPr>
          <a:xfrm flipH="1">
            <a:off x="2604744" y="5375317"/>
            <a:ext cx="291046" cy="49099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55FF40AF-03C9-984D-51D8-F4E76230E404}"/>
              </a:ext>
            </a:extLst>
          </p:cNvPr>
          <p:cNvSpPr txBox="1"/>
          <p:nvPr/>
        </p:nvSpPr>
        <p:spPr>
          <a:xfrm>
            <a:off x="723876" y="3087040"/>
            <a:ext cx="1407145" cy="400110"/>
          </a:xfrm>
          <a:prstGeom prst="rect">
            <a:avLst/>
          </a:prstGeom>
          <a:noFill/>
        </p:spPr>
        <p:txBody>
          <a:bodyPr wrap="square">
            <a:spAutoFit/>
          </a:bodyPr>
          <a:lstStyle/>
          <a:p>
            <a:pPr algn="ctr"/>
            <a:r>
              <a:rPr lang="en-US" altLang="ja-JP" sz="2000" b="1" i="0" dirty="0">
                <a:effectLst/>
                <a:latin typeface="Noto Sans JP"/>
              </a:rPr>
              <a:t>IOT</a:t>
            </a:r>
            <a:r>
              <a:rPr lang="ja-JP" altLang="en-US" sz="2000" b="1" i="0" dirty="0">
                <a:effectLst/>
                <a:latin typeface="Noto Sans JP"/>
              </a:rPr>
              <a:t>機器</a:t>
            </a:r>
            <a:endParaRPr lang="ja-JP" altLang="en-US" sz="2000" b="1" dirty="0"/>
          </a:p>
        </p:txBody>
      </p:sp>
      <p:pic>
        <p:nvPicPr>
          <p:cNvPr id="85" name="図 84" descr="アイコン&#10;&#10;自動的に生成された説明">
            <a:extLst>
              <a:ext uri="{FF2B5EF4-FFF2-40B4-BE49-F238E27FC236}">
                <a16:creationId xmlns:a16="http://schemas.microsoft.com/office/drawing/2014/main" id="{1C99B71E-3352-3DAA-30D8-26089FB8B3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9334" y="4203651"/>
            <a:ext cx="700775" cy="700775"/>
          </a:xfrm>
          <a:prstGeom prst="rect">
            <a:avLst/>
          </a:prstGeom>
        </p:spPr>
      </p:pic>
      <p:pic>
        <p:nvPicPr>
          <p:cNvPr id="87" name="図 86" descr="アイコン&#10;&#10;自動的に生成された説明">
            <a:extLst>
              <a:ext uri="{FF2B5EF4-FFF2-40B4-BE49-F238E27FC236}">
                <a16:creationId xmlns:a16="http://schemas.microsoft.com/office/drawing/2014/main" id="{66457F2B-3D86-52C4-CDE5-7C55BC7658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9693" y="4115038"/>
            <a:ext cx="880170" cy="880170"/>
          </a:xfrm>
          <a:prstGeom prst="rect">
            <a:avLst/>
          </a:prstGeom>
        </p:spPr>
      </p:pic>
      <p:sp>
        <p:nvSpPr>
          <p:cNvPr id="88" name="テキスト ボックス 87">
            <a:extLst>
              <a:ext uri="{FF2B5EF4-FFF2-40B4-BE49-F238E27FC236}">
                <a16:creationId xmlns:a16="http://schemas.microsoft.com/office/drawing/2014/main" id="{A5EABBE2-AFC8-53E4-27A6-89696A8C7660}"/>
              </a:ext>
            </a:extLst>
          </p:cNvPr>
          <p:cNvSpPr txBox="1"/>
          <p:nvPr/>
        </p:nvSpPr>
        <p:spPr>
          <a:xfrm>
            <a:off x="5815863" y="5017171"/>
            <a:ext cx="1108984" cy="400110"/>
          </a:xfrm>
          <a:prstGeom prst="rect">
            <a:avLst/>
          </a:prstGeom>
          <a:noFill/>
        </p:spPr>
        <p:txBody>
          <a:bodyPr wrap="square">
            <a:spAutoFit/>
          </a:bodyPr>
          <a:lstStyle/>
          <a:p>
            <a:pPr algn="ctr"/>
            <a:r>
              <a:rPr lang="ja-JP" altLang="en-US" sz="2000" b="1" i="0" dirty="0">
                <a:effectLst/>
                <a:latin typeface="Noto Sans JP"/>
              </a:rPr>
              <a:t>基地局</a:t>
            </a:r>
            <a:endParaRPr lang="ja-JP" altLang="en-US" sz="2000" b="1" dirty="0"/>
          </a:p>
        </p:txBody>
      </p:sp>
      <p:sp>
        <p:nvSpPr>
          <p:cNvPr id="89" name="テキスト ボックス 88">
            <a:extLst>
              <a:ext uri="{FF2B5EF4-FFF2-40B4-BE49-F238E27FC236}">
                <a16:creationId xmlns:a16="http://schemas.microsoft.com/office/drawing/2014/main" id="{01FB477F-1EAF-2BA1-1CF6-2BF3DD9E3246}"/>
              </a:ext>
            </a:extLst>
          </p:cNvPr>
          <p:cNvSpPr txBox="1"/>
          <p:nvPr/>
        </p:nvSpPr>
        <p:spPr>
          <a:xfrm>
            <a:off x="7050874" y="5026596"/>
            <a:ext cx="1294936" cy="400110"/>
          </a:xfrm>
          <a:prstGeom prst="rect">
            <a:avLst/>
          </a:prstGeom>
          <a:noFill/>
        </p:spPr>
        <p:txBody>
          <a:bodyPr wrap="square">
            <a:spAutoFit/>
          </a:bodyPr>
          <a:lstStyle/>
          <a:p>
            <a:pPr algn="ctr"/>
            <a:r>
              <a:rPr lang="ja-JP" altLang="en-US" sz="2000" b="1" i="0" dirty="0">
                <a:effectLst/>
                <a:latin typeface="Noto Sans JP"/>
              </a:rPr>
              <a:t>サーバー</a:t>
            </a:r>
            <a:endParaRPr lang="ja-JP" altLang="en-US" sz="2000" b="1" dirty="0"/>
          </a:p>
        </p:txBody>
      </p:sp>
      <p:cxnSp>
        <p:nvCxnSpPr>
          <p:cNvPr id="95" name="直線コネクタ 94">
            <a:extLst>
              <a:ext uri="{FF2B5EF4-FFF2-40B4-BE49-F238E27FC236}">
                <a16:creationId xmlns:a16="http://schemas.microsoft.com/office/drawing/2014/main" id="{3A07C7D2-7A4C-8BB2-282A-EC0418362FB6}"/>
              </a:ext>
            </a:extLst>
          </p:cNvPr>
          <p:cNvCxnSpPr>
            <a:cxnSpLocks/>
            <a:stCxn id="85" idx="1"/>
            <a:endCxn id="23" idx="3"/>
          </p:cNvCxnSpPr>
          <p:nvPr/>
        </p:nvCxnSpPr>
        <p:spPr>
          <a:xfrm flipH="1" flipV="1">
            <a:off x="5614609" y="4028213"/>
            <a:ext cx="394725" cy="525826"/>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506353-3820-5C8D-DE9C-F1EEBC319F0D}"/>
              </a:ext>
            </a:extLst>
          </p:cNvPr>
          <p:cNvCxnSpPr>
            <a:cxnSpLocks/>
            <a:stCxn id="17" idx="1"/>
            <a:endCxn id="87" idx="3"/>
          </p:cNvCxnSpPr>
          <p:nvPr/>
        </p:nvCxnSpPr>
        <p:spPr>
          <a:xfrm flipH="1">
            <a:off x="8129863" y="4554039"/>
            <a:ext cx="863185" cy="1084"/>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17" name="図 16" descr="屋外, 記号, ストリート, 座る が含まれている画像&#10;&#10;自動的に生成された説明">
            <a:extLst>
              <a:ext uri="{FF2B5EF4-FFF2-40B4-BE49-F238E27FC236}">
                <a16:creationId xmlns:a16="http://schemas.microsoft.com/office/drawing/2014/main" id="{5EEC5FE9-E925-1524-F982-625B34A6C4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93048" y="4176515"/>
            <a:ext cx="755048" cy="755048"/>
          </a:xfrm>
          <a:prstGeom prst="rect">
            <a:avLst/>
          </a:prstGeom>
        </p:spPr>
      </p:pic>
      <p:sp>
        <p:nvSpPr>
          <p:cNvPr id="30" name="テキスト ボックス 29">
            <a:extLst>
              <a:ext uri="{FF2B5EF4-FFF2-40B4-BE49-F238E27FC236}">
                <a16:creationId xmlns:a16="http://schemas.microsoft.com/office/drawing/2014/main" id="{170953A1-942C-83A5-69E0-654FBAF77AA2}"/>
              </a:ext>
            </a:extLst>
          </p:cNvPr>
          <p:cNvSpPr txBox="1"/>
          <p:nvPr/>
        </p:nvSpPr>
        <p:spPr>
          <a:xfrm>
            <a:off x="8408195" y="5004333"/>
            <a:ext cx="2047550" cy="400110"/>
          </a:xfrm>
          <a:prstGeom prst="rect">
            <a:avLst/>
          </a:prstGeom>
          <a:noFill/>
        </p:spPr>
        <p:txBody>
          <a:bodyPr wrap="square">
            <a:spAutoFit/>
          </a:bodyPr>
          <a:lstStyle/>
          <a:p>
            <a:pPr algn="ctr"/>
            <a:r>
              <a:rPr lang="ja-JP" altLang="en-US" sz="2000" b="1" i="0" dirty="0">
                <a:effectLst/>
                <a:latin typeface="Noto Sans JP"/>
              </a:rPr>
              <a:t>インターネット</a:t>
            </a:r>
            <a:endParaRPr lang="ja-JP" altLang="en-US" sz="2000" b="1" dirty="0"/>
          </a:p>
        </p:txBody>
      </p:sp>
      <p:cxnSp>
        <p:nvCxnSpPr>
          <p:cNvPr id="35" name="直線コネクタ 34">
            <a:extLst>
              <a:ext uri="{FF2B5EF4-FFF2-40B4-BE49-F238E27FC236}">
                <a16:creationId xmlns:a16="http://schemas.microsoft.com/office/drawing/2014/main" id="{884F6E0E-0350-8B66-C67D-A61118ED783D}"/>
              </a:ext>
            </a:extLst>
          </p:cNvPr>
          <p:cNvCxnSpPr>
            <a:cxnSpLocks/>
            <a:stCxn id="46" idx="1"/>
            <a:endCxn id="17" idx="3"/>
          </p:cNvCxnSpPr>
          <p:nvPr/>
        </p:nvCxnSpPr>
        <p:spPr>
          <a:xfrm flipH="1" flipV="1">
            <a:off x="9748096" y="4554039"/>
            <a:ext cx="830171" cy="627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6" name="図 45" descr="アイコン&#10;&#10;自動的に生成された説明">
            <a:extLst>
              <a:ext uri="{FF2B5EF4-FFF2-40B4-BE49-F238E27FC236}">
                <a16:creationId xmlns:a16="http://schemas.microsoft.com/office/drawing/2014/main" id="{DFA9E4E3-1BAD-C167-1A6B-CCFA41F143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8267" y="4182785"/>
            <a:ext cx="755048" cy="755048"/>
          </a:xfrm>
          <a:prstGeom prst="rect">
            <a:avLst/>
          </a:prstGeom>
        </p:spPr>
      </p:pic>
      <p:sp>
        <p:nvSpPr>
          <p:cNvPr id="48" name="テキスト ボックス 47">
            <a:extLst>
              <a:ext uri="{FF2B5EF4-FFF2-40B4-BE49-F238E27FC236}">
                <a16:creationId xmlns:a16="http://schemas.microsoft.com/office/drawing/2014/main" id="{089DE6F2-D849-2367-5107-9F3FEF9C847F}"/>
              </a:ext>
            </a:extLst>
          </p:cNvPr>
          <p:cNvSpPr txBox="1"/>
          <p:nvPr/>
        </p:nvSpPr>
        <p:spPr>
          <a:xfrm>
            <a:off x="10318259" y="5017171"/>
            <a:ext cx="1294936" cy="400110"/>
          </a:xfrm>
          <a:prstGeom prst="rect">
            <a:avLst/>
          </a:prstGeom>
          <a:noFill/>
        </p:spPr>
        <p:txBody>
          <a:bodyPr wrap="square">
            <a:spAutoFit/>
          </a:bodyPr>
          <a:lstStyle/>
          <a:p>
            <a:pPr algn="ctr"/>
            <a:r>
              <a:rPr lang="ja-JP" altLang="en-US" sz="2000" b="1" i="0" dirty="0">
                <a:effectLst/>
                <a:latin typeface="Noto Sans JP"/>
              </a:rPr>
              <a:t>端末</a:t>
            </a:r>
            <a:endParaRPr lang="ja-JP" altLang="en-US" sz="2000" b="1" dirty="0"/>
          </a:p>
        </p:txBody>
      </p:sp>
      <p:cxnSp>
        <p:nvCxnSpPr>
          <p:cNvPr id="55" name="直線コネクタ 54">
            <a:extLst>
              <a:ext uri="{FF2B5EF4-FFF2-40B4-BE49-F238E27FC236}">
                <a16:creationId xmlns:a16="http://schemas.microsoft.com/office/drawing/2014/main" id="{F2FEEAFF-90E1-AA79-314D-64D4CBB3C0C7}"/>
              </a:ext>
            </a:extLst>
          </p:cNvPr>
          <p:cNvCxnSpPr>
            <a:cxnSpLocks/>
            <a:stCxn id="85" idx="1"/>
            <a:endCxn id="25" idx="3"/>
          </p:cNvCxnSpPr>
          <p:nvPr/>
        </p:nvCxnSpPr>
        <p:spPr>
          <a:xfrm flipH="1">
            <a:off x="5614609" y="4554039"/>
            <a:ext cx="394725" cy="483599"/>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8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643896"/>
            <a:ext cx="12192000" cy="3570208"/>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マルチホップ</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a:t>
            </a: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3273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テキスト, アプリケーション, メール&#10;&#10;自動的に生成された説明">
            <a:extLst>
              <a:ext uri="{FF2B5EF4-FFF2-40B4-BE49-F238E27FC236}">
                <a16:creationId xmlns:a16="http://schemas.microsoft.com/office/drawing/2014/main" id="{524D6F5F-C67C-F22E-3F3F-9F7464F6E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8922" y="687168"/>
            <a:ext cx="7894156" cy="5483663"/>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849191"/>
            <a:ext cx="10943714" cy="2123658"/>
          </a:xfrm>
          <a:prstGeom prst="rect">
            <a:avLst/>
          </a:prstGeom>
          <a:noFill/>
        </p:spPr>
        <p:txBody>
          <a:bodyPr wrap="square" rtlCol="0">
            <a:spAutoFit/>
          </a:bodyPr>
          <a:lstStyle/>
          <a:p>
            <a:r>
              <a:rPr lang="ja-JP" altLang="en-US" sz="2400" b="1" dirty="0">
                <a:solidFill>
                  <a:srgbClr val="FF0000"/>
                </a:solidFill>
              </a:rPr>
              <a:t>マルチホップ</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無線機に搭載されたセンサを中継器として利用して、広範囲にわたる通信を可能にするネットワーク技術</a:t>
            </a:r>
            <a:r>
              <a:rPr lang="ja-JP" altLang="en-US" sz="2400" i="0" dirty="0">
                <a:solidFill>
                  <a:srgbClr val="333333"/>
                </a:solidFill>
                <a:effectLst/>
                <a:latin typeface="Noto Sans JP"/>
              </a:rPr>
              <a:t>のこと。バケツリレーのようにデータが転送されるため、従来の無線通信では情報伝達できなかった山間部などのロケーションでも通信が可能。</a:t>
            </a:r>
            <a:r>
              <a:rPr lang="en-US" altLang="ja-JP" sz="2400" b="1" i="0" dirty="0">
                <a:solidFill>
                  <a:srgbClr val="333333"/>
                </a:solidFill>
                <a:effectLst/>
                <a:latin typeface="Noto Sans JP"/>
              </a:rPr>
              <a:t>IoT</a:t>
            </a:r>
            <a:r>
              <a:rPr lang="ja-JP" altLang="en-US" sz="2400" b="1" i="0" dirty="0">
                <a:solidFill>
                  <a:srgbClr val="333333"/>
                </a:solidFill>
                <a:effectLst/>
                <a:latin typeface="Noto Sans JP"/>
              </a:rPr>
              <a:t>エリアネットワーク</a:t>
            </a:r>
            <a:r>
              <a:rPr lang="ja-JP" altLang="en-US" sz="2400" i="0" dirty="0">
                <a:solidFill>
                  <a:srgbClr val="333333"/>
                </a:solidFill>
                <a:effectLst/>
                <a:latin typeface="Noto Sans JP"/>
              </a:rPr>
              <a:t>でも利用されている。</a:t>
            </a:r>
            <a:endParaRPr lang="en-US" altLang="ja-JP" sz="2400" i="0" dirty="0">
              <a:solidFill>
                <a:srgbClr val="333333"/>
              </a:solidFill>
              <a:effectLst/>
              <a:latin typeface="Noto Sans JP"/>
            </a:endParaRPr>
          </a:p>
        </p:txBody>
      </p:sp>
      <p:pic>
        <p:nvPicPr>
          <p:cNvPr id="61" name="図 60" descr="アイコン&#10;&#10;自動的に生成された説明">
            <a:extLst>
              <a:ext uri="{FF2B5EF4-FFF2-40B4-BE49-F238E27FC236}">
                <a16:creationId xmlns:a16="http://schemas.microsoft.com/office/drawing/2014/main" id="{D496E199-78F6-980C-3044-86FB20CAB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083" y="4142002"/>
            <a:ext cx="984486" cy="984486"/>
          </a:xfrm>
          <a:prstGeom prst="rect">
            <a:avLst/>
          </a:prstGeom>
        </p:spPr>
      </p:pic>
      <p:sp>
        <p:nvSpPr>
          <p:cNvPr id="62" name="テキスト ボックス 61">
            <a:extLst>
              <a:ext uri="{FF2B5EF4-FFF2-40B4-BE49-F238E27FC236}">
                <a16:creationId xmlns:a16="http://schemas.microsoft.com/office/drawing/2014/main" id="{2DDD591D-14B8-F6C4-98E4-66975BC3CDC1}"/>
              </a:ext>
            </a:extLst>
          </p:cNvPr>
          <p:cNvSpPr txBox="1"/>
          <p:nvPr/>
        </p:nvSpPr>
        <p:spPr>
          <a:xfrm>
            <a:off x="1666481" y="5254227"/>
            <a:ext cx="1407145" cy="400110"/>
          </a:xfrm>
          <a:prstGeom prst="rect">
            <a:avLst/>
          </a:prstGeom>
          <a:noFill/>
        </p:spPr>
        <p:txBody>
          <a:bodyPr wrap="square">
            <a:spAutoFit/>
          </a:bodyPr>
          <a:lstStyle/>
          <a:p>
            <a:pPr algn="ctr"/>
            <a:r>
              <a:rPr lang="en-US" altLang="ja-JP" sz="2000" b="1" i="0" dirty="0">
                <a:effectLst/>
                <a:latin typeface="Noto Sans JP"/>
              </a:rPr>
              <a:t>IOT</a:t>
            </a:r>
            <a:r>
              <a:rPr lang="ja-JP" altLang="en-US" sz="2000" b="1" i="0" dirty="0">
                <a:effectLst/>
                <a:latin typeface="Noto Sans JP"/>
              </a:rPr>
              <a:t>機器</a:t>
            </a:r>
            <a:endParaRPr lang="ja-JP" altLang="en-US" sz="2000" b="1" dirty="0"/>
          </a:p>
        </p:txBody>
      </p:sp>
      <p:pic>
        <p:nvPicPr>
          <p:cNvPr id="63" name="図 62" descr="アイコン&#10;&#10;自動的に生成された説明">
            <a:extLst>
              <a:ext uri="{FF2B5EF4-FFF2-40B4-BE49-F238E27FC236}">
                <a16:creationId xmlns:a16="http://schemas.microsoft.com/office/drawing/2014/main" id="{F2FFFEE3-3806-257A-DD7B-A50C505CB2CA}"/>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10154" y="4477108"/>
            <a:ext cx="569752" cy="569752"/>
          </a:xfrm>
          <a:prstGeom prst="rect">
            <a:avLst/>
          </a:prstGeom>
        </p:spPr>
      </p:pic>
      <p:sp>
        <p:nvSpPr>
          <p:cNvPr id="65" name="テキスト ボックス 64">
            <a:extLst>
              <a:ext uri="{FF2B5EF4-FFF2-40B4-BE49-F238E27FC236}">
                <a16:creationId xmlns:a16="http://schemas.microsoft.com/office/drawing/2014/main" id="{A8B89D21-C0F5-9434-DBF1-2630FFBBEA81}"/>
              </a:ext>
            </a:extLst>
          </p:cNvPr>
          <p:cNvSpPr txBox="1"/>
          <p:nvPr/>
        </p:nvSpPr>
        <p:spPr>
          <a:xfrm>
            <a:off x="3940538" y="5254227"/>
            <a:ext cx="1108984" cy="400110"/>
          </a:xfrm>
          <a:prstGeom prst="rect">
            <a:avLst/>
          </a:prstGeom>
          <a:noFill/>
        </p:spPr>
        <p:txBody>
          <a:bodyPr wrap="square">
            <a:spAutoFit/>
          </a:bodyPr>
          <a:lstStyle/>
          <a:p>
            <a:pPr algn="ctr"/>
            <a:r>
              <a:rPr lang="ja-JP" altLang="en-US" sz="2000" b="1" i="0" dirty="0">
                <a:effectLst/>
                <a:latin typeface="Noto Sans JP"/>
              </a:rPr>
              <a:t>中継器</a:t>
            </a:r>
            <a:endParaRPr lang="ja-JP" altLang="en-US" sz="2000" b="1" dirty="0"/>
          </a:p>
        </p:txBody>
      </p:sp>
      <p:sp>
        <p:nvSpPr>
          <p:cNvPr id="66" name="矢印: 下カーブ 65">
            <a:extLst>
              <a:ext uri="{FF2B5EF4-FFF2-40B4-BE49-F238E27FC236}">
                <a16:creationId xmlns:a16="http://schemas.microsoft.com/office/drawing/2014/main" id="{724735ED-AFA2-026B-B4B7-2680E9210840}"/>
              </a:ext>
            </a:extLst>
          </p:cNvPr>
          <p:cNvSpPr/>
          <p:nvPr/>
        </p:nvSpPr>
        <p:spPr>
          <a:xfrm>
            <a:off x="3226087" y="4376787"/>
            <a:ext cx="842481" cy="2574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0" name="図 69" descr="アイコン&#10;&#10;自動的に生成された説明">
            <a:extLst>
              <a:ext uri="{FF2B5EF4-FFF2-40B4-BE49-F238E27FC236}">
                <a16:creationId xmlns:a16="http://schemas.microsoft.com/office/drawing/2014/main" id="{014800E2-8638-F247-E7A0-36A67712B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2451" y="3703352"/>
            <a:ext cx="569752" cy="569752"/>
          </a:xfrm>
          <a:prstGeom prst="rect">
            <a:avLst/>
          </a:prstGeom>
        </p:spPr>
      </p:pic>
      <p:pic>
        <p:nvPicPr>
          <p:cNvPr id="72" name="図 71" descr="アイコン&#10;&#10;自動的に生成された説明">
            <a:extLst>
              <a:ext uri="{FF2B5EF4-FFF2-40B4-BE49-F238E27FC236}">
                <a16:creationId xmlns:a16="http://schemas.microsoft.com/office/drawing/2014/main" id="{59B4247C-B1ED-60E9-C370-6FBCAE00E2D0}"/>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13808" y="4459606"/>
            <a:ext cx="569752" cy="569752"/>
          </a:xfrm>
          <a:prstGeom prst="rect">
            <a:avLst/>
          </a:prstGeom>
        </p:spPr>
      </p:pic>
      <p:sp>
        <p:nvSpPr>
          <p:cNvPr id="73" name="テキスト ボックス 72">
            <a:extLst>
              <a:ext uri="{FF2B5EF4-FFF2-40B4-BE49-F238E27FC236}">
                <a16:creationId xmlns:a16="http://schemas.microsoft.com/office/drawing/2014/main" id="{9B3B08B5-8448-5B07-AC89-A963E1BFBEEB}"/>
              </a:ext>
            </a:extLst>
          </p:cNvPr>
          <p:cNvSpPr txBox="1"/>
          <p:nvPr/>
        </p:nvSpPr>
        <p:spPr>
          <a:xfrm>
            <a:off x="5744192" y="5236725"/>
            <a:ext cx="1108984" cy="400110"/>
          </a:xfrm>
          <a:prstGeom prst="rect">
            <a:avLst/>
          </a:prstGeom>
          <a:noFill/>
        </p:spPr>
        <p:txBody>
          <a:bodyPr wrap="square">
            <a:spAutoFit/>
          </a:bodyPr>
          <a:lstStyle/>
          <a:p>
            <a:pPr algn="ctr"/>
            <a:r>
              <a:rPr lang="ja-JP" altLang="en-US" sz="2000" b="1" i="0" dirty="0">
                <a:effectLst/>
                <a:latin typeface="Noto Sans JP"/>
              </a:rPr>
              <a:t>中継器</a:t>
            </a:r>
            <a:endParaRPr lang="ja-JP" altLang="en-US" sz="2000" b="1" dirty="0"/>
          </a:p>
        </p:txBody>
      </p:sp>
      <p:sp>
        <p:nvSpPr>
          <p:cNvPr id="74" name="矢印: 下カーブ 73">
            <a:extLst>
              <a:ext uri="{FF2B5EF4-FFF2-40B4-BE49-F238E27FC236}">
                <a16:creationId xmlns:a16="http://schemas.microsoft.com/office/drawing/2014/main" id="{DAFB0AE6-48F9-3C34-B5F5-C12C5429C874}"/>
              </a:ext>
            </a:extLst>
          </p:cNvPr>
          <p:cNvSpPr/>
          <p:nvPr/>
        </p:nvSpPr>
        <p:spPr>
          <a:xfrm>
            <a:off x="5029741" y="4359285"/>
            <a:ext cx="842481" cy="2574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6" name="図 75" descr="アイコン&#10;&#10;自動的に生成された説明">
            <a:extLst>
              <a:ext uri="{FF2B5EF4-FFF2-40B4-BE49-F238E27FC236}">
                <a16:creationId xmlns:a16="http://schemas.microsoft.com/office/drawing/2014/main" id="{F2BCBFFF-3CD1-0847-DD98-CA712EAFF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105" y="3685850"/>
            <a:ext cx="569752" cy="569752"/>
          </a:xfrm>
          <a:prstGeom prst="rect">
            <a:avLst/>
          </a:prstGeom>
        </p:spPr>
      </p:pic>
      <p:sp>
        <p:nvSpPr>
          <p:cNvPr id="79" name="テキスト ボックス 78">
            <a:extLst>
              <a:ext uri="{FF2B5EF4-FFF2-40B4-BE49-F238E27FC236}">
                <a16:creationId xmlns:a16="http://schemas.microsoft.com/office/drawing/2014/main" id="{5D3EC0F2-87DE-17D4-597C-2E3E7DB670D0}"/>
              </a:ext>
            </a:extLst>
          </p:cNvPr>
          <p:cNvSpPr txBox="1"/>
          <p:nvPr/>
        </p:nvSpPr>
        <p:spPr>
          <a:xfrm>
            <a:off x="7156433" y="5254227"/>
            <a:ext cx="2039032" cy="400110"/>
          </a:xfrm>
          <a:prstGeom prst="rect">
            <a:avLst/>
          </a:prstGeom>
          <a:noFill/>
        </p:spPr>
        <p:txBody>
          <a:bodyPr wrap="square">
            <a:spAutoFit/>
          </a:bodyPr>
          <a:lstStyle/>
          <a:p>
            <a:pPr algn="ctr"/>
            <a:r>
              <a:rPr lang="ja-JP" altLang="en-US" sz="2000" b="1" i="0" dirty="0">
                <a:effectLst/>
                <a:latin typeface="Noto Sans JP"/>
              </a:rPr>
              <a:t>インターネット</a:t>
            </a:r>
            <a:endParaRPr lang="ja-JP" altLang="en-US" sz="2000" b="1" dirty="0"/>
          </a:p>
        </p:txBody>
      </p:sp>
      <p:sp>
        <p:nvSpPr>
          <p:cNvPr id="80" name="矢印: 下カーブ 79">
            <a:extLst>
              <a:ext uri="{FF2B5EF4-FFF2-40B4-BE49-F238E27FC236}">
                <a16:creationId xmlns:a16="http://schemas.microsoft.com/office/drawing/2014/main" id="{1E65376E-E2E9-A2D0-8EE7-BB2B3628DC54}"/>
              </a:ext>
            </a:extLst>
          </p:cNvPr>
          <p:cNvSpPr/>
          <p:nvPr/>
        </p:nvSpPr>
        <p:spPr>
          <a:xfrm>
            <a:off x="6852604" y="4359285"/>
            <a:ext cx="842481" cy="2574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1" name="図 80" descr="アイコン&#10;&#10;自動的に生成された説明">
            <a:extLst>
              <a:ext uri="{FF2B5EF4-FFF2-40B4-BE49-F238E27FC236}">
                <a16:creationId xmlns:a16="http://schemas.microsoft.com/office/drawing/2014/main" id="{DB28F0C3-BEFF-FB25-6CC0-609123501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968" y="3685850"/>
            <a:ext cx="569752" cy="569752"/>
          </a:xfrm>
          <a:prstGeom prst="rect">
            <a:avLst/>
          </a:prstGeom>
        </p:spPr>
      </p:pic>
      <p:sp>
        <p:nvSpPr>
          <p:cNvPr id="86" name="矢印: 下カーブ 85">
            <a:extLst>
              <a:ext uri="{FF2B5EF4-FFF2-40B4-BE49-F238E27FC236}">
                <a16:creationId xmlns:a16="http://schemas.microsoft.com/office/drawing/2014/main" id="{DAA378A8-2A4D-C1C4-B4F4-EFE70263C163}"/>
              </a:ext>
            </a:extLst>
          </p:cNvPr>
          <p:cNvSpPr/>
          <p:nvPr/>
        </p:nvSpPr>
        <p:spPr>
          <a:xfrm>
            <a:off x="8645590" y="4359285"/>
            <a:ext cx="842481" cy="2574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91" name="図 90" descr="アイコン&#10;&#10;自動的に生成された説明">
            <a:extLst>
              <a:ext uri="{FF2B5EF4-FFF2-40B4-BE49-F238E27FC236}">
                <a16:creationId xmlns:a16="http://schemas.microsoft.com/office/drawing/2014/main" id="{D458990A-C9F2-A895-841E-934CC8329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954" y="3685850"/>
            <a:ext cx="569752" cy="569752"/>
          </a:xfrm>
          <a:prstGeom prst="rect">
            <a:avLst/>
          </a:prstGeom>
        </p:spPr>
      </p:pic>
      <p:pic>
        <p:nvPicPr>
          <p:cNvPr id="92" name="図 91" descr="アイコン&#10;&#10;自動的に生成された説明">
            <a:extLst>
              <a:ext uri="{FF2B5EF4-FFF2-40B4-BE49-F238E27FC236}">
                <a16:creationId xmlns:a16="http://schemas.microsoft.com/office/drawing/2014/main" id="{A21D1CAF-8C89-7A77-BB5C-A47F628BC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6087" y="4413217"/>
            <a:ext cx="755048" cy="755048"/>
          </a:xfrm>
          <a:prstGeom prst="rect">
            <a:avLst/>
          </a:prstGeom>
        </p:spPr>
      </p:pic>
      <p:sp>
        <p:nvSpPr>
          <p:cNvPr id="93" name="テキスト ボックス 92">
            <a:extLst>
              <a:ext uri="{FF2B5EF4-FFF2-40B4-BE49-F238E27FC236}">
                <a16:creationId xmlns:a16="http://schemas.microsoft.com/office/drawing/2014/main" id="{E5FC98DE-E13A-A702-86D6-F0F6E302C2EF}"/>
              </a:ext>
            </a:extLst>
          </p:cNvPr>
          <p:cNvSpPr txBox="1"/>
          <p:nvPr/>
        </p:nvSpPr>
        <p:spPr>
          <a:xfrm>
            <a:off x="9346079" y="5247603"/>
            <a:ext cx="1294936" cy="400110"/>
          </a:xfrm>
          <a:prstGeom prst="rect">
            <a:avLst/>
          </a:prstGeom>
          <a:noFill/>
        </p:spPr>
        <p:txBody>
          <a:bodyPr wrap="square">
            <a:spAutoFit/>
          </a:bodyPr>
          <a:lstStyle/>
          <a:p>
            <a:pPr algn="ctr"/>
            <a:r>
              <a:rPr lang="ja-JP" altLang="en-US" sz="2000" b="1" i="0" dirty="0">
                <a:effectLst/>
                <a:latin typeface="Noto Sans JP"/>
              </a:rPr>
              <a:t>端末</a:t>
            </a:r>
            <a:endParaRPr lang="ja-JP" altLang="en-US" sz="2000" b="1" dirty="0"/>
          </a:p>
        </p:txBody>
      </p:sp>
      <p:sp>
        <p:nvSpPr>
          <p:cNvPr id="94" name="テキスト ボックス 93">
            <a:extLst>
              <a:ext uri="{FF2B5EF4-FFF2-40B4-BE49-F238E27FC236}">
                <a16:creationId xmlns:a16="http://schemas.microsoft.com/office/drawing/2014/main" id="{15BA3883-64F1-DE32-41C3-20270C8916A9}"/>
              </a:ext>
            </a:extLst>
          </p:cNvPr>
          <p:cNvSpPr txBox="1"/>
          <p:nvPr/>
        </p:nvSpPr>
        <p:spPr>
          <a:xfrm>
            <a:off x="1236478" y="3127700"/>
            <a:ext cx="2676516" cy="400110"/>
          </a:xfrm>
          <a:prstGeom prst="rect">
            <a:avLst/>
          </a:prstGeom>
          <a:noFill/>
        </p:spPr>
        <p:txBody>
          <a:bodyPr wrap="square">
            <a:spAutoFit/>
          </a:bodyPr>
          <a:lstStyle/>
          <a:p>
            <a:pPr algn="ctr"/>
            <a:r>
              <a:rPr lang="ja-JP" altLang="en-US" sz="2000" b="1" i="0" dirty="0">
                <a:solidFill>
                  <a:schemeClr val="accent1"/>
                </a:solidFill>
                <a:effectLst/>
                <a:latin typeface="Noto Sans JP"/>
              </a:rPr>
              <a:t>単純マルチホップ</a:t>
            </a:r>
            <a:endParaRPr lang="ja-JP" altLang="en-US" sz="2000" b="1" dirty="0">
              <a:solidFill>
                <a:schemeClr val="accent1"/>
              </a:solidFill>
            </a:endParaRPr>
          </a:p>
        </p:txBody>
      </p:sp>
      <p:pic>
        <p:nvPicPr>
          <p:cNvPr id="96" name="図 95" descr="屋外, 記号, ストリート, 座る が含まれている画像&#10;&#10;自動的に生成された説明">
            <a:extLst>
              <a:ext uri="{FF2B5EF4-FFF2-40B4-BE49-F238E27FC236}">
                <a16:creationId xmlns:a16="http://schemas.microsoft.com/office/drawing/2014/main" id="{F751101F-4027-2EDB-496A-FEF8164481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7337" y="4441240"/>
            <a:ext cx="637225" cy="637225"/>
          </a:xfrm>
          <a:prstGeom prst="rect">
            <a:avLst/>
          </a:prstGeom>
        </p:spPr>
      </p:pic>
    </p:spTree>
    <p:extLst>
      <p:ext uri="{BB962C8B-B14F-4D97-AF65-F5344CB8AC3E}">
        <p14:creationId xmlns:p14="http://schemas.microsoft.com/office/powerpoint/2010/main" val="195881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818547B-B807-687A-C3D5-30E16BA229C1}"/>
              </a:ext>
            </a:extLst>
          </p:cNvPr>
          <p:cNvPicPr>
            <a:picLocks noChangeAspect="1"/>
          </p:cNvPicPr>
          <p:nvPr/>
        </p:nvPicPr>
        <p:blipFill>
          <a:blip r:embed="rId2"/>
          <a:stretch>
            <a:fillRect/>
          </a:stretch>
        </p:blipFill>
        <p:spPr>
          <a:xfrm>
            <a:off x="1108966" y="1647429"/>
            <a:ext cx="9974067" cy="3077004"/>
          </a:xfrm>
          <a:prstGeom prst="rect">
            <a:avLst/>
          </a:prstGeom>
        </p:spPr>
      </p:pic>
      <p:sp>
        <p:nvSpPr>
          <p:cNvPr id="2" name="テキスト ボックス 1">
            <a:extLst>
              <a:ext uri="{FF2B5EF4-FFF2-40B4-BE49-F238E27FC236}">
                <a16:creationId xmlns:a16="http://schemas.microsoft.com/office/drawing/2014/main" id="{82A1A25E-F874-56C4-15A5-9412A7F30407}"/>
              </a:ext>
            </a:extLst>
          </p:cNvPr>
          <p:cNvSpPr txBox="1"/>
          <p:nvPr/>
        </p:nvSpPr>
        <p:spPr>
          <a:xfrm>
            <a:off x="1108966" y="1373633"/>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8723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818547B-B807-687A-C3D5-30E16BA229C1}"/>
              </a:ext>
            </a:extLst>
          </p:cNvPr>
          <p:cNvPicPr>
            <a:picLocks noChangeAspect="1"/>
          </p:cNvPicPr>
          <p:nvPr/>
        </p:nvPicPr>
        <p:blipFill>
          <a:blip r:embed="rId2"/>
          <a:stretch>
            <a:fillRect/>
          </a:stretch>
        </p:blipFill>
        <p:spPr>
          <a:xfrm>
            <a:off x="1108966" y="1647429"/>
            <a:ext cx="9974067" cy="3077004"/>
          </a:xfrm>
          <a:prstGeom prst="rect">
            <a:avLst/>
          </a:prstGeom>
        </p:spPr>
      </p:pic>
      <p:sp>
        <p:nvSpPr>
          <p:cNvPr id="2" name="楕円 1">
            <a:extLst>
              <a:ext uri="{FF2B5EF4-FFF2-40B4-BE49-F238E27FC236}">
                <a16:creationId xmlns:a16="http://schemas.microsoft.com/office/drawing/2014/main" id="{6365DA5B-04D4-3864-55BF-E6910B170EDA}"/>
              </a:ext>
            </a:extLst>
          </p:cNvPr>
          <p:cNvSpPr/>
          <p:nvPr/>
        </p:nvSpPr>
        <p:spPr>
          <a:xfrm>
            <a:off x="6275626" y="4196042"/>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D0EB0E6-9676-98C9-1EF3-CEF3CBF31559}"/>
              </a:ext>
            </a:extLst>
          </p:cNvPr>
          <p:cNvSpPr txBox="1"/>
          <p:nvPr/>
        </p:nvSpPr>
        <p:spPr>
          <a:xfrm>
            <a:off x="1108966" y="1373633"/>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268057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454197" y="922023"/>
            <a:ext cx="11304154" cy="2123658"/>
          </a:xfrm>
          <a:prstGeom prst="rect">
            <a:avLst/>
          </a:prstGeom>
          <a:noFill/>
        </p:spPr>
        <p:txBody>
          <a:bodyPr wrap="square" rtlCol="0">
            <a:spAutoFit/>
          </a:bodyPr>
          <a:lstStyle/>
          <a:p>
            <a:r>
              <a:rPr lang="en-US" altLang="ja-JP" sz="2400" b="1" dirty="0">
                <a:solidFill>
                  <a:srgbClr val="FF0000"/>
                </a:solidFill>
              </a:rPr>
              <a:t>GPS</a:t>
            </a:r>
            <a:r>
              <a:rPr lang="ja-JP" altLang="en-US" sz="2400" b="1" dirty="0">
                <a:solidFill>
                  <a:srgbClr val="FF0000"/>
                </a:solidFill>
              </a:rPr>
              <a:t>（</a:t>
            </a:r>
            <a:r>
              <a:rPr lang="en-US" altLang="ja-JP" sz="2400" b="1" dirty="0">
                <a:solidFill>
                  <a:srgbClr val="FF0000"/>
                </a:solidFill>
              </a:rPr>
              <a:t>Global Positioning System</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i="0" dirty="0">
                <a:effectLst/>
                <a:latin typeface="Noto Sans JP"/>
              </a:rPr>
              <a:t>日本語では「全地球測位システム」と呼ばれてい</a:t>
            </a:r>
            <a:r>
              <a:rPr lang="ja-JP" altLang="en-US" sz="2400" dirty="0">
                <a:latin typeface="Noto Sans JP"/>
              </a:rPr>
              <a:t>る。</a:t>
            </a:r>
            <a:r>
              <a:rPr lang="ja-JP" altLang="en-US" sz="2400" b="1" dirty="0">
                <a:latin typeface="Noto Sans JP"/>
              </a:rPr>
              <a:t>人工衛星からの信号をスマホやカーナビなどが受信し、受信した信号から現在地を特定するシステム</a:t>
            </a:r>
            <a:r>
              <a:rPr lang="ja-JP" altLang="en-US" sz="2400" dirty="0">
                <a:latin typeface="Noto Sans JP"/>
              </a:rPr>
              <a:t>のこと。リアルタイムで現在地を確認できるが、</a:t>
            </a:r>
            <a:r>
              <a:rPr lang="ja-JP" altLang="en-US" sz="2400" dirty="0"/>
              <a:t>数メートルから数十メートルの範囲で誤差が発生することがある。</a:t>
            </a:r>
            <a:endParaRPr lang="en-US" altLang="ja-JP" sz="2400" i="0" dirty="0">
              <a:effectLst/>
              <a:latin typeface="Noto Sans JP"/>
            </a:endParaRPr>
          </a:p>
        </p:txBody>
      </p:sp>
      <p:pic>
        <p:nvPicPr>
          <p:cNvPr id="1026" name="Picture 2">
            <a:extLst>
              <a:ext uri="{FF2B5EF4-FFF2-40B4-BE49-F238E27FC236}">
                <a16:creationId xmlns:a16="http://schemas.microsoft.com/office/drawing/2014/main" id="{F0FF9FF2-5900-8EE8-8E61-AE1C08863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1" y="3045681"/>
            <a:ext cx="3001124" cy="285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38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矢印: 右 12">
            <a:extLst>
              <a:ext uri="{FF2B5EF4-FFF2-40B4-BE49-F238E27FC236}">
                <a16:creationId xmlns:a16="http://schemas.microsoft.com/office/drawing/2014/main" id="{60B71A9C-54E3-45B7-030A-CD04F91C4097}"/>
              </a:ext>
            </a:extLst>
          </p:cNvPr>
          <p:cNvSpPr/>
          <p:nvPr/>
        </p:nvSpPr>
        <p:spPr>
          <a:xfrm>
            <a:off x="4352637" y="5523892"/>
            <a:ext cx="3846141" cy="1316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C740CD7F-7D49-C617-1C44-CF0B67AE0348}"/>
              </a:ext>
            </a:extLst>
          </p:cNvPr>
          <p:cNvSpPr/>
          <p:nvPr/>
        </p:nvSpPr>
        <p:spPr>
          <a:xfrm>
            <a:off x="4352637" y="4918731"/>
            <a:ext cx="3846141" cy="1316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E33395B-D694-9FF7-2728-B6627584418D}"/>
              </a:ext>
            </a:extLst>
          </p:cNvPr>
          <p:cNvSpPr/>
          <p:nvPr/>
        </p:nvSpPr>
        <p:spPr>
          <a:xfrm>
            <a:off x="4352637" y="4341125"/>
            <a:ext cx="3846141" cy="1316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684512"/>
            <a:ext cx="10943714" cy="2492990"/>
          </a:xfrm>
          <a:prstGeom prst="rect">
            <a:avLst/>
          </a:prstGeom>
          <a:noFill/>
        </p:spPr>
        <p:txBody>
          <a:bodyPr wrap="square" rtlCol="0">
            <a:spAutoFit/>
          </a:bodyPr>
          <a:lstStyle/>
          <a:p>
            <a:r>
              <a:rPr lang="en-US" altLang="ja-JP" sz="2400" b="1" dirty="0">
                <a:solidFill>
                  <a:srgbClr val="FF0000"/>
                </a:solidFill>
              </a:rPr>
              <a:t>MIMO</a:t>
            </a:r>
            <a:r>
              <a:rPr lang="ja-JP" altLang="en-US" sz="2400" b="1" dirty="0">
                <a:solidFill>
                  <a:srgbClr val="FF0000"/>
                </a:solidFill>
              </a:rPr>
              <a:t>（</a:t>
            </a:r>
            <a:r>
              <a:rPr lang="en-US" altLang="ja-JP" sz="2400" b="1" dirty="0">
                <a:solidFill>
                  <a:srgbClr val="FF0000"/>
                </a:solidFill>
              </a:rPr>
              <a:t>Multi-Input Multi-Output</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dirty="0">
                <a:solidFill>
                  <a:srgbClr val="333333"/>
                </a:solidFill>
                <a:latin typeface="Noto Sans JP"/>
              </a:rPr>
              <a:t>マイモと読む。</a:t>
            </a:r>
            <a:r>
              <a:rPr lang="ja-JP" altLang="en-US" sz="2400" b="1" dirty="0">
                <a:solidFill>
                  <a:srgbClr val="333333"/>
                </a:solidFill>
                <a:latin typeface="Noto Sans JP"/>
              </a:rPr>
              <a:t>複数のアンテナを用いて同時にデータを送受信する無線通信技術</a:t>
            </a:r>
            <a:r>
              <a:rPr lang="ja-JP" altLang="en-US" sz="2400" dirty="0">
                <a:solidFill>
                  <a:srgbClr val="333333"/>
                </a:solidFill>
                <a:latin typeface="Noto Sans JP"/>
              </a:rPr>
              <a:t>のこと。</a:t>
            </a:r>
            <a:r>
              <a:rPr lang="ja-JP" altLang="en-US" sz="2400" b="0" i="0" dirty="0">
                <a:solidFill>
                  <a:srgbClr val="042100"/>
                </a:solidFill>
                <a:effectLst/>
                <a:latin typeface="Arial" panose="020B0604020202020204" pitchFamily="34" charset="0"/>
              </a:rPr>
              <a:t>通信容量を増やすことで通信速度や容量の向上を実現する。ビルや山などの物理的な障害物による影響を緩和できるというメリットがある一方、アンテナ数が増加すると消費電力が上がったり、接続するデバイス量が増えると通信速度が低下したりするというデメリットがある。</a:t>
            </a:r>
            <a:endParaRPr lang="en-US" altLang="ja-JP" sz="2400" i="0" dirty="0">
              <a:solidFill>
                <a:srgbClr val="333333"/>
              </a:solidFill>
              <a:effectLst/>
              <a:latin typeface="Noto Sans JP"/>
            </a:endParaRPr>
          </a:p>
        </p:txBody>
      </p:sp>
      <p:pic>
        <p:nvPicPr>
          <p:cNvPr id="3" name="図 2" descr="アイコン&#10;&#10;自動的に生成された説明">
            <a:extLst>
              <a:ext uri="{FF2B5EF4-FFF2-40B4-BE49-F238E27FC236}">
                <a16:creationId xmlns:a16="http://schemas.microsoft.com/office/drawing/2014/main" id="{E6CA500A-6E13-6357-602F-6E448514C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05" y="4097079"/>
            <a:ext cx="517988" cy="517988"/>
          </a:xfrm>
          <a:prstGeom prst="rect">
            <a:avLst/>
          </a:prstGeom>
        </p:spPr>
      </p:pic>
      <p:pic>
        <p:nvPicPr>
          <p:cNvPr id="6" name="図 5" descr="アイコン&#10;&#10;自動的に生成された説明">
            <a:extLst>
              <a:ext uri="{FF2B5EF4-FFF2-40B4-BE49-F238E27FC236}">
                <a16:creationId xmlns:a16="http://schemas.microsoft.com/office/drawing/2014/main" id="{D39B3F8A-A533-D564-7F9D-6ECCA1546C88}"/>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4565" y="4177387"/>
            <a:ext cx="1122134" cy="1122134"/>
          </a:xfrm>
          <a:prstGeom prst="rect">
            <a:avLst/>
          </a:prstGeom>
        </p:spPr>
      </p:pic>
      <p:pic>
        <p:nvPicPr>
          <p:cNvPr id="7" name="図 6" descr="アイコン&#10;&#10;自動的に生成された説明">
            <a:extLst>
              <a:ext uri="{FF2B5EF4-FFF2-40B4-BE49-F238E27FC236}">
                <a16:creationId xmlns:a16="http://schemas.microsoft.com/office/drawing/2014/main" id="{3F2EAA8C-AF7E-BCE4-989D-A28AA3849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063" y="4255866"/>
            <a:ext cx="1325730" cy="1325730"/>
          </a:xfrm>
          <a:prstGeom prst="rect">
            <a:avLst/>
          </a:prstGeom>
        </p:spPr>
      </p:pic>
      <p:pic>
        <p:nvPicPr>
          <p:cNvPr id="8" name="図 7" descr="アイコン&#10;&#10;自動的に生成された説明">
            <a:extLst>
              <a:ext uri="{FF2B5EF4-FFF2-40B4-BE49-F238E27FC236}">
                <a16:creationId xmlns:a16="http://schemas.microsoft.com/office/drawing/2014/main" id="{31354144-9390-500D-04B2-077A6AB30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05" y="4716709"/>
            <a:ext cx="517988" cy="517988"/>
          </a:xfrm>
          <a:prstGeom prst="rect">
            <a:avLst/>
          </a:prstGeom>
        </p:spPr>
      </p:pic>
      <p:pic>
        <p:nvPicPr>
          <p:cNvPr id="10" name="図 9" descr="アイコン&#10;&#10;自動的に生成された説明">
            <a:extLst>
              <a:ext uri="{FF2B5EF4-FFF2-40B4-BE49-F238E27FC236}">
                <a16:creationId xmlns:a16="http://schemas.microsoft.com/office/drawing/2014/main" id="{08AA2FAE-3317-0D58-DC8D-A1914A14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679" y="5332835"/>
            <a:ext cx="517988" cy="517988"/>
          </a:xfrm>
          <a:prstGeom prst="rect">
            <a:avLst/>
          </a:prstGeom>
        </p:spPr>
      </p:pic>
      <p:sp>
        <p:nvSpPr>
          <p:cNvPr id="14" name="テキスト ボックス 13">
            <a:extLst>
              <a:ext uri="{FF2B5EF4-FFF2-40B4-BE49-F238E27FC236}">
                <a16:creationId xmlns:a16="http://schemas.microsoft.com/office/drawing/2014/main" id="{1D72E151-266E-73F7-B1D6-3709CA7B1D78}"/>
              </a:ext>
            </a:extLst>
          </p:cNvPr>
          <p:cNvSpPr txBox="1"/>
          <p:nvPr/>
        </p:nvSpPr>
        <p:spPr>
          <a:xfrm>
            <a:off x="8658460" y="5672395"/>
            <a:ext cx="1294936" cy="400110"/>
          </a:xfrm>
          <a:prstGeom prst="rect">
            <a:avLst/>
          </a:prstGeom>
          <a:noFill/>
        </p:spPr>
        <p:txBody>
          <a:bodyPr wrap="square">
            <a:spAutoFit/>
          </a:bodyPr>
          <a:lstStyle/>
          <a:p>
            <a:pPr algn="ctr"/>
            <a:r>
              <a:rPr lang="ja-JP" altLang="en-US" sz="2000" b="1" i="0" dirty="0">
                <a:effectLst/>
                <a:latin typeface="Noto Sans JP"/>
              </a:rPr>
              <a:t>端末</a:t>
            </a:r>
            <a:endParaRPr lang="ja-JP" altLang="en-US" sz="2000" b="1" dirty="0"/>
          </a:p>
        </p:txBody>
      </p:sp>
      <p:sp>
        <p:nvSpPr>
          <p:cNvPr id="15" name="テキスト ボックス 14">
            <a:extLst>
              <a:ext uri="{FF2B5EF4-FFF2-40B4-BE49-F238E27FC236}">
                <a16:creationId xmlns:a16="http://schemas.microsoft.com/office/drawing/2014/main" id="{7057523D-A136-1762-B9DB-6483F8E616CD}"/>
              </a:ext>
            </a:extLst>
          </p:cNvPr>
          <p:cNvSpPr txBox="1"/>
          <p:nvPr/>
        </p:nvSpPr>
        <p:spPr>
          <a:xfrm>
            <a:off x="2086697" y="5374235"/>
            <a:ext cx="2237871" cy="707886"/>
          </a:xfrm>
          <a:prstGeom prst="rect">
            <a:avLst/>
          </a:prstGeom>
          <a:noFill/>
        </p:spPr>
        <p:txBody>
          <a:bodyPr wrap="square">
            <a:spAutoFit/>
          </a:bodyPr>
          <a:lstStyle/>
          <a:p>
            <a:pPr algn="ctr"/>
            <a:r>
              <a:rPr lang="en-US" altLang="ja-JP" sz="2000" b="1" dirty="0" err="1">
                <a:latin typeface="Noto Sans JP"/>
              </a:rPr>
              <a:t>WiFi</a:t>
            </a:r>
            <a:endParaRPr lang="en-US" altLang="ja-JP" sz="2000" b="1" dirty="0">
              <a:latin typeface="Noto Sans JP"/>
            </a:endParaRPr>
          </a:p>
          <a:p>
            <a:pPr algn="ctr"/>
            <a:r>
              <a:rPr lang="ja-JP" altLang="en-US" sz="2000" b="1" dirty="0">
                <a:latin typeface="Noto Sans JP"/>
              </a:rPr>
              <a:t>アクセスポイント</a:t>
            </a:r>
            <a:endParaRPr lang="ja-JP" altLang="en-US" sz="2000" b="1" dirty="0"/>
          </a:p>
        </p:txBody>
      </p:sp>
      <p:sp>
        <p:nvSpPr>
          <p:cNvPr id="16" name="テキスト ボックス 15">
            <a:extLst>
              <a:ext uri="{FF2B5EF4-FFF2-40B4-BE49-F238E27FC236}">
                <a16:creationId xmlns:a16="http://schemas.microsoft.com/office/drawing/2014/main" id="{E8C9A131-05D8-0E98-E34C-8F9BE42FED49}"/>
              </a:ext>
            </a:extLst>
          </p:cNvPr>
          <p:cNvSpPr txBox="1"/>
          <p:nvPr/>
        </p:nvSpPr>
        <p:spPr>
          <a:xfrm>
            <a:off x="4338603" y="3429000"/>
            <a:ext cx="3846140" cy="707886"/>
          </a:xfrm>
          <a:prstGeom prst="rect">
            <a:avLst/>
          </a:prstGeom>
          <a:noFill/>
        </p:spPr>
        <p:txBody>
          <a:bodyPr wrap="square">
            <a:spAutoFit/>
          </a:bodyPr>
          <a:lstStyle/>
          <a:p>
            <a:pPr algn="ctr"/>
            <a:r>
              <a:rPr lang="ja-JP" altLang="en-US" sz="2000" b="1" dirty="0">
                <a:solidFill>
                  <a:schemeClr val="accent1"/>
                </a:solidFill>
                <a:latin typeface="Noto Sans JP"/>
              </a:rPr>
              <a:t>複数のアンテナを使用</a:t>
            </a:r>
            <a:endParaRPr lang="en-US" altLang="ja-JP" sz="2000" b="1" dirty="0">
              <a:solidFill>
                <a:schemeClr val="accent1"/>
              </a:solidFill>
              <a:latin typeface="Noto Sans JP"/>
            </a:endParaRPr>
          </a:p>
          <a:p>
            <a:pPr algn="ctr"/>
            <a:r>
              <a:rPr lang="ja-JP" altLang="en-US" sz="2000" b="1" dirty="0">
                <a:solidFill>
                  <a:schemeClr val="accent1"/>
                </a:solidFill>
                <a:latin typeface="Noto Sans JP"/>
              </a:rPr>
              <a:t>通信速度を向上</a:t>
            </a:r>
            <a:endParaRPr lang="ja-JP" altLang="en-US" sz="2000" b="1" dirty="0">
              <a:solidFill>
                <a:schemeClr val="accent1"/>
              </a:solidFill>
            </a:endParaRPr>
          </a:p>
        </p:txBody>
      </p:sp>
    </p:spTree>
    <p:extLst>
      <p:ext uri="{BB962C8B-B14F-4D97-AF65-F5344CB8AC3E}">
        <p14:creationId xmlns:p14="http://schemas.microsoft.com/office/powerpoint/2010/main" val="60693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464471" y="991708"/>
            <a:ext cx="11304154" cy="2123658"/>
          </a:xfrm>
          <a:prstGeom prst="rect">
            <a:avLst/>
          </a:prstGeom>
          <a:noFill/>
        </p:spPr>
        <p:txBody>
          <a:bodyPr wrap="square" rtlCol="0">
            <a:spAutoFit/>
          </a:bodyPr>
          <a:lstStyle/>
          <a:p>
            <a:r>
              <a:rPr lang="ja-JP" altLang="en-US" sz="2400" b="1" dirty="0">
                <a:solidFill>
                  <a:srgbClr val="FF0000"/>
                </a:solidFill>
              </a:rPr>
              <a:t>キャリアアグリゲーション（</a:t>
            </a:r>
            <a:r>
              <a:rPr lang="en-US" altLang="ja-JP" sz="2400" b="1" dirty="0">
                <a:solidFill>
                  <a:srgbClr val="FF0000"/>
                </a:solidFill>
              </a:rPr>
              <a:t>Carrier Aggregation</a:t>
            </a:r>
            <a:r>
              <a:rPr lang="ja-JP" altLang="en-US" sz="2400" b="1" dirty="0">
                <a:solidFill>
                  <a:srgbClr val="FF0000"/>
                </a:solidFill>
              </a:rPr>
              <a:t>：</a:t>
            </a:r>
            <a:r>
              <a:rPr lang="en-US" altLang="ja-JP" sz="2400" b="1" dirty="0">
                <a:solidFill>
                  <a:srgbClr val="FF0000"/>
                </a:solidFill>
              </a:rPr>
              <a:t>CA</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b="1" i="0" dirty="0">
                <a:effectLst/>
                <a:latin typeface="Noto Sans JP"/>
              </a:rPr>
              <a:t>複数の周波数帯の電波を束ねて通信することで、通信速度の向上や安定化を実現する技術のこと</a:t>
            </a:r>
            <a:r>
              <a:rPr lang="ja-JP" altLang="en-US" sz="2400" i="0" dirty="0">
                <a:effectLst/>
                <a:latin typeface="Noto Sans JP"/>
              </a:rPr>
              <a:t>。既存の電波周波数帯や設備を活用しながら実効速度や通信の安定度を高める﻿ことができる</a:t>
            </a:r>
            <a:r>
              <a:rPr lang="ja-JP" altLang="en-US" sz="2400" dirty="0">
                <a:latin typeface="Noto Sans JP"/>
              </a:rPr>
              <a:t>。</a:t>
            </a:r>
            <a:r>
              <a:rPr lang="ja-JP" altLang="en-US" sz="2400" i="0" dirty="0">
                <a:effectLst/>
                <a:latin typeface="Noto Sans JP"/>
              </a:rPr>
              <a:t>なお、「</a:t>
            </a:r>
            <a:r>
              <a:rPr lang="en-US" altLang="ja-JP" sz="2400" i="0" dirty="0">
                <a:effectLst/>
                <a:latin typeface="Noto Sans JP"/>
              </a:rPr>
              <a:t>Carrier</a:t>
            </a:r>
            <a:r>
              <a:rPr lang="ja-JP" altLang="en-US" sz="2400" i="0" dirty="0">
                <a:effectLst/>
                <a:latin typeface="Noto Sans JP"/>
              </a:rPr>
              <a:t>」は「搬送波（</a:t>
            </a:r>
            <a:r>
              <a:rPr lang="en-US" altLang="ja-JP" sz="2400" i="0" dirty="0">
                <a:effectLst/>
                <a:latin typeface="Noto Sans JP"/>
              </a:rPr>
              <a:t>Carrier wave</a:t>
            </a:r>
            <a:r>
              <a:rPr lang="ja-JP" altLang="en-US" sz="2400" i="0" dirty="0">
                <a:effectLst/>
                <a:latin typeface="Noto Sans JP"/>
              </a:rPr>
              <a:t>）」、「</a:t>
            </a:r>
            <a:r>
              <a:rPr lang="en-US" altLang="ja-JP" sz="2400" i="0" dirty="0">
                <a:effectLst/>
                <a:latin typeface="Noto Sans JP"/>
              </a:rPr>
              <a:t>Aggregation</a:t>
            </a:r>
            <a:r>
              <a:rPr lang="ja-JP" altLang="en-US" sz="2400" i="0" dirty="0">
                <a:effectLst/>
                <a:latin typeface="Noto Sans JP"/>
              </a:rPr>
              <a:t>」は「集約」という意味。</a:t>
            </a:r>
            <a:endParaRPr lang="en-US" altLang="ja-JP" sz="2400" i="0" dirty="0">
              <a:effectLst/>
              <a:latin typeface="Noto Sans JP"/>
            </a:endParaRPr>
          </a:p>
        </p:txBody>
      </p:sp>
      <p:pic>
        <p:nvPicPr>
          <p:cNvPr id="3" name="図 2" descr="アイコン&#10;&#10;自動的に生成された説明">
            <a:extLst>
              <a:ext uri="{FF2B5EF4-FFF2-40B4-BE49-F238E27FC236}">
                <a16:creationId xmlns:a16="http://schemas.microsoft.com/office/drawing/2014/main" id="{311B3913-7E4A-80C4-1678-036FCB62C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415" y="4111183"/>
            <a:ext cx="1018226" cy="1018226"/>
          </a:xfrm>
          <a:prstGeom prst="rect">
            <a:avLst/>
          </a:prstGeom>
        </p:spPr>
      </p:pic>
      <p:sp>
        <p:nvSpPr>
          <p:cNvPr id="5" name="テキスト ボックス 4">
            <a:extLst>
              <a:ext uri="{FF2B5EF4-FFF2-40B4-BE49-F238E27FC236}">
                <a16:creationId xmlns:a16="http://schemas.microsoft.com/office/drawing/2014/main" id="{40433892-55CC-EA51-A92B-06FC7E4AE715}"/>
              </a:ext>
            </a:extLst>
          </p:cNvPr>
          <p:cNvSpPr txBox="1"/>
          <p:nvPr/>
        </p:nvSpPr>
        <p:spPr>
          <a:xfrm>
            <a:off x="3637054" y="3973965"/>
            <a:ext cx="2044558"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kumimoji="1" lang="ja-JP" altLang="en-US" b="1" dirty="0"/>
              <a:t>受信最大</a:t>
            </a:r>
            <a:endParaRPr kumimoji="1" lang="en-US" altLang="ja-JP" b="1" dirty="0"/>
          </a:p>
          <a:p>
            <a:pPr algn="ctr"/>
            <a:r>
              <a:rPr lang="en-US" altLang="ja-JP" b="1" dirty="0"/>
              <a:t>70Mbps</a:t>
            </a:r>
            <a:endParaRPr kumimoji="1" lang="ja-JP" altLang="en-US" b="1" dirty="0"/>
          </a:p>
        </p:txBody>
      </p:sp>
      <p:sp>
        <p:nvSpPr>
          <p:cNvPr id="9" name="テキスト ボックス 8">
            <a:extLst>
              <a:ext uri="{FF2B5EF4-FFF2-40B4-BE49-F238E27FC236}">
                <a16:creationId xmlns:a16="http://schemas.microsoft.com/office/drawing/2014/main" id="{BA53F5D6-56E7-6749-672E-C6C8AF4E9422}"/>
              </a:ext>
            </a:extLst>
          </p:cNvPr>
          <p:cNvSpPr txBox="1"/>
          <p:nvPr/>
        </p:nvSpPr>
        <p:spPr>
          <a:xfrm>
            <a:off x="3637054" y="4620296"/>
            <a:ext cx="2044558" cy="64633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kumimoji="1" lang="ja-JP" altLang="en-US" b="1" dirty="0"/>
              <a:t>受信最大</a:t>
            </a:r>
            <a:endParaRPr kumimoji="1" lang="en-US" altLang="ja-JP" b="1" dirty="0"/>
          </a:p>
          <a:p>
            <a:pPr algn="ctr"/>
            <a:r>
              <a:rPr lang="en-US" altLang="ja-JP" b="1" dirty="0"/>
              <a:t>70Mbps</a:t>
            </a:r>
            <a:endParaRPr kumimoji="1" lang="ja-JP" altLang="en-US" b="1" dirty="0"/>
          </a:p>
        </p:txBody>
      </p:sp>
      <p:sp>
        <p:nvSpPr>
          <p:cNvPr id="13" name="テキスト ボックス 12">
            <a:extLst>
              <a:ext uri="{FF2B5EF4-FFF2-40B4-BE49-F238E27FC236}">
                <a16:creationId xmlns:a16="http://schemas.microsoft.com/office/drawing/2014/main" id="{F8494ED5-BB16-C501-090F-A45ED639A8A2}"/>
              </a:ext>
            </a:extLst>
          </p:cNvPr>
          <p:cNvSpPr txBox="1"/>
          <p:nvPr/>
        </p:nvSpPr>
        <p:spPr>
          <a:xfrm>
            <a:off x="3480287" y="3573855"/>
            <a:ext cx="1294936" cy="400110"/>
          </a:xfrm>
          <a:prstGeom prst="rect">
            <a:avLst/>
          </a:prstGeom>
          <a:noFill/>
        </p:spPr>
        <p:txBody>
          <a:bodyPr wrap="square">
            <a:spAutoFit/>
          </a:bodyPr>
          <a:lstStyle/>
          <a:p>
            <a:pPr algn="ctr"/>
            <a:r>
              <a:rPr lang="en-US" altLang="ja-JP" sz="2000" b="1" dirty="0"/>
              <a:t>2.1GHz</a:t>
            </a:r>
            <a:endParaRPr lang="ja-JP" altLang="en-US" sz="2000" b="1" dirty="0"/>
          </a:p>
        </p:txBody>
      </p:sp>
      <p:sp>
        <p:nvSpPr>
          <p:cNvPr id="14" name="テキスト ボックス 13">
            <a:extLst>
              <a:ext uri="{FF2B5EF4-FFF2-40B4-BE49-F238E27FC236}">
                <a16:creationId xmlns:a16="http://schemas.microsoft.com/office/drawing/2014/main" id="{16A37208-996C-AD99-05A1-F0068D9CD114}"/>
              </a:ext>
            </a:extLst>
          </p:cNvPr>
          <p:cNvSpPr txBox="1"/>
          <p:nvPr/>
        </p:nvSpPr>
        <p:spPr>
          <a:xfrm>
            <a:off x="3480287" y="5327977"/>
            <a:ext cx="1294936" cy="400110"/>
          </a:xfrm>
          <a:prstGeom prst="rect">
            <a:avLst/>
          </a:prstGeom>
          <a:noFill/>
        </p:spPr>
        <p:txBody>
          <a:bodyPr wrap="square">
            <a:spAutoFit/>
          </a:bodyPr>
          <a:lstStyle/>
          <a:p>
            <a:pPr algn="ctr"/>
            <a:r>
              <a:rPr lang="en-US" altLang="ja-JP" sz="2000" b="1" dirty="0"/>
              <a:t>1.8GHz</a:t>
            </a:r>
            <a:endParaRPr lang="ja-JP" altLang="en-US" sz="2000" b="1" dirty="0"/>
          </a:p>
        </p:txBody>
      </p:sp>
      <p:sp>
        <p:nvSpPr>
          <p:cNvPr id="15" name="テキスト ボックス 14">
            <a:extLst>
              <a:ext uri="{FF2B5EF4-FFF2-40B4-BE49-F238E27FC236}">
                <a16:creationId xmlns:a16="http://schemas.microsoft.com/office/drawing/2014/main" id="{7A5BE612-0770-0D6D-3A27-DCA3DBD685F7}"/>
              </a:ext>
            </a:extLst>
          </p:cNvPr>
          <p:cNvSpPr txBox="1"/>
          <p:nvPr/>
        </p:nvSpPr>
        <p:spPr>
          <a:xfrm>
            <a:off x="5681612" y="3650800"/>
            <a:ext cx="726042" cy="193899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en-US" altLang="ja-JP" sz="2400" b="1" dirty="0"/>
          </a:p>
          <a:p>
            <a:pPr algn="ctr"/>
            <a:r>
              <a:rPr lang="ja-JP" altLang="en-US" sz="2400" b="1" dirty="0"/>
              <a:t>集</a:t>
            </a:r>
            <a:endParaRPr lang="en-US" altLang="ja-JP" sz="2400" b="1" dirty="0"/>
          </a:p>
          <a:p>
            <a:pPr algn="ctr"/>
            <a:endParaRPr lang="en-US" altLang="ja-JP" sz="2400" b="1" dirty="0"/>
          </a:p>
          <a:p>
            <a:pPr algn="ctr"/>
            <a:r>
              <a:rPr lang="ja-JP" altLang="en-US" sz="2400" b="1" dirty="0"/>
              <a:t>約</a:t>
            </a:r>
            <a:endParaRPr lang="en-US" altLang="ja-JP" sz="2400" b="1" dirty="0"/>
          </a:p>
          <a:p>
            <a:pPr algn="ctr"/>
            <a:endParaRPr kumimoji="1" lang="ja-JP" altLang="en-US" sz="2400" b="1" dirty="0"/>
          </a:p>
        </p:txBody>
      </p:sp>
      <p:sp>
        <p:nvSpPr>
          <p:cNvPr id="16" name="矢印: 右 15">
            <a:extLst>
              <a:ext uri="{FF2B5EF4-FFF2-40B4-BE49-F238E27FC236}">
                <a16:creationId xmlns:a16="http://schemas.microsoft.com/office/drawing/2014/main" id="{CF099881-F6BC-EF87-A78F-A3C070BE9841}"/>
              </a:ext>
            </a:extLst>
          </p:cNvPr>
          <p:cNvSpPr/>
          <p:nvPr/>
        </p:nvSpPr>
        <p:spPr>
          <a:xfrm>
            <a:off x="6407654" y="3349375"/>
            <a:ext cx="2044558" cy="2506895"/>
          </a:xfrm>
          <a:prstGeom prst="rightArrow">
            <a:avLst>
              <a:gd name="adj1" fmla="val 50000"/>
              <a:gd name="adj2" fmla="val 3797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06F75E1-D090-8D03-FC7D-39463DC2D0D3}"/>
              </a:ext>
            </a:extLst>
          </p:cNvPr>
          <p:cNvSpPr txBox="1"/>
          <p:nvPr/>
        </p:nvSpPr>
        <p:spPr>
          <a:xfrm>
            <a:off x="6518929" y="4266353"/>
            <a:ext cx="1590228" cy="707886"/>
          </a:xfrm>
          <a:prstGeom prst="rect">
            <a:avLst/>
          </a:prstGeom>
          <a:noFill/>
        </p:spPr>
        <p:txBody>
          <a:bodyPr wrap="square">
            <a:spAutoFit/>
          </a:bodyPr>
          <a:lstStyle/>
          <a:p>
            <a:pPr algn="ctr"/>
            <a:r>
              <a:rPr lang="ja-JP" altLang="en-US" sz="2000" b="1" dirty="0">
                <a:solidFill>
                  <a:schemeClr val="bg1"/>
                </a:solidFill>
              </a:rPr>
              <a:t>受信最大</a:t>
            </a:r>
            <a:endParaRPr lang="en-US" altLang="ja-JP" sz="2000" b="1" dirty="0">
              <a:solidFill>
                <a:schemeClr val="bg1"/>
              </a:solidFill>
            </a:endParaRPr>
          </a:p>
          <a:p>
            <a:pPr algn="ctr"/>
            <a:r>
              <a:rPr lang="en-US" altLang="ja-JP" sz="2000" b="1" dirty="0">
                <a:solidFill>
                  <a:schemeClr val="bg1"/>
                </a:solidFill>
              </a:rPr>
              <a:t>140Mbps</a:t>
            </a:r>
            <a:endParaRPr lang="ja-JP" altLang="en-US" sz="2000" b="1" dirty="0">
              <a:solidFill>
                <a:schemeClr val="bg1"/>
              </a:solidFill>
            </a:endParaRPr>
          </a:p>
        </p:txBody>
      </p:sp>
      <p:pic>
        <p:nvPicPr>
          <p:cNvPr id="18" name="図 17" descr="アイコン&#10;&#10;自動的に生成された説明">
            <a:extLst>
              <a:ext uri="{FF2B5EF4-FFF2-40B4-BE49-F238E27FC236}">
                <a16:creationId xmlns:a16="http://schemas.microsoft.com/office/drawing/2014/main" id="{C106D210-340B-E380-CBCC-1FD322D6D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3487" y="3773153"/>
            <a:ext cx="1325730" cy="1325730"/>
          </a:xfrm>
          <a:prstGeom prst="rect">
            <a:avLst/>
          </a:prstGeom>
        </p:spPr>
      </p:pic>
      <p:sp>
        <p:nvSpPr>
          <p:cNvPr id="19" name="テキスト ボックス 18">
            <a:extLst>
              <a:ext uri="{FF2B5EF4-FFF2-40B4-BE49-F238E27FC236}">
                <a16:creationId xmlns:a16="http://schemas.microsoft.com/office/drawing/2014/main" id="{3828FB48-E5EE-CD12-AAA6-3DF1CE2076E3}"/>
              </a:ext>
            </a:extLst>
          </p:cNvPr>
          <p:cNvSpPr txBox="1"/>
          <p:nvPr/>
        </p:nvSpPr>
        <p:spPr>
          <a:xfrm>
            <a:off x="8578884" y="5189682"/>
            <a:ext cx="1294936" cy="400110"/>
          </a:xfrm>
          <a:prstGeom prst="rect">
            <a:avLst/>
          </a:prstGeom>
          <a:noFill/>
        </p:spPr>
        <p:txBody>
          <a:bodyPr wrap="square">
            <a:spAutoFit/>
          </a:bodyPr>
          <a:lstStyle/>
          <a:p>
            <a:pPr algn="ctr"/>
            <a:r>
              <a:rPr lang="ja-JP" altLang="en-US" sz="2000" b="1" i="0" dirty="0">
                <a:effectLst/>
                <a:latin typeface="Noto Sans JP"/>
              </a:rPr>
              <a:t>端末</a:t>
            </a:r>
            <a:endParaRPr lang="ja-JP" altLang="en-US" sz="2000" b="1" dirty="0"/>
          </a:p>
        </p:txBody>
      </p:sp>
    </p:spTree>
    <p:extLst>
      <p:ext uri="{BB962C8B-B14F-4D97-AF65-F5344CB8AC3E}">
        <p14:creationId xmlns:p14="http://schemas.microsoft.com/office/powerpoint/2010/main" val="317100542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422</Words>
  <Application>Microsoft Office PowerPoint</Application>
  <PresentationFormat>ワイド画面</PresentationFormat>
  <Paragraphs>54</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747</cp:revision>
  <dcterms:created xsi:type="dcterms:W3CDTF">2023-10-19T04:21:29Z</dcterms:created>
  <dcterms:modified xsi:type="dcterms:W3CDTF">2024-12-04T05:58:44Z</dcterms:modified>
</cp:coreProperties>
</file>