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36" r:id="rId2"/>
    <p:sldId id="979" r:id="rId3"/>
    <p:sldId id="981" r:id="rId4"/>
    <p:sldId id="977" r:id="rId5"/>
    <p:sldId id="982" r:id="rId6"/>
    <p:sldId id="305" r:id="rId7"/>
    <p:sldId id="731" r:id="rId8"/>
    <p:sldId id="612" r:id="rId9"/>
    <p:sldId id="983" r:id="rId10"/>
    <p:sldId id="978" r:id="rId11"/>
    <p:sldId id="98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2F0D9"/>
    <a:srgbClr val="DAE3F3"/>
    <a:srgbClr val="2E0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107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2025/1/30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259449"/>
            <a:ext cx="12192000" cy="2339102"/>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リファクタリング</a:t>
            </a:r>
            <a:endParaRPr lang="ja-JP" altLang="en-US" sz="6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42791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620285"/>
            <a:ext cx="10943714" cy="2123658"/>
          </a:xfrm>
          <a:prstGeom prst="rect">
            <a:avLst/>
          </a:prstGeom>
          <a:noFill/>
        </p:spPr>
        <p:txBody>
          <a:bodyPr wrap="square" rtlCol="0">
            <a:spAutoFit/>
          </a:bodyPr>
          <a:lstStyle/>
          <a:p>
            <a:r>
              <a:rPr lang="ja-JP" altLang="en-US" sz="2400" b="1" dirty="0">
                <a:solidFill>
                  <a:srgbClr val="FF0000"/>
                </a:solidFill>
              </a:rPr>
              <a:t>テスト駆動開発（</a:t>
            </a:r>
            <a:r>
              <a:rPr lang="en-US" altLang="ja-JP" sz="2400" b="1" dirty="0">
                <a:solidFill>
                  <a:srgbClr val="FF0000"/>
                </a:solidFill>
              </a:rPr>
              <a:t>TDD</a:t>
            </a:r>
            <a:r>
              <a:rPr lang="ja-JP" altLang="en-US" sz="2400" b="1" dirty="0">
                <a:solidFill>
                  <a:srgbClr val="FF0000"/>
                </a:solidFill>
              </a:rPr>
              <a:t>：</a:t>
            </a:r>
            <a:r>
              <a:rPr lang="en-US" altLang="ja-JP" sz="2400" b="1" dirty="0">
                <a:solidFill>
                  <a:srgbClr val="FF0000"/>
                </a:solidFill>
              </a:rPr>
              <a:t>Test-Driven Development</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i="0" dirty="0">
                <a:solidFill>
                  <a:srgbClr val="333333"/>
                </a:solidFill>
                <a:effectLst/>
                <a:latin typeface="Noto Sans JP"/>
              </a:rPr>
              <a:t>プログラム開発手法の一つで、テストコードを先に作成して、そのテストに合格するように実装とリファクタリングを繰り返す手法のこと</a:t>
            </a:r>
            <a:r>
              <a:rPr lang="ja-JP" altLang="en-US" sz="2400" dirty="0">
                <a:solidFill>
                  <a:srgbClr val="333333"/>
                </a:solidFill>
                <a:latin typeface="Noto Sans JP"/>
              </a:rPr>
              <a:t>。</a:t>
            </a:r>
            <a:r>
              <a:rPr lang="en-US" altLang="ja-JP" sz="2400" dirty="0">
                <a:solidFill>
                  <a:srgbClr val="333333"/>
                </a:solidFill>
                <a:latin typeface="Noto Sans JP"/>
              </a:rPr>
              <a:t>TDD</a:t>
            </a:r>
            <a:r>
              <a:rPr lang="ja-JP" altLang="en-US" sz="2400" dirty="0">
                <a:solidFill>
                  <a:srgbClr val="333333"/>
                </a:solidFill>
                <a:latin typeface="Noto Sans JP"/>
              </a:rPr>
              <a:t>の基本サイクルは、「レッド」「グリーン」「リファクタリング」の三つのステップで構成されています</a:t>
            </a:r>
            <a:endParaRPr lang="en-US" altLang="ja-JP" sz="2400" i="0" dirty="0">
              <a:solidFill>
                <a:srgbClr val="333333"/>
              </a:solidFill>
              <a:effectLst/>
              <a:latin typeface="Noto Sans JP"/>
            </a:endParaRPr>
          </a:p>
        </p:txBody>
      </p:sp>
      <p:sp>
        <p:nvSpPr>
          <p:cNvPr id="2" name="楕円 1">
            <a:extLst>
              <a:ext uri="{FF2B5EF4-FFF2-40B4-BE49-F238E27FC236}">
                <a16:creationId xmlns:a16="http://schemas.microsoft.com/office/drawing/2014/main" id="{F9A41174-695A-71D4-04F2-307D113263BE}"/>
              </a:ext>
            </a:extLst>
          </p:cNvPr>
          <p:cNvSpPr/>
          <p:nvPr/>
        </p:nvSpPr>
        <p:spPr>
          <a:xfrm>
            <a:off x="4795790" y="2671226"/>
            <a:ext cx="2009670" cy="1838848"/>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RED</a:t>
            </a:r>
          </a:p>
          <a:p>
            <a:pPr algn="ctr"/>
            <a:endParaRPr lang="en-US" altLang="ja-JP" sz="600" dirty="0"/>
          </a:p>
          <a:p>
            <a:pPr algn="ctr"/>
            <a:r>
              <a:rPr kumimoji="1" lang="ja-JP" altLang="en-US" sz="1600" b="1" dirty="0"/>
              <a:t>失敗する</a:t>
            </a:r>
            <a:endParaRPr kumimoji="1" lang="en-US" altLang="ja-JP" sz="1600" b="1" dirty="0"/>
          </a:p>
          <a:p>
            <a:pPr algn="ctr"/>
            <a:r>
              <a:rPr kumimoji="1" lang="ja-JP" altLang="en-US" sz="1600" b="1" dirty="0"/>
              <a:t>テストを書く</a:t>
            </a:r>
          </a:p>
        </p:txBody>
      </p:sp>
      <p:sp>
        <p:nvSpPr>
          <p:cNvPr id="5" name="楕円 4">
            <a:extLst>
              <a:ext uri="{FF2B5EF4-FFF2-40B4-BE49-F238E27FC236}">
                <a16:creationId xmlns:a16="http://schemas.microsoft.com/office/drawing/2014/main" id="{882F53D5-6ED0-DF58-A409-13032A8944C6}"/>
              </a:ext>
            </a:extLst>
          </p:cNvPr>
          <p:cNvSpPr/>
          <p:nvPr/>
        </p:nvSpPr>
        <p:spPr>
          <a:xfrm>
            <a:off x="3243058" y="4588862"/>
            <a:ext cx="2009670" cy="183884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t>REFACTORING</a:t>
            </a:r>
          </a:p>
          <a:p>
            <a:pPr algn="ctr"/>
            <a:endParaRPr lang="en-US" altLang="ja-JP" sz="600" dirty="0"/>
          </a:p>
          <a:p>
            <a:pPr algn="ctr"/>
            <a:r>
              <a:rPr kumimoji="1" lang="ja-JP" altLang="en-US" sz="1600" b="1" dirty="0"/>
              <a:t>コードを</a:t>
            </a:r>
            <a:endParaRPr kumimoji="1" lang="en-US" altLang="ja-JP" sz="1600" b="1" dirty="0"/>
          </a:p>
          <a:p>
            <a:pPr algn="ctr"/>
            <a:r>
              <a:rPr lang="ja-JP" altLang="en-US" sz="1600" b="1" dirty="0"/>
              <a:t>整理する</a:t>
            </a:r>
            <a:endParaRPr kumimoji="1" lang="en-US" altLang="ja-JP" sz="1600" b="1" dirty="0"/>
          </a:p>
        </p:txBody>
      </p:sp>
      <p:sp>
        <p:nvSpPr>
          <p:cNvPr id="8" name="楕円 7">
            <a:extLst>
              <a:ext uri="{FF2B5EF4-FFF2-40B4-BE49-F238E27FC236}">
                <a16:creationId xmlns:a16="http://schemas.microsoft.com/office/drawing/2014/main" id="{A7B655D5-8D29-DEB7-0E14-7092B9BD8065}"/>
              </a:ext>
            </a:extLst>
          </p:cNvPr>
          <p:cNvSpPr/>
          <p:nvPr/>
        </p:nvSpPr>
        <p:spPr>
          <a:xfrm>
            <a:off x="6329488" y="4588862"/>
            <a:ext cx="2009670" cy="1838848"/>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t>GREEN</a:t>
            </a:r>
            <a:endParaRPr kumimoji="1" lang="en-US" altLang="ja-JP" sz="2400" b="1" dirty="0"/>
          </a:p>
          <a:p>
            <a:pPr algn="ctr"/>
            <a:endParaRPr lang="en-US" altLang="ja-JP" sz="600" dirty="0"/>
          </a:p>
          <a:p>
            <a:pPr algn="ctr"/>
            <a:r>
              <a:rPr kumimoji="1" lang="ja-JP" altLang="en-US" sz="1600" b="1" dirty="0"/>
              <a:t>テストに通る</a:t>
            </a:r>
            <a:endParaRPr kumimoji="1" lang="en-US" altLang="ja-JP" sz="1600" b="1" dirty="0"/>
          </a:p>
          <a:p>
            <a:pPr algn="ctr"/>
            <a:r>
              <a:rPr kumimoji="1" lang="ja-JP" altLang="en-US" sz="1600" b="1" dirty="0"/>
              <a:t>ように実装</a:t>
            </a:r>
          </a:p>
        </p:txBody>
      </p:sp>
      <p:sp>
        <p:nvSpPr>
          <p:cNvPr id="10" name="矢印: 右 9">
            <a:extLst>
              <a:ext uri="{FF2B5EF4-FFF2-40B4-BE49-F238E27FC236}">
                <a16:creationId xmlns:a16="http://schemas.microsoft.com/office/drawing/2014/main" id="{7670756D-E12D-4861-2A52-61593AC1BB27}"/>
              </a:ext>
            </a:extLst>
          </p:cNvPr>
          <p:cNvSpPr/>
          <p:nvPr/>
        </p:nvSpPr>
        <p:spPr>
          <a:xfrm rot="2567264">
            <a:off x="6704625" y="4051246"/>
            <a:ext cx="683288" cy="3524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47BD8E1-187A-88B3-6FDC-90ACEB2F1FB1}"/>
              </a:ext>
            </a:extLst>
          </p:cNvPr>
          <p:cNvSpPr/>
          <p:nvPr/>
        </p:nvSpPr>
        <p:spPr>
          <a:xfrm rot="18718484">
            <a:off x="4112390" y="4040795"/>
            <a:ext cx="683288" cy="3524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2883D2F-D617-4246-9F20-DBCBB72CD292}"/>
              </a:ext>
            </a:extLst>
          </p:cNvPr>
          <p:cNvSpPr/>
          <p:nvPr/>
        </p:nvSpPr>
        <p:spPr>
          <a:xfrm rot="10800000">
            <a:off x="5412712" y="5508286"/>
            <a:ext cx="683288" cy="3524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93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1042316"/>
            <a:ext cx="10943714" cy="1754326"/>
          </a:xfrm>
          <a:prstGeom prst="rect">
            <a:avLst/>
          </a:prstGeom>
          <a:noFill/>
        </p:spPr>
        <p:txBody>
          <a:bodyPr wrap="square" rtlCol="0">
            <a:spAutoFit/>
          </a:bodyPr>
          <a:lstStyle/>
          <a:p>
            <a:r>
              <a:rPr lang="ja-JP" altLang="en-US" sz="2400" b="1" dirty="0">
                <a:solidFill>
                  <a:srgbClr val="FF0000"/>
                </a:solidFill>
              </a:rPr>
              <a:t>ペアプログラミング</a:t>
            </a:r>
            <a:endParaRPr lang="en-US" altLang="ja-JP" sz="2400" b="1" dirty="0">
              <a:solidFill>
                <a:srgbClr val="FF0000"/>
              </a:solidFill>
            </a:endParaRPr>
          </a:p>
          <a:p>
            <a:endParaRPr lang="en-US" altLang="ja-JP" sz="1200" dirty="0">
              <a:solidFill>
                <a:srgbClr val="FF0000"/>
              </a:solidFill>
            </a:endParaRPr>
          </a:p>
          <a:p>
            <a:r>
              <a:rPr lang="en-US" altLang="ja-JP" sz="2400" i="0" dirty="0">
                <a:solidFill>
                  <a:srgbClr val="333333"/>
                </a:solidFill>
                <a:effectLst/>
                <a:latin typeface="Noto Sans JP"/>
              </a:rPr>
              <a:t>2</a:t>
            </a:r>
            <a:r>
              <a:rPr lang="ja-JP" altLang="en-US" sz="2400" i="0" dirty="0">
                <a:solidFill>
                  <a:srgbClr val="333333"/>
                </a:solidFill>
                <a:effectLst/>
                <a:latin typeface="Noto Sans JP"/>
              </a:rPr>
              <a:t>人のプログラマーが一つのコンピュータを共有しながらプログラミングを行う開発手法のこと。エクストリームプログラミング（</a:t>
            </a:r>
            <a:r>
              <a:rPr lang="en-US" altLang="ja-JP" sz="2400" i="0" dirty="0">
                <a:solidFill>
                  <a:srgbClr val="333333"/>
                </a:solidFill>
                <a:effectLst/>
                <a:latin typeface="Noto Sans JP"/>
              </a:rPr>
              <a:t>XP</a:t>
            </a:r>
            <a:r>
              <a:rPr lang="ja-JP" altLang="en-US" sz="2400" i="0" dirty="0">
                <a:solidFill>
                  <a:srgbClr val="333333"/>
                </a:solidFill>
                <a:effectLst/>
                <a:latin typeface="Noto Sans JP"/>
              </a:rPr>
              <a:t>）などのアジャイル開発方法論でよく用いられている。</a:t>
            </a:r>
            <a:endParaRPr lang="en-US" altLang="ja-JP" sz="2400" i="0" dirty="0">
              <a:solidFill>
                <a:srgbClr val="333333"/>
              </a:solidFill>
              <a:effectLst/>
              <a:latin typeface="Noto Sans JP"/>
            </a:endParaRPr>
          </a:p>
        </p:txBody>
      </p:sp>
      <p:pic>
        <p:nvPicPr>
          <p:cNvPr id="2050" name="Picture 2">
            <a:extLst>
              <a:ext uri="{FF2B5EF4-FFF2-40B4-BE49-F238E27FC236}">
                <a16:creationId xmlns:a16="http://schemas.microsoft.com/office/drawing/2014/main" id="{D2EB5928-ED72-0C83-0636-97DE0C2D0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075" y="2915897"/>
            <a:ext cx="2899787" cy="289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50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843950"/>
            <a:ext cx="12192000" cy="3170099"/>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リファクタリング</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 </a:t>
            </a: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82289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843950"/>
            <a:ext cx="12192000" cy="3170099"/>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リファクタリング</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ずんだもん</a:t>
            </a:r>
            <a:r>
              <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 </a:t>
            </a: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4028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2339CB70-1DE9-772B-CF2D-A67A4414B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6" y="645751"/>
            <a:ext cx="8208928" cy="5566498"/>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710084"/>
            <a:ext cx="10943714" cy="2492990"/>
          </a:xfrm>
          <a:prstGeom prst="rect">
            <a:avLst/>
          </a:prstGeom>
          <a:noFill/>
        </p:spPr>
        <p:txBody>
          <a:bodyPr wrap="square" rtlCol="0">
            <a:spAutoFit/>
          </a:bodyPr>
          <a:lstStyle/>
          <a:p>
            <a:r>
              <a:rPr lang="ja-JP" altLang="en-US" sz="2400" b="1" dirty="0">
                <a:solidFill>
                  <a:srgbClr val="FF0000"/>
                </a:solidFill>
              </a:rPr>
              <a:t>リファクタリング </a:t>
            </a:r>
            <a:r>
              <a:rPr lang="en-US" altLang="ja-JP" sz="2400" b="1" dirty="0">
                <a:solidFill>
                  <a:srgbClr val="FF0000"/>
                </a:solidFill>
              </a:rPr>
              <a:t>(Refactoring)</a:t>
            </a:r>
          </a:p>
          <a:p>
            <a:endParaRPr lang="en-US" altLang="ja-JP" sz="1200" dirty="0">
              <a:solidFill>
                <a:srgbClr val="FF0000"/>
              </a:solidFill>
            </a:endParaRPr>
          </a:p>
          <a:p>
            <a:r>
              <a:rPr lang="ja-JP" altLang="en-US" sz="2400" i="0" dirty="0">
                <a:solidFill>
                  <a:srgbClr val="333333"/>
                </a:solidFill>
                <a:effectLst/>
                <a:latin typeface="Noto Sans JP"/>
              </a:rPr>
              <a:t>コンピュータのプログラムの</a:t>
            </a:r>
            <a:r>
              <a:rPr lang="ja-JP" altLang="en-US" sz="2400" b="1" i="0" dirty="0">
                <a:solidFill>
                  <a:srgbClr val="333333"/>
                </a:solidFill>
                <a:effectLst/>
                <a:latin typeface="Noto Sans JP"/>
              </a:rPr>
              <a:t>動作・機能・仕様を変えず</a:t>
            </a:r>
            <a:r>
              <a:rPr lang="ja-JP" altLang="en-US" sz="2400" i="0" dirty="0">
                <a:solidFill>
                  <a:srgbClr val="333333"/>
                </a:solidFill>
                <a:effectLst/>
                <a:latin typeface="Noto Sans JP"/>
              </a:rPr>
              <a:t>に、</a:t>
            </a:r>
            <a:r>
              <a:rPr lang="ja-JP" altLang="en-US" sz="2400" b="1" i="0" dirty="0">
                <a:solidFill>
                  <a:srgbClr val="333333"/>
                </a:solidFill>
                <a:effectLst/>
                <a:latin typeface="Noto Sans JP"/>
              </a:rPr>
              <a:t>内部構造</a:t>
            </a:r>
            <a:r>
              <a:rPr lang="ja-JP" altLang="en-US" sz="2400" b="1" dirty="0">
                <a:solidFill>
                  <a:srgbClr val="333333"/>
                </a:solidFill>
                <a:latin typeface="Noto Sans JP"/>
              </a:rPr>
              <a:t>（ソースコード）</a:t>
            </a:r>
            <a:r>
              <a:rPr lang="ja-JP" altLang="en-US" sz="2400" b="1" i="0" dirty="0">
                <a:solidFill>
                  <a:srgbClr val="333333"/>
                </a:solidFill>
                <a:effectLst/>
                <a:latin typeface="Noto Sans JP"/>
              </a:rPr>
              <a:t>を改善</a:t>
            </a:r>
            <a:r>
              <a:rPr lang="ja-JP" altLang="en-US" sz="2400" i="0" dirty="0">
                <a:solidFill>
                  <a:srgbClr val="333333"/>
                </a:solidFill>
                <a:effectLst/>
                <a:latin typeface="Noto Sans JP"/>
              </a:rPr>
              <a:t>すること。保守や管理、再利用を容易にするために行われる。</a:t>
            </a:r>
            <a:endParaRPr lang="en-US" altLang="ja-JP" sz="2400" i="0" dirty="0">
              <a:solidFill>
                <a:srgbClr val="333333"/>
              </a:solidFill>
              <a:effectLst/>
              <a:latin typeface="Noto Sans JP"/>
            </a:endParaRPr>
          </a:p>
          <a:p>
            <a:r>
              <a:rPr lang="ja-JP" altLang="en-US" sz="2400" i="0" dirty="0">
                <a:solidFill>
                  <a:srgbClr val="333333"/>
                </a:solidFill>
                <a:effectLst/>
                <a:latin typeface="Noto Sans JP"/>
              </a:rPr>
              <a:t>問題点を解決するバグ修正とは異なり、リファクタリングでは外から見た挙動は変わらない。リファクタリングの具体例としては、冗長なコードの削除、変数名や関数名の適切化、コードの再構成、コードの重複排除などが挙げられる。</a:t>
            </a:r>
          </a:p>
        </p:txBody>
      </p:sp>
      <p:pic>
        <p:nvPicPr>
          <p:cNvPr id="3" name="Picture 2">
            <a:extLst>
              <a:ext uri="{FF2B5EF4-FFF2-40B4-BE49-F238E27FC236}">
                <a16:creationId xmlns:a16="http://schemas.microsoft.com/office/drawing/2014/main" id="{F394BECF-5612-AB92-48F9-88A2376AA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137" y="3529483"/>
            <a:ext cx="2618433" cy="261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5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DCEBAB1-45EB-2D60-1FC5-9BE9C76350DB}"/>
              </a:ext>
            </a:extLst>
          </p:cNvPr>
          <p:cNvPicPr>
            <a:picLocks noChangeAspect="1"/>
          </p:cNvPicPr>
          <p:nvPr/>
        </p:nvPicPr>
        <p:blipFill>
          <a:blip r:embed="rId2"/>
          <a:stretch>
            <a:fillRect/>
          </a:stretch>
        </p:blipFill>
        <p:spPr>
          <a:xfrm>
            <a:off x="770782" y="1627856"/>
            <a:ext cx="10650436" cy="3191320"/>
          </a:xfrm>
          <a:prstGeom prst="rect">
            <a:avLst/>
          </a:prstGeom>
        </p:spPr>
      </p:pic>
      <p:sp>
        <p:nvSpPr>
          <p:cNvPr id="2" name="テキスト ボックス 1">
            <a:extLst>
              <a:ext uri="{FF2B5EF4-FFF2-40B4-BE49-F238E27FC236}">
                <a16:creationId xmlns:a16="http://schemas.microsoft.com/office/drawing/2014/main" id="{B9750A4F-5AB6-317E-0F3C-6FECD5601C24}"/>
              </a:ext>
            </a:extLst>
          </p:cNvPr>
          <p:cNvSpPr txBox="1"/>
          <p:nvPr/>
        </p:nvSpPr>
        <p:spPr>
          <a:xfrm>
            <a:off x="1012666" y="1339649"/>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5</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24731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DCEBAB1-45EB-2D60-1FC5-9BE9C76350DB}"/>
              </a:ext>
            </a:extLst>
          </p:cNvPr>
          <p:cNvPicPr>
            <a:picLocks noChangeAspect="1"/>
          </p:cNvPicPr>
          <p:nvPr/>
        </p:nvPicPr>
        <p:blipFill>
          <a:blip r:embed="rId2"/>
          <a:stretch>
            <a:fillRect/>
          </a:stretch>
        </p:blipFill>
        <p:spPr>
          <a:xfrm>
            <a:off x="770782" y="1627856"/>
            <a:ext cx="10650436" cy="3191320"/>
          </a:xfrm>
          <a:prstGeom prst="rect">
            <a:avLst/>
          </a:prstGeom>
        </p:spPr>
      </p:pic>
      <p:sp>
        <p:nvSpPr>
          <p:cNvPr id="2" name="楕円 1">
            <a:extLst>
              <a:ext uri="{FF2B5EF4-FFF2-40B4-BE49-F238E27FC236}">
                <a16:creationId xmlns:a16="http://schemas.microsoft.com/office/drawing/2014/main" id="{37D98DBE-832F-90DC-E15F-F70E3DAB3369}"/>
              </a:ext>
            </a:extLst>
          </p:cNvPr>
          <p:cNvSpPr/>
          <p:nvPr/>
        </p:nvSpPr>
        <p:spPr>
          <a:xfrm>
            <a:off x="1496602" y="2717422"/>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A5C36EB-7BD8-2E70-7874-64C422F963F5}"/>
              </a:ext>
            </a:extLst>
          </p:cNvPr>
          <p:cNvSpPr txBox="1"/>
          <p:nvPr/>
        </p:nvSpPr>
        <p:spPr>
          <a:xfrm>
            <a:off x="1012666" y="1339649"/>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5</a:t>
            </a:r>
            <a:r>
              <a:rPr lang="ja-JP" altLang="en-US" sz="2000" b="1" dirty="0">
                <a:latin typeface="Noto Sans JP"/>
              </a:rPr>
              <a:t>年度</a:t>
            </a:r>
            <a:endParaRPr lang="en-US" altLang="ja-JP" sz="2000" b="1" dirty="0">
              <a:latin typeface="Noto Sans JP"/>
            </a:endParaRPr>
          </a:p>
        </p:txBody>
      </p:sp>
      <p:sp>
        <p:nvSpPr>
          <p:cNvPr id="5" name="テキスト ボックス 4">
            <a:extLst>
              <a:ext uri="{FF2B5EF4-FFF2-40B4-BE49-F238E27FC236}">
                <a16:creationId xmlns:a16="http://schemas.microsoft.com/office/drawing/2014/main" id="{1E7A3D69-9480-5EBF-1ACC-460266228C82}"/>
              </a:ext>
            </a:extLst>
          </p:cNvPr>
          <p:cNvSpPr txBox="1"/>
          <p:nvPr/>
        </p:nvSpPr>
        <p:spPr>
          <a:xfrm>
            <a:off x="7365440" y="3547068"/>
            <a:ext cx="3727939" cy="400110"/>
          </a:xfrm>
          <a:prstGeom prst="rect">
            <a:avLst/>
          </a:prstGeom>
          <a:noFill/>
        </p:spPr>
        <p:txBody>
          <a:bodyPr wrap="square" rtlCol="0">
            <a:spAutoFit/>
          </a:bodyPr>
          <a:lstStyle/>
          <a:p>
            <a:r>
              <a:rPr lang="ja-JP" altLang="en-US" sz="2000" b="1" dirty="0">
                <a:solidFill>
                  <a:srgbClr val="0070C0"/>
                </a:solidFill>
              </a:rPr>
              <a:t>⇒リバースエンジニアリング</a:t>
            </a:r>
            <a:endParaRPr kumimoji="1" lang="ja-JP" altLang="en-US" sz="2000" b="1" dirty="0">
              <a:solidFill>
                <a:srgbClr val="0070C0"/>
              </a:solidFill>
            </a:endParaRPr>
          </a:p>
        </p:txBody>
      </p:sp>
      <p:sp>
        <p:nvSpPr>
          <p:cNvPr id="6" name="テキスト ボックス 5">
            <a:extLst>
              <a:ext uri="{FF2B5EF4-FFF2-40B4-BE49-F238E27FC236}">
                <a16:creationId xmlns:a16="http://schemas.microsoft.com/office/drawing/2014/main" id="{B8A80F8A-18E3-8964-19EC-BA93CAA923EA}"/>
              </a:ext>
            </a:extLst>
          </p:cNvPr>
          <p:cNvSpPr txBox="1"/>
          <p:nvPr/>
        </p:nvSpPr>
        <p:spPr>
          <a:xfrm>
            <a:off x="8922936" y="4035330"/>
            <a:ext cx="2371411" cy="400110"/>
          </a:xfrm>
          <a:prstGeom prst="rect">
            <a:avLst/>
          </a:prstGeom>
          <a:noFill/>
        </p:spPr>
        <p:txBody>
          <a:bodyPr wrap="square" rtlCol="0">
            <a:spAutoFit/>
          </a:bodyPr>
          <a:lstStyle/>
          <a:p>
            <a:r>
              <a:rPr lang="ja-JP" altLang="en-US" sz="2000" b="1" dirty="0">
                <a:solidFill>
                  <a:srgbClr val="0070C0"/>
                </a:solidFill>
              </a:rPr>
              <a:t>⇒バグフィックス</a:t>
            </a:r>
            <a:endParaRPr kumimoji="1" lang="ja-JP" altLang="en-US" sz="2000" b="1" dirty="0">
              <a:solidFill>
                <a:srgbClr val="0070C0"/>
              </a:solidFill>
            </a:endParaRPr>
          </a:p>
        </p:txBody>
      </p:sp>
      <p:sp>
        <p:nvSpPr>
          <p:cNvPr id="7" name="テキスト ボックス 6">
            <a:extLst>
              <a:ext uri="{FF2B5EF4-FFF2-40B4-BE49-F238E27FC236}">
                <a16:creationId xmlns:a16="http://schemas.microsoft.com/office/drawing/2014/main" id="{081E9460-EF86-4880-DF7D-6D9BA6884F68}"/>
              </a:ext>
            </a:extLst>
          </p:cNvPr>
          <p:cNvSpPr txBox="1"/>
          <p:nvPr/>
        </p:nvSpPr>
        <p:spPr>
          <a:xfrm>
            <a:off x="9596173" y="4655010"/>
            <a:ext cx="1698173" cy="400110"/>
          </a:xfrm>
          <a:prstGeom prst="rect">
            <a:avLst/>
          </a:prstGeom>
          <a:noFill/>
        </p:spPr>
        <p:txBody>
          <a:bodyPr wrap="square" rtlCol="0">
            <a:spAutoFit/>
          </a:bodyPr>
          <a:lstStyle/>
          <a:p>
            <a:r>
              <a:rPr lang="ja-JP" altLang="en-US" sz="2000" b="1" dirty="0">
                <a:solidFill>
                  <a:srgbClr val="0070C0"/>
                </a:solidFill>
              </a:rPr>
              <a:t>⇒機能追加</a:t>
            </a:r>
            <a:endParaRPr kumimoji="1" lang="ja-JP" altLang="en-US" sz="2000" b="1" dirty="0">
              <a:solidFill>
                <a:srgbClr val="0070C0"/>
              </a:solidFill>
            </a:endParaRPr>
          </a:p>
        </p:txBody>
      </p:sp>
    </p:spTree>
    <p:extLst>
      <p:ext uri="{BB962C8B-B14F-4D97-AF65-F5344CB8AC3E}">
        <p14:creationId xmlns:p14="http://schemas.microsoft.com/office/powerpoint/2010/main" val="230270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 手紙&#10;&#10;自動的に生成された説明">
            <a:extLst>
              <a:ext uri="{FF2B5EF4-FFF2-40B4-BE49-F238E27FC236}">
                <a16:creationId xmlns:a16="http://schemas.microsoft.com/office/drawing/2014/main" id="{8ED1E5FE-6741-CBC7-E42C-E109D6E0C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96" y="1954579"/>
            <a:ext cx="10470807" cy="2948842"/>
          </a:xfrm>
          <a:prstGeom prst="rect">
            <a:avLst/>
          </a:prstGeom>
        </p:spPr>
      </p:pic>
      <p:sp>
        <p:nvSpPr>
          <p:cNvPr id="2" name="テキスト ボックス 1">
            <a:extLst>
              <a:ext uri="{FF2B5EF4-FFF2-40B4-BE49-F238E27FC236}">
                <a16:creationId xmlns:a16="http://schemas.microsoft.com/office/drawing/2014/main" id="{B6586646-84A0-A82F-93F9-2812B20CF21C}"/>
              </a:ext>
            </a:extLst>
          </p:cNvPr>
          <p:cNvSpPr txBox="1"/>
          <p:nvPr/>
        </p:nvSpPr>
        <p:spPr>
          <a:xfrm>
            <a:off x="942328" y="1754524"/>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3</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257108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 手紙&#10;&#10;自動的に生成された説明">
            <a:extLst>
              <a:ext uri="{FF2B5EF4-FFF2-40B4-BE49-F238E27FC236}">
                <a16:creationId xmlns:a16="http://schemas.microsoft.com/office/drawing/2014/main" id="{8ED1E5FE-6741-CBC7-E42C-E109D6E0C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96" y="1954579"/>
            <a:ext cx="10470807" cy="2948842"/>
          </a:xfrm>
          <a:prstGeom prst="rect">
            <a:avLst/>
          </a:prstGeom>
        </p:spPr>
      </p:pic>
      <p:sp>
        <p:nvSpPr>
          <p:cNvPr id="2" name="テキスト ボックス 1">
            <a:extLst>
              <a:ext uri="{FF2B5EF4-FFF2-40B4-BE49-F238E27FC236}">
                <a16:creationId xmlns:a16="http://schemas.microsoft.com/office/drawing/2014/main" id="{B6586646-84A0-A82F-93F9-2812B20CF21C}"/>
              </a:ext>
            </a:extLst>
          </p:cNvPr>
          <p:cNvSpPr txBox="1"/>
          <p:nvPr/>
        </p:nvSpPr>
        <p:spPr>
          <a:xfrm>
            <a:off x="942328" y="1754524"/>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3</a:t>
            </a:r>
            <a:r>
              <a:rPr lang="ja-JP" altLang="en-US" sz="2000" b="1" dirty="0">
                <a:latin typeface="Noto Sans JP"/>
              </a:rPr>
              <a:t>年度</a:t>
            </a:r>
            <a:endParaRPr lang="en-US" altLang="ja-JP" sz="2000" b="1" dirty="0">
              <a:latin typeface="Noto Sans JP"/>
            </a:endParaRPr>
          </a:p>
        </p:txBody>
      </p:sp>
      <p:sp>
        <p:nvSpPr>
          <p:cNvPr id="3" name="楕円 2">
            <a:extLst>
              <a:ext uri="{FF2B5EF4-FFF2-40B4-BE49-F238E27FC236}">
                <a16:creationId xmlns:a16="http://schemas.microsoft.com/office/drawing/2014/main" id="{36D8C362-29B6-42D7-5695-23C2FC4A13F3}"/>
              </a:ext>
            </a:extLst>
          </p:cNvPr>
          <p:cNvSpPr/>
          <p:nvPr/>
        </p:nvSpPr>
        <p:spPr>
          <a:xfrm>
            <a:off x="6270070" y="4258401"/>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458144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2215</TotalTime>
  <Words>251</Words>
  <Application>Microsoft Office PowerPoint</Application>
  <PresentationFormat>ワイド画面</PresentationFormat>
  <Paragraphs>37</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727</cp:revision>
  <dcterms:created xsi:type="dcterms:W3CDTF">2023-10-19T04:21:29Z</dcterms:created>
  <dcterms:modified xsi:type="dcterms:W3CDTF">2025-01-30T02:44:46Z</dcterms:modified>
</cp:coreProperties>
</file>