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36" r:id="rId2"/>
    <p:sldId id="979" r:id="rId3"/>
    <p:sldId id="977" r:id="rId4"/>
    <p:sldId id="984" r:id="rId5"/>
    <p:sldId id="261" r:id="rId6"/>
    <p:sldId id="685" r:id="rId7"/>
    <p:sldId id="98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AAC"/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267" autoAdjust="0"/>
  </p:normalViewPr>
  <p:slideViewPr>
    <p:cSldViewPr snapToGrid="0">
      <p:cViewPr varScale="1">
        <p:scale>
          <a:sx n="83" d="100"/>
          <a:sy n="83" d="100"/>
        </p:scale>
        <p:origin x="9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643896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主成分分析</a:t>
            </a:r>
            <a:endParaRPr lang="en-US" altLang="ja-JP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73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8D7D4E9-8FBA-E804-2633-3CBF49E0D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72" y="811420"/>
            <a:ext cx="7844455" cy="52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587442"/>
            <a:ext cx="1094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主成分分析（</a:t>
            </a:r>
            <a:r>
              <a:rPr lang="en-US" altLang="ja-JP" sz="2400" b="1" dirty="0">
                <a:solidFill>
                  <a:srgbClr val="FF0000"/>
                </a:solidFill>
              </a:rPr>
              <a:t>PCA</a:t>
            </a:r>
            <a:r>
              <a:rPr lang="ja-JP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ja-JP" sz="2400" b="1" dirty="0">
                <a:solidFill>
                  <a:srgbClr val="FF0000"/>
                </a:solidFill>
              </a:rPr>
              <a:t>Principal Component Analysis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多くの変数を持つデータを集約して主成分を作成する統計的分析手法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</a:t>
            </a: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データの情報量を削減してデータの特徴を可視化したり要約したりするのに使われる。例として、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6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科目のテストを行った結果を主成分分析すると、第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1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主成分に「文系科目」、第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2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主成分に「理系科目」という指標で受験生の能力を可視化することができる。マーケティングや研究開発、機械学習などで利用されている。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F1A496-6F5C-D82E-E05D-3D74D0A7769E}"/>
              </a:ext>
            </a:extLst>
          </p:cNvPr>
          <p:cNvSpPr/>
          <p:nvPr/>
        </p:nvSpPr>
        <p:spPr>
          <a:xfrm>
            <a:off x="2605867" y="3889560"/>
            <a:ext cx="1334756" cy="38167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英語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74AED5-83A1-7BDB-6A38-0C7601D34FBA}"/>
              </a:ext>
            </a:extLst>
          </p:cNvPr>
          <p:cNvSpPr/>
          <p:nvPr/>
        </p:nvSpPr>
        <p:spPr>
          <a:xfrm>
            <a:off x="2605867" y="4314789"/>
            <a:ext cx="1334756" cy="35422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国語</a:t>
            </a:r>
            <a:endParaRPr kumimoji="1" lang="ja-JP" altLang="en-US" sz="20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289ABD6-12DE-020A-7E37-9A8DBF5EB05B}"/>
              </a:ext>
            </a:extLst>
          </p:cNvPr>
          <p:cNvSpPr/>
          <p:nvPr/>
        </p:nvSpPr>
        <p:spPr>
          <a:xfrm>
            <a:off x="2605867" y="4730954"/>
            <a:ext cx="1334756" cy="36342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社会</a:t>
            </a:r>
            <a:endParaRPr kumimoji="1" lang="ja-JP" altLang="en-US" sz="2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5AF1EDC-862A-F520-4B06-791EBD870A6D}"/>
              </a:ext>
            </a:extLst>
          </p:cNvPr>
          <p:cNvSpPr/>
          <p:nvPr/>
        </p:nvSpPr>
        <p:spPr>
          <a:xfrm>
            <a:off x="2605867" y="5153795"/>
            <a:ext cx="1334756" cy="3391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数学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A361E11-7482-EE9C-BE6B-BCF2DFE1A9B5}"/>
              </a:ext>
            </a:extLst>
          </p:cNvPr>
          <p:cNvSpPr/>
          <p:nvPr/>
        </p:nvSpPr>
        <p:spPr>
          <a:xfrm>
            <a:off x="2605867" y="5564095"/>
            <a:ext cx="1334756" cy="3391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化学</a:t>
            </a:r>
            <a:endParaRPr kumimoji="1" lang="ja-JP" altLang="en-US" sz="2000" b="1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FE638B5-A69E-B409-0AFE-32B848CF392F}"/>
              </a:ext>
            </a:extLst>
          </p:cNvPr>
          <p:cNvSpPr/>
          <p:nvPr/>
        </p:nvSpPr>
        <p:spPr>
          <a:xfrm>
            <a:off x="2605867" y="5987813"/>
            <a:ext cx="1334756" cy="3391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物理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0F26ECF-3E87-7BDD-2975-8AFEC47027AA}"/>
              </a:ext>
            </a:extLst>
          </p:cNvPr>
          <p:cNvSpPr/>
          <p:nvPr/>
        </p:nvSpPr>
        <p:spPr>
          <a:xfrm>
            <a:off x="4412899" y="4314788"/>
            <a:ext cx="1334756" cy="4421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文系科目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A677007-CB10-122E-BB20-17135593A70F}"/>
              </a:ext>
            </a:extLst>
          </p:cNvPr>
          <p:cNvSpPr/>
          <p:nvPr/>
        </p:nvSpPr>
        <p:spPr>
          <a:xfrm>
            <a:off x="4412897" y="5525589"/>
            <a:ext cx="1334756" cy="4421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理系科目</a:t>
            </a:r>
            <a:endParaRPr kumimoji="1" lang="ja-JP" altLang="en-US" sz="20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9259448-F3FF-AB52-409D-E8B5B5490936}"/>
              </a:ext>
            </a:extLst>
          </p:cNvPr>
          <p:cNvSpPr txBox="1"/>
          <p:nvPr/>
        </p:nvSpPr>
        <p:spPr>
          <a:xfrm>
            <a:off x="4231190" y="3860118"/>
            <a:ext cx="1698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第</a:t>
            </a:r>
            <a:r>
              <a:rPr lang="en-US" altLang="ja-JP" sz="2000" b="1" dirty="0">
                <a:latin typeface="Noto Sans JP"/>
              </a:rPr>
              <a:t>1</a:t>
            </a:r>
            <a:r>
              <a:rPr lang="ja-JP" altLang="en-US" sz="2000" b="1" dirty="0">
                <a:latin typeface="Noto Sans JP"/>
              </a:rPr>
              <a:t>主成分</a:t>
            </a:r>
            <a:endParaRPr lang="ja-JP" altLang="en-US" sz="2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5BBC52-C75A-D392-F89C-F5684103AB0D}"/>
              </a:ext>
            </a:extLst>
          </p:cNvPr>
          <p:cNvSpPr txBox="1"/>
          <p:nvPr/>
        </p:nvSpPr>
        <p:spPr>
          <a:xfrm>
            <a:off x="2605867" y="3398856"/>
            <a:ext cx="1334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教科</a:t>
            </a:r>
            <a:endParaRPr lang="ja-JP" altLang="en-US" sz="20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54D6E2-937E-4A09-E114-2AA613F2ADA3}"/>
              </a:ext>
            </a:extLst>
          </p:cNvPr>
          <p:cNvSpPr txBox="1"/>
          <p:nvPr/>
        </p:nvSpPr>
        <p:spPr>
          <a:xfrm>
            <a:off x="4231190" y="5135881"/>
            <a:ext cx="1698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第</a:t>
            </a:r>
            <a:r>
              <a:rPr lang="en-US" altLang="ja-JP" sz="2000" b="1" dirty="0">
                <a:latin typeface="Noto Sans JP"/>
              </a:rPr>
              <a:t>2</a:t>
            </a:r>
            <a:r>
              <a:rPr lang="ja-JP" altLang="en-US" sz="2000" b="1" dirty="0">
                <a:latin typeface="Noto Sans JP"/>
              </a:rPr>
              <a:t>主成分</a:t>
            </a:r>
            <a:endParaRPr lang="ja-JP" altLang="en-US" sz="2000" b="1" dirty="0"/>
          </a:p>
        </p:txBody>
      </p:sp>
      <p:cxnSp>
        <p:nvCxnSpPr>
          <p:cNvPr id="1041" name="直線矢印コネクタ 1040">
            <a:extLst>
              <a:ext uri="{FF2B5EF4-FFF2-40B4-BE49-F238E27FC236}">
                <a16:creationId xmlns:a16="http://schemas.microsoft.com/office/drawing/2014/main" id="{70BC6D6A-8B25-9508-BF32-CDFF4894A0D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940623" y="5746653"/>
            <a:ext cx="472274" cy="4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線矢印コネクタ 1043">
            <a:extLst>
              <a:ext uri="{FF2B5EF4-FFF2-40B4-BE49-F238E27FC236}">
                <a16:creationId xmlns:a16="http://schemas.microsoft.com/office/drawing/2014/main" id="{F0E0065B-8941-96D2-4B57-C32AEEF4595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940623" y="5733652"/>
            <a:ext cx="472274" cy="1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直線矢印コネクタ 1046">
            <a:extLst>
              <a:ext uri="{FF2B5EF4-FFF2-40B4-BE49-F238E27FC236}">
                <a16:creationId xmlns:a16="http://schemas.microsoft.com/office/drawing/2014/main" id="{F5C9CC88-561E-A285-D056-637A0F5DED4A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940623" y="5323352"/>
            <a:ext cx="472274" cy="42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線矢印コネクタ 1049">
            <a:extLst>
              <a:ext uri="{FF2B5EF4-FFF2-40B4-BE49-F238E27FC236}">
                <a16:creationId xmlns:a16="http://schemas.microsoft.com/office/drawing/2014/main" id="{AD3F71D0-041E-A2B5-78C0-6379CBD3398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940623" y="4535852"/>
            <a:ext cx="472276" cy="37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03123EAF-F838-6CF1-0539-2EDB22F8C47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3940623" y="4491899"/>
            <a:ext cx="472276" cy="4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線矢印コネクタ 1055">
            <a:extLst>
              <a:ext uri="{FF2B5EF4-FFF2-40B4-BE49-F238E27FC236}">
                <a16:creationId xmlns:a16="http://schemas.microsoft.com/office/drawing/2014/main" id="{3CE9D9B4-FE34-3C68-6071-1C28CFD8859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940623" y="4080399"/>
            <a:ext cx="472276" cy="45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7" name="グループ化 1116">
            <a:extLst>
              <a:ext uri="{FF2B5EF4-FFF2-40B4-BE49-F238E27FC236}">
                <a16:creationId xmlns:a16="http://schemas.microsoft.com/office/drawing/2014/main" id="{479A7F1C-EEF8-83BC-7903-B36F3D50F5E9}"/>
              </a:ext>
            </a:extLst>
          </p:cNvPr>
          <p:cNvGrpSpPr/>
          <p:nvPr/>
        </p:nvGrpSpPr>
        <p:grpSpPr>
          <a:xfrm>
            <a:off x="6501284" y="3537020"/>
            <a:ext cx="3374576" cy="2689423"/>
            <a:chOff x="6501284" y="3537020"/>
            <a:chExt cx="3374576" cy="2689423"/>
          </a:xfrm>
        </p:grpSpPr>
        <p:cxnSp>
          <p:nvCxnSpPr>
            <p:cNvPr id="1110" name="直線コネクタ 1109">
              <a:extLst>
                <a:ext uri="{FF2B5EF4-FFF2-40B4-BE49-F238E27FC236}">
                  <a16:creationId xmlns:a16="http://schemas.microsoft.com/office/drawing/2014/main" id="{3D1CA9DF-5B9A-300A-5FA9-7CDADCF638C1}"/>
                </a:ext>
              </a:extLst>
            </p:cNvPr>
            <p:cNvCxnSpPr/>
            <p:nvPr/>
          </p:nvCxnSpPr>
          <p:spPr>
            <a:xfrm>
              <a:off x="6501284" y="3537020"/>
              <a:ext cx="0" cy="2689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1" name="直線コネクタ 1110">
              <a:extLst>
                <a:ext uri="{FF2B5EF4-FFF2-40B4-BE49-F238E27FC236}">
                  <a16:creationId xmlns:a16="http://schemas.microsoft.com/office/drawing/2014/main" id="{51B0D63F-0AE2-CBA7-962D-7AE988B7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1284" y="6226443"/>
              <a:ext cx="337457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8" name="楕円 1117">
            <a:extLst>
              <a:ext uri="{FF2B5EF4-FFF2-40B4-BE49-F238E27FC236}">
                <a16:creationId xmlns:a16="http://schemas.microsoft.com/office/drawing/2014/main" id="{FC0662D9-8078-7F53-12C6-6A60483777C5}"/>
              </a:ext>
            </a:extLst>
          </p:cNvPr>
          <p:cNvSpPr/>
          <p:nvPr/>
        </p:nvSpPr>
        <p:spPr>
          <a:xfrm>
            <a:off x="7957457" y="5257058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9" name="楕円 1118">
            <a:extLst>
              <a:ext uri="{FF2B5EF4-FFF2-40B4-BE49-F238E27FC236}">
                <a16:creationId xmlns:a16="http://schemas.microsoft.com/office/drawing/2014/main" id="{33B698CC-4F82-9CE4-0DB0-0B51186CF903}"/>
              </a:ext>
            </a:extLst>
          </p:cNvPr>
          <p:cNvSpPr/>
          <p:nvPr/>
        </p:nvSpPr>
        <p:spPr>
          <a:xfrm>
            <a:off x="7426569" y="5586736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0" name="楕円 1119">
            <a:extLst>
              <a:ext uri="{FF2B5EF4-FFF2-40B4-BE49-F238E27FC236}">
                <a16:creationId xmlns:a16="http://schemas.microsoft.com/office/drawing/2014/main" id="{1D358960-27F6-D6A5-28E7-B89922DA8F34}"/>
              </a:ext>
            </a:extLst>
          </p:cNvPr>
          <p:cNvSpPr/>
          <p:nvPr/>
        </p:nvSpPr>
        <p:spPr>
          <a:xfrm>
            <a:off x="7715460" y="5413418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1" name="楕円 1120">
            <a:extLst>
              <a:ext uri="{FF2B5EF4-FFF2-40B4-BE49-F238E27FC236}">
                <a16:creationId xmlns:a16="http://schemas.microsoft.com/office/drawing/2014/main" id="{B0637F98-B80B-68D6-FD32-1560E43B9203}"/>
              </a:ext>
            </a:extLst>
          </p:cNvPr>
          <p:cNvSpPr/>
          <p:nvPr/>
        </p:nvSpPr>
        <p:spPr>
          <a:xfrm>
            <a:off x="7867860" y="5043305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2" name="楕円 1121">
            <a:extLst>
              <a:ext uri="{FF2B5EF4-FFF2-40B4-BE49-F238E27FC236}">
                <a16:creationId xmlns:a16="http://schemas.microsoft.com/office/drawing/2014/main" id="{175753DF-8BB1-9B23-3A0D-D25DE6270C29}"/>
              </a:ext>
            </a:extLst>
          </p:cNvPr>
          <p:cNvSpPr/>
          <p:nvPr/>
        </p:nvSpPr>
        <p:spPr>
          <a:xfrm>
            <a:off x="7558037" y="5195705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3" name="楕円 1122">
            <a:extLst>
              <a:ext uri="{FF2B5EF4-FFF2-40B4-BE49-F238E27FC236}">
                <a16:creationId xmlns:a16="http://schemas.microsoft.com/office/drawing/2014/main" id="{9A45EE72-6ED2-1DE9-8712-D797EF2C07FE}"/>
              </a:ext>
            </a:extLst>
          </p:cNvPr>
          <p:cNvSpPr/>
          <p:nvPr/>
        </p:nvSpPr>
        <p:spPr>
          <a:xfrm>
            <a:off x="7710437" y="4885885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4" name="楕円 1123">
            <a:extLst>
              <a:ext uri="{FF2B5EF4-FFF2-40B4-BE49-F238E27FC236}">
                <a16:creationId xmlns:a16="http://schemas.microsoft.com/office/drawing/2014/main" id="{8E02AF51-B8CB-8183-2A6C-CF49E52A84DF}"/>
              </a:ext>
            </a:extLst>
          </p:cNvPr>
          <p:cNvSpPr/>
          <p:nvPr/>
        </p:nvSpPr>
        <p:spPr>
          <a:xfrm>
            <a:off x="8144188" y="5038285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5" name="楕円 1124">
            <a:extLst>
              <a:ext uri="{FF2B5EF4-FFF2-40B4-BE49-F238E27FC236}">
                <a16:creationId xmlns:a16="http://schemas.microsoft.com/office/drawing/2014/main" id="{39F020D2-FC08-013E-8E29-27198210E15E}"/>
              </a:ext>
            </a:extLst>
          </p:cNvPr>
          <p:cNvSpPr/>
          <p:nvPr/>
        </p:nvSpPr>
        <p:spPr>
          <a:xfrm>
            <a:off x="8296588" y="4919381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6" name="楕円 1125">
            <a:extLst>
              <a:ext uri="{FF2B5EF4-FFF2-40B4-BE49-F238E27FC236}">
                <a16:creationId xmlns:a16="http://schemas.microsoft.com/office/drawing/2014/main" id="{9BCAE7A8-B7E0-23EA-245D-A95CAA4DABDC}"/>
              </a:ext>
            </a:extLst>
          </p:cNvPr>
          <p:cNvSpPr/>
          <p:nvPr/>
        </p:nvSpPr>
        <p:spPr>
          <a:xfrm>
            <a:off x="8448988" y="4549268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7" name="楕円 1126">
            <a:extLst>
              <a:ext uri="{FF2B5EF4-FFF2-40B4-BE49-F238E27FC236}">
                <a16:creationId xmlns:a16="http://schemas.microsoft.com/office/drawing/2014/main" id="{8D21FB48-4231-8EAA-1DDC-388F3252C710}"/>
              </a:ext>
            </a:extLst>
          </p:cNvPr>
          <p:cNvSpPr/>
          <p:nvPr/>
        </p:nvSpPr>
        <p:spPr>
          <a:xfrm>
            <a:off x="8619809" y="4087046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8" name="楕円 1127">
            <a:extLst>
              <a:ext uri="{FF2B5EF4-FFF2-40B4-BE49-F238E27FC236}">
                <a16:creationId xmlns:a16="http://schemas.microsoft.com/office/drawing/2014/main" id="{17D25AB9-2A5F-62D0-7CDE-A4B460389EE0}"/>
              </a:ext>
            </a:extLst>
          </p:cNvPr>
          <p:cNvSpPr/>
          <p:nvPr/>
        </p:nvSpPr>
        <p:spPr>
          <a:xfrm>
            <a:off x="8448988" y="5071781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9" name="楕円 1128">
            <a:extLst>
              <a:ext uri="{FF2B5EF4-FFF2-40B4-BE49-F238E27FC236}">
                <a16:creationId xmlns:a16="http://schemas.microsoft.com/office/drawing/2014/main" id="{EAA06386-4196-9533-8AD5-C565F173A015}"/>
              </a:ext>
            </a:extLst>
          </p:cNvPr>
          <p:cNvSpPr/>
          <p:nvPr/>
        </p:nvSpPr>
        <p:spPr>
          <a:xfrm>
            <a:off x="8601388" y="4370074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0" name="楕円 1129">
            <a:extLst>
              <a:ext uri="{FF2B5EF4-FFF2-40B4-BE49-F238E27FC236}">
                <a16:creationId xmlns:a16="http://schemas.microsoft.com/office/drawing/2014/main" id="{445FA437-4A8E-7143-4905-6E64F027DB88}"/>
              </a:ext>
            </a:extLst>
          </p:cNvPr>
          <p:cNvSpPr/>
          <p:nvPr/>
        </p:nvSpPr>
        <p:spPr>
          <a:xfrm>
            <a:off x="9025092" y="3829140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1" name="楕円 1130">
            <a:extLst>
              <a:ext uri="{FF2B5EF4-FFF2-40B4-BE49-F238E27FC236}">
                <a16:creationId xmlns:a16="http://schemas.microsoft.com/office/drawing/2014/main" id="{9EBE8439-FE5B-ACE9-2EBD-C4ADBA08579C}"/>
              </a:ext>
            </a:extLst>
          </p:cNvPr>
          <p:cNvSpPr/>
          <p:nvPr/>
        </p:nvSpPr>
        <p:spPr>
          <a:xfrm>
            <a:off x="8753788" y="4522474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2" name="楕円 1131">
            <a:extLst>
              <a:ext uri="{FF2B5EF4-FFF2-40B4-BE49-F238E27FC236}">
                <a16:creationId xmlns:a16="http://schemas.microsoft.com/office/drawing/2014/main" id="{1575161A-2171-DBD5-B742-9C40D7E4A29F}"/>
              </a:ext>
            </a:extLst>
          </p:cNvPr>
          <p:cNvSpPr/>
          <p:nvPr/>
        </p:nvSpPr>
        <p:spPr>
          <a:xfrm>
            <a:off x="8906188" y="4152363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3" name="楕円 1132">
            <a:extLst>
              <a:ext uri="{FF2B5EF4-FFF2-40B4-BE49-F238E27FC236}">
                <a16:creationId xmlns:a16="http://schemas.microsoft.com/office/drawing/2014/main" id="{13C6D2D6-5FCE-713C-B619-BD982A5A0E8F}"/>
              </a:ext>
            </a:extLst>
          </p:cNvPr>
          <p:cNvSpPr/>
          <p:nvPr/>
        </p:nvSpPr>
        <p:spPr>
          <a:xfrm>
            <a:off x="8254722" y="4304763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4" name="楕円 1133">
            <a:extLst>
              <a:ext uri="{FF2B5EF4-FFF2-40B4-BE49-F238E27FC236}">
                <a16:creationId xmlns:a16="http://schemas.microsoft.com/office/drawing/2014/main" id="{C54C1DA2-A7BF-4716-4B02-684E901F5DD5}"/>
              </a:ext>
            </a:extLst>
          </p:cNvPr>
          <p:cNvSpPr/>
          <p:nvPr/>
        </p:nvSpPr>
        <p:spPr>
          <a:xfrm>
            <a:off x="8246349" y="4587791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5" name="楕円 1134">
            <a:extLst>
              <a:ext uri="{FF2B5EF4-FFF2-40B4-BE49-F238E27FC236}">
                <a16:creationId xmlns:a16="http://schemas.microsoft.com/office/drawing/2014/main" id="{E2796B63-9395-5EA1-E61E-FAE761ACF74F}"/>
              </a:ext>
            </a:extLst>
          </p:cNvPr>
          <p:cNvSpPr/>
          <p:nvPr/>
        </p:nvSpPr>
        <p:spPr>
          <a:xfrm>
            <a:off x="7986768" y="4740191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6" name="楕円 1135">
            <a:extLst>
              <a:ext uri="{FF2B5EF4-FFF2-40B4-BE49-F238E27FC236}">
                <a16:creationId xmlns:a16="http://schemas.microsoft.com/office/drawing/2014/main" id="{2EBF3926-3EB3-676D-9C30-7714BF31B6E1}"/>
              </a:ext>
            </a:extLst>
          </p:cNvPr>
          <p:cNvSpPr/>
          <p:nvPr/>
        </p:nvSpPr>
        <p:spPr>
          <a:xfrm>
            <a:off x="8048734" y="4400224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7" name="楕円 1136">
            <a:extLst>
              <a:ext uri="{FF2B5EF4-FFF2-40B4-BE49-F238E27FC236}">
                <a16:creationId xmlns:a16="http://schemas.microsoft.com/office/drawing/2014/main" id="{3576B2C1-EEB7-46CB-CDE3-645F63D4DDD7}"/>
              </a:ext>
            </a:extLst>
          </p:cNvPr>
          <p:cNvSpPr/>
          <p:nvPr/>
        </p:nvSpPr>
        <p:spPr>
          <a:xfrm>
            <a:off x="7678621" y="4552624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8" name="楕円 1137">
            <a:extLst>
              <a:ext uri="{FF2B5EF4-FFF2-40B4-BE49-F238E27FC236}">
                <a16:creationId xmlns:a16="http://schemas.microsoft.com/office/drawing/2014/main" id="{97C4E5E9-44A4-7B8C-D2B0-EE82A6F1F9A7}"/>
              </a:ext>
            </a:extLst>
          </p:cNvPr>
          <p:cNvSpPr/>
          <p:nvPr/>
        </p:nvSpPr>
        <p:spPr>
          <a:xfrm>
            <a:off x="8512630" y="4763639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9" name="楕円 1138">
            <a:extLst>
              <a:ext uri="{FF2B5EF4-FFF2-40B4-BE49-F238E27FC236}">
                <a16:creationId xmlns:a16="http://schemas.microsoft.com/office/drawing/2014/main" id="{BEF95257-4F74-802F-1421-EBB36D86E4F8}"/>
              </a:ext>
            </a:extLst>
          </p:cNvPr>
          <p:cNvSpPr/>
          <p:nvPr/>
        </p:nvSpPr>
        <p:spPr>
          <a:xfrm>
            <a:off x="7096649" y="5739136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0" name="楕円 1139">
            <a:extLst>
              <a:ext uri="{FF2B5EF4-FFF2-40B4-BE49-F238E27FC236}">
                <a16:creationId xmlns:a16="http://schemas.microsoft.com/office/drawing/2014/main" id="{C052FC1E-92AB-606E-2F0A-813A469FF50F}"/>
              </a:ext>
            </a:extLst>
          </p:cNvPr>
          <p:cNvSpPr/>
          <p:nvPr/>
        </p:nvSpPr>
        <p:spPr>
          <a:xfrm>
            <a:off x="7249049" y="5439363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1" name="楕円 1140">
            <a:extLst>
              <a:ext uri="{FF2B5EF4-FFF2-40B4-BE49-F238E27FC236}">
                <a16:creationId xmlns:a16="http://schemas.microsoft.com/office/drawing/2014/main" id="{83098749-428F-419F-615B-42C136B324F8}"/>
              </a:ext>
            </a:extLst>
          </p:cNvPr>
          <p:cNvSpPr/>
          <p:nvPr/>
        </p:nvSpPr>
        <p:spPr>
          <a:xfrm>
            <a:off x="7401449" y="5069250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2" name="楕円 1141">
            <a:extLst>
              <a:ext uri="{FF2B5EF4-FFF2-40B4-BE49-F238E27FC236}">
                <a16:creationId xmlns:a16="http://schemas.microsoft.com/office/drawing/2014/main" id="{C161899D-26AD-A35A-0CC8-10B21675C944}"/>
              </a:ext>
            </a:extLst>
          </p:cNvPr>
          <p:cNvSpPr/>
          <p:nvPr/>
        </p:nvSpPr>
        <p:spPr>
          <a:xfrm>
            <a:off x="7553849" y="4759427"/>
            <a:ext cx="120578" cy="1064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4" name="直線コネクタ 1143">
            <a:extLst>
              <a:ext uri="{FF2B5EF4-FFF2-40B4-BE49-F238E27FC236}">
                <a16:creationId xmlns:a16="http://schemas.microsoft.com/office/drawing/2014/main" id="{64331EFF-F077-59D6-3AFF-A91CEE6582D3}"/>
              </a:ext>
            </a:extLst>
          </p:cNvPr>
          <p:cNvCxnSpPr/>
          <p:nvPr/>
        </p:nvCxnSpPr>
        <p:spPr>
          <a:xfrm flipV="1">
            <a:off x="6852976" y="3637503"/>
            <a:ext cx="2552281" cy="235031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5" name="直線コネクタ 1144">
            <a:extLst>
              <a:ext uri="{FF2B5EF4-FFF2-40B4-BE49-F238E27FC236}">
                <a16:creationId xmlns:a16="http://schemas.microsoft.com/office/drawing/2014/main" id="{57B3A6A5-16C2-9742-1188-488169CD415B}"/>
              </a:ext>
            </a:extLst>
          </p:cNvPr>
          <p:cNvCxnSpPr>
            <a:cxnSpLocks/>
            <a:stCxn id="1128" idx="6"/>
          </p:cNvCxnSpPr>
          <p:nvPr/>
        </p:nvCxnSpPr>
        <p:spPr>
          <a:xfrm flipH="1" flipV="1">
            <a:off x="7710437" y="4476556"/>
            <a:ext cx="859129" cy="6484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32EB533B-43FE-1358-F362-B3252809CB69}"/>
              </a:ext>
            </a:extLst>
          </p:cNvPr>
          <p:cNvSpPr txBox="1"/>
          <p:nvPr/>
        </p:nvSpPr>
        <p:spPr>
          <a:xfrm>
            <a:off x="6900706" y="3378241"/>
            <a:ext cx="19343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2"/>
                </a:solidFill>
                <a:latin typeface="Noto Sans JP"/>
              </a:rPr>
              <a:t>第</a:t>
            </a:r>
            <a:r>
              <a:rPr lang="en-US" altLang="ja-JP" sz="2000" b="1" dirty="0">
                <a:solidFill>
                  <a:schemeClr val="accent2"/>
                </a:solidFill>
                <a:latin typeface="Noto Sans JP"/>
              </a:rPr>
              <a:t>1</a:t>
            </a:r>
            <a:r>
              <a:rPr lang="ja-JP" altLang="en-US" sz="2000" b="1" dirty="0">
                <a:solidFill>
                  <a:schemeClr val="accent2"/>
                </a:solidFill>
                <a:latin typeface="Noto Sans JP"/>
              </a:rPr>
              <a:t>主成分</a:t>
            </a:r>
            <a:endParaRPr lang="en-US" altLang="ja-JP" sz="2000" b="1" dirty="0">
              <a:solidFill>
                <a:schemeClr val="accent2"/>
              </a:solidFill>
              <a:latin typeface="Noto Sans JP"/>
            </a:endParaRPr>
          </a:p>
          <a:p>
            <a:pPr algn="ctr"/>
            <a:r>
              <a:rPr lang="ja-JP" altLang="en-US" sz="2000" b="1" dirty="0">
                <a:solidFill>
                  <a:schemeClr val="accent2"/>
                </a:solidFill>
                <a:latin typeface="Noto Sans JP"/>
              </a:rPr>
              <a:t>分散が最大</a:t>
            </a:r>
            <a:endParaRPr lang="en-US" altLang="ja-JP" sz="2000" b="1" dirty="0">
              <a:solidFill>
                <a:schemeClr val="accent2"/>
              </a:solidFill>
              <a:latin typeface="Noto Sans JP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65FEE813-68EE-1413-E6F9-EC3C53C1E86E}"/>
              </a:ext>
            </a:extLst>
          </p:cNvPr>
          <p:cNvSpPr txBox="1"/>
          <p:nvPr/>
        </p:nvSpPr>
        <p:spPr>
          <a:xfrm>
            <a:off x="8582551" y="4995409"/>
            <a:ext cx="19343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B050"/>
                </a:solidFill>
                <a:latin typeface="Noto Sans JP"/>
              </a:rPr>
              <a:t>第</a:t>
            </a:r>
            <a:r>
              <a:rPr lang="en-US" altLang="ja-JP" sz="2000" b="1" dirty="0">
                <a:solidFill>
                  <a:srgbClr val="00B050"/>
                </a:solidFill>
                <a:latin typeface="Noto Sans JP"/>
              </a:rPr>
              <a:t>2</a:t>
            </a:r>
            <a:r>
              <a:rPr lang="ja-JP" altLang="en-US" sz="2000" b="1" dirty="0">
                <a:solidFill>
                  <a:srgbClr val="00B050"/>
                </a:solidFill>
                <a:latin typeface="Noto Sans JP"/>
              </a:rPr>
              <a:t>主成分</a:t>
            </a:r>
            <a:endParaRPr lang="en-US" altLang="ja-JP" sz="2000" b="1" dirty="0">
              <a:solidFill>
                <a:srgbClr val="00B050"/>
              </a:solidFill>
              <a:latin typeface="Noto Sans JP"/>
            </a:endParaRPr>
          </a:p>
          <a:p>
            <a:pPr algn="ctr"/>
            <a:r>
              <a:rPr lang="ja-JP" altLang="en-US" sz="2000" b="1" dirty="0">
                <a:solidFill>
                  <a:srgbClr val="00B050"/>
                </a:solidFill>
                <a:latin typeface="Noto Sans JP"/>
              </a:rPr>
              <a:t>分散が</a:t>
            </a:r>
            <a:r>
              <a:rPr lang="en-US" altLang="ja-JP" sz="2000" b="1" dirty="0">
                <a:solidFill>
                  <a:srgbClr val="00B050"/>
                </a:solidFill>
                <a:latin typeface="Noto Sans JP"/>
              </a:rPr>
              <a:t>2</a:t>
            </a:r>
            <a:r>
              <a:rPr lang="ja-JP" altLang="en-US" sz="2000" b="1" dirty="0">
                <a:solidFill>
                  <a:srgbClr val="00B050"/>
                </a:solidFill>
                <a:latin typeface="Noto Sans JP"/>
              </a:rPr>
              <a:t>番目に大きい</a:t>
            </a:r>
            <a:endParaRPr lang="en-US" altLang="ja-JP" sz="2000" b="1" dirty="0">
              <a:solidFill>
                <a:srgbClr val="00B05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6419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96D5BF-7784-1CD1-8E9F-09AE66D4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657102"/>
            <a:ext cx="9993120" cy="354379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031DA5-33E4-27CC-5FC4-3183A3EFE6A6}"/>
              </a:ext>
            </a:extLst>
          </p:cNvPr>
          <p:cNvSpPr txBox="1"/>
          <p:nvPr/>
        </p:nvSpPr>
        <p:spPr>
          <a:xfrm>
            <a:off x="1213691" y="1426903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5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2439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96D5BF-7784-1CD1-8E9F-09AE66D4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657102"/>
            <a:ext cx="9993120" cy="354379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6E6FC1F-4959-77EE-2515-A5A70071A7DE}"/>
              </a:ext>
            </a:extLst>
          </p:cNvPr>
          <p:cNvSpPr/>
          <p:nvPr/>
        </p:nvSpPr>
        <p:spPr>
          <a:xfrm>
            <a:off x="1654704" y="4636810"/>
            <a:ext cx="486137" cy="4658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D18ABE-A08B-C5EC-3482-DAA9CE8CFD9D}"/>
              </a:ext>
            </a:extLst>
          </p:cNvPr>
          <p:cNvSpPr txBox="1"/>
          <p:nvPr/>
        </p:nvSpPr>
        <p:spPr>
          <a:xfrm>
            <a:off x="1213691" y="1426903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5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42323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476910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クラスター分析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多くのデータの中から、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似ているものをグループ分けするための分析手法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例えば、たくさんの顧客のデータを元に、購買履歴や属性が似ている顧客をグループに分けることで、それぞれのグループに合わせたマーケティング戦略を立てることができる。マーケティング、市場調査、顧客セグメンテーションなど、様々な分野で活用でき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E3B2434-BD74-B348-6B87-6AFEB6D7C721}"/>
              </a:ext>
            </a:extLst>
          </p:cNvPr>
          <p:cNvCxnSpPr>
            <a:cxnSpLocks/>
          </p:cNvCxnSpPr>
          <p:nvPr/>
        </p:nvCxnSpPr>
        <p:spPr>
          <a:xfrm>
            <a:off x="4250453" y="4903596"/>
            <a:ext cx="38485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5775C70-8A0C-36B5-C63D-681FEF3F7A6F}"/>
              </a:ext>
            </a:extLst>
          </p:cNvPr>
          <p:cNvCxnSpPr>
            <a:cxnSpLocks/>
          </p:cNvCxnSpPr>
          <p:nvPr/>
        </p:nvCxnSpPr>
        <p:spPr>
          <a:xfrm flipV="1">
            <a:off x="6096000" y="3315956"/>
            <a:ext cx="0" cy="2964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41DB00-457A-9BFA-0453-CAC3E9FF3C32}"/>
              </a:ext>
            </a:extLst>
          </p:cNvPr>
          <p:cNvSpPr txBox="1"/>
          <p:nvPr/>
        </p:nvSpPr>
        <p:spPr>
          <a:xfrm>
            <a:off x="5428622" y="2942873"/>
            <a:ext cx="1334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外向</a:t>
            </a:r>
            <a:endParaRPr lang="ja-JP" altLang="en-US" sz="20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940372-5C1B-8F96-B4C5-5D990C31D9BC}"/>
              </a:ext>
            </a:extLst>
          </p:cNvPr>
          <p:cNvSpPr txBox="1"/>
          <p:nvPr/>
        </p:nvSpPr>
        <p:spPr>
          <a:xfrm>
            <a:off x="5428622" y="6264155"/>
            <a:ext cx="1334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内向</a:t>
            </a:r>
            <a:endParaRPr lang="ja-JP" altLang="en-US" sz="20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501684-6DC3-2EE3-A413-161A3B2964E4}"/>
              </a:ext>
            </a:extLst>
          </p:cNvPr>
          <p:cNvSpPr txBox="1"/>
          <p:nvPr/>
        </p:nvSpPr>
        <p:spPr>
          <a:xfrm>
            <a:off x="3269902" y="4703541"/>
            <a:ext cx="1334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周囲</a:t>
            </a:r>
            <a:endParaRPr lang="ja-JP" altLang="en-US" sz="20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3A12E4-307D-6D09-22AD-BCAFDB787CCE}"/>
              </a:ext>
            </a:extLst>
          </p:cNvPr>
          <p:cNvSpPr txBox="1"/>
          <p:nvPr/>
        </p:nvSpPr>
        <p:spPr>
          <a:xfrm>
            <a:off x="7796264" y="4703541"/>
            <a:ext cx="1334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latin typeface="Noto Sans JP"/>
              </a:rPr>
              <a:t>個人</a:t>
            </a:r>
            <a:endParaRPr lang="ja-JP" altLang="en-US" sz="2000" b="1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4E673B3-2EB2-CE6A-C14E-048085B63530}"/>
              </a:ext>
            </a:extLst>
          </p:cNvPr>
          <p:cNvSpPr/>
          <p:nvPr/>
        </p:nvSpPr>
        <p:spPr>
          <a:xfrm>
            <a:off x="5074418" y="3667648"/>
            <a:ext cx="693332" cy="6628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意識高い系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C066B2-6B2B-1A26-F6DF-48F3B411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3094508"/>
            <a:ext cx="1020134" cy="10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8B78ED-373D-B4AC-D5D9-85B4BB92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56" y="5303706"/>
            <a:ext cx="701868" cy="9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41E67C67-EAA5-E96D-B123-3DE59650339A}"/>
              </a:ext>
            </a:extLst>
          </p:cNvPr>
          <p:cNvSpPr/>
          <p:nvPr/>
        </p:nvSpPr>
        <p:spPr>
          <a:xfrm>
            <a:off x="6570579" y="5476737"/>
            <a:ext cx="722219" cy="5873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オタク系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9039A08-EB7E-ACEE-8999-836B9597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28" y="3740066"/>
            <a:ext cx="600336" cy="107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楕円 28">
            <a:extLst>
              <a:ext uri="{FF2B5EF4-FFF2-40B4-BE49-F238E27FC236}">
                <a16:creationId xmlns:a16="http://schemas.microsoft.com/office/drawing/2014/main" id="{38ACC3B2-4F66-A699-A777-B43A1241F30B}"/>
              </a:ext>
            </a:extLst>
          </p:cNvPr>
          <p:cNvSpPr/>
          <p:nvPr/>
        </p:nvSpPr>
        <p:spPr>
          <a:xfrm>
            <a:off x="5560823" y="4330456"/>
            <a:ext cx="1187478" cy="973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普通系</a:t>
            </a:r>
            <a:endParaRPr kumimoji="1" lang="ja-JP" altLang="en-US" sz="2400" b="1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0BDCB5D-6879-2575-B40E-0535331C9D9E}"/>
              </a:ext>
            </a:extLst>
          </p:cNvPr>
          <p:cNvSpPr/>
          <p:nvPr/>
        </p:nvSpPr>
        <p:spPr>
          <a:xfrm>
            <a:off x="4612346" y="4763314"/>
            <a:ext cx="917643" cy="662808"/>
          </a:xfrm>
          <a:prstGeom prst="ellipse">
            <a:avLst/>
          </a:prstGeom>
          <a:solidFill>
            <a:srgbClr val="F42AAC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内輪向協調系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1BFA7D8-E361-C042-B692-639947CE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03" y="5295350"/>
            <a:ext cx="703664" cy="8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7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249</Words>
  <Application>Microsoft Office PowerPoint</Application>
  <PresentationFormat>ワイド画面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793</cp:revision>
  <dcterms:created xsi:type="dcterms:W3CDTF">2023-10-19T04:21:29Z</dcterms:created>
  <dcterms:modified xsi:type="dcterms:W3CDTF">2024-12-19T01:31:39Z</dcterms:modified>
</cp:coreProperties>
</file>