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57" r:id="rId2"/>
    <p:sldId id="588" r:id="rId3"/>
    <p:sldId id="585" r:id="rId4"/>
    <p:sldId id="589" r:id="rId5"/>
    <p:sldId id="590" r:id="rId6"/>
    <p:sldId id="591" r:id="rId7"/>
    <p:sldId id="584" r:id="rId8"/>
    <p:sldId id="594" r:id="rId9"/>
    <p:sldId id="595" r:id="rId10"/>
    <p:sldId id="597" r:id="rId11"/>
    <p:sldId id="596" r:id="rId12"/>
    <p:sldId id="598" r:id="rId13"/>
    <p:sldId id="599" r:id="rId14"/>
    <p:sldId id="600" r:id="rId15"/>
    <p:sldId id="601" r:id="rId16"/>
    <p:sldId id="602" r:id="rId17"/>
    <p:sldId id="59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72" d="100"/>
          <a:sy n="72" d="100"/>
        </p:scale>
        <p:origin x="10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249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841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42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584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713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517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801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494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9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834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37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01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471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869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5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41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94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2024/5/9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81922" y="1531103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6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DFF8191-4BE4-E516-A7CF-0DC76F34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22" y="1992768"/>
            <a:ext cx="9957313" cy="23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1368156" y="1318293"/>
            <a:ext cx="223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令和元年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AE5874B-AF2A-9A1F-E753-80607D317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78" y="1779958"/>
            <a:ext cx="9214444" cy="27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5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1368156" y="1318293"/>
            <a:ext cx="223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令和元年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AE5874B-AF2A-9A1F-E753-80607D317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78" y="1779958"/>
            <a:ext cx="9214444" cy="2790732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C2FD739A-B887-0D9D-D7E2-04C31AF5A717}"/>
              </a:ext>
            </a:extLst>
          </p:cNvPr>
          <p:cNvSpPr/>
          <p:nvPr/>
        </p:nvSpPr>
        <p:spPr>
          <a:xfrm>
            <a:off x="8393794" y="4096968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69C0B9-34A1-3F97-7C15-27B7E0E4E724}"/>
              </a:ext>
            </a:extLst>
          </p:cNvPr>
          <p:cNvSpPr txBox="1"/>
          <p:nvPr/>
        </p:nvSpPr>
        <p:spPr>
          <a:xfrm>
            <a:off x="3419716" y="4713136"/>
            <a:ext cx="6351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rgbClr val="0070C0"/>
                </a:solidFill>
              </a:rPr>
              <a:t>4</a:t>
            </a:r>
            <a:r>
              <a:rPr lang="ja-JP" altLang="en-US" sz="2000" b="1" dirty="0">
                <a:solidFill>
                  <a:srgbClr val="0070C0"/>
                </a:solidFill>
              </a:rPr>
              <a:t>文字の試行回数：</a:t>
            </a:r>
            <a:r>
              <a:rPr lang="en-US" altLang="ja-JP" sz="2000" b="1" dirty="0">
                <a:solidFill>
                  <a:srgbClr val="0070C0"/>
                </a:solidFill>
              </a:rPr>
              <a:t>26</a:t>
            </a:r>
            <a:r>
              <a:rPr lang="en-US" altLang="ja-JP" sz="2000" b="1" baseline="30000" dirty="0">
                <a:solidFill>
                  <a:srgbClr val="0070C0"/>
                </a:solidFill>
              </a:rPr>
              <a:t>4</a:t>
            </a:r>
          </a:p>
          <a:p>
            <a:r>
              <a:rPr lang="en-US" altLang="ja-JP" sz="2000" b="1" dirty="0">
                <a:solidFill>
                  <a:srgbClr val="0070C0"/>
                </a:solidFill>
              </a:rPr>
              <a:t>6</a:t>
            </a:r>
            <a:r>
              <a:rPr lang="ja-JP" altLang="en-US" sz="2000" b="1" dirty="0">
                <a:solidFill>
                  <a:srgbClr val="0070C0"/>
                </a:solidFill>
              </a:rPr>
              <a:t>文字の試行回数：</a:t>
            </a:r>
            <a:r>
              <a:rPr lang="en-US" altLang="ja-JP" sz="2000" b="1" dirty="0">
                <a:solidFill>
                  <a:srgbClr val="0070C0"/>
                </a:solidFill>
              </a:rPr>
              <a:t>26</a:t>
            </a:r>
            <a:r>
              <a:rPr lang="en-US" altLang="ja-JP" sz="2000" b="1" baseline="30000" dirty="0">
                <a:solidFill>
                  <a:srgbClr val="0070C0"/>
                </a:solidFill>
              </a:rPr>
              <a:t>6</a:t>
            </a:r>
          </a:p>
          <a:p>
            <a:r>
              <a:rPr lang="ja-JP" altLang="en-US" sz="2000" b="1" dirty="0">
                <a:solidFill>
                  <a:srgbClr val="0070C0"/>
                </a:solidFill>
              </a:rPr>
              <a:t>文字数増加による試行回数の増分：</a:t>
            </a:r>
            <a:r>
              <a:rPr lang="en-US" altLang="ja-JP" sz="2000" b="1" dirty="0">
                <a:solidFill>
                  <a:srgbClr val="0070C0"/>
                </a:solidFill>
              </a:rPr>
              <a:t>26</a:t>
            </a:r>
            <a:r>
              <a:rPr lang="en-US" altLang="ja-JP" sz="2000" b="1" baseline="30000" dirty="0">
                <a:solidFill>
                  <a:srgbClr val="0070C0"/>
                </a:solidFill>
              </a:rPr>
              <a:t>2</a:t>
            </a:r>
            <a:r>
              <a:rPr lang="en-US" altLang="ja-JP" sz="2000" b="1" dirty="0">
                <a:solidFill>
                  <a:srgbClr val="0070C0"/>
                </a:solidFill>
              </a:rPr>
              <a:t>=</a:t>
            </a:r>
            <a:r>
              <a:rPr lang="en-US" altLang="ja-JP" sz="2000" b="1" dirty="0">
                <a:solidFill>
                  <a:srgbClr val="FF0000"/>
                </a:solidFill>
              </a:rPr>
              <a:t>676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7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1706437" y="577513"/>
            <a:ext cx="223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令和元年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D9F2CC6-30BE-A974-F719-9C779529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55" y="1120619"/>
            <a:ext cx="8257502" cy="43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02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1706437" y="577513"/>
            <a:ext cx="223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令和元年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D9F2CC6-30BE-A974-F719-9C7795298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55" y="1120619"/>
            <a:ext cx="8257502" cy="431948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02FD18F-F559-675E-68ED-F5D8FD819037}"/>
              </a:ext>
            </a:extLst>
          </p:cNvPr>
          <p:cNvSpPr/>
          <p:nvPr/>
        </p:nvSpPr>
        <p:spPr>
          <a:xfrm>
            <a:off x="6013006" y="5034519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44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FB9A78F-7F58-0E3A-794A-1EA98884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61" y="2470125"/>
            <a:ext cx="6130355" cy="221412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71D204F-2DC1-C743-86C6-E9CAACEC2A3D}"/>
              </a:ext>
            </a:extLst>
          </p:cNvPr>
          <p:cNvSpPr txBox="1"/>
          <p:nvPr/>
        </p:nvSpPr>
        <p:spPr>
          <a:xfrm>
            <a:off x="4954560" y="4684249"/>
            <a:ext cx="310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kumimoji="1" lang="en-US" altLang="ja-JP" b="1" dirty="0">
                <a:solidFill>
                  <a:srgbClr val="0070C0"/>
                </a:solidFill>
              </a:rPr>
              <a:t>1,2,3,5,6,7,8,9</a:t>
            </a:r>
            <a:r>
              <a:rPr kumimoji="1" lang="ja-JP" altLang="en-US" b="1" dirty="0">
                <a:solidFill>
                  <a:srgbClr val="0070C0"/>
                </a:solidFill>
              </a:rPr>
              <a:t>の</a:t>
            </a:r>
            <a:r>
              <a:rPr kumimoji="1" lang="en-US" altLang="ja-JP" b="1" dirty="0">
                <a:solidFill>
                  <a:srgbClr val="0070C0"/>
                </a:solidFill>
              </a:rPr>
              <a:t>8</a:t>
            </a:r>
            <a:r>
              <a:rPr kumimoji="1" lang="ja-JP" altLang="en-US" b="1" dirty="0">
                <a:solidFill>
                  <a:srgbClr val="0070C0"/>
                </a:solidFill>
              </a:rPr>
              <a:t>種類</a:t>
            </a:r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EA3A9E23-BD37-F9E1-9AA3-4D9B048F9B34}"/>
              </a:ext>
            </a:extLst>
          </p:cNvPr>
          <p:cNvSpPr/>
          <p:nvPr/>
        </p:nvSpPr>
        <p:spPr>
          <a:xfrm rot="16200000">
            <a:off x="3380986" y="1517464"/>
            <a:ext cx="313587" cy="1883244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7DE596-37BD-18FB-6EA3-D834A546188B}"/>
              </a:ext>
            </a:extLst>
          </p:cNvPr>
          <p:cNvSpPr txBox="1"/>
          <p:nvPr/>
        </p:nvSpPr>
        <p:spPr>
          <a:xfrm>
            <a:off x="2785725" y="1849044"/>
            <a:ext cx="152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4</a:t>
            </a:r>
            <a:r>
              <a:rPr kumimoji="1" lang="ja-JP" altLang="en-US" b="1" dirty="0">
                <a:solidFill>
                  <a:srgbClr val="FF0000"/>
                </a:solidFill>
              </a:rPr>
              <a:t>桁</a:t>
            </a:r>
            <a:r>
              <a:rPr kumimoji="1" lang="ja-JP" altLang="en-US" b="1" dirty="0">
                <a:solidFill>
                  <a:srgbClr val="0070C0"/>
                </a:solidFill>
              </a:rPr>
              <a:t>で</a:t>
            </a:r>
            <a:r>
              <a:rPr kumimoji="1" lang="en-US" altLang="ja-JP" b="1" dirty="0">
                <a:solidFill>
                  <a:srgbClr val="0070C0"/>
                </a:solidFill>
              </a:rPr>
              <a:t>8</a:t>
            </a:r>
            <a:r>
              <a:rPr kumimoji="1" lang="ja-JP" altLang="en-US" b="1" dirty="0">
                <a:solidFill>
                  <a:srgbClr val="0070C0"/>
                </a:solidFill>
              </a:rPr>
              <a:t>種類</a:t>
            </a:r>
          </a:p>
        </p:txBody>
      </p:sp>
      <p:sp>
        <p:nvSpPr>
          <p:cNvPr id="7" name="右中かっこ 6">
            <a:extLst>
              <a:ext uri="{FF2B5EF4-FFF2-40B4-BE49-F238E27FC236}">
                <a16:creationId xmlns:a16="http://schemas.microsoft.com/office/drawing/2014/main" id="{BD665580-2113-FA6C-626D-C7BB240E801E}"/>
              </a:ext>
            </a:extLst>
          </p:cNvPr>
          <p:cNvSpPr/>
          <p:nvPr/>
        </p:nvSpPr>
        <p:spPr>
          <a:xfrm rot="16200000">
            <a:off x="5263803" y="1606200"/>
            <a:ext cx="311657" cy="1707699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2004B63-C420-EAE4-4690-D6A548C5DB96}"/>
              </a:ext>
            </a:extLst>
          </p:cNvPr>
          <p:cNvSpPr txBox="1"/>
          <p:nvPr/>
        </p:nvSpPr>
        <p:spPr>
          <a:xfrm>
            <a:off x="4704677" y="1849044"/>
            <a:ext cx="179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2"/>
                </a:solidFill>
              </a:rPr>
              <a:t>残り</a:t>
            </a:r>
            <a:r>
              <a:rPr kumimoji="1" lang="en-US" altLang="ja-JP" b="1" dirty="0">
                <a:solidFill>
                  <a:schemeClr val="accent2"/>
                </a:solidFill>
              </a:rPr>
              <a:t>10</a:t>
            </a:r>
            <a:r>
              <a:rPr kumimoji="1" lang="ja-JP" altLang="en-US" b="1" dirty="0">
                <a:solidFill>
                  <a:schemeClr val="accent2"/>
                </a:solidFill>
              </a:rPr>
              <a:t>億種類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8D7FB1E-A0C9-5D7A-DDBC-2C831F97E3C6}"/>
              </a:ext>
            </a:extLst>
          </p:cNvPr>
          <p:cNvSpPr txBox="1"/>
          <p:nvPr/>
        </p:nvSpPr>
        <p:spPr>
          <a:xfrm>
            <a:off x="4333364" y="1837469"/>
            <a:ext cx="395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</a:rPr>
              <a:t>×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9A572E-1669-EBBC-216F-FC7F0FB51B15}"/>
              </a:ext>
            </a:extLst>
          </p:cNvPr>
          <p:cNvSpPr txBox="1"/>
          <p:nvPr/>
        </p:nvSpPr>
        <p:spPr>
          <a:xfrm>
            <a:off x="6186240" y="1837469"/>
            <a:ext cx="4378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chemeClr val="accent2"/>
                </a:solidFill>
              </a:rPr>
              <a:t>⇒ </a:t>
            </a:r>
            <a:r>
              <a:rPr kumimoji="1" lang="en-US" altLang="ja-JP" b="1" dirty="0">
                <a:solidFill>
                  <a:schemeClr val="accent2"/>
                </a:solidFill>
              </a:rPr>
              <a:t>1,000,000,000</a:t>
            </a:r>
            <a:r>
              <a:rPr lang="ja-JP" altLang="en-US" b="1" dirty="0">
                <a:solidFill>
                  <a:schemeClr val="accent2"/>
                </a:solidFill>
              </a:rPr>
              <a:t>（</a:t>
            </a:r>
            <a:r>
              <a:rPr lang="en-US" altLang="ja-JP" b="1" dirty="0">
                <a:solidFill>
                  <a:schemeClr val="accent2"/>
                </a:solidFill>
              </a:rPr>
              <a:t>10</a:t>
            </a:r>
            <a:r>
              <a:rPr lang="ja-JP" altLang="en-US" b="1" dirty="0">
                <a:solidFill>
                  <a:schemeClr val="accent2"/>
                </a:solidFill>
              </a:rPr>
              <a:t>億）</a:t>
            </a:r>
            <a:r>
              <a:rPr kumimoji="1" lang="en-US" altLang="ja-JP" b="1" dirty="0">
                <a:solidFill>
                  <a:schemeClr val="accent2"/>
                </a:solidFill>
              </a:rPr>
              <a:t>= 10</a:t>
            </a:r>
            <a:r>
              <a:rPr kumimoji="1" lang="en-US" altLang="ja-JP" b="1" baseline="30000" dirty="0">
                <a:solidFill>
                  <a:schemeClr val="accent2"/>
                </a:solidFill>
              </a:rPr>
              <a:t>9</a:t>
            </a:r>
          </a:p>
          <a:p>
            <a:r>
              <a:rPr kumimoji="1" lang="ja-JP" altLang="en-US" b="1" dirty="0">
                <a:solidFill>
                  <a:schemeClr val="accent2"/>
                </a:solidFill>
              </a:rPr>
              <a:t>　 </a:t>
            </a:r>
            <a:r>
              <a:rPr kumimoji="1" lang="en-US" altLang="ja-JP" b="1" dirty="0">
                <a:solidFill>
                  <a:srgbClr val="FF0000"/>
                </a:solidFill>
              </a:rPr>
              <a:t>9</a:t>
            </a:r>
            <a:r>
              <a:rPr kumimoji="1" lang="ja-JP" altLang="en-US" b="1" dirty="0">
                <a:solidFill>
                  <a:srgbClr val="FF0000"/>
                </a:solidFill>
              </a:rPr>
              <a:t>桁</a:t>
            </a:r>
            <a:r>
              <a:rPr kumimoji="1" lang="ja-JP" altLang="en-US" b="1" dirty="0">
                <a:solidFill>
                  <a:schemeClr val="accent2"/>
                </a:solidFill>
              </a:rPr>
              <a:t>必要であると分かる</a:t>
            </a:r>
            <a:endParaRPr kumimoji="1" lang="en-US" altLang="ja-JP" b="1" dirty="0">
              <a:solidFill>
                <a:schemeClr val="accent2"/>
              </a:solidFill>
            </a:endParaRPr>
          </a:p>
          <a:p>
            <a:endParaRPr kumimoji="1" lang="en-US" altLang="ja-JP" b="1" dirty="0">
              <a:solidFill>
                <a:schemeClr val="accent2"/>
              </a:solidFill>
            </a:endParaRPr>
          </a:p>
          <a:p>
            <a:r>
              <a:rPr lang="ja-JP" altLang="en-US" b="1" dirty="0">
                <a:solidFill>
                  <a:schemeClr val="accent2"/>
                </a:solidFill>
              </a:rPr>
              <a:t>　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正解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　　</a:t>
            </a:r>
            <a:r>
              <a:rPr kumimoji="1" lang="en-US" altLang="ja-JP" b="1" dirty="0">
                <a:solidFill>
                  <a:srgbClr val="FF0000"/>
                </a:solidFill>
              </a:rPr>
              <a:t>4+9=13</a:t>
            </a:r>
            <a:r>
              <a:rPr kumimoji="1" lang="ja-JP" altLang="en-US" b="1" dirty="0">
                <a:solidFill>
                  <a:srgbClr val="FF0000"/>
                </a:solidFill>
              </a:rPr>
              <a:t>桁</a:t>
            </a:r>
            <a:r>
              <a:rPr lang="ja-JP" altLang="en-US" b="1" baseline="30000" dirty="0">
                <a:solidFill>
                  <a:srgbClr val="FF0000"/>
                </a:solidFill>
              </a:rPr>
              <a:t>　</a:t>
            </a:r>
            <a:r>
              <a:rPr kumimoji="1" lang="en-US" altLang="ja-JP" b="1" baseline="30000" dirty="0">
                <a:solidFill>
                  <a:srgbClr val="FF0000"/>
                </a:solidFill>
              </a:rPr>
              <a:t> </a:t>
            </a:r>
            <a:endParaRPr kumimoji="1" lang="ja-JP" altLang="en-US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864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1229807" y="1350848"/>
            <a:ext cx="223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31</a:t>
            </a:r>
            <a:r>
              <a:rPr lang="ja-JP" altLang="en-US" sz="2400" b="1" dirty="0">
                <a:latin typeface="Noto Sans JP"/>
              </a:rPr>
              <a:t>年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3D81D9-B135-A6A8-903B-42F635DB1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07" y="1812513"/>
            <a:ext cx="9732385" cy="242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1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1229807" y="1350848"/>
            <a:ext cx="223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31</a:t>
            </a:r>
            <a:r>
              <a:rPr lang="ja-JP" altLang="en-US" sz="2400" b="1" dirty="0">
                <a:latin typeface="Noto Sans JP"/>
              </a:rPr>
              <a:t>年 春季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3D81D9-B135-A6A8-903B-42F635DB1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807" y="1812513"/>
            <a:ext cx="9732385" cy="242382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BCAED17-8869-BE56-8EF2-CD6BBCD3B2A3}"/>
              </a:ext>
            </a:extLst>
          </p:cNvPr>
          <p:cNvSpPr/>
          <p:nvPr/>
        </p:nvSpPr>
        <p:spPr>
          <a:xfrm>
            <a:off x="1753523" y="3830753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829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E71E6E77-3DAE-F8EA-D77B-C68FF7795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74779"/>
              </p:ext>
            </p:extLst>
          </p:nvPr>
        </p:nvGraphicFramePr>
        <p:xfrm>
          <a:off x="1001854" y="1541467"/>
          <a:ext cx="4623441" cy="3562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147">
                  <a:extLst>
                    <a:ext uri="{9D8B030D-6E8A-4147-A177-3AD203B41FA5}">
                      <a16:colId xmlns:a16="http://schemas.microsoft.com/office/drawing/2014/main" val="2951166390"/>
                    </a:ext>
                  </a:extLst>
                </a:gridCol>
                <a:gridCol w="1541147">
                  <a:extLst>
                    <a:ext uri="{9D8B030D-6E8A-4147-A177-3AD203B41FA5}">
                      <a16:colId xmlns:a16="http://schemas.microsoft.com/office/drawing/2014/main" val="3036023786"/>
                    </a:ext>
                  </a:extLst>
                </a:gridCol>
                <a:gridCol w="1541147">
                  <a:extLst>
                    <a:ext uri="{9D8B030D-6E8A-4147-A177-3AD203B41FA5}">
                      <a16:colId xmlns:a16="http://schemas.microsoft.com/office/drawing/2014/main" val="2351820327"/>
                    </a:ext>
                  </a:extLst>
                </a:gridCol>
              </a:tblGrid>
              <a:tr h="5938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読み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628689"/>
                  </a:ext>
                </a:extLst>
              </a:tr>
              <a:tr h="5938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K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キロ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10</a:t>
                      </a:r>
                      <a:r>
                        <a:rPr kumimoji="1" lang="en-US" altLang="ja-JP" sz="2400" b="1" baseline="30000" dirty="0"/>
                        <a:t>3</a:t>
                      </a:r>
                      <a:endParaRPr kumimoji="1" lang="ja-JP" altLang="en-US" sz="2400" b="1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821356"/>
                  </a:ext>
                </a:extLst>
              </a:tr>
              <a:tr h="5938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M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メガ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/>
                        <a:t>10</a:t>
                      </a:r>
                      <a:r>
                        <a:rPr kumimoji="1" lang="en-US" altLang="ja-JP" sz="2400" b="1" baseline="30000" dirty="0"/>
                        <a:t>6</a:t>
                      </a:r>
                      <a:endParaRPr kumimoji="1" lang="ja-JP" altLang="en-US" sz="2400" b="1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824860"/>
                  </a:ext>
                </a:extLst>
              </a:tr>
              <a:tr h="5938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G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ギガ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/>
                        <a:t>10</a:t>
                      </a:r>
                      <a:r>
                        <a:rPr kumimoji="1" lang="en-US" altLang="ja-JP" sz="2400" b="1" baseline="30000" dirty="0"/>
                        <a:t>9</a:t>
                      </a:r>
                      <a:endParaRPr kumimoji="1" lang="ja-JP" altLang="en-US" sz="2400" b="1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66008"/>
                  </a:ext>
                </a:extLst>
              </a:tr>
              <a:tr h="5938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T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テラ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/>
                        <a:t>10</a:t>
                      </a:r>
                      <a:r>
                        <a:rPr kumimoji="1" lang="en-US" altLang="ja-JP" sz="2400" b="1" baseline="30000" dirty="0"/>
                        <a:t>12</a:t>
                      </a:r>
                      <a:endParaRPr kumimoji="1" lang="ja-JP" altLang="en-US" sz="2400" b="1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30410"/>
                  </a:ext>
                </a:extLst>
              </a:tr>
              <a:tr h="5938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P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ペタ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/>
                        <a:t>10</a:t>
                      </a:r>
                      <a:r>
                        <a:rPr kumimoji="1" lang="en-US" altLang="ja-JP" sz="2400" b="1" baseline="30000" dirty="0"/>
                        <a:t>15</a:t>
                      </a:r>
                      <a:endParaRPr kumimoji="1" lang="ja-JP" altLang="en-US" sz="2400" b="1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2375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BD8905F-34D8-0B36-7557-FA74815BA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88608"/>
              </p:ext>
            </p:extLst>
          </p:nvPr>
        </p:nvGraphicFramePr>
        <p:xfrm>
          <a:off x="6223965" y="1541467"/>
          <a:ext cx="4623441" cy="35629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41147">
                  <a:extLst>
                    <a:ext uri="{9D8B030D-6E8A-4147-A177-3AD203B41FA5}">
                      <a16:colId xmlns:a16="http://schemas.microsoft.com/office/drawing/2014/main" val="2951166390"/>
                    </a:ext>
                  </a:extLst>
                </a:gridCol>
                <a:gridCol w="1541147">
                  <a:extLst>
                    <a:ext uri="{9D8B030D-6E8A-4147-A177-3AD203B41FA5}">
                      <a16:colId xmlns:a16="http://schemas.microsoft.com/office/drawing/2014/main" val="3036023786"/>
                    </a:ext>
                  </a:extLst>
                </a:gridCol>
                <a:gridCol w="1541147">
                  <a:extLst>
                    <a:ext uri="{9D8B030D-6E8A-4147-A177-3AD203B41FA5}">
                      <a16:colId xmlns:a16="http://schemas.microsoft.com/office/drawing/2014/main" val="2351820327"/>
                    </a:ext>
                  </a:extLst>
                </a:gridCol>
              </a:tblGrid>
              <a:tr h="59382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記号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読み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628689"/>
                  </a:ext>
                </a:extLst>
              </a:tr>
              <a:tr h="5938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m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ミリ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10</a:t>
                      </a:r>
                      <a:r>
                        <a:rPr kumimoji="1" lang="en-US" altLang="ja-JP" sz="2400" b="1" baseline="30000" dirty="0"/>
                        <a:t>-3</a:t>
                      </a:r>
                      <a:endParaRPr kumimoji="1" lang="ja-JP" altLang="en-US" sz="2400" b="1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821356"/>
                  </a:ext>
                </a:extLst>
              </a:tr>
              <a:tr h="593828">
                <a:tc>
                  <a:txBody>
                    <a:bodyPr/>
                    <a:lstStyle/>
                    <a:p>
                      <a:pPr algn="ctr"/>
                      <a:r>
                        <a:rPr kumimoji="1" lang="el-GR" altLang="ja-JP" sz="2400" b="1" dirty="0"/>
                        <a:t>μ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マイクロ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/>
                        <a:t>10</a:t>
                      </a:r>
                      <a:r>
                        <a:rPr kumimoji="1" lang="en-US" altLang="ja-JP" sz="2400" b="1" baseline="30000" dirty="0"/>
                        <a:t>-6</a:t>
                      </a:r>
                      <a:endParaRPr kumimoji="1" lang="ja-JP" altLang="en-US" sz="2400" b="1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824860"/>
                  </a:ext>
                </a:extLst>
              </a:tr>
              <a:tr h="5938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n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ナノ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/>
                        <a:t>10</a:t>
                      </a:r>
                      <a:r>
                        <a:rPr kumimoji="1" lang="en-US" altLang="ja-JP" sz="2400" b="1" baseline="30000" dirty="0"/>
                        <a:t>-9</a:t>
                      </a:r>
                      <a:endParaRPr kumimoji="1" lang="ja-JP" altLang="en-US" sz="2400" b="1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66008"/>
                  </a:ext>
                </a:extLst>
              </a:tr>
              <a:tr h="5938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p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ピコ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/>
                        <a:t>10</a:t>
                      </a:r>
                      <a:r>
                        <a:rPr kumimoji="1" lang="en-US" altLang="ja-JP" sz="2400" b="1" baseline="30000" dirty="0"/>
                        <a:t>-12</a:t>
                      </a:r>
                      <a:endParaRPr kumimoji="1" lang="ja-JP" altLang="en-US" sz="2400" b="1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30410"/>
                  </a:ext>
                </a:extLst>
              </a:tr>
              <a:tr h="5938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dirty="0"/>
                        <a:t>f</a:t>
                      </a:r>
                      <a:endParaRPr kumimoji="1" lang="ja-JP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b="1" dirty="0"/>
                        <a:t>フェムト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1" dirty="0"/>
                        <a:t>10</a:t>
                      </a:r>
                      <a:r>
                        <a:rPr kumimoji="1" lang="en-US" altLang="ja-JP" sz="2400" b="1" baseline="30000" dirty="0"/>
                        <a:t>-15</a:t>
                      </a:r>
                      <a:endParaRPr kumimoji="1" lang="ja-JP" altLang="en-US" sz="2400" b="1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3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30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081922" y="1531103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6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DFF8191-4BE4-E516-A7CF-0DC76F341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22" y="1992768"/>
            <a:ext cx="9957313" cy="2359312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D227FAF-565B-290C-8C64-BB94C19894C1}"/>
              </a:ext>
            </a:extLst>
          </p:cNvPr>
          <p:cNvSpPr/>
          <p:nvPr/>
        </p:nvSpPr>
        <p:spPr>
          <a:xfrm>
            <a:off x="8497966" y="3675182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F1FC14-23FE-B79F-4D6C-9372C13C0C11}"/>
              </a:ext>
            </a:extLst>
          </p:cNvPr>
          <p:cNvSpPr txBox="1"/>
          <p:nvPr/>
        </p:nvSpPr>
        <p:spPr>
          <a:xfrm>
            <a:off x="1617425" y="4594355"/>
            <a:ext cx="8672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</a:rPr>
              <a:t>1</a:t>
            </a:r>
            <a:r>
              <a:rPr lang="ja-JP" altLang="en-US" sz="2000" b="1" dirty="0">
                <a:solidFill>
                  <a:srgbClr val="0070C0"/>
                </a:solidFill>
              </a:rPr>
              <a:t>回も</a:t>
            </a:r>
            <a:r>
              <a:rPr lang="en-US" altLang="ja-JP" sz="2000" b="1" dirty="0">
                <a:solidFill>
                  <a:srgbClr val="0070C0"/>
                </a:solidFill>
              </a:rPr>
              <a:t>1</a:t>
            </a:r>
            <a:r>
              <a:rPr lang="ja-JP" altLang="en-US" sz="2000" b="1" dirty="0">
                <a:solidFill>
                  <a:srgbClr val="0070C0"/>
                </a:solidFill>
              </a:rPr>
              <a:t>の目が出ない確率：</a:t>
            </a:r>
            <a:r>
              <a:rPr lang="en-US" altLang="ja-JP" sz="2000" b="1" dirty="0">
                <a:solidFill>
                  <a:srgbClr val="0070C0"/>
                </a:solidFill>
              </a:rPr>
              <a:t>5/6</a:t>
            </a:r>
          </a:p>
          <a:p>
            <a:r>
              <a:rPr lang="ja-JP" altLang="en-US" sz="2000" b="1" dirty="0">
                <a:solidFill>
                  <a:srgbClr val="0070C0"/>
                </a:solidFill>
              </a:rPr>
              <a:t>サイコロを</a:t>
            </a:r>
            <a:r>
              <a:rPr lang="en-US" altLang="ja-JP" sz="2000" b="1" dirty="0">
                <a:solidFill>
                  <a:srgbClr val="0070C0"/>
                </a:solidFill>
              </a:rPr>
              <a:t>3</a:t>
            </a:r>
            <a:r>
              <a:rPr lang="ja-JP" altLang="en-US" sz="2000" b="1" dirty="0">
                <a:solidFill>
                  <a:srgbClr val="0070C0"/>
                </a:solidFill>
              </a:rPr>
              <a:t>回投げた時の確率：</a:t>
            </a:r>
            <a:r>
              <a:rPr lang="en-US" altLang="ja-JP" sz="2000" b="1" dirty="0">
                <a:solidFill>
                  <a:srgbClr val="0070C0"/>
                </a:solidFill>
              </a:rPr>
              <a:t>5/6×5/6×5/6=</a:t>
            </a:r>
            <a:r>
              <a:rPr lang="en-US" altLang="ja-JP" sz="2000" b="1" dirty="0">
                <a:solidFill>
                  <a:srgbClr val="FF0000"/>
                </a:solidFill>
              </a:rPr>
              <a:t>125/216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2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A1B996B-BF2F-9D56-AF22-C16108F15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277" y="1128959"/>
            <a:ext cx="7954616" cy="478570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1878277" y="580205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427280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A1B996B-BF2F-9D56-AF22-C16108F15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277" y="1128959"/>
            <a:ext cx="7954616" cy="478570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1878277" y="580205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5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3EEF84A2-49D9-2C5B-748C-C1ECBCA3EE59}"/>
              </a:ext>
            </a:extLst>
          </p:cNvPr>
          <p:cNvSpPr/>
          <p:nvPr/>
        </p:nvSpPr>
        <p:spPr>
          <a:xfrm>
            <a:off x="5974685" y="5474356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B553BC-98E5-160E-A1AB-63005AEE114C}"/>
              </a:ext>
            </a:extLst>
          </p:cNvPr>
          <p:cNvSpPr txBox="1"/>
          <p:nvPr/>
        </p:nvSpPr>
        <p:spPr>
          <a:xfrm>
            <a:off x="7570440" y="2504650"/>
            <a:ext cx="35991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国語</a:t>
            </a:r>
            <a:r>
              <a:rPr lang="ja-JP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：</a:t>
            </a:r>
            <a:r>
              <a:rPr lang="en-US" altLang="ja-JP" b="1" dirty="0">
                <a:solidFill>
                  <a:srgbClr val="0070C0"/>
                </a:solidFill>
                <a:sym typeface="Wingdings" panose="05000000000000000000" pitchFamily="2" charset="2"/>
              </a:rPr>
              <a:t>(71-62)/5</a:t>
            </a:r>
            <a:r>
              <a:rPr lang="ja-JP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≒</a:t>
            </a:r>
            <a:r>
              <a:rPr lang="en-US" altLang="ja-JP" b="1" dirty="0">
                <a:solidFill>
                  <a:srgbClr val="0070C0"/>
                </a:solidFill>
                <a:sym typeface="Wingdings" panose="05000000000000000000" pitchFamily="2" charset="2"/>
              </a:rPr>
              <a:t>1.8</a:t>
            </a:r>
          </a:p>
          <a:p>
            <a:r>
              <a:rPr kumimoji="1" lang="en-US" altLang="ja-JP" b="1" dirty="0">
                <a:solidFill>
                  <a:srgbClr val="0070C0"/>
                </a:solidFill>
                <a:sym typeface="Wingdings" panose="05000000000000000000" pitchFamily="2" charset="2"/>
              </a:rPr>
              <a:t>          </a:t>
            </a:r>
            <a:r>
              <a:rPr kumimoji="1" lang="ja-JP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偏差値</a:t>
            </a:r>
            <a:r>
              <a:rPr kumimoji="1" lang="en-US" altLang="ja-JP" b="1" dirty="0">
                <a:solidFill>
                  <a:srgbClr val="0070C0"/>
                </a:solidFill>
                <a:sym typeface="Wingdings" panose="05000000000000000000" pitchFamily="2" charset="2"/>
              </a:rPr>
              <a:t>=50+1.8=51.8</a:t>
            </a:r>
          </a:p>
          <a:p>
            <a:r>
              <a:rPr lang="ja-JP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社会：</a:t>
            </a:r>
            <a:r>
              <a:rPr lang="en-US" altLang="ja-JP" b="1" dirty="0">
                <a:solidFill>
                  <a:srgbClr val="0070C0"/>
                </a:solidFill>
                <a:sym typeface="Wingdings" panose="05000000000000000000" pitchFamily="2" charset="2"/>
              </a:rPr>
              <a:t>(71-55)/9</a:t>
            </a:r>
            <a:r>
              <a:rPr lang="ja-JP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≒</a:t>
            </a:r>
            <a:r>
              <a:rPr lang="en-US" altLang="ja-JP" b="1" dirty="0">
                <a:solidFill>
                  <a:srgbClr val="0070C0"/>
                </a:solidFill>
                <a:sym typeface="Wingdings" panose="05000000000000000000" pitchFamily="2" charset="2"/>
              </a:rPr>
              <a:t>1.7</a:t>
            </a:r>
          </a:p>
          <a:p>
            <a:r>
              <a:rPr kumimoji="1" lang="ja-JP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　　　偏差値</a:t>
            </a:r>
            <a:r>
              <a:rPr kumimoji="1" lang="en-US" altLang="ja-JP" b="1" dirty="0">
                <a:solidFill>
                  <a:srgbClr val="0070C0"/>
                </a:solidFill>
                <a:sym typeface="Wingdings" panose="05000000000000000000" pitchFamily="2" charset="2"/>
              </a:rPr>
              <a:t>=50+1.7=51.7</a:t>
            </a:r>
          </a:p>
          <a:p>
            <a:r>
              <a:rPr lang="ja-JP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数学：</a:t>
            </a:r>
            <a:r>
              <a:rPr lang="en-US" altLang="ja-JP" b="1" dirty="0">
                <a:solidFill>
                  <a:srgbClr val="0070C0"/>
                </a:solidFill>
                <a:sym typeface="Wingdings" panose="05000000000000000000" pitchFamily="2" charset="2"/>
              </a:rPr>
              <a:t>(71-58)/6</a:t>
            </a:r>
            <a:r>
              <a:rPr lang="ja-JP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≒</a:t>
            </a:r>
            <a:r>
              <a:rPr lang="en-US" altLang="ja-JP" b="1" dirty="0">
                <a:solidFill>
                  <a:srgbClr val="0070C0"/>
                </a:solidFill>
                <a:sym typeface="Wingdings" panose="05000000000000000000" pitchFamily="2" charset="2"/>
              </a:rPr>
              <a:t>2.1</a:t>
            </a:r>
          </a:p>
          <a:p>
            <a:r>
              <a:rPr kumimoji="1" lang="ja-JP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　　　偏差値</a:t>
            </a:r>
            <a:r>
              <a:rPr kumimoji="1" lang="en-US" altLang="ja-JP" b="1" dirty="0">
                <a:solidFill>
                  <a:srgbClr val="0070C0"/>
                </a:solidFill>
                <a:sym typeface="Wingdings" panose="05000000000000000000" pitchFamily="2" charset="2"/>
              </a:rPr>
              <a:t>=50+2.1=</a:t>
            </a:r>
            <a:r>
              <a:rPr kumimoji="1" lang="en-US" altLang="ja-JP" b="1" dirty="0">
                <a:solidFill>
                  <a:srgbClr val="FF0000"/>
                </a:solidFill>
                <a:sym typeface="Wingdings" panose="05000000000000000000" pitchFamily="2" charset="2"/>
              </a:rPr>
              <a:t>52.1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社会：</a:t>
            </a:r>
            <a:r>
              <a:rPr lang="en-US" altLang="ja-JP" b="1" dirty="0">
                <a:solidFill>
                  <a:srgbClr val="0070C0"/>
                </a:solidFill>
                <a:sym typeface="Wingdings" panose="05000000000000000000" pitchFamily="2" charset="2"/>
              </a:rPr>
              <a:t>(71-60)/7</a:t>
            </a:r>
            <a:r>
              <a:rPr lang="ja-JP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≒</a:t>
            </a:r>
            <a:r>
              <a:rPr lang="en-US" altLang="ja-JP" b="1" dirty="0">
                <a:solidFill>
                  <a:srgbClr val="0070C0"/>
                </a:solidFill>
                <a:sym typeface="Wingdings" panose="05000000000000000000" pitchFamily="2" charset="2"/>
              </a:rPr>
              <a:t>1.5</a:t>
            </a:r>
          </a:p>
          <a:p>
            <a:r>
              <a:rPr kumimoji="1" lang="ja-JP" altLang="en-US" b="1" dirty="0">
                <a:solidFill>
                  <a:srgbClr val="0070C0"/>
                </a:solidFill>
                <a:sym typeface="Wingdings" panose="05000000000000000000" pitchFamily="2" charset="2"/>
              </a:rPr>
              <a:t>　　　偏差値</a:t>
            </a:r>
            <a:r>
              <a:rPr kumimoji="1" lang="en-US" altLang="ja-JP" b="1" dirty="0">
                <a:solidFill>
                  <a:srgbClr val="0070C0"/>
                </a:solidFill>
                <a:sym typeface="Wingdings" panose="05000000000000000000" pitchFamily="2" charset="2"/>
              </a:rPr>
              <a:t>=50+1.5=51.5</a:t>
            </a:r>
            <a:endParaRPr kumimoji="1" lang="en-US" altLang="ja-JP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59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2595907" y="565938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77CFE0F-78F6-19E2-BE92-370EBBCF2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772" y="1027603"/>
            <a:ext cx="6043757" cy="491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2595907" y="565938"/>
            <a:ext cx="1405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77CFE0F-78F6-19E2-BE92-370EBBCF2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772" y="1027603"/>
            <a:ext cx="6043757" cy="491674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A4C127F-16B7-398C-82E2-75AF173EB31F}"/>
              </a:ext>
            </a:extLst>
          </p:cNvPr>
          <p:cNvSpPr/>
          <p:nvPr/>
        </p:nvSpPr>
        <p:spPr>
          <a:xfrm>
            <a:off x="3405105" y="5424815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B743D1-6581-2760-530B-E13D11D47E41}"/>
              </a:ext>
            </a:extLst>
          </p:cNvPr>
          <p:cNvSpPr txBox="1"/>
          <p:nvPr/>
        </p:nvSpPr>
        <p:spPr>
          <a:xfrm>
            <a:off x="6794481" y="3429000"/>
            <a:ext cx="48954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平均値：</a:t>
            </a:r>
            <a:r>
              <a:rPr kumimoji="1" lang="en-US" altLang="ja-JP" b="1" dirty="0">
                <a:solidFill>
                  <a:srgbClr val="0070C0"/>
                </a:solidFill>
              </a:rPr>
              <a:t>(10+20*3+40+50+100+440+2000)/9=300</a:t>
            </a:r>
          </a:p>
          <a:p>
            <a:endParaRPr lang="en-US" altLang="ja-JP" b="1" dirty="0">
              <a:solidFill>
                <a:srgbClr val="0070C0"/>
              </a:solidFill>
            </a:endParaRPr>
          </a:p>
          <a:p>
            <a:r>
              <a:rPr lang="ja-JP" altLang="en-US" b="1" dirty="0">
                <a:solidFill>
                  <a:srgbClr val="0070C0"/>
                </a:solidFill>
              </a:rPr>
              <a:t>中央値：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kumimoji="1" lang="ja-JP" altLang="en-US" b="1" dirty="0">
                <a:solidFill>
                  <a:srgbClr val="0070C0"/>
                </a:solidFill>
              </a:rPr>
              <a:t>データを大小で並べた時に中央に位置する値</a:t>
            </a:r>
            <a:endParaRPr kumimoji="1" lang="en-US" altLang="ja-JP" b="1" dirty="0">
              <a:solidFill>
                <a:srgbClr val="0070C0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1F0C319-529A-5C0B-4E0A-3074D7E5293A}"/>
              </a:ext>
            </a:extLst>
          </p:cNvPr>
          <p:cNvSpPr/>
          <p:nvPr/>
        </p:nvSpPr>
        <p:spPr>
          <a:xfrm>
            <a:off x="5351581" y="2509924"/>
            <a:ext cx="442450" cy="405582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13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065056-4BB3-E078-B183-ACC34DC77749}"/>
              </a:ext>
            </a:extLst>
          </p:cNvPr>
          <p:cNvSpPr txBox="1"/>
          <p:nvPr/>
        </p:nvSpPr>
        <p:spPr>
          <a:xfrm>
            <a:off x="2595907" y="565938"/>
            <a:ext cx="5309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3</a:t>
            </a:r>
            <a:r>
              <a:rPr lang="ja-JP" altLang="en-US" sz="2400" b="1" dirty="0">
                <a:latin typeface="Noto Sans JP"/>
              </a:rPr>
              <a:t>年問</a:t>
            </a:r>
            <a:r>
              <a:rPr lang="en-US" altLang="ja-JP" sz="2400" b="1" dirty="0">
                <a:latin typeface="Noto Sans JP"/>
              </a:rPr>
              <a:t>66</a:t>
            </a:r>
            <a:r>
              <a:rPr lang="ja-JP" altLang="en-US" sz="2400" b="1" dirty="0">
                <a:latin typeface="Noto Sans JP"/>
              </a:rPr>
              <a:t>　奇数返還よてい</a:t>
            </a:r>
            <a:endParaRPr lang="en-US" altLang="ja-JP" sz="24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50866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1842718" y="1248845"/>
            <a:ext cx="223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令和元年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4D2C934-75D6-4E3A-8C7C-D3B6EE2AC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18" y="1878628"/>
            <a:ext cx="8842109" cy="265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5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557D3-6F18-D48D-801D-57E92DE8B10C}"/>
              </a:ext>
            </a:extLst>
          </p:cNvPr>
          <p:cNvSpPr txBox="1"/>
          <p:nvPr/>
        </p:nvSpPr>
        <p:spPr>
          <a:xfrm>
            <a:off x="1842718" y="1248845"/>
            <a:ext cx="223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令和元年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4D2C934-75D6-4E3A-8C7C-D3B6EE2AC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18" y="1878628"/>
            <a:ext cx="8842109" cy="2658648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152502BB-11E3-4C6D-CA96-66F3666D805D}"/>
              </a:ext>
            </a:extLst>
          </p:cNvPr>
          <p:cNvSpPr/>
          <p:nvPr/>
        </p:nvSpPr>
        <p:spPr>
          <a:xfrm>
            <a:off x="8370644" y="4062244"/>
            <a:ext cx="442450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988595E-D2A5-A920-C1D2-D61CCA2C7709}"/>
              </a:ext>
            </a:extLst>
          </p:cNvPr>
          <p:cNvSpPr txBox="1"/>
          <p:nvPr/>
        </p:nvSpPr>
        <p:spPr>
          <a:xfrm>
            <a:off x="2566550" y="4705394"/>
            <a:ext cx="7607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0070C0"/>
                </a:solidFill>
              </a:rPr>
              <a:t>5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人の候補者の中から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兼任</a:t>
            </a:r>
            <a:r>
              <a:rPr kumimoji="1" lang="ja-JP" altLang="en-US" sz="2000" b="1" dirty="0">
                <a:solidFill>
                  <a:srgbClr val="0070C0"/>
                </a:solidFill>
              </a:rPr>
              <a:t>も許すということから </a:t>
            </a:r>
            <a:r>
              <a:rPr lang="en-US" altLang="ja-JP" sz="2000" b="1" dirty="0">
                <a:solidFill>
                  <a:srgbClr val="0070C0"/>
                </a:solidFill>
              </a:rPr>
              <a:t>5×5=</a:t>
            </a:r>
            <a:r>
              <a:rPr lang="en-US" altLang="ja-JP" sz="2000" b="1" dirty="0">
                <a:solidFill>
                  <a:srgbClr val="FF0000"/>
                </a:solidFill>
              </a:rPr>
              <a:t>25</a:t>
            </a:r>
            <a:r>
              <a:rPr lang="ja-JP" altLang="en-US" sz="2000" b="1" dirty="0">
                <a:solidFill>
                  <a:srgbClr val="FF0000"/>
                </a:solidFill>
              </a:rPr>
              <a:t>通り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</TotalTime>
  <Words>273</Words>
  <Application>Microsoft Office PowerPoint</Application>
  <PresentationFormat>ワイド画面</PresentationFormat>
  <Paragraphs>95</Paragraphs>
  <Slides>17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702</cp:revision>
  <dcterms:created xsi:type="dcterms:W3CDTF">2023-10-19T04:21:29Z</dcterms:created>
  <dcterms:modified xsi:type="dcterms:W3CDTF">2024-05-09T01:45:25Z</dcterms:modified>
</cp:coreProperties>
</file>