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615" r:id="rId3"/>
    <p:sldId id="537" r:id="rId4"/>
    <p:sldId id="538" r:id="rId5"/>
    <p:sldId id="539" r:id="rId6"/>
    <p:sldId id="379" r:id="rId7"/>
    <p:sldId id="610" r:id="rId8"/>
    <p:sldId id="611" r:id="rId9"/>
    <p:sldId id="612" r:id="rId10"/>
    <p:sldId id="613" r:id="rId11"/>
    <p:sldId id="614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99" autoAdjust="0"/>
    <p:restoredTop sz="94933" autoAdjust="0"/>
  </p:normalViewPr>
  <p:slideViewPr>
    <p:cSldViewPr snapToGrid="0">
      <p:cViewPr varScale="1">
        <p:scale>
          <a:sx n="78" d="100"/>
          <a:sy n="78" d="100"/>
        </p:scale>
        <p:origin x="791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37485-AC61-4037-93FD-DB1CB79EDBAE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72D1-6F72-45BF-9C3F-52E40963F6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32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13EE13-E53E-968F-10AA-3E5BD1699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80139F6-0006-5DE6-ABC8-29A080222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6D393B-E17B-BE59-CDB5-2B52AC116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C20AC5-313F-68FB-1F82-9A1C040F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7F714C-63B4-E0A6-2634-DC561C25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23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251349-E83E-189C-3F6F-02919DF17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9EE85F-5471-5414-28E5-3BA55E64E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E5D245-05A9-8B7A-2CDD-2A7B4E51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13A2C2-F277-00F1-B0C7-43782D6EC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C5759B-A2EA-E12E-BF72-D24375505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79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975389E-1A6E-E07E-E236-F5CA39448A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913E6F-3D87-98A2-75E1-E3122A406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342B24-18A5-4E75-CBA4-E1EDE74E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B8E504-2216-6822-D971-228FE511D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B6FF23-9AED-D68C-CA65-DBBD5F1C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03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50E4A-3EC1-972D-77E5-4923D1D2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C92F36-A6DF-D0B5-05DC-FFFFF8836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C22459-9663-2080-9CF8-395CE08A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E30E9B-2FA6-B5AB-ACE3-A50C2149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028879-FD21-37E3-3552-85DAEEB0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43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4BA3A2-874D-4BE9-C388-B3A0E374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ACCB62-16D5-08E5-CEBE-F05B066A5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8D4585-BACF-06B0-2EA1-673595CD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05A1CF-D0F1-D75F-A992-2AE817BCE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6DD052-4C4A-CAB9-61A8-FA662BE1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49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E3567D-A8ED-D111-D0F3-9A21536E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4C964D-D31A-AEF3-475D-19B96BDB8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B00E2D-7C09-871D-07F9-BCA93E5BE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69DC15-3DAB-9BE6-D240-CF4A620AF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385BEF-E649-B4EF-803A-4A1AA169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2662CD-7659-B569-8E30-51F404FC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1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B73D7A-CBB2-E8A7-0EE5-14427EF7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21B17B-FCEA-FF8D-163A-E51A6EA94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B57FCA-C47F-031D-AE2E-6F48D6991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8022031-A2AE-5E9C-231E-0B674A59B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12758D5-3390-4047-167C-3EE3AC9E2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E3E056F-2928-67C9-1B64-17EA35FB1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018C53-BA0E-007E-E622-25CEEC695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917D049-579A-DD47-19B3-8D81489F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91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EDA101-AC73-9BF6-9B5C-6DE970EF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D594641-2C8E-D76D-7628-A5C2C3DD3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CC370C7-D57C-0F5C-003A-F090A0045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6F4F308-9A95-CFBE-C5DC-8B5D53D4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9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C1A3471-3FD9-21D7-F730-DCE80BAF8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2A1E2E-FFB2-7C2B-270D-BFD94A3D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D76C60-BB7F-CB36-158C-CE7891378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C6154A-F873-61AA-7805-53B27E5B5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513261-1500-8A8E-F1F1-451DCA237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9AED63-0AD7-6D39-DBB0-102603CF2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569ADC-732C-872D-F810-3303EF112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A99248-A80B-6DD7-C4F8-B6063368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4404F0-A918-5F82-8E0E-EDA0FBF4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00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6D44FD-8E6D-B02B-C9A6-082997C46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28458CF-2AA9-5B1D-B4BA-C274597DD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A36BC0-312F-E5EA-A324-89100030D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B7F34A-6207-D10B-2191-645ED9692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9D7CD2-5DAF-9E00-783B-C4402826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972243-B18D-C5B8-391B-2EE5DCAB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88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2D95810-6BE8-51BE-56C8-A1BEC246D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E507CC-6800-03FC-0943-6F0712A4A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987754-2B7D-1867-63AD-BC8CA072E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659E3-AF4E-4097-B951-5CEE4C68EC00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12A0E5-4AA1-5ED8-A89A-995482AEB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ABE94A-721A-9BF8-F7D3-43AECE9A4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56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806823" y="746380"/>
            <a:ext cx="1077916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機械学習（</a:t>
            </a:r>
            <a:r>
              <a:rPr lang="en-US" altLang="ja-JP" sz="2400" b="1" dirty="0">
                <a:solidFill>
                  <a:srgbClr val="FF0000"/>
                </a:solidFill>
              </a:rPr>
              <a:t>Machine Learning</a:t>
            </a:r>
            <a:r>
              <a:rPr lang="ja-JP" altLang="en-US" sz="2400" b="1" dirty="0">
                <a:solidFill>
                  <a:srgbClr val="FF0000"/>
                </a:solidFill>
              </a:rPr>
              <a:t>）</a:t>
            </a:r>
            <a:endParaRPr lang="en-US" altLang="ja-JP" sz="2400" b="1" dirty="0">
              <a:solidFill>
                <a:srgbClr val="FF0000"/>
              </a:solidFill>
            </a:endParaRPr>
          </a:p>
          <a:p>
            <a:endParaRPr lang="en-US" altLang="ja-JP" sz="1200" b="1" dirty="0">
              <a:solidFill>
                <a:srgbClr val="FF0000"/>
              </a:solidFill>
            </a:endParaRPr>
          </a:p>
          <a:p>
            <a:r>
              <a:rPr lang="ja-JP" altLang="en-US" sz="2400" b="0" i="0" dirty="0">
                <a:solidFill>
                  <a:srgbClr val="333333"/>
                </a:solidFill>
                <a:effectLst/>
                <a:latin typeface="Noto Sans JP"/>
              </a:rPr>
              <a:t>データを分析する方法の１つで、データから「機械」（コンピュータ）が　自動で「学習」し、</a:t>
            </a:r>
            <a:r>
              <a:rPr lang="ja-JP" altLang="en-US" sz="2400" b="1" i="0" dirty="0">
                <a:solidFill>
                  <a:srgbClr val="333333"/>
                </a:solidFill>
                <a:effectLst/>
                <a:latin typeface="Noto Sans JP"/>
              </a:rPr>
              <a:t>データの背景にあるルールやパターンを発見する方法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latin typeface="Noto Sans JP"/>
              </a:rPr>
              <a:t>のこと。学習するための種類としては、</a:t>
            </a:r>
            <a:r>
              <a:rPr lang="ja-JP" altLang="en-US" sz="2400" b="1" i="0" dirty="0">
                <a:solidFill>
                  <a:srgbClr val="333333"/>
                </a:solidFill>
                <a:effectLst/>
                <a:latin typeface="Noto Sans JP"/>
              </a:rPr>
              <a:t>①教師あり学習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latin typeface="Noto Sans JP"/>
              </a:rPr>
              <a:t>、</a:t>
            </a:r>
            <a:r>
              <a:rPr lang="ja-JP" altLang="en-US" sz="2400" b="1" i="0" dirty="0">
                <a:solidFill>
                  <a:srgbClr val="333333"/>
                </a:solidFill>
                <a:effectLst/>
                <a:latin typeface="Noto Sans JP"/>
              </a:rPr>
              <a:t>②教師なし学習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latin typeface="Noto Sans JP"/>
              </a:rPr>
              <a:t>、</a:t>
            </a:r>
            <a:r>
              <a:rPr lang="ja-JP" altLang="en-US" sz="2400" b="1" i="0" dirty="0">
                <a:solidFill>
                  <a:srgbClr val="333333"/>
                </a:solidFill>
                <a:effectLst/>
                <a:latin typeface="Noto Sans JP"/>
              </a:rPr>
              <a:t>③強化学習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latin typeface="Noto Sans JP"/>
              </a:rPr>
              <a:t>の３種類がある。</a:t>
            </a:r>
            <a:endParaRPr lang="en-US" altLang="ja-JP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41C94E-4E16-34AD-2CB8-B28380C8F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279" y="3321424"/>
            <a:ext cx="2554810" cy="277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55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CB39A77-13A8-5DBC-F936-5C37521339CB}"/>
              </a:ext>
            </a:extLst>
          </p:cNvPr>
          <p:cNvSpPr txBox="1"/>
          <p:nvPr/>
        </p:nvSpPr>
        <p:spPr>
          <a:xfrm>
            <a:off x="1015114" y="428568"/>
            <a:ext cx="1540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</a:t>
            </a:r>
            <a:r>
              <a:rPr lang="en-US" altLang="ja-JP" sz="2400" b="1" dirty="0">
                <a:latin typeface="Noto Sans JP"/>
              </a:rPr>
              <a:t>3</a:t>
            </a:r>
            <a:r>
              <a:rPr lang="ja-JP" altLang="en-US" sz="2400" b="1" dirty="0">
                <a:latin typeface="Noto Sans JP"/>
              </a:rPr>
              <a:t>年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C58B436E-4237-DBAA-C046-5657B75A0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966" y="852128"/>
            <a:ext cx="10336067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997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CB39A77-13A8-5DBC-F936-5C37521339CB}"/>
              </a:ext>
            </a:extLst>
          </p:cNvPr>
          <p:cNvSpPr txBox="1"/>
          <p:nvPr/>
        </p:nvSpPr>
        <p:spPr>
          <a:xfrm>
            <a:off x="1015114" y="428568"/>
            <a:ext cx="1540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</a:t>
            </a:r>
            <a:r>
              <a:rPr lang="en-US" altLang="ja-JP" sz="2400" b="1" dirty="0">
                <a:latin typeface="Noto Sans JP"/>
              </a:rPr>
              <a:t>3</a:t>
            </a:r>
            <a:r>
              <a:rPr lang="ja-JP" altLang="en-US" sz="2400" b="1" dirty="0">
                <a:latin typeface="Noto Sans JP"/>
              </a:rPr>
              <a:t>年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C58B436E-4237-DBAA-C046-5657B75A0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966" y="852128"/>
            <a:ext cx="10336067" cy="5153744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7F03580D-D372-0B7D-BBF5-FBBCA5D0D766}"/>
              </a:ext>
            </a:extLst>
          </p:cNvPr>
          <p:cNvSpPr/>
          <p:nvPr/>
        </p:nvSpPr>
        <p:spPr>
          <a:xfrm>
            <a:off x="1375260" y="3012660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5686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36EE9649-7800-CF4A-27B6-C91A9829C97B}"/>
              </a:ext>
            </a:extLst>
          </p:cNvPr>
          <p:cNvSpPr/>
          <p:nvPr/>
        </p:nvSpPr>
        <p:spPr>
          <a:xfrm>
            <a:off x="1260436" y="909098"/>
            <a:ext cx="9454180" cy="56402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sz="2400" b="1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456E764-B1CC-862E-9E8D-08FD37C8FE0B}"/>
              </a:ext>
            </a:extLst>
          </p:cNvPr>
          <p:cNvSpPr/>
          <p:nvPr/>
        </p:nvSpPr>
        <p:spPr>
          <a:xfrm>
            <a:off x="2185595" y="1622300"/>
            <a:ext cx="7786744" cy="492703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sz="2400" b="1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F2BF1DB6-A626-C3FC-0416-1DB1DA3F2318}"/>
              </a:ext>
            </a:extLst>
          </p:cNvPr>
          <p:cNvSpPr/>
          <p:nvPr/>
        </p:nvSpPr>
        <p:spPr>
          <a:xfrm>
            <a:off x="2829261" y="2775472"/>
            <a:ext cx="6626710" cy="377410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sz="2400" b="1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E498339-4601-F774-4952-CD880A369044}"/>
              </a:ext>
            </a:extLst>
          </p:cNvPr>
          <p:cNvSpPr/>
          <p:nvPr/>
        </p:nvSpPr>
        <p:spPr>
          <a:xfrm>
            <a:off x="3202191" y="3991087"/>
            <a:ext cx="5844989" cy="255849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2400" b="1" dirty="0"/>
              <a:t>ディープラーニング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817581" y="340235"/>
            <a:ext cx="3044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機械学習の位置づけ</a:t>
            </a:r>
            <a:endParaRPr lang="en-US" altLang="ja-JP" sz="2400" dirty="0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00A3759-6FE2-A456-F33D-57D816C88F0B}"/>
              </a:ext>
            </a:extLst>
          </p:cNvPr>
          <p:cNvSpPr/>
          <p:nvPr/>
        </p:nvSpPr>
        <p:spPr>
          <a:xfrm>
            <a:off x="4362225" y="5529430"/>
            <a:ext cx="3668358" cy="10201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2400" b="1" dirty="0"/>
              <a:t>生成</a:t>
            </a:r>
            <a:r>
              <a:rPr kumimoji="1" lang="en-US" altLang="ja-JP" sz="2400" b="1" dirty="0"/>
              <a:t>AI</a:t>
            </a:r>
            <a:endParaRPr kumimoji="1" lang="ja-JP" altLang="en-US" sz="2400" b="1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9B7DE451-DD25-D962-8771-D11C1EDA8529}"/>
              </a:ext>
            </a:extLst>
          </p:cNvPr>
          <p:cNvSpPr/>
          <p:nvPr/>
        </p:nvSpPr>
        <p:spPr>
          <a:xfrm>
            <a:off x="4668819" y="6006318"/>
            <a:ext cx="1373393" cy="43121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ChatGPT</a:t>
            </a:r>
            <a:endParaRPr kumimoji="1" lang="ja-JP" altLang="en-US" b="1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3E5865A-3C27-57EC-233D-B80E2474EB5E}"/>
              </a:ext>
            </a:extLst>
          </p:cNvPr>
          <p:cNvSpPr/>
          <p:nvPr/>
        </p:nvSpPr>
        <p:spPr>
          <a:xfrm>
            <a:off x="6348805" y="6006319"/>
            <a:ext cx="1373393" cy="43121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Gemini</a:t>
            </a:r>
            <a:endParaRPr kumimoji="1" lang="ja-JP" altLang="en-US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F7F11C-33A0-A018-EF64-B2DE2E3BF305}"/>
              </a:ext>
            </a:extLst>
          </p:cNvPr>
          <p:cNvSpPr txBox="1"/>
          <p:nvPr/>
        </p:nvSpPr>
        <p:spPr>
          <a:xfrm>
            <a:off x="4228204" y="4524508"/>
            <a:ext cx="42412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800" b="1" i="0" dirty="0">
                <a:solidFill>
                  <a:schemeClr val="bg1"/>
                </a:solidFill>
                <a:effectLst/>
                <a:latin typeface="Noto Sans JP"/>
              </a:rPr>
              <a:t>AI</a:t>
            </a:r>
            <a:r>
              <a:rPr lang="ja-JP" altLang="en-US" sz="1800" b="1" i="0" dirty="0">
                <a:solidFill>
                  <a:schemeClr val="bg1"/>
                </a:solidFill>
                <a:effectLst/>
                <a:latin typeface="Noto Sans JP"/>
              </a:rPr>
              <a:t>の機械学習の一分野。</a:t>
            </a:r>
            <a:endParaRPr lang="en-US" altLang="ja-JP" sz="1800" b="1" i="0" dirty="0">
              <a:solidFill>
                <a:schemeClr val="bg1"/>
              </a:solidFill>
              <a:effectLst/>
              <a:latin typeface="Noto Sans JP"/>
            </a:endParaRPr>
          </a:p>
          <a:p>
            <a:pPr algn="ctr"/>
            <a:r>
              <a:rPr lang="ja-JP" altLang="en-US" b="1" dirty="0">
                <a:solidFill>
                  <a:schemeClr val="bg1"/>
                </a:solidFill>
                <a:latin typeface="Noto Sans JP"/>
              </a:rPr>
              <a:t>ニューラルネットワークを多層化し、</a:t>
            </a:r>
            <a:endParaRPr lang="en-US" altLang="ja-JP" b="1" dirty="0">
              <a:solidFill>
                <a:schemeClr val="bg1"/>
              </a:solidFill>
              <a:latin typeface="Noto Sans JP"/>
            </a:endParaRPr>
          </a:p>
          <a:p>
            <a:pPr algn="ctr"/>
            <a:r>
              <a:rPr lang="ja-JP" altLang="en-US" sz="1800" b="1" i="0" dirty="0">
                <a:solidFill>
                  <a:schemeClr val="bg1"/>
                </a:solidFill>
                <a:effectLst/>
                <a:latin typeface="Noto Sans JP"/>
              </a:rPr>
              <a:t>複雑なパターン認識や予測を行う。</a:t>
            </a:r>
            <a:endParaRPr lang="en-US" altLang="ja-JP" sz="1800" b="1" i="0" dirty="0">
              <a:solidFill>
                <a:schemeClr val="bg1"/>
              </a:solidFill>
              <a:effectLst/>
              <a:latin typeface="Noto Sans JP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0FCDB17-6BCB-D153-DAAF-A5378166CAE6}"/>
              </a:ext>
            </a:extLst>
          </p:cNvPr>
          <p:cNvSpPr txBox="1"/>
          <p:nvPr/>
        </p:nvSpPr>
        <p:spPr>
          <a:xfrm>
            <a:off x="4328159" y="3303802"/>
            <a:ext cx="39153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800" b="1" i="0" dirty="0">
                <a:effectLst/>
                <a:latin typeface="Noto Sans JP"/>
              </a:rPr>
              <a:t>人の脳の神経細胞を模したモデル。</a:t>
            </a:r>
            <a:endParaRPr lang="en-US" altLang="ja-JP" sz="1800" b="1" i="0" dirty="0">
              <a:effectLst/>
              <a:latin typeface="Noto Sans JP"/>
            </a:endParaRPr>
          </a:p>
          <a:p>
            <a:pPr algn="ctr"/>
            <a:r>
              <a:rPr lang="ja-JP" altLang="en-US" b="1" dirty="0">
                <a:latin typeface="Noto Sans JP"/>
              </a:rPr>
              <a:t>ディープラーニングの基盤技術。</a:t>
            </a:r>
            <a:endParaRPr lang="en-US" altLang="ja-JP" sz="1800" b="1" i="0" dirty="0">
              <a:effectLst/>
              <a:latin typeface="Noto Sans JP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61EB113-8D8F-ACF0-B493-1FE5774B2943}"/>
              </a:ext>
            </a:extLst>
          </p:cNvPr>
          <p:cNvSpPr txBox="1"/>
          <p:nvPr/>
        </p:nvSpPr>
        <p:spPr>
          <a:xfrm>
            <a:off x="4238736" y="1665332"/>
            <a:ext cx="39153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1" i="0" dirty="0">
                <a:effectLst/>
                <a:latin typeface="Noto Sans JP"/>
              </a:rPr>
              <a:t>機械学習</a:t>
            </a:r>
            <a:endParaRPr lang="en-US" altLang="ja-JP" sz="2400" b="1" i="0" dirty="0">
              <a:effectLst/>
              <a:latin typeface="Noto Sans JP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D9C419C-41C7-1C11-2490-3A6ECF7D226D}"/>
              </a:ext>
            </a:extLst>
          </p:cNvPr>
          <p:cNvSpPr txBox="1"/>
          <p:nvPr/>
        </p:nvSpPr>
        <p:spPr>
          <a:xfrm>
            <a:off x="2929664" y="2075542"/>
            <a:ext cx="65334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b="1" dirty="0">
                <a:latin typeface="Noto Sans JP"/>
              </a:rPr>
              <a:t>大量のデータをコンピュータに学習させ、</a:t>
            </a:r>
            <a:endParaRPr lang="en-US" altLang="ja-JP" b="1" dirty="0">
              <a:latin typeface="Noto Sans JP"/>
            </a:endParaRPr>
          </a:p>
          <a:p>
            <a:pPr algn="ctr"/>
            <a:r>
              <a:rPr lang="ja-JP" altLang="en-US" sz="1800" b="1" i="0" dirty="0">
                <a:effectLst/>
                <a:latin typeface="Noto Sans JP"/>
              </a:rPr>
              <a:t>その背景にあるルールやパターンを自動的に認識させる技術。</a:t>
            </a:r>
            <a:endParaRPr lang="en-US" altLang="ja-JP" sz="1800" b="1" i="0" dirty="0">
              <a:effectLst/>
              <a:latin typeface="Noto Sans JP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0AF5213-53BF-2A92-D7EE-A4641F8D0482}"/>
              </a:ext>
            </a:extLst>
          </p:cNvPr>
          <p:cNvSpPr txBox="1"/>
          <p:nvPr/>
        </p:nvSpPr>
        <p:spPr>
          <a:xfrm>
            <a:off x="4228204" y="2875028"/>
            <a:ext cx="39153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1" i="0" dirty="0">
                <a:effectLst/>
                <a:latin typeface="Noto Sans JP"/>
              </a:rPr>
              <a:t>ニューラルネットワーク</a:t>
            </a:r>
            <a:endParaRPr lang="en-US" altLang="ja-JP" sz="2400" b="1" i="0" dirty="0">
              <a:effectLst/>
              <a:latin typeface="Noto Sans JP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B1FDF51-411F-E43E-9976-DA5713103CA5}"/>
              </a:ext>
            </a:extLst>
          </p:cNvPr>
          <p:cNvSpPr txBox="1"/>
          <p:nvPr/>
        </p:nvSpPr>
        <p:spPr>
          <a:xfrm>
            <a:off x="4184948" y="1064271"/>
            <a:ext cx="39153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i="0" dirty="0">
                <a:effectLst/>
                <a:latin typeface="Noto Sans JP"/>
              </a:rPr>
              <a:t>AI</a:t>
            </a:r>
          </a:p>
        </p:txBody>
      </p:sp>
    </p:spTree>
    <p:extLst>
      <p:ext uri="{BB962C8B-B14F-4D97-AF65-F5344CB8AC3E}">
        <p14:creationId xmlns:p14="http://schemas.microsoft.com/office/powerpoint/2010/main" val="279370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769616" y="859808"/>
            <a:ext cx="107791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教師あり学習</a:t>
            </a:r>
            <a:endParaRPr lang="en-US" altLang="ja-JP" sz="2400" b="1" dirty="0">
              <a:solidFill>
                <a:srgbClr val="FF0000"/>
              </a:solidFill>
            </a:endParaRPr>
          </a:p>
          <a:p>
            <a:endParaRPr lang="en-US" altLang="ja-JP" sz="1200" b="1" dirty="0">
              <a:solidFill>
                <a:srgbClr val="FF0000"/>
              </a:solidFill>
            </a:endParaRPr>
          </a:p>
          <a:p>
            <a:r>
              <a:rPr lang="ja-JP" altLang="en-US" sz="2400" b="0" i="0" dirty="0">
                <a:solidFill>
                  <a:srgbClr val="333333"/>
                </a:solidFill>
                <a:effectLst/>
                <a:latin typeface="Noto Sans JP"/>
              </a:rPr>
              <a:t>教師となるデータをもとに学習をおこなう手法で、</a:t>
            </a:r>
            <a:r>
              <a:rPr lang="ja-JP" altLang="en-US" sz="2400" b="1" i="0" dirty="0">
                <a:solidFill>
                  <a:srgbClr val="333333"/>
                </a:solidFill>
                <a:effectLst/>
                <a:latin typeface="Noto Sans JP"/>
              </a:rPr>
              <a:t>事前に「正解」となるデータを大量に用意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latin typeface="Noto Sans JP"/>
              </a:rPr>
              <a:t>し、それをもとに学習モデルを生成する。クラス分けを行う</a:t>
            </a:r>
            <a:r>
              <a:rPr lang="ja-JP" altLang="en-US" sz="2400" b="1" i="0" dirty="0">
                <a:solidFill>
                  <a:srgbClr val="333333"/>
                </a:solidFill>
                <a:effectLst/>
                <a:latin typeface="Noto Sans JP"/>
              </a:rPr>
              <a:t>分類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latin typeface="Noto Sans JP"/>
              </a:rPr>
              <a:t>やデータの関係性を見出す</a:t>
            </a:r>
            <a:r>
              <a:rPr lang="ja-JP" altLang="en-US" sz="2400" b="1" i="0" dirty="0">
                <a:solidFill>
                  <a:srgbClr val="333333"/>
                </a:solidFill>
                <a:effectLst/>
                <a:latin typeface="Noto Sans JP"/>
              </a:rPr>
              <a:t>回帰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latin typeface="Noto Sans JP"/>
              </a:rPr>
              <a:t>に適している。</a:t>
            </a:r>
            <a:endParaRPr lang="en-US" altLang="ja-JP" sz="2400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3C65D50-503B-7C8F-7D1F-C785C2A63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363" y="3048475"/>
            <a:ext cx="2554810" cy="277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FDB67A93-277E-C6AA-CFA6-E7F00F38D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091" y="3677432"/>
            <a:ext cx="742425" cy="67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矢印: 右 9">
            <a:extLst>
              <a:ext uri="{FF2B5EF4-FFF2-40B4-BE49-F238E27FC236}">
                <a16:creationId xmlns:a16="http://schemas.microsoft.com/office/drawing/2014/main" id="{DABCFD44-E609-AADB-5323-939F75A5C459}"/>
              </a:ext>
            </a:extLst>
          </p:cNvPr>
          <p:cNvSpPr/>
          <p:nvPr/>
        </p:nvSpPr>
        <p:spPr>
          <a:xfrm>
            <a:off x="5948978" y="4114991"/>
            <a:ext cx="699247" cy="58610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839A7F4-36F6-97F1-24E8-5314FE67E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83202" y="3371206"/>
            <a:ext cx="1910138" cy="249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88CEE3BF-8611-9E09-0895-8F3B0C86A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303" y="4114991"/>
            <a:ext cx="742425" cy="67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0EF857D8-F71E-376C-47EF-1F51FA3FA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993" y="4353371"/>
            <a:ext cx="742425" cy="67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31BE6A78-4C94-A9D6-FD25-220AB76B1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014" y="3197220"/>
            <a:ext cx="742425" cy="67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C6900FDF-A249-DC4C-ADE2-13657425E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090" y="3001493"/>
            <a:ext cx="742425" cy="67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042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796064" y="928824"/>
            <a:ext cx="1077916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教師</a:t>
            </a:r>
            <a:r>
              <a:rPr lang="ja-JP" altLang="en-US" sz="2400" b="1" dirty="0">
                <a:solidFill>
                  <a:srgbClr val="0070C0"/>
                </a:solidFill>
              </a:rPr>
              <a:t>なし</a:t>
            </a:r>
            <a:r>
              <a:rPr lang="ja-JP" altLang="en-US" sz="2400" b="1" dirty="0">
                <a:solidFill>
                  <a:srgbClr val="FF0000"/>
                </a:solidFill>
              </a:rPr>
              <a:t>学習</a:t>
            </a:r>
            <a:endParaRPr lang="en-US" altLang="ja-JP" sz="2400" b="1" dirty="0">
              <a:solidFill>
                <a:srgbClr val="FF0000"/>
              </a:solidFill>
            </a:endParaRPr>
          </a:p>
          <a:p>
            <a:endParaRPr lang="en-US" altLang="ja-JP" sz="1200" b="1" dirty="0">
              <a:solidFill>
                <a:srgbClr val="FF0000"/>
              </a:solidFill>
            </a:endParaRPr>
          </a:p>
          <a:p>
            <a:r>
              <a:rPr lang="ja-JP" altLang="en-US" sz="2400" b="0" i="0" dirty="0">
                <a:solidFill>
                  <a:srgbClr val="333333"/>
                </a:solidFill>
                <a:effectLst/>
                <a:latin typeface="Noto Sans JP"/>
              </a:rPr>
              <a:t>教師となるデータを用いず、</a:t>
            </a:r>
            <a:r>
              <a:rPr lang="ja-JP" altLang="en-US" sz="2400" b="1" i="0" dirty="0">
                <a:solidFill>
                  <a:srgbClr val="333333"/>
                </a:solidFill>
                <a:effectLst/>
                <a:latin typeface="Noto Sans JP"/>
              </a:rPr>
              <a:t>対象データを分析してパターンなどを見つけ出す手法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latin typeface="Noto Sans JP"/>
              </a:rPr>
              <a:t>。</a:t>
            </a:r>
            <a:r>
              <a:rPr lang="ja-JP" altLang="en-US" sz="2400" b="1" dirty="0">
                <a:solidFill>
                  <a:srgbClr val="333333"/>
                </a:solidFill>
                <a:effectLst/>
                <a:latin typeface="Noto Sans JP"/>
              </a:rPr>
              <a:t>正解・不正解が明確ではない領域にも適用できる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latin typeface="Noto Sans JP"/>
              </a:rPr>
              <a:t>ことが特長で、データの類似度に基づいたグループ分け「</a:t>
            </a:r>
            <a:r>
              <a:rPr lang="ja-JP" altLang="en-US" sz="2400" b="1" i="0" dirty="0">
                <a:solidFill>
                  <a:srgbClr val="333333"/>
                </a:solidFill>
                <a:effectLst/>
                <a:latin typeface="Noto Sans JP"/>
              </a:rPr>
              <a:t>クラスタリング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latin typeface="Noto Sans JP"/>
              </a:rPr>
              <a:t>」などに活用される。</a:t>
            </a:r>
            <a:endParaRPr lang="en-US" altLang="ja-JP" sz="24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63C926D-02DA-6A03-6169-F32C12965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017" y="3337983"/>
            <a:ext cx="2215557" cy="2215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A860792B-4D6D-C705-E16A-3B38D5E87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02569" y="3117028"/>
            <a:ext cx="1910138" cy="249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乗算記号 13">
            <a:extLst>
              <a:ext uri="{FF2B5EF4-FFF2-40B4-BE49-F238E27FC236}">
                <a16:creationId xmlns:a16="http://schemas.microsoft.com/office/drawing/2014/main" id="{BA2C4381-9891-19F3-99D8-5E268CE79E9E}"/>
              </a:ext>
            </a:extLst>
          </p:cNvPr>
          <p:cNvSpPr/>
          <p:nvPr/>
        </p:nvSpPr>
        <p:spPr>
          <a:xfrm>
            <a:off x="3144386" y="3246120"/>
            <a:ext cx="2051376" cy="1882588"/>
          </a:xfrm>
          <a:prstGeom prst="mathMultiply">
            <a:avLst>
              <a:gd name="adj1" fmla="val 1411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BD1A7FAC-B253-0A25-4A45-E55745424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889507" y="4363523"/>
            <a:ext cx="1155489" cy="115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101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774549" y="692590"/>
            <a:ext cx="1077916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強化学習</a:t>
            </a:r>
            <a:endParaRPr lang="en-US" altLang="ja-JP" sz="2400" b="1" dirty="0">
              <a:solidFill>
                <a:srgbClr val="FF0000"/>
              </a:solidFill>
            </a:endParaRPr>
          </a:p>
          <a:p>
            <a:endParaRPr lang="en-US" altLang="ja-JP" sz="1200" b="1" dirty="0">
              <a:solidFill>
                <a:srgbClr val="FF0000"/>
              </a:solidFill>
            </a:endParaRPr>
          </a:p>
          <a:p>
            <a:r>
              <a:rPr lang="ja-JP" altLang="en-US" sz="2400" b="0" i="0" dirty="0">
                <a:solidFill>
                  <a:srgbClr val="333333"/>
                </a:solidFill>
                <a:effectLst/>
                <a:latin typeface="Noto Sans JP"/>
              </a:rPr>
              <a:t>対象データをもとに、</a:t>
            </a:r>
            <a:r>
              <a:rPr lang="ja-JP" altLang="en-US" sz="2400" b="1" i="0" dirty="0">
                <a:solidFill>
                  <a:srgbClr val="333333"/>
                </a:solidFill>
                <a:effectLst/>
                <a:latin typeface="Noto Sans JP"/>
              </a:rPr>
              <a:t>コンピュータ自身が試行錯誤しながら、精度を高めていく手法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latin typeface="Noto Sans JP"/>
              </a:rPr>
              <a:t>。処理した結果に対する「</a:t>
            </a:r>
            <a:r>
              <a:rPr lang="ja-JP" altLang="en-US" sz="2400" b="1" i="0" dirty="0">
                <a:solidFill>
                  <a:srgbClr val="333333"/>
                </a:solidFill>
                <a:effectLst/>
                <a:latin typeface="Noto Sans JP"/>
              </a:rPr>
              <a:t>報酬（スコア）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latin typeface="Noto Sans JP"/>
              </a:rPr>
              <a:t>」を設定しておくことで、</a:t>
            </a:r>
            <a:r>
              <a:rPr lang="ja-JP" altLang="en-US" sz="2400" b="1" i="0" dirty="0">
                <a:solidFill>
                  <a:srgbClr val="333333"/>
                </a:solidFill>
                <a:effectLst/>
                <a:latin typeface="Noto Sans JP"/>
              </a:rPr>
              <a:t>報酬を最大化するように処理を繰り返し、アルゴリズムの最適化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latin typeface="Noto Sans JP"/>
              </a:rPr>
              <a:t>を目指す。例えば、将棋などのゲームや「ロボットの移動速度を最大化する」などの処理に利用されるほか、自動運転などにも応用される。</a:t>
            </a:r>
            <a:endParaRPr lang="en-US" altLang="ja-JP" sz="2400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8EC86DB-530D-4D5F-1C81-F10E26EA5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584" y="3429000"/>
            <a:ext cx="2257926" cy="245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40F7014-2D7B-ED4B-08CF-8E2C548CF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055" y="3779635"/>
            <a:ext cx="1971393" cy="214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680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B3B88B8-C1DE-A0C0-A882-FF45D8D56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48" y="578171"/>
            <a:ext cx="9364789" cy="87597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ECB0702B-7A5B-A940-A404-AA191E045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254" y="1454145"/>
            <a:ext cx="9133491" cy="234939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C263C76-0A2A-2067-8057-6C7B1B2EE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6707" y="3803538"/>
            <a:ext cx="7578584" cy="2410264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2529EEF-5360-9D82-C21F-C777D37541F2}"/>
              </a:ext>
            </a:extLst>
          </p:cNvPr>
          <p:cNvSpPr txBox="1"/>
          <p:nvPr/>
        </p:nvSpPr>
        <p:spPr>
          <a:xfrm>
            <a:off x="1133448" y="216669"/>
            <a:ext cx="1540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</a:t>
            </a:r>
            <a:r>
              <a:rPr lang="en-US" altLang="ja-JP" sz="2400" b="1" dirty="0">
                <a:latin typeface="Noto Sans JP"/>
              </a:rPr>
              <a:t>6</a:t>
            </a:r>
            <a:r>
              <a:rPr lang="ja-JP" altLang="en-US" sz="2400" b="1" dirty="0">
                <a:latin typeface="Noto Sans JP"/>
              </a:rPr>
              <a:t>年</a:t>
            </a:r>
            <a:endParaRPr lang="en-US" altLang="ja-JP" sz="2400" b="1" dirty="0">
              <a:latin typeface="Noto Sans JP"/>
            </a:endParaRPr>
          </a:p>
        </p:txBody>
      </p:sp>
    </p:spTree>
    <p:extLst>
      <p:ext uri="{BB962C8B-B14F-4D97-AF65-F5344CB8AC3E}">
        <p14:creationId xmlns:p14="http://schemas.microsoft.com/office/powerpoint/2010/main" val="1612970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B3B88B8-C1DE-A0C0-A882-FF45D8D56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48" y="578171"/>
            <a:ext cx="9364789" cy="87597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ECB0702B-7A5B-A940-A404-AA191E045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254" y="1454145"/>
            <a:ext cx="9133491" cy="234939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C263C76-0A2A-2067-8057-6C7B1B2EE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6707" y="3803538"/>
            <a:ext cx="7578584" cy="2410264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2AA03257-FED7-63E2-8E56-95B60344B759}"/>
              </a:ext>
            </a:extLst>
          </p:cNvPr>
          <p:cNvSpPr/>
          <p:nvPr/>
        </p:nvSpPr>
        <p:spPr>
          <a:xfrm>
            <a:off x="2411760" y="5280484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CB39A77-13A8-5DBC-F936-5C37521339CB}"/>
              </a:ext>
            </a:extLst>
          </p:cNvPr>
          <p:cNvSpPr txBox="1"/>
          <p:nvPr/>
        </p:nvSpPr>
        <p:spPr>
          <a:xfrm>
            <a:off x="1133448" y="216669"/>
            <a:ext cx="1540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</a:t>
            </a:r>
            <a:r>
              <a:rPr lang="en-US" altLang="ja-JP" sz="2400" b="1" dirty="0">
                <a:latin typeface="Noto Sans JP"/>
              </a:rPr>
              <a:t>6</a:t>
            </a:r>
            <a:r>
              <a:rPr lang="ja-JP" altLang="en-US" sz="2400" b="1" dirty="0">
                <a:latin typeface="Noto Sans JP"/>
              </a:rPr>
              <a:t>年</a:t>
            </a:r>
            <a:endParaRPr lang="en-US" altLang="ja-JP" sz="2400" b="1" dirty="0">
              <a:latin typeface="Noto Sans JP"/>
            </a:endParaRPr>
          </a:p>
        </p:txBody>
      </p:sp>
    </p:spTree>
    <p:extLst>
      <p:ext uri="{BB962C8B-B14F-4D97-AF65-F5344CB8AC3E}">
        <p14:creationId xmlns:p14="http://schemas.microsoft.com/office/powerpoint/2010/main" val="1070044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CB39A77-13A8-5DBC-F936-5C37521339CB}"/>
              </a:ext>
            </a:extLst>
          </p:cNvPr>
          <p:cNvSpPr txBox="1"/>
          <p:nvPr/>
        </p:nvSpPr>
        <p:spPr>
          <a:xfrm>
            <a:off x="1015114" y="428568"/>
            <a:ext cx="1540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</a:t>
            </a:r>
            <a:r>
              <a:rPr lang="en-US" altLang="ja-JP" sz="2400" b="1" dirty="0">
                <a:latin typeface="Noto Sans JP"/>
              </a:rPr>
              <a:t>4</a:t>
            </a:r>
            <a:r>
              <a:rPr lang="ja-JP" altLang="en-US" sz="2400" b="1" dirty="0">
                <a:latin typeface="Noto Sans JP"/>
              </a:rPr>
              <a:t>年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E8FB296-0FD4-1834-916E-359CA80DF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624" y="890233"/>
            <a:ext cx="10402752" cy="50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48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CB39A77-13A8-5DBC-F936-5C37521339CB}"/>
              </a:ext>
            </a:extLst>
          </p:cNvPr>
          <p:cNvSpPr txBox="1"/>
          <p:nvPr/>
        </p:nvSpPr>
        <p:spPr>
          <a:xfrm>
            <a:off x="1015114" y="428568"/>
            <a:ext cx="1540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</a:t>
            </a:r>
            <a:r>
              <a:rPr lang="en-US" altLang="ja-JP" sz="2400" b="1" dirty="0">
                <a:latin typeface="Noto Sans JP"/>
              </a:rPr>
              <a:t>4</a:t>
            </a:r>
            <a:r>
              <a:rPr lang="ja-JP" altLang="en-US" sz="2400" b="1" dirty="0">
                <a:latin typeface="Noto Sans JP"/>
              </a:rPr>
              <a:t>年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E8FB296-0FD4-1834-916E-359CA80DF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624" y="890233"/>
            <a:ext cx="10402752" cy="5077534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611A1A8E-247D-AB7D-8053-DD2EAE751F98}"/>
              </a:ext>
            </a:extLst>
          </p:cNvPr>
          <p:cNvSpPr/>
          <p:nvPr/>
        </p:nvSpPr>
        <p:spPr>
          <a:xfrm>
            <a:off x="1321470" y="5022300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6B8599A-6CE5-E98C-14E7-1779F497A3D6}"/>
              </a:ext>
            </a:extLst>
          </p:cNvPr>
          <p:cNvSpPr txBox="1"/>
          <p:nvPr/>
        </p:nvSpPr>
        <p:spPr>
          <a:xfrm>
            <a:off x="8713695" y="1595552"/>
            <a:ext cx="25065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rgbClr val="0070C0"/>
                </a:solidFill>
              </a:rPr>
              <a:t>⇒教師無し学習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C274B2D-8015-D58E-AB6C-CEF804AA3DB6}"/>
              </a:ext>
            </a:extLst>
          </p:cNvPr>
          <p:cNvSpPr txBox="1"/>
          <p:nvPr/>
        </p:nvSpPr>
        <p:spPr>
          <a:xfrm>
            <a:off x="8541573" y="3710697"/>
            <a:ext cx="24007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rgbClr val="0070C0"/>
                </a:solidFill>
              </a:rPr>
              <a:t>⇒ルールベース</a:t>
            </a:r>
            <a:r>
              <a:rPr lang="en-US" altLang="ja-JP" sz="2000" b="1" dirty="0">
                <a:solidFill>
                  <a:srgbClr val="0070C0"/>
                </a:solidFill>
              </a:rPr>
              <a:t>AI</a:t>
            </a:r>
            <a:endParaRPr lang="ja-JP" altLang="en-US" sz="2000" b="1" dirty="0">
              <a:solidFill>
                <a:srgbClr val="0070C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34E378B-86FD-FE4E-DCBB-464DB243404C}"/>
              </a:ext>
            </a:extLst>
          </p:cNvPr>
          <p:cNvSpPr txBox="1"/>
          <p:nvPr/>
        </p:nvSpPr>
        <p:spPr>
          <a:xfrm>
            <a:off x="7555455" y="4525658"/>
            <a:ext cx="24007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rgbClr val="0070C0"/>
                </a:solidFill>
              </a:rPr>
              <a:t>⇒強化学習</a:t>
            </a:r>
          </a:p>
        </p:txBody>
      </p:sp>
    </p:spTree>
    <p:extLst>
      <p:ext uri="{BB962C8B-B14F-4D97-AF65-F5344CB8AC3E}">
        <p14:creationId xmlns:p14="http://schemas.microsoft.com/office/powerpoint/2010/main" val="2219007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1783</TotalTime>
  <Words>372</Words>
  <Application>Microsoft Office PowerPoint</Application>
  <PresentationFormat>ワイド画面</PresentationFormat>
  <Paragraphs>36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Noto Sans JP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旭化成グループ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矢野　雅也(Yano, Masaya)</dc:creator>
  <cp:lastModifiedBy>矢野　雅也(Yano, Masaya)</cp:lastModifiedBy>
  <cp:revision>630</cp:revision>
  <dcterms:created xsi:type="dcterms:W3CDTF">2023-10-19T04:21:29Z</dcterms:created>
  <dcterms:modified xsi:type="dcterms:W3CDTF">2024-06-10T04:22:33Z</dcterms:modified>
</cp:coreProperties>
</file>