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13" r:id="rId2"/>
    <p:sldId id="979" r:id="rId3"/>
    <p:sldId id="1019" r:id="rId4"/>
    <p:sldId id="984" r:id="rId5"/>
    <p:sldId id="674" r:id="rId6"/>
    <p:sldId id="677" r:id="rId7"/>
    <p:sldId id="1017" r:id="rId8"/>
    <p:sldId id="1018" r:id="rId9"/>
    <p:sldId id="102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E02CE"/>
    <a:srgbClr val="E2F0D9"/>
    <a:srgbClr val="DAE3F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932"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amazon.co.jp/Nintendo-Switch-%E6%9C%89%E6%A9%9FEL%E3%83%A2%E3%83%87%E3%83%AB-Joy-%E3%83%9B%E3%83%AF%E3%82%A4%E3%83%88/dp/B098B8PFXY/ref=sr_1_2?__mk_ja_JP=%E3%82%AB%E3%82%BF%E3%82%AB%E3%83%8A&amp;crid=2148GF1VMKPUD&amp;dib=eyJ2IjoiMSJ9.T0AvPLKshk0rjc7rMxiWmQr5x90VmXG1l2F_gc96pt9IXGF3lV-hKI33oGYv4TUktTGyfxtrlQq-90aOdHxkMK9-HYfpgm2wrc-6maSkSkqelgNv05qjjZfRm_xYezO-VU8EuW1KZG3_v1ZVxD1NwUtslYEHNu8KODJCkWvmoWlWWoFoXk3qd3m28xRbG4UP3NNl86k97M3ItE4ADFfuRz5b0nNfCV3vFFmuwTzxLVQCOJ1d0H8mjZ8PXdlwuEWSeP5AT8V6PSxkycnJpb5f6Ga71uajfT0kraOuWcM5U0PGPOwl9TO8ndDHQSCipxlOEPgZhJve_JMGNXhiRgbz2CZSgZ4h4fFWHt8MeInrefXvaL2bTF9Dd1yD-z0JqkyBshcKnLnSav0pcIGb3-ueWc7IawnwFBpDw5kixRJxouZvcYYjQBmUPWk79DeUnAN3.VCnArPRMm0sHbQichg-V4kEoNoGq4kWikZ7MK5ercec&amp;dib_tag=se&amp;keywords=switch&amp;qid=1734918646&amp;sprefix=swich%2Caps%2C210&amp;sr=8-2&amp;th=1"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536174"/>
            <a:ext cx="12192000" cy="3785652"/>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特定電子メール法</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準天頂衛星</a:t>
            </a:r>
            <a:endPar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01238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028343"/>
            <a:ext cx="12192000" cy="4801314"/>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特定電子メール法</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準天頂衛星</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a:t>
            </a: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3273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375549AC-6B40-7E61-4A3B-EED2C9B4C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638" y="612617"/>
            <a:ext cx="7910723" cy="5632766"/>
          </a:xfrm>
          <a:prstGeom prst="rect">
            <a:avLst/>
          </a:prstGeom>
        </p:spPr>
      </p:pic>
    </p:spTree>
    <p:extLst>
      <p:ext uri="{BB962C8B-B14F-4D97-AF65-F5344CB8AC3E}">
        <p14:creationId xmlns:p14="http://schemas.microsoft.com/office/powerpoint/2010/main" val="21252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93172" y="643841"/>
            <a:ext cx="10943714" cy="2492990"/>
          </a:xfrm>
          <a:prstGeom prst="rect">
            <a:avLst/>
          </a:prstGeom>
          <a:noFill/>
        </p:spPr>
        <p:txBody>
          <a:bodyPr wrap="square" rtlCol="0">
            <a:spAutoFit/>
          </a:bodyPr>
          <a:lstStyle/>
          <a:p>
            <a:r>
              <a:rPr lang="ja-JP" altLang="en-US" sz="2400" b="1" dirty="0">
                <a:solidFill>
                  <a:srgbClr val="FF0000"/>
                </a:solidFill>
              </a:rPr>
              <a:t>準天頂衛星</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地球の特定の地域（日本では日本上空）に長時間留まるように設計された人工衛星</a:t>
            </a:r>
            <a:r>
              <a:rPr lang="ja-JP" altLang="en-US" sz="2400" dirty="0">
                <a:solidFill>
                  <a:srgbClr val="333333"/>
                </a:solidFill>
                <a:latin typeface="Noto Sans JP"/>
              </a:rPr>
              <a:t>のこと。</a:t>
            </a:r>
            <a:r>
              <a:rPr lang="en-US" altLang="ja-JP" sz="2400" dirty="0">
                <a:solidFill>
                  <a:srgbClr val="333333"/>
                </a:solidFill>
                <a:latin typeface="Noto Sans JP"/>
              </a:rPr>
              <a:t>GPS</a:t>
            </a:r>
            <a:r>
              <a:rPr lang="ja-JP" altLang="en-US" sz="2400" dirty="0">
                <a:solidFill>
                  <a:srgbClr val="333333"/>
                </a:solidFill>
                <a:latin typeface="Noto Sans JP"/>
              </a:rPr>
              <a:t>衛星との組み合わせにより、都市部や山間部など、従来の</a:t>
            </a:r>
            <a:r>
              <a:rPr lang="en-US" altLang="ja-JP" sz="2400" dirty="0">
                <a:solidFill>
                  <a:srgbClr val="333333"/>
                </a:solidFill>
                <a:latin typeface="Noto Sans JP"/>
              </a:rPr>
              <a:t>GPS</a:t>
            </a:r>
            <a:r>
              <a:rPr lang="ja-JP" altLang="en-US" sz="2400" dirty="0">
                <a:solidFill>
                  <a:srgbClr val="333333"/>
                </a:solidFill>
                <a:latin typeface="Noto Sans JP"/>
              </a:rPr>
              <a:t>では測位が難しかった場所でも、より高精度な位置情報を取得できる。日本が開発した準天頂衛星システムは、「</a:t>
            </a:r>
            <a:r>
              <a:rPr lang="ja-JP" altLang="en-US" sz="2400" b="1" dirty="0">
                <a:solidFill>
                  <a:srgbClr val="333333"/>
                </a:solidFill>
                <a:latin typeface="Noto Sans JP"/>
              </a:rPr>
              <a:t>みちびき</a:t>
            </a:r>
            <a:r>
              <a:rPr lang="ja-JP" altLang="en-US" sz="2400" dirty="0">
                <a:solidFill>
                  <a:srgbClr val="333333"/>
                </a:solidFill>
                <a:latin typeface="Noto Sans JP"/>
              </a:rPr>
              <a:t>」と呼ばれている。このシステムは、日本のインフラ整備や防災対策などに大きく貢献している。</a:t>
            </a:r>
            <a:endParaRPr lang="en-US" altLang="ja-JP" sz="2400" i="0" dirty="0">
              <a:solidFill>
                <a:srgbClr val="333333"/>
              </a:solidFill>
              <a:effectLst/>
              <a:latin typeface="Noto Sans JP"/>
            </a:endParaRPr>
          </a:p>
        </p:txBody>
      </p:sp>
      <p:sp>
        <p:nvSpPr>
          <p:cNvPr id="6" name="テキスト ボックス 5">
            <a:extLst>
              <a:ext uri="{FF2B5EF4-FFF2-40B4-BE49-F238E27FC236}">
                <a16:creationId xmlns:a16="http://schemas.microsoft.com/office/drawing/2014/main" id="{7105E97D-5D0E-30B1-19CF-44F98EE74DAA}"/>
              </a:ext>
            </a:extLst>
          </p:cNvPr>
          <p:cNvSpPr txBox="1"/>
          <p:nvPr/>
        </p:nvSpPr>
        <p:spPr>
          <a:xfrm>
            <a:off x="3433774" y="5869435"/>
            <a:ext cx="6094324" cy="307777"/>
          </a:xfrm>
          <a:prstGeom prst="rect">
            <a:avLst/>
          </a:prstGeom>
          <a:noFill/>
        </p:spPr>
        <p:txBody>
          <a:bodyPr wrap="square">
            <a:spAutoFit/>
          </a:bodyPr>
          <a:lstStyle/>
          <a:p>
            <a:r>
              <a:rPr lang="ja-JP" altLang="en-US" sz="1400" dirty="0"/>
              <a:t>（出典）内閣府特設サイト：</a:t>
            </a:r>
            <a:r>
              <a:rPr lang="en-US" altLang="ja-JP" sz="1400" dirty="0"/>
              <a:t>https://qzss.go.jp/qzs-6/index.html</a:t>
            </a:r>
            <a:endParaRPr lang="ja-JP" altLang="en-US" sz="1400" dirty="0"/>
          </a:p>
        </p:txBody>
      </p:sp>
      <p:pic>
        <p:nvPicPr>
          <p:cNvPr id="9" name="図 8" descr="モニター, 時計, 座る, 大きい が含まれている画像&#10;&#10;自動的に生成された説明">
            <a:extLst>
              <a:ext uri="{FF2B5EF4-FFF2-40B4-BE49-F238E27FC236}">
                <a16:creationId xmlns:a16="http://schemas.microsoft.com/office/drawing/2014/main" id="{66738AB5-5D8C-1932-CD69-3F7591413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204" y="3347023"/>
            <a:ext cx="6417591" cy="2354986"/>
          </a:xfrm>
          <a:prstGeom prst="rect">
            <a:avLst/>
          </a:prstGeom>
        </p:spPr>
      </p:pic>
    </p:spTree>
    <p:extLst>
      <p:ext uri="{BB962C8B-B14F-4D97-AF65-F5344CB8AC3E}">
        <p14:creationId xmlns:p14="http://schemas.microsoft.com/office/powerpoint/2010/main" val="164195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FAC97B9-D7BD-5588-2DA7-B901D1EF367A}"/>
              </a:ext>
            </a:extLst>
          </p:cNvPr>
          <p:cNvPicPr>
            <a:picLocks noChangeAspect="1"/>
          </p:cNvPicPr>
          <p:nvPr/>
        </p:nvPicPr>
        <p:blipFill>
          <a:blip r:embed="rId2"/>
          <a:stretch>
            <a:fillRect/>
          </a:stretch>
        </p:blipFill>
        <p:spPr>
          <a:xfrm>
            <a:off x="1118493" y="1255223"/>
            <a:ext cx="9955014" cy="2981741"/>
          </a:xfrm>
          <a:prstGeom prst="rect">
            <a:avLst/>
          </a:prstGeom>
        </p:spPr>
      </p:pic>
      <p:sp>
        <p:nvSpPr>
          <p:cNvPr id="2" name="テキスト ボックス 1">
            <a:extLst>
              <a:ext uri="{FF2B5EF4-FFF2-40B4-BE49-F238E27FC236}">
                <a16:creationId xmlns:a16="http://schemas.microsoft.com/office/drawing/2014/main" id="{9DDF7955-8FF7-97B5-3D90-B9B737959216}"/>
              </a:ext>
            </a:extLst>
          </p:cNvPr>
          <p:cNvSpPr txBox="1"/>
          <p:nvPr/>
        </p:nvSpPr>
        <p:spPr>
          <a:xfrm>
            <a:off x="1118493" y="975693"/>
            <a:ext cx="2863117"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106907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FAC97B9-D7BD-5588-2DA7-B901D1EF367A}"/>
              </a:ext>
            </a:extLst>
          </p:cNvPr>
          <p:cNvPicPr>
            <a:picLocks noChangeAspect="1"/>
          </p:cNvPicPr>
          <p:nvPr/>
        </p:nvPicPr>
        <p:blipFill>
          <a:blip r:embed="rId2"/>
          <a:stretch>
            <a:fillRect/>
          </a:stretch>
        </p:blipFill>
        <p:spPr>
          <a:xfrm>
            <a:off x="1118493" y="1255223"/>
            <a:ext cx="9955014" cy="2981741"/>
          </a:xfrm>
          <a:prstGeom prst="rect">
            <a:avLst/>
          </a:prstGeom>
        </p:spPr>
      </p:pic>
      <p:sp>
        <p:nvSpPr>
          <p:cNvPr id="2" name="楕円 1">
            <a:extLst>
              <a:ext uri="{FF2B5EF4-FFF2-40B4-BE49-F238E27FC236}">
                <a16:creationId xmlns:a16="http://schemas.microsoft.com/office/drawing/2014/main" id="{CAC72779-660F-D58D-BC63-D7FCB39121B5}"/>
              </a:ext>
            </a:extLst>
          </p:cNvPr>
          <p:cNvSpPr/>
          <p:nvPr/>
        </p:nvSpPr>
        <p:spPr>
          <a:xfrm>
            <a:off x="1611031" y="3808232"/>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EB0DCE5-7C01-C626-1D86-98D13AC9F464}"/>
              </a:ext>
            </a:extLst>
          </p:cNvPr>
          <p:cNvSpPr txBox="1"/>
          <p:nvPr/>
        </p:nvSpPr>
        <p:spPr>
          <a:xfrm>
            <a:off x="1118493" y="975693"/>
            <a:ext cx="2863117"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2657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475359"/>
            <a:ext cx="10943714" cy="3231654"/>
          </a:xfrm>
          <a:prstGeom prst="rect">
            <a:avLst/>
          </a:prstGeom>
          <a:noFill/>
        </p:spPr>
        <p:txBody>
          <a:bodyPr wrap="square" rtlCol="0">
            <a:spAutoFit/>
          </a:bodyPr>
          <a:lstStyle/>
          <a:p>
            <a:r>
              <a:rPr lang="ja-JP" altLang="en-US" sz="2400" b="1" dirty="0">
                <a:solidFill>
                  <a:srgbClr val="FF0000"/>
                </a:solidFill>
              </a:rPr>
              <a:t>アシスト</a:t>
            </a:r>
            <a:r>
              <a:rPr lang="en-US" altLang="ja-JP" sz="2400" b="1" dirty="0">
                <a:solidFill>
                  <a:srgbClr val="FF0000"/>
                </a:solidFill>
              </a:rPr>
              <a:t>GPS</a:t>
            </a:r>
            <a:r>
              <a:rPr lang="ja-JP" altLang="en-US" sz="2400" b="1" dirty="0">
                <a:solidFill>
                  <a:srgbClr val="FF0000"/>
                </a:solidFill>
              </a:rPr>
              <a:t>（</a:t>
            </a:r>
            <a:r>
              <a:rPr lang="en-US" altLang="ja-JP" sz="2400" b="1" dirty="0">
                <a:solidFill>
                  <a:srgbClr val="FF0000"/>
                </a:solidFill>
              </a:rPr>
              <a:t>A-GPS</a:t>
            </a:r>
            <a:r>
              <a:rPr lang="ja-JP" altLang="en-US" sz="2400" b="1" dirty="0">
                <a:solidFill>
                  <a:srgbClr val="FF0000"/>
                </a:solidFill>
              </a:rPr>
              <a:t>：</a:t>
            </a:r>
            <a:r>
              <a:rPr lang="en-US" altLang="ja-JP" sz="2400" b="1" dirty="0">
                <a:solidFill>
                  <a:srgbClr val="FF0000"/>
                </a:solidFill>
              </a:rPr>
              <a:t>Assisted GPS</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en-US" altLang="ja-JP" sz="2400" dirty="0">
                <a:solidFill>
                  <a:srgbClr val="333333"/>
                </a:solidFill>
              </a:rPr>
              <a:t>GPS</a:t>
            </a:r>
            <a:r>
              <a:rPr lang="ja-JP" altLang="en-US" sz="2400" dirty="0">
                <a:solidFill>
                  <a:srgbClr val="333333"/>
                </a:solidFill>
              </a:rPr>
              <a:t>は、人工衛星からの電波を使って現在地を特定する技術だが、最初の位置情報を取得するまでに時間がかかることがある。アシスト</a:t>
            </a:r>
            <a:r>
              <a:rPr lang="en-US" altLang="ja-JP" sz="2400" dirty="0">
                <a:solidFill>
                  <a:srgbClr val="333333"/>
                </a:solidFill>
              </a:rPr>
              <a:t>GPS</a:t>
            </a:r>
            <a:r>
              <a:rPr lang="ja-JP" altLang="en-US" sz="2400" dirty="0">
                <a:solidFill>
                  <a:srgbClr val="333333"/>
                </a:solidFill>
              </a:rPr>
              <a:t>は、この</a:t>
            </a:r>
            <a:r>
              <a:rPr lang="ja-JP" altLang="en-US" sz="2400" b="1" dirty="0">
                <a:solidFill>
                  <a:srgbClr val="333333"/>
                </a:solidFill>
              </a:rPr>
              <a:t>最初の位置特定までの時間を大幅に短縮するために開発された技術</a:t>
            </a:r>
            <a:r>
              <a:rPr lang="ja-JP" altLang="en-US" sz="2400" dirty="0">
                <a:solidFill>
                  <a:srgbClr val="333333"/>
                </a:solidFill>
              </a:rPr>
              <a:t>である。携帯電話の通信網などの地上側のネットワークを使って、衛星の軌道情報や補正情報を事前に端末に送っておくことで、端末側での計算処理を減らし、素早く位置を特定できるようにしている。スマホの地図アプリやカーナビなどで利用されている。</a:t>
            </a:r>
            <a:endParaRPr lang="en-US" altLang="ja-JP" sz="2400" dirty="0">
              <a:solidFill>
                <a:srgbClr val="333333"/>
              </a:solidFill>
            </a:endParaRPr>
          </a:p>
        </p:txBody>
      </p:sp>
      <p:pic>
        <p:nvPicPr>
          <p:cNvPr id="2" name="Picture 2">
            <a:extLst>
              <a:ext uri="{FF2B5EF4-FFF2-40B4-BE49-F238E27FC236}">
                <a16:creationId xmlns:a16="http://schemas.microsoft.com/office/drawing/2014/main" id="{6E96F3AA-1774-C16A-BB82-4C0248B6E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801" y="3547474"/>
            <a:ext cx="745420" cy="7118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3514D27-D0B5-BD42-DEA7-5635994FE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638166">
            <a:off x="5621030" y="3429004"/>
            <a:ext cx="762013" cy="727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849DEB6-BB4B-A0B4-B9BF-BE97732F9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242723">
            <a:off x="6680292" y="3450991"/>
            <a:ext cx="715963" cy="683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5497913F-9866-CEAE-ED37-E97899844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6412" y="5082445"/>
            <a:ext cx="931387" cy="1010953"/>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F03C8E0E-DCE8-86F4-B585-BBC0CFAAAB66}"/>
              </a:ext>
            </a:extLst>
          </p:cNvPr>
          <p:cNvSpPr txBox="1"/>
          <p:nvPr/>
        </p:nvSpPr>
        <p:spPr>
          <a:xfrm>
            <a:off x="3120721" y="4364132"/>
            <a:ext cx="1368333" cy="338554"/>
          </a:xfrm>
          <a:prstGeom prst="rect">
            <a:avLst/>
          </a:prstGeom>
          <a:noFill/>
        </p:spPr>
        <p:txBody>
          <a:bodyPr wrap="square">
            <a:spAutoFit/>
          </a:bodyPr>
          <a:lstStyle/>
          <a:p>
            <a:r>
              <a:rPr lang="en-US" altLang="ja-JP" sz="1600" b="1" dirty="0">
                <a:solidFill>
                  <a:srgbClr val="333333"/>
                </a:solidFill>
              </a:rPr>
              <a:t>GPS</a:t>
            </a:r>
            <a:r>
              <a:rPr lang="ja-JP" altLang="en-US" sz="1600" b="1" dirty="0">
                <a:solidFill>
                  <a:srgbClr val="333333"/>
                </a:solidFill>
              </a:rPr>
              <a:t>信号</a:t>
            </a:r>
            <a:endParaRPr lang="ja-JP" altLang="en-US" sz="1600" b="1" dirty="0"/>
          </a:p>
        </p:txBody>
      </p:sp>
      <p:pic>
        <p:nvPicPr>
          <p:cNvPr id="1030" name="Picture 6">
            <a:extLst>
              <a:ext uri="{FF2B5EF4-FFF2-40B4-BE49-F238E27FC236}">
                <a16:creationId xmlns:a16="http://schemas.microsoft.com/office/drawing/2014/main" id="{2E181B11-1161-04B4-1A2E-273F51BC5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9094" y="4533409"/>
            <a:ext cx="967206" cy="1142557"/>
          </a:xfrm>
          <a:prstGeom prst="rect">
            <a:avLst/>
          </a:prstGeom>
          <a:noFill/>
          <a:extLst>
            <a:ext uri="{909E8E84-426E-40DD-AFC4-6F175D3DCCD1}">
              <a14:hiddenFill xmlns:a14="http://schemas.microsoft.com/office/drawing/2010/main">
                <a:solidFill>
                  <a:srgbClr val="FFFFFF"/>
                </a:solidFill>
              </a14:hiddenFill>
            </a:ext>
          </a:extLst>
        </p:spPr>
      </p:pic>
      <p:pic>
        <p:nvPicPr>
          <p:cNvPr id="21" name="図 20" descr="アイコン&#10;&#10;自動的に生成された説明">
            <a:extLst>
              <a:ext uri="{FF2B5EF4-FFF2-40B4-BE49-F238E27FC236}">
                <a16:creationId xmlns:a16="http://schemas.microsoft.com/office/drawing/2014/main" id="{7CBE6029-431A-3E31-1AD7-4FCE991CBCA3}"/>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76796" y="5133846"/>
            <a:ext cx="967206" cy="967206"/>
          </a:xfrm>
          <a:prstGeom prst="rect">
            <a:avLst/>
          </a:prstGeom>
        </p:spPr>
      </p:pic>
      <p:sp>
        <p:nvSpPr>
          <p:cNvPr id="22" name="テキスト ボックス 21">
            <a:extLst>
              <a:ext uri="{FF2B5EF4-FFF2-40B4-BE49-F238E27FC236}">
                <a16:creationId xmlns:a16="http://schemas.microsoft.com/office/drawing/2014/main" id="{5AA327E1-B577-963F-D640-6D181C799051}"/>
              </a:ext>
            </a:extLst>
          </p:cNvPr>
          <p:cNvSpPr txBox="1"/>
          <p:nvPr/>
        </p:nvSpPr>
        <p:spPr>
          <a:xfrm>
            <a:off x="8490493" y="5779375"/>
            <a:ext cx="1547810" cy="338554"/>
          </a:xfrm>
          <a:prstGeom prst="rect">
            <a:avLst/>
          </a:prstGeom>
          <a:noFill/>
        </p:spPr>
        <p:txBody>
          <a:bodyPr wrap="square">
            <a:spAutoFit/>
          </a:bodyPr>
          <a:lstStyle/>
          <a:p>
            <a:r>
              <a:rPr lang="en-US" altLang="ja-JP" sz="1600" b="1" dirty="0">
                <a:solidFill>
                  <a:srgbClr val="333333"/>
                </a:solidFill>
              </a:rPr>
              <a:t>A-GPS</a:t>
            </a:r>
            <a:r>
              <a:rPr lang="ja-JP" altLang="en-US" sz="1600" b="1" dirty="0">
                <a:solidFill>
                  <a:srgbClr val="333333"/>
                </a:solidFill>
              </a:rPr>
              <a:t>サーバ</a:t>
            </a:r>
            <a:endParaRPr lang="ja-JP" altLang="en-US" sz="1600" b="1" dirty="0"/>
          </a:p>
        </p:txBody>
      </p:sp>
      <p:pic>
        <p:nvPicPr>
          <p:cNvPr id="25" name="図 24" descr="文字が書かれている&#10;&#10;中程度の精度で自動的に生成された説明">
            <a:extLst>
              <a:ext uri="{FF2B5EF4-FFF2-40B4-BE49-F238E27FC236}">
                <a16:creationId xmlns:a16="http://schemas.microsoft.com/office/drawing/2014/main" id="{501CE406-67DD-7707-49AB-8E5C89C827B6}"/>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869420">
            <a:off x="7495480" y="3741565"/>
            <a:ext cx="641033" cy="1182656"/>
          </a:xfrm>
          <a:prstGeom prst="rect">
            <a:avLst/>
          </a:prstGeom>
        </p:spPr>
      </p:pic>
      <p:pic>
        <p:nvPicPr>
          <p:cNvPr id="26" name="図 25" descr="文字が書かれている&#10;&#10;中程度の精度で自動的に生成された説明">
            <a:extLst>
              <a:ext uri="{FF2B5EF4-FFF2-40B4-BE49-F238E27FC236}">
                <a16:creationId xmlns:a16="http://schemas.microsoft.com/office/drawing/2014/main" id="{B78FEB4B-B922-6397-C8C6-3F7F9317AC1C}"/>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3417475">
            <a:off x="4210185" y="4099368"/>
            <a:ext cx="515228" cy="950556"/>
          </a:xfrm>
          <a:prstGeom prst="rect">
            <a:avLst/>
          </a:prstGeom>
        </p:spPr>
      </p:pic>
      <p:sp>
        <p:nvSpPr>
          <p:cNvPr id="27" name="テキスト ボックス 26">
            <a:extLst>
              <a:ext uri="{FF2B5EF4-FFF2-40B4-BE49-F238E27FC236}">
                <a16:creationId xmlns:a16="http://schemas.microsoft.com/office/drawing/2014/main" id="{3E7EDF67-E0BB-8C5A-FE48-5E1C810122C5}"/>
              </a:ext>
            </a:extLst>
          </p:cNvPr>
          <p:cNvSpPr txBox="1"/>
          <p:nvPr/>
        </p:nvSpPr>
        <p:spPr>
          <a:xfrm>
            <a:off x="8418980" y="3959710"/>
            <a:ext cx="1368333" cy="338554"/>
          </a:xfrm>
          <a:prstGeom prst="rect">
            <a:avLst/>
          </a:prstGeom>
          <a:noFill/>
        </p:spPr>
        <p:txBody>
          <a:bodyPr wrap="square">
            <a:spAutoFit/>
          </a:bodyPr>
          <a:lstStyle/>
          <a:p>
            <a:r>
              <a:rPr lang="en-US" altLang="ja-JP" sz="1600" b="1" dirty="0">
                <a:solidFill>
                  <a:srgbClr val="333333"/>
                </a:solidFill>
              </a:rPr>
              <a:t>GPS</a:t>
            </a:r>
            <a:r>
              <a:rPr lang="ja-JP" altLang="en-US" sz="1600" b="1" dirty="0">
                <a:solidFill>
                  <a:srgbClr val="333333"/>
                </a:solidFill>
              </a:rPr>
              <a:t>信号</a:t>
            </a:r>
            <a:endParaRPr lang="ja-JP" altLang="en-US" sz="1600" b="1" dirty="0"/>
          </a:p>
        </p:txBody>
      </p:sp>
      <p:pic>
        <p:nvPicPr>
          <p:cNvPr id="28" name="図 27" descr="文字が書かれている&#10;&#10;中程度の精度で自動的に生成された説明">
            <a:extLst>
              <a:ext uri="{FF2B5EF4-FFF2-40B4-BE49-F238E27FC236}">
                <a16:creationId xmlns:a16="http://schemas.microsoft.com/office/drawing/2014/main" id="{1E83E0DE-B690-5EFA-17CB-AA80621AD117}"/>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833127" y="5042098"/>
            <a:ext cx="667069" cy="1230690"/>
          </a:xfrm>
          <a:prstGeom prst="rect">
            <a:avLst/>
          </a:prstGeom>
        </p:spPr>
      </p:pic>
      <p:sp>
        <p:nvSpPr>
          <p:cNvPr id="29" name="テキスト ボックス 28">
            <a:extLst>
              <a:ext uri="{FF2B5EF4-FFF2-40B4-BE49-F238E27FC236}">
                <a16:creationId xmlns:a16="http://schemas.microsoft.com/office/drawing/2014/main" id="{2DE2DD06-A6F1-CA10-772E-ED3462B83AAD}"/>
              </a:ext>
            </a:extLst>
          </p:cNvPr>
          <p:cNvSpPr txBox="1"/>
          <p:nvPr/>
        </p:nvSpPr>
        <p:spPr>
          <a:xfrm>
            <a:off x="6655188" y="6101052"/>
            <a:ext cx="967206" cy="338554"/>
          </a:xfrm>
          <a:prstGeom prst="rect">
            <a:avLst/>
          </a:prstGeom>
          <a:noFill/>
        </p:spPr>
        <p:txBody>
          <a:bodyPr wrap="square">
            <a:spAutoFit/>
          </a:bodyPr>
          <a:lstStyle/>
          <a:p>
            <a:r>
              <a:rPr lang="ja-JP" altLang="en-US" sz="1600" b="1" dirty="0">
                <a:solidFill>
                  <a:srgbClr val="333333"/>
                </a:solidFill>
              </a:rPr>
              <a:t>基地局</a:t>
            </a:r>
            <a:endParaRPr lang="ja-JP" altLang="en-US" sz="1600" b="1" dirty="0"/>
          </a:p>
        </p:txBody>
      </p:sp>
      <p:pic>
        <p:nvPicPr>
          <p:cNvPr id="30" name="図 29" descr="アイコン&#10;&#10;自動的に生成された説明">
            <a:extLst>
              <a:ext uri="{FF2B5EF4-FFF2-40B4-BE49-F238E27FC236}">
                <a16:creationId xmlns:a16="http://schemas.microsoft.com/office/drawing/2014/main" id="{FC54BC6A-DD24-D705-F8CB-FC61773D39A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44002" y="5020285"/>
            <a:ext cx="911489" cy="911489"/>
          </a:xfrm>
          <a:prstGeom prst="rect">
            <a:avLst/>
          </a:prstGeom>
        </p:spPr>
      </p:pic>
      <p:cxnSp>
        <p:nvCxnSpPr>
          <p:cNvPr id="1024" name="直線コネクタ 1023">
            <a:extLst>
              <a:ext uri="{FF2B5EF4-FFF2-40B4-BE49-F238E27FC236}">
                <a16:creationId xmlns:a16="http://schemas.microsoft.com/office/drawing/2014/main" id="{BC2EDEF3-4D85-9EDE-5C1F-BAC27466B78C}"/>
              </a:ext>
            </a:extLst>
          </p:cNvPr>
          <p:cNvCxnSpPr>
            <a:stCxn id="30" idx="3"/>
            <a:endCxn id="1030" idx="1"/>
          </p:cNvCxnSpPr>
          <p:nvPr/>
        </p:nvCxnSpPr>
        <p:spPr>
          <a:xfrm flipV="1">
            <a:off x="7855491" y="5104688"/>
            <a:ext cx="483603" cy="3713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25" name="テキスト ボックス 1024">
            <a:extLst>
              <a:ext uri="{FF2B5EF4-FFF2-40B4-BE49-F238E27FC236}">
                <a16:creationId xmlns:a16="http://schemas.microsoft.com/office/drawing/2014/main" id="{88B854E1-664A-9FF3-C694-A44092616C95}"/>
              </a:ext>
            </a:extLst>
          </p:cNvPr>
          <p:cNvSpPr txBox="1"/>
          <p:nvPr/>
        </p:nvSpPr>
        <p:spPr>
          <a:xfrm>
            <a:off x="3542352" y="6093398"/>
            <a:ext cx="967206" cy="338554"/>
          </a:xfrm>
          <a:prstGeom prst="rect">
            <a:avLst/>
          </a:prstGeom>
          <a:noFill/>
        </p:spPr>
        <p:txBody>
          <a:bodyPr wrap="square">
            <a:spAutoFit/>
          </a:bodyPr>
          <a:lstStyle/>
          <a:p>
            <a:r>
              <a:rPr lang="ja-JP" altLang="en-US" sz="1600" b="1" dirty="0">
                <a:solidFill>
                  <a:srgbClr val="333333"/>
                </a:solidFill>
              </a:rPr>
              <a:t>スマホ</a:t>
            </a:r>
            <a:endParaRPr lang="ja-JP" altLang="en-US" sz="1600" b="1" dirty="0"/>
          </a:p>
        </p:txBody>
      </p:sp>
    </p:spTree>
    <p:extLst>
      <p:ext uri="{BB962C8B-B14F-4D97-AF65-F5344CB8AC3E}">
        <p14:creationId xmlns:p14="http://schemas.microsoft.com/office/powerpoint/2010/main" val="398184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36010"/>
            <a:ext cx="10943714" cy="2123658"/>
          </a:xfrm>
          <a:prstGeom prst="rect">
            <a:avLst/>
          </a:prstGeom>
          <a:noFill/>
        </p:spPr>
        <p:txBody>
          <a:bodyPr wrap="square" rtlCol="0">
            <a:spAutoFit/>
          </a:bodyPr>
          <a:lstStyle/>
          <a:p>
            <a:r>
              <a:rPr lang="ja-JP" altLang="en-US" sz="2400" b="1" dirty="0">
                <a:solidFill>
                  <a:srgbClr val="FF0000"/>
                </a:solidFill>
              </a:rPr>
              <a:t>ジャイロセンサー</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物体の回転の速さや方向を測るセンサー</a:t>
            </a:r>
            <a:r>
              <a:rPr lang="ja-JP" altLang="en-US" sz="2400" dirty="0">
                <a:solidFill>
                  <a:srgbClr val="333333"/>
                </a:solidFill>
                <a:latin typeface="Noto Sans JP"/>
              </a:rPr>
              <a:t>のこと。スマートフォンを傾けると画面が変わるのに利用されていたり、ゲーム機のコントローラーなどに利用されていたりする。よく似たセンサーに「加速度センサー」があるが、加速度センサーは、物体の動きの速さが変化する度合い（加速度）を測るセンサーである。</a:t>
            </a:r>
            <a:endParaRPr lang="en-US" altLang="ja-JP" sz="2400" dirty="0">
              <a:solidFill>
                <a:srgbClr val="333333"/>
              </a:solidFill>
              <a:latin typeface="Noto Sans JP"/>
            </a:endParaRPr>
          </a:p>
        </p:txBody>
      </p:sp>
      <p:pic>
        <p:nvPicPr>
          <p:cNvPr id="2052" name="Picture 4">
            <a:extLst>
              <a:ext uri="{FF2B5EF4-FFF2-40B4-BE49-F238E27FC236}">
                <a16:creationId xmlns:a16="http://schemas.microsoft.com/office/drawing/2014/main" id="{8416945A-D5B5-A01A-51E2-35C97E370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588" y="3614061"/>
            <a:ext cx="2360297" cy="230792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99975FD-F39A-5D4E-3FC5-B51B5358F0F8}"/>
              </a:ext>
            </a:extLst>
          </p:cNvPr>
          <p:cNvSpPr txBox="1"/>
          <p:nvPr/>
        </p:nvSpPr>
        <p:spPr>
          <a:xfrm>
            <a:off x="6001379" y="4444777"/>
            <a:ext cx="4408714" cy="923330"/>
          </a:xfrm>
          <a:prstGeom prst="rect">
            <a:avLst/>
          </a:prstGeom>
          <a:noFill/>
        </p:spPr>
        <p:txBody>
          <a:bodyPr wrap="square">
            <a:spAutoFit/>
          </a:bodyPr>
          <a:lstStyle/>
          <a:p>
            <a:r>
              <a:rPr lang="en-US" altLang="ja-JP" dirty="0">
                <a:hlinkClick r:id="rId3"/>
              </a:rPr>
              <a:t>Amazon.co.jp: Nintendo Switch(</a:t>
            </a:r>
            <a:r>
              <a:rPr lang="ja-JP" altLang="en-US" dirty="0">
                <a:hlinkClick r:id="rId3"/>
              </a:rPr>
              <a:t>有機</a:t>
            </a:r>
            <a:r>
              <a:rPr lang="en-US" altLang="ja-JP" dirty="0">
                <a:hlinkClick r:id="rId3"/>
              </a:rPr>
              <a:t>EL</a:t>
            </a:r>
            <a:r>
              <a:rPr lang="ja-JP" altLang="en-US" dirty="0">
                <a:hlinkClick r:id="rId3"/>
              </a:rPr>
              <a:t>モデル</a:t>
            </a:r>
            <a:r>
              <a:rPr lang="en-US" altLang="ja-JP" dirty="0">
                <a:hlinkClick r:id="rId3"/>
              </a:rPr>
              <a:t>) Joy-Con(L)/(R) </a:t>
            </a:r>
            <a:r>
              <a:rPr lang="ja-JP" altLang="en-US" dirty="0">
                <a:hlinkClick r:id="rId3"/>
              </a:rPr>
              <a:t>ホワイト </a:t>
            </a:r>
            <a:r>
              <a:rPr lang="en-US" altLang="ja-JP" dirty="0">
                <a:hlinkClick r:id="rId3"/>
              </a:rPr>
              <a:t>: </a:t>
            </a:r>
            <a:r>
              <a:rPr lang="ja-JP" altLang="en-US" dirty="0">
                <a:hlinkClick r:id="rId3"/>
              </a:rPr>
              <a:t>ゲーム</a:t>
            </a:r>
            <a:endParaRPr lang="ja-JP" altLang="en-US" dirty="0"/>
          </a:p>
        </p:txBody>
      </p:sp>
    </p:spTree>
    <p:extLst>
      <p:ext uri="{BB962C8B-B14F-4D97-AF65-F5344CB8AC3E}">
        <p14:creationId xmlns:p14="http://schemas.microsoft.com/office/powerpoint/2010/main" val="53849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644608"/>
            <a:ext cx="10943714" cy="2123658"/>
          </a:xfrm>
          <a:prstGeom prst="rect">
            <a:avLst/>
          </a:prstGeom>
          <a:noFill/>
        </p:spPr>
        <p:txBody>
          <a:bodyPr wrap="square" rtlCol="0">
            <a:spAutoFit/>
          </a:bodyPr>
          <a:lstStyle/>
          <a:p>
            <a:r>
              <a:rPr lang="ja-JP" altLang="en-US" sz="2400" b="1" dirty="0">
                <a:solidFill>
                  <a:srgbClr val="FF0000"/>
                </a:solidFill>
              </a:rPr>
              <a:t>プローブカー</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自動車の走行速度や位置などの情報を収集して、交通情報を把握するシステムに情報を発信する車両</a:t>
            </a:r>
            <a:r>
              <a:rPr lang="ja-JP" altLang="en-US" sz="2400" dirty="0">
                <a:solidFill>
                  <a:srgbClr val="333333"/>
                </a:solidFill>
                <a:latin typeface="Noto Sans JP"/>
              </a:rPr>
              <a:t>のこと。プローブカーに搭載されたセンサーからリアルタイムで得られるデータは、交通管理や渋滞情報、カーナビゲーションシステムのルート案内などに利用されている。</a:t>
            </a:r>
            <a:endParaRPr lang="en-US" altLang="ja-JP" sz="2400" dirty="0">
              <a:solidFill>
                <a:srgbClr val="333333"/>
              </a:solidFill>
              <a:latin typeface="Noto Sans JP"/>
            </a:endParaRPr>
          </a:p>
        </p:txBody>
      </p:sp>
      <p:pic>
        <p:nvPicPr>
          <p:cNvPr id="3074" name="Picture 2" descr="プローブカーのシステムイメージ図">
            <a:extLst>
              <a:ext uri="{FF2B5EF4-FFF2-40B4-BE49-F238E27FC236}">
                <a16:creationId xmlns:a16="http://schemas.microsoft.com/office/drawing/2014/main" id="{7DAD6F47-1A18-ED8C-405A-D25FCB206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763" y="2858756"/>
            <a:ext cx="3904936" cy="272494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03812A56-4ACD-1ADE-48D7-F02386B8C451}"/>
              </a:ext>
            </a:extLst>
          </p:cNvPr>
          <p:cNvSpPr txBox="1"/>
          <p:nvPr/>
        </p:nvSpPr>
        <p:spPr>
          <a:xfrm>
            <a:off x="2570284" y="5754573"/>
            <a:ext cx="7051431" cy="276999"/>
          </a:xfrm>
          <a:prstGeom prst="rect">
            <a:avLst/>
          </a:prstGeom>
          <a:noFill/>
        </p:spPr>
        <p:txBody>
          <a:bodyPr wrap="square">
            <a:spAutoFit/>
          </a:bodyPr>
          <a:lstStyle/>
          <a:p>
            <a:r>
              <a:rPr lang="ja-JP" altLang="en-US" sz="1200" dirty="0"/>
              <a:t>（出典）国土交通省：</a:t>
            </a:r>
            <a:r>
              <a:rPr lang="en-US" altLang="ja-JP" sz="1200" dirty="0"/>
              <a:t>https://www.mlit.go.jp/road/ITS/j-html/2002HBook/section4/4-9j.html</a:t>
            </a:r>
            <a:endParaRPr lang="ja-JP" altLang="en-US" sz="1200" dirty="0"/>
          </a:p>
        </p:txBody>
      </p:sp>
    </p:spTree>
    <p:extLst>
      <p:ext uri="{BB962C8B-B14F-4D97-AF65-F5344CB8AC3E}">
        <p14:creationId xmlns:p14="http://schemas.microsoft.com/office/powerpoint/2010/main" val="38357246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454</Words>
  <Application>Microsoft Office PowerPoint</Application>
  <PresentationFormat>ワイド画面</PresentationFormat>
  <Paragraphs>29</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846</cp:revision>
  <dcterms:created xsi:type="dcterms:W3CDTF">2023-10-19T04:21:29Z</dcterms:created>
  <dcterms:modified xsi:type="dcterms:W3CDTF">2024-12-23T01:57:00Z</dcterms:modified>
</cp:coreProperties>
</file>