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13" r:id="rId2"/>
    <p:sldId id="979" r:id="rId3"/>
    <p:sldId id="984" r:id="rId4"/>
    <p:sldId id="995" r:id="rId5"/>
    <p:sldId id="997" r:id="rId6"/>
    <p:sldId id="866" r:id="rId7"/>
    <p:sldId id="870" r:id="rId8"/>
    <p:sldId id="1005" r:id="rId9"/>
    <p:sldId id="1014" r:id="rId10"/>
    <p:sldId id="1017" r:id="rId11"/>
    <p:sldId id="1018" r:id="rId12"/>
    <p:sldId id="1015" r:id="rId13"/>
    <p:sldId id="101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2CE"/>
    <a:srgbClr val="E2F0D9"/>
    <a:srgbClr val="DAE3F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9" autoAdjust="0"/>
    <p:restoredTop sz="94933" autoAdjust="0"/>
  </p:normalViewPr>
  <p:slideViewPr>
    <p:cSldViewPr snapToGrid="0">
      <p:cViewPr varScale="1">
        <p:scale>
          <a:sx n="83" d="100"/>
          <a:sy n="83" d="100"/>
        </p:scale>
        <p:origin x="932"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2024/12/23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2024/12/23</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2024/12/23</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536174"/>
            <a:ext cx="12192000" cy="3785652"/>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特定電子メール法</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オプトイン方式</a:t>
            </a:r>
            <a:endPar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01238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1027220"/>
            <a:ext cx="10943714" cy="2123658"/>
          </a:xfrm>
          <a:prstGeom prst="rect">
            <a:avLst/>
          </a:prstGeom>
          <a:noFill/>
        </p:spPr>
        <p:txBody>
          <a:bodyPr wrap="square" rtlCol="0">
            <a:spAutoFit/>
          </a:bodyPr>
          <a:lstStyle/>
          <a:p>
            <a:r>
              <a:rPr lang="ja-JP" altLang="en-US" sz="2400" b="1" dirty="0">
                <a:solidFill>
                  <a:srgbClr val="FF0000"/>
                </a:solidFill>
              </a:rPr>
              <a:t>アクティベーション</a:t>
            </a:r>
            <a:endParaRPr lang="en-US" altLang="ja-JP" sz="2400" b="1" dirty="0">
              <a:solidFill>
                <a:srgbClr val="FF0000"/>
              </a:solidFill>
            </a:endParaRPr>
          </a:p>
          <a:p>
            <a:endParaRPr lang="en-US" altLang="ja-JP" sz="1200" dirty="0">
              <a:solidFill>
                <a:srgbClr val="FF0000"/>
              </a:solidFill>
            </a:endParaRPr>
          </a:p>
          <a:p>
            <a:r>
              <a:rPr lang="ja-JP" altLang="en-US" sz="2400" dirty="0">
                <a:solidFill>
                  <a:srgbClr val="333333"/>
                </a:solidFill>
                <a:latin typeface="Noto Sans JP"/>
              </a:rPr>
              <a:t>コンピュータやハードウェアなどの製品において、</a:t>
            </a:r>
            <a:r>
              <a:rPr lang="ja-JP" altLang="en-US" sz="2400" b="1" dirty="0">
                <a:solidFill>
                  <a:srgbClr val="333333"/>
                </a:solidFill>
                <a:latin typeface="Noto Sans JP"/>
              </a:rPr>
              <a:t>正規のライセンスを保持していることを確認する認証処理</a:t>
            </a:r>
            <a:r>
              <a:rPr lang="ja-JP" altLang="en-US" sz="2400" dirty="0">
                <a:solidFill>
                  <a:srgbClr val="333333"/>
                </a:solidFill>
                <a:latin typeface="Noto Sans JP"/>
              </a:rPr>
              <a:t>のこと</a:t>
            </a:r>
            <a:r>
              <a:rPr lang="ja-JP" altLang="en-US" sz="2400" b="1" dirty="0">
                <a:solidFill>
                  <a:srgbClr val="333333"/>
                </a:solidFill>
                <a:latin typeface="Noto Sans JP"/>
              </a:rPr>
              <a:t>。</a:t>
            </a:r>
            <a:r>
              <a:rPr lang="ja-JP" altLang="en-US" sz="2400" dirty="0">
                <a:solidFill>
                  <a:srgbClr val="333333"/>
                </a:solidFill>
                <a:latin typeface="Noto Sans JP"/>
              </a:rPr>
              <a:t>不正な入手やライセンス契約違反の使用を防止するために導入されており、多くのライセンス契約が必要なソフトウェアに取り入れられている。</a:t>
            </a:r>
            <a:endParaRPr lang="en-US" altLang="ja-JP" sz="2400" dirty="0">
              <a:solidFill>
                <a:srgbClr val="333333"/>
              </a:solidFill>
              <a:latin typeface="Noto Sans JP"/>
            </a:endParaRPr>
          </a:p>
        </p:txBody>
      </p:sp>
      <p:pic>
        <p:nvPicPr>
          <p:cNvPr id="1026" name="Picture 2">
            <a:extLst>
              <a:ext uri="{FF2B5EF4-FFF2-40B4-BE49-F238E27FC236}">
                <a16:creationId xmlns:a16="http://schemas.microsoft.com/office/drawing/2014/main" id="{E49BC344-5083-1730-6205-FE442A3FE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4079" y="3429000"/>
            <a:ext cx="1926527" cy="20911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D65665-98F5-1337-7CDF-3F650785D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7706" y="3985244"/>
            <a:ext cx="975567" cy="97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84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1239527"/>
            <a:ext cx="10943714" cy="1754326"/>
          </a:xfrm>
          <a:prstGeom prst="rect">
            <a:avLst/>
          </a:prstGeom>
          <a:noFill/>
        </p:spPr>
        <p:txBody>
          <a:bodyPr wrap="square" rtlCol="0">
            <a:spAutoFit/>
          </a:bodyPr>
          <a:lstStyle/>
          <a:p>
            <a:r>
              <a:rPr lang="ja-JP" altLang="en-US" sz="2400" b="1" dirty="0">
                <a:solidFill>
                  <a:srgbClr val="FF0000"/>
                </a:solidFill>
              </a:rPr>
              <a:t>ホワイトリスト方式</a:t>
            </a:r>
            <a:endParaRPr lang="en-US" altLang="ja-JP" sz="2400" b="1" dirty="0">
              <a:solidFill>
                <a:srgbClr val="FF0000"/>
              </a:solidFill>
            </a:endParaRPr>
          </a:p>
          <a:p>
            <a:endParaRPr lang="en-US" altLang="ja-JP" sz="1200" dirty="0">
              <a:solidFill>
                <a:srgbClr val="FF0000"/>
              </a:solidFill>
            </a:endParaRPr>
          </a:p>
          <a:p>
            <a:r>
              <a:rPr lang="ja-JP" altLang="en-US" sz="2400" b="1" dirty="0">
                <a:solidFill>
                  <a:srgbClr val="333333"/>
                </a:solidFill>
                <a:latin typeface="Noto Sans JP"/>
              </a:rPr>
              <a:t>あらかじめ定義された正当パターンに該当する通信を許可</a:t>
            </a:r>
            <a:r>
              <a:rPr lang="ja-JP" altLang="en-US" sz="2400" dirty="0">
                <a:solidFill>
                  <a:srgbClr val="333333"/>
                </a:solidFill>
                <a:latin typeface="Noto Sans JP"/>
              </a:rPr>
              <a:t>する方式のこと。害のない安全な通信パターンを定義し、他の通信はすべてブロックする。迷惑メールフィルターなどで使用される。</a:t>
            </a:r>
            <a:endParaRPr lang="en-US" altLang="ja-JP" sz="2400" dirty="0">
              <a:solidFill>
                <a:srgbClr val="333333"/>
              </a:solidFill>
              <a:latin typeface="Noto Sans JP"/>
            </a:endParaRPr>
          </a:p>
        </p:txBody>
      </p:sp>
      <p:pic>
        <p:nvPicPr>
          <p:cNvPr id="3" name="Picture 2">
            <a:extLst>
              <a:ext uri="{FF2B5EF4-FFF2-40B4-BE49-F238E27FC236}">
                <a16:creationId xmlns:a16="http://schemas.microsoft.com/office/drawing/2014/main" id="{D9751999-92B4-9D82-ED0E-7523C2A488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284" y="3429000"/>
            <a:ext cx="2288781" cy="201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9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09C68FF-78D3-3C7F-6113-8816174EC196}"/>
              </a:ext>
            </a:extLst>
          </p:cNvPr>
          <p:cNvSpPr txBox="1"/>
          <p:nvPr/>
        </p:nvSpPr>
        <p:spPr>
          <a:xfrm>
            <a:off x="1029225" y="726904"/>
            <a:ext cx="2863117"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25</a:t>
            </a:r>
            <a:r>
              <a:rPr lang="ja-JP" altLang="en-US" sz="2000" b="1" dirty="0">
                <a:latin typeface="Noto Sans JP"/>
              </a:rPr>
              <a:t>年度 春季 午前</a:t>
            </a:r>
            <a:endParaRPr lang="en-US" altLang="ja-JP" sz="2000" b="1" dirty="0">
              <a:latin typeface="Noto Sans JP"/>
            </a:endParaRPr>
          </a:p>
        </p:txBody>
      </p:sp>
      <p:pic>
        <p:nvPicPr>
          <p:cNvPr id="4" name="図 3" descr="テキスト&#10;&#10;自動的に生成された説明">
            <a:extLst>
              <a:ext uri="{FF2B5EF4-FFF2-40B4-BE49-F238E27FC236}">
                <a16:creationId xmlns:a16="http://schemas.microsoft.com/office/drawing/2014/main" id="{C55BD4A6-FC0B-4F38-06ED-55DB52DB4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22" y="1051652"/>
            <a:ext cx="10020738" cy="4685957"/>
          </a:xfrm>
          <a:prstGeom prst="rect">
            <a:avLst/>
          </a:prstGeom>
        </p:spPr>
      </p:pic>
    </p:spTree>
    <p:extLst>
      <p:ext uri="{BB962C8B-B14F-4D97-AF65-F5344CB8AC3E}">
        <p14:creationId xmlns:p14="http://schemas.microsoft.com/office/powerpoint/2010/main" val="366847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C55BD4A6-FC0B-4F38-06ED-55DB52DB4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22" y="1051652"/>
            <a:ext cx="10020738" cy="4685957"/>
          </a:xfrm>
          <a:prstGeom prst="rect">
            <a:avLst/>
          </a:prstGeom>
        </p:spPr>
      </p:pic>
      <p:sp>
        <p:nvSpPr>
          <p:cNvPr id="2" name="楕円 1">
            <a:extLst>
              <a:ext uri="{FF2B5EF4-FFF2-40B4-BE49-F238E27FC236}">
                <a16:creationId xmlns:a16="http://schemas.microsoft.com/office/drawing/2014/main" id="{2E15B8EE-09C1-36C9-B789-213C4D734F3A}"/>
              </a:ext>
            </a:extLst>
          </p:cNvPr>
          <p:cNvSpPr/>
          <p:nvPr/>
        </p:nvSpPr>
        <p:spPr>
          <a:xfrm>
            <a:off x="1409655" y="5048557"/>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FFDACCA-08C1-B3DF-8EBC-CD89C0407E18}"/>
              </a:ext>
            </a:extLst>
          </p:cNvPr>
          <p:cNvSpPr txBox="1"/>
          <p:nvPr/>
        </p:nvSpPr>
        <p:spPr>
          <a:xfrm>
            <a:off x="1029225" y="726904"/>
            <a:ext cx="2863117"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25</a:t>
            </a:r>
            <a:r>
              <a:rPr lang="ja-JP" altLang="en-US" sz="2000" b="1" dirty="0">
                <a:latin typeface="Noto Sans JP"/>
              </a:rPr>
              <a:t>年度 春季 午前</a:t>
            </a:r>
            <a:endParaRPr lang="en-US" altLang="ja-JP" sz="2000" b="1" dirty="0">
              <a:latin typeface="Noto Sans JP"/>
            </a:endParaRPr>
          </a:p>
        </p:txBody>
      </p:sp>
      <p:cxnSp>
        <p:nvCxnSpPr>
          <p:cNvPr id="7" name="直線コネクタ 6">
            <a:extLst>
              <a:ext uri="{FF2B5EF4-FFF2-40B4-BE49-F238E27FC236}">
                <a16:creationId xmlns:a16="http://schemas.microsoft.com/office/drawing/2014/main" id="{954E3803-0377-6FBD-EC46-679BDE03C628}"/>
              </a:ext>
            </a:extLst>
          </p:cNvPr>
          <p:cNvCxnSpPr>
            <a:cxnSpLocks/>
          </p:cNvCxnSpPr>
          <p:nvPr/>
        </p:nvCxnSpPr>
        <p:spPr>
          <a:xfrm>
            <a:off x="1788607" y="4511710"/>
            <a:ext cx="541606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C2CAD43-BA4E-83FF-F3F4-E538C071E915}"/>
              </a:ext>
            </a:extLst>
          </p:cNvPr>
          <p:cNvSpPr txBox="1"/>
          <p:nvPr/>
        </p:nvSpPr>
        <p:spPr>
          <a:xfrm>
            <a:off x="7283985" y="4131696"/>
            <a:ext cx="2663883" cy="400110"/>
          </a:xfrm>
          <a:prstGeom prst="rect">
            <a:avLst/>
          </a:prstGeom>
          <a:noFill/>
        </p:spPr>
        <p:txBody>
          <a:bodyPr wrap="square" rtlCol="0">
            <a:spAutoFit/>
          </a:bodyPr>
          <a:lstStyle/>
          <a:p>
            <a:r>
              <a:rPr kumimoji="1" lang="ja-JP" altLang="en-US" sz="2000" b="1" dirty="0">
                <a:solidFill>
                  <a:srgbClr val="0070C0"/>
                </a:solidFill>
              </a:rPr>
              <a:t>⇒ 義務なし</a:t>
            </a:r>
            <a:endParaRPr kumimoji="1" lang="en-US" altLang="ja-JP" sz="2000" b="1" dirty="0">
              <a:solidFill>
                <a:srgbClr val="0070C0"/>
              </a:solidFill>
            </a:endParaRPr>
          </a:p>
        </p:txBody>
      </p:sp>
    </p:spTree>
    <p:extLst>
      <p:ext uri="{BB962C8B-B14F-4D97-AF65-F5344CB8AC3E}">
        <p14:creationId xmlns:p14="http://schemas.microsoft.com/office/powerpoint/2010/main" val="280204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028343"/>
            <a:ext cx="12192000" cy="4801314"/>
          </a:xfrm>
          <a:prstGeom prst="rect">
            <a:avLst/>
          </a:prstGeom>
          <a:noFill/>
        </p:spPr>
        <p:txBody>
          <a:bodyPr wrap="square" lIns="91440" tIns="45720" rIns="91440" bIns="45720">
            <a:spAutoFit/>
          </a:bodyPr>
          <a:lstStyle/>
          <a:p>
            <a:pPr algn="ctr"/>
            <a:r>
              <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IT</a:t>
            </a:r>
            <a:r>
              <a:rPr lang="ja-JP" altLang="en-US"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パスポート試験対策</a:t>
            </a:r>
            <a:endParaRPr lang="en-US" altLang="ja-JP" sz="80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特定電子メール法</a:t>
            </a:r>
            <a:endPar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ja-JP" altLang="en-US"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オプトイン方式</a:t>
            </a:r>
            <a:endParaRPr lang="en-US" altLang="ja-JP" sz="80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a:t>
            </a:r>
            <a:r>
              <a:rPr lang="en-US" altLang="ja-JP"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66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332733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93172" y="643841"/>
            <a:ext cx="10943714" cy="2492990"/>
          </a:xfrm>
          <a:prstGeom prst="rect">
            <a:avLst/>
          </a:prstGeom>
          <a:noFill/>
        </p:spPr>
        <p:txBody>
          <a:bodyPr wrap="square" rtlCol="0">
            <a:spAutoFit/>
          </a:bodyPr>
          <a:lstStyle/>
          <a:p>
            <a:r>
              <a:rPr lang="ja-JP" altLang="en-US" sz="2400" b="1" dirty="0">
                <a:solidFill>
                  <a:srgbClr val="FF0000"/>
                </a:solidFill>
              </a:rPr>
              <a:t>特定電子メールの送信の適正化等に関する法律（特定電子メール法）</a:t>
            </a:r>
            <a:endParaRPr lang="en-US" altLang="ja-JP" sz="2400" b="1" dirty="0">
              <a:solidFill>
                <a:srgbClr val="FF0000"/>
              </a:solidFill>
            </a:endParaRPr>
          </a:p>
          <a:p>
            <a:endParaRPr lang="en-US" altLang="ja-JP" sz="1200" dirty="0">
              <a:solidFill>
                <a:srgbClr val="FF0000"/>
              </a:solidFill>
            </a:endParaRPr>
          </a:p>
          <a:p>
            <a:r>
              <a:rPr lang="ja-JP" altLang="en-US" sz="2400" b="1" dirty="0">
                <a:solidFill>
                  <a:srgbClr val="333333"/>
                </a:solidFill>
                <a:latin typeface="Noto Sans JP"/>
              </a:rPr>
              <a:t>利用者の同意を得ず</a:t>
            </a:r>
            <a:r>
              <a:rPr lang="ja-JP" altLang="en-US" sz="2400" dirty="0">
                <a:solidFill>
                  <a:srgbClr val="333333"/>
                </a:solidFill>
                <a:latin typeface="Noto Sans JP"/>
              </a:rPr>
              <a:t>に広告、宣伝又は勧誘等を目的とした</a:t>
            </a:r>
            <a:r>
              <a:rPr lang="ja-JP" altLang="en-US" sz="2400" b="1" dirty="0">
                <a:solidFill>
                  <a:srgbClr val="333333"/>
                </a:solidFill>
                <a:latin typeface="Noto Sans JP"/>
              </a:rPr>
              <a:t>電子メール</a:t>
            </a:r>
            <a:r>
              <a:rPr lang="ja-JP" altLang="en-US" sz="2400" dirty="0">
                <a:solidFill>
                  <a:srgbClr val="333333"/>
                </a:solidFill>
                <a:latin typeface="Noto Sans JP"/>
              </a:rPr>
              <a:t>を送信する際の規定を定めた法律。平成</a:t>
            </a:r>
            <a:r>
              <a:rPr lang="en-US" altLang="ja-JP" sz="2400" dirty="0">
                <a:solidFill>
                  <a:srgbClr val="333333"/>
                </a:solidFill>
                <a:latin typeface="Noto Sans JP"/>
              </a:rPr>
              <a:t>20</a:t>
            </a:r>
            <a:r>
              <a:rPr lang="ja-JP" altLang="en-US" sz="2400" dirty="0">
                <a:solidFill>
                  <a:srgbClr val="333333"/>
                </a:solidFill>
                <a:latin typeface="Noto Sans JP"/>
              </a:rPr>
              <a:t>年</a:t>
            </a:r>
            <a:r>
              <a:rPr lang="en-US" altLang="ja-JP" sz="2400" dirty="0">
                <a:solidFill>
                  <a:srgbClr val="333333"/>
                </a:solidFill>
                <a:latin typeface="Noto Sans JP"/>
              </a:rPr>
              <a:t>12</a:t>
            </a:r>
            <a:r>
              <a:rPr lang="ja-JP" altLang="en-US" sz="2400" dirty="0">
                <a:solidFill>
                  <a:srgbClr val="333333"/>
                </a:solidFill>
                <a:latin typeface="Noto Sans JP"/>
              </a:rPr>
              <a:t>月</a:t>
            </a:r>
            <a:r>
              <a:rPr lang="en-US" altLang="ja-JP" sz="2400" dirty="0">
                <a:solidFill>
                  <a:srgbClr val="333333"/>
                </a:solidFill>
                <a:latin typeface="Noto Sans JP"/>
              </a:rPr>
              <a:t>1</a:t>
            </a:r>
            <a:r>
              <a:rPr lang="ja-JP" altLang="en-US" sz="2400" dirty="0">
                <a:solidFill>
                  <a:srgbClr val="333333"/>
                </a:solidFill>
                <a:latin typeface="Noto Sans JP"/>
              </a:rPr>
              <a:t>日に施行された改正で、取引関係以外においては、</a:t>
            </a:r>
            <a:r>
              <a:rPr lang="ja-JP" altLang="en-US" sz="2400" b="1" dirty="0">
                <a:solidFill>
                  <a:srgbClr val="333333"/>
                </a:solidFill>
                <a:latin typeface="Noto Sans JP"/>
              </a:rPr>
              <a:t>事前に電子メールの送信に同意した相手に対してのみ</a:t>
            </a:r>
            <a:r>
              <a:rPr lang="ja-JP" altLang="en-US" sz="2400" dirty="0">
                <a:solidFill>
                  <a:srgbClr val="333333"/>
                </a:solidFill>
                <a:latin typeface="Noto Sans JP"/>
              </a:rPr>
              <a:t>、広告、宣伝又は勧誘等を目的とした電子メールの送信を許可する方式（</a:t>
            </a:r>
            <a:r>
              <a:rPr lang="ja-JP" altLang="en-US" sz="2400" b="1" dirty="0">
                <a:solidFill>
                  <a:srgbClr val="333333"/>
                </a:solidFill>
                <a:latin typeface="Noto Sans JP"/>
              </a:rPr>
              <a:t>オプトイン方式：</a:t>
            </a:r>
            <a:r>
              <a:rPr lang="en-US" altLang="ja-JP" sz="2400" b="1" dirty="0">
                <a:solidFill>
                  <a:srgbClr val="333333"/>
                </a:solidFill>
                <a:latin typeface="Noto Sans JP"/>
              </a:rPr>
              <a:t>Opt-in</a:t>
            </a:r>
            <a:r>
              <a:rPr lang="ja-JP" altLang="en-US" sz="2400" dirty="0">
                <a:solidFill>
                  <a:srgbClr val="333333"/>
                </a:solidFill>
                <a:latin typeface="Noto Sans JP"/>
              </a:rPr>
              <a:t>）が導入された。「</a:t>
            </a:r>
            <a:r>
              <a:rPr lang="en-US" altLang="ja-JP" sz="2400" dirty="0">
                <a:solidFill>
                  <a:srgbClr val="333333"/>
                </a:solidFill>
                <a:latin typeface="Noto Sans JP"/>
              </a:rPr>
              <a:t>Opt-in</a:t>
            </a:r>
            <a:r>
              <a:rPr lang="ja-JP" altLang="en-US" sz="2400" dirty="0">
                <a:solidFill>
                  <a:srgbClr val="333333"/>
                </a:solidFill>
                <a:latin typeface="Noto Sans JP"/>
              </a:rPr>
              <a:t>」は「同意する」という意味。</a:t>
            </a:r>
            <a:endParaRPr lang="en-US" altLang="ja-JP" sz="2400" i="0" dirty="0">
              <a:solidFill>
                <a:srgbClr val="333333"/>
              </a:solidFill>
              <a:effectLst/>
              <a:latin typeface="Noto Sans JP"/>
            </a:endParaRPr>
          </a:p>
        </p:txBody>
      </p:sp>
      <p:sp>
        <p:nvSpPr>
          <p:cNvPr id="6" name="テキスト ボックス 5">
            <a:extLst>
              <a:ext uri="{FF2B5EF4-FFF2-40B4-BE49-F238E27FC236}">
                <a16:creationId xmlns:a16="http://schemas.microsoft.com/office/drawing/2014/main" id="{7105E97D-5D0E-30B1-19CF-44F98EE74DAA}"/>
              </a:ext>
            </a:extLst>
          </p:cNvPr>
          <p:cNvSpPr txBox="1"/>
          <p:nvPr/>
        </p:nvSpPr>
        <p:spPr>
          <a:xfrm>
            <a:off x="3433774" y="5869435"/>
            <a:ext cx="6094324" cy="307777"/>
          </a:xfrm>
          <a:prstGeom prst="rect">
            <a:avLst/>
          </a:prstGeom>
          <a:noFill/>
        </p:spPr>
        <p:txBody>
          <a:bodyPr wrap="square">
            <a:spAutoFit/>
          </a:bodyPr>
          <a:lstStyle/>
          <a:p>
            <a:r>
              <a:rPr lang="ja-JP" altLang="en-US" sz="1400" dirty="0"/>
              <a:t>（出典）</a:t>
            </a:r>
            <a:r>
              <a:rPr lang="en-US" altLang="ja-JP" sz="1400" dirty="0"/>
              <a:t>e-GOV</a:t>
            </a:r>
            <a:r>
              <a:rPr lang="ja-JP" altLang="en-US" sz="1400" dirty="0"/>
              <a:t>：</a:t>
            </a:r>
            <a:r>
              <a:rPr lang="en-US" altLang="ja-JP" sz="1400" dirty="0"/>
              <a:t>https://laws.e-gov.go.jp/law/414AC0100000026/</a:t>
            </a:r>
            <a:endParaRPr lang="ja-JP" altLang="en-US" sz="1400" dirty="0"/>
          </a:p>
        </p:txBody>
      </p:sp>
      <p:pic>
        <p:nvPicPr>
          <p:cNvPr id="7" name="Picture 2">
            <a:extLst>
              <a:ext uri="{FF2B5EF4-FFF2-40B4-BE49-F238E27FC236}">
                <a16:creationId xmlns:a16="http://schemas.microsoft.com/office/drawing/2014/main" id="{89DCB437-3B45-95FA-AAD8-2D28D0ED3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825" y="3613225"/>
            <a:ext cx="1921066" cy="17835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B3F0809D-9E85-49A2-915D-A7449EAE3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691" y="4069582"/>
            <a:ext cx="615331" cy="61533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563F40DA-DA49-8C39-785A-C1544032E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3656" y="3565883"/>
            <a:ext cx="1226212" cy="1783582"/>
          </a:xfrm>
          <a:prstGeom prst="rect">
            <a:avLst/>
          </a:prstGeom>
          <a:noFill/>
          <a:extLst>
            <a:ext uri="{909E8E84-426E-40DD-AFC4-6F175D3DCCD1}">
              <a14:hiddenFill xmlns:a14="http://schemas.microsoft.com/office/drawing/2010/main">
                <a:solidFill>
                  <a:srgbClr val="FFFFFF"/>
                </a:solidFill>
              </a14:hiddenFill>
            </a:ext>
          </a:extLst>
        </p:spPr>
      </p:pic>
      <p:sp>
        <p:nvSpPr>
          <p:cNvPr id="11" name="矢印: 右 10">
            <a:extLst>
              <a:ext uri="{FF2B5EF4-FFF2-40B4-BE49-F238E27FC236}">
                <a16:creationId xmlns:a16="http://schemas.microsoft.com/office/drawing/2014/main" id="{294C10E1-B177-B820-7157-9B8021BA0038}"/>
              </a:ext>
            </a:extLst>
          </p:cNvPr>
          <p:cNvSpPr/>
          <p:nvPr/>
        </p:nvSpPr>
        <p:spPr>
          <a:xfrm>
            <a:off x="4843305" y="3844427"/>
            <a:ext cx="3091675" cy="160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37CE184-D2E4-D735-B358-C4905375C83C}"/>
              </a:ext>
            </a:extLst>
          </p:cNvPr>
          <p:cNvSpPr/>
          <p:nvPr/>
        </p:nvSpPr>
        <p:spPr>
          <a:xfrm>
            <a:off x="4843305" y="4229613"/>
            <a:ext cx="3091675" cy="160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C6926D91-671F-B9B4-DA26-B568734F81C9}"/>
              </a:ext>
            </a:extLst>
          </p:cNvPr>
          <p:cNvSpPr/>
          <p:nvPr/>
        </p:nvSpPr>
        <p:spPr>
          <a:xfrm>
            <a:off x="4843305" y="4619341"/>
            <a:ext cx="3091675" cy="160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15CD1694-5972-8632-6CFE-E2C6DF166EE3}"/>
              </a:ext>
            </a:extLst>
          </p:cNvPr>
          <p:cNvSpPr/>
          <p:nvPr/>
        </p:nvSpPr>
        <p:spPr>
          <a:xfrm>
            <a:off x="4843305" y="4983413"/>
            <a:ext cx="3091675" cy="160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乗算記号 14">
            <a:extLst>
              <a:ext uri="{FF2B5EF4-FFF2-40B4-BE49-F238E27FC236}">
                <a16:creationId xmlns:a16="http://schemas.microsoft.com/office/drawing/2014/main" id="{14E8D094-777F-E55F-74C0-6E8E5C164D6F}"/>
              </a:ext>
            </a:extLst>
          </p:cNvPr>
          <p:cNvSpPr/>
          <p:nvPr/>
        </p:nvSpPr>
        <p:spPr>
          <a:xfrm>
            <a:off x="6058174" y="4457674"/>
            <a:ext cx="615331" cy="443078"/>
          </a:xfrm>
          <a:prstGeom prst="mathMultiply">
            <a:avLst>
              <a:gd name="adj1" fmla="val 13722"/>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F2CB407F-E12D-7204-68FB-8454D9B104A8}"/>
              </a:ext>
            </a:extLst>
          </p:cNvPr>
          <p:cNvSpPr/>
          <p:nvPr/>
        </p:nvSpPr>
        <p:spPr>
          <a:xfrm>
            <a:off x="6165029" y="3729092"/>
            <a:ext cx="386497" cy="329887"/>
          </a:xfrm>
          <a:prstGeom prst="ellipse">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乗算記号 23">
            <a:extLst>
              <a:ext uri="{FF2B5EF4-FFF2-40B4-BE49-F238E27FC236}">
                <a16:creationId xmlns:a16="http://schemas.microsoft.com/office/drawing/2014/main" id="{88D92F20-0081-AE50-19B3-1F6F4846AEEC}"/>
              </a:ext>
            </a:extLst>
          </p:cNvPr>
          <p:cNvSpPr/>
          <p:nvPr/>
        </p:nvSpPr>
        <p:spPr>
          <a:xfrm>
            <a:off x="6058174" y="4107867"/>
            <a:ext cx="615331" cy="443078"/>
          </a:xfrm>
          <a:prstGeom prst="mathMultiply">
            <a:avLst>
              <a:gd name="adj1" fmla="val 13722"/>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乗算記号 24">
            <a:extLst>
              <a:ext uri="{FF2B5EF4-FFF2-40B4-BE49-F238E27FC236}">
                <a16:creationId xmlns:a16="http://schemas.microsoft.com/office/drawing/2014/main" id="{FE25DB01-5C54-0023-D000-086BCC626973}"/>
              </a:ext>
            </a:extLst>
          </p:cNvPr>
          <p:cNvSpPr/>
          <p:nvPr/>
        </p:nvSpPr>
        <p:spPr>
          <a:xfrm>
            <a:off x="6068223" y="4840880"/>
            <a:ext cx="615331" cy="443078"/>
          </a:xfrm>
          <a:prstGeom prst="mathMultiply">
            <a:avLst>
              <a:gd name="adj1" fmla="val 13722"/>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8F8C3A17-7CF9-2DD0-8145-F325097D7270}"/>
              </a:ext>
            </a:extLst>
          </p:cNvPr>
          <p:cNvSpPr txBox="1"/>
          <p:nvPr/>
        </p:nvSpPr>
        <p:spPr>
          <a:xfrm>
            <a:off x="5653455" y="3316007"/>
            <a:ext cx="1796142" cy="369332"/>
          </a:xfrm>
          <a:prstGeom prst="rect">
            <a:avLst/>
          </a:prstGeom>
          <a:noFill/>
        </p:spPr>
        <p:txBody>
          <a:bodyPr wrap="square">
            <a:spAutoFit/>
          </a:bodyPr>
          <a:lstStyle/>
          <a:p>
            <a:r>
              <a:rPr lang="ja-JP" altLang="en-US" sz="1800" b="1" dirty="0">
                <a:solidFill>
                  <a:srgbClr val="00B050"/>
                </a:solidFill>
                <a:latin typeface="Noto Sans JP"/>
              </a:rPr>
              <a:t>事前同意あり</a:t>
            </a:r>
            <a:endParaRPr lang="ja-JP" altLang="en-US" b="1" dirty="0">
              <a:solidFill>
                <a:srgbClr val="00B050"/>
              </a:solidFill>
            </a:endParaRPr>
          </a:p>
        </p:txBody>
      </p:sp>
      <p:sp>
        <p:nvSpPr>
          <p:cNvPr id="30" name="テキスト ボックス 29">
            <a:extLst>
              <a:ext uri="{FF2B5EF4-FFF2-40B4-BE49-F238E27FC236}">
                <a16:creationId xmlns:a16="http://schemas.microsoft.com/office/drawing/2014/main" id="{1D14208C-0F0C-4257-FB88-1DD192AF9578}"/>
              </a:ext>
            </a:extLst>
          </p:cNvPr>
          <p:cNvSpPr txBox="1"/>
          <p:nvPr/>
        </p:nvSpPr>
        <p:spPr>
          <a:xfrm>
            <a:off x="5689056" y="5253528"/>
            <a:ext cx="1796142" cy="369332"/>
          </a:xfrm>
          <a:prstGeom prst="rect">
            <a:avLst/>
          </a:prstGeom>
          <a:noFill/>
        </p:spPr>
        <p:txBody>
          <a:bodyPr wrap="square">
            <a:spAutoFit/>
          </a:bodyPr>
          <a:lstStyle/>
          <a:p>
            <a:r>
              <a:rPr lang="ja-JP" altLang="en-US" sz="1800" b="1" dirty="0">
                <a:solidFill>
                  <a:srgbClr val="FF0000"/>
                </a:solidFill>
                <a:latin typeface="Noto Sans JP"/>
              </a:rPr>
              <a:t>事前同意なし</a:t>
            </a:r>
            <a:endParaRPr lang="ja-JP" altLang="en-US" b="1" dirty="0">
              <a:solidFill>
                <a:srgbClr val="FF0000"/>
              </a:solidFill>
            </a:endParaRPr>
          </a:p>
        </p:txBody>
      </p:sp>
      <p:sp>
        <p:nvSpPr>
          <p:cNvPr id="1024" name="テキスト ボックス 1023">
            <a:extLst>
              <a:ext uri="{FF2B5EF4-FFF2-40B4-BE49-F238E27FC236}">
                <a16:creationId xmlns:a16="http://schemas.microsoft.com/office/drawing/2014/main" id="{87E8B8D0-0989-C293-84E4-DD5C031AD9D4}"/>
              </a:ext>
            </a:extLst>
          </p:cNvPr>
          <p:cNvSpPr txBox="1"/>
          <p:nvPr/>
        </p:nvSpPr>
        <p:spPr>
          <a:xfrm>
            <a:off x="3341288" y="3529979"/>
            <a:ext cx="1557808" cy="523220"/>
          </a:xfrm>
          <a:prstGeom prst="rect">
            <a:avLst/>
          </a:prstGeom>
          <a:noFill/>
        </p:spPr>
        <p:txBody>
          <a:bodyPr wrap="square">
            <a:spAutoFit/>
          </a:bodyPr>
          <a:lstStyle/>
          <a:p>
            <a:pPr algn="ctr"/>
            <a:r>
              <a:rPr lang="ja-JP" altLang="en-US" sz="1400" b="1" dirty="0">
                <a:solidFill>
                  <a:srgbClr val="333333"/>
                </a:solidFill>
                <a:latin typeface="Noto Sans JP"/>
              </a:rPr>
              <a:t>広告勧誘メール</a:t>
            </a:r>
            <a:br>
              <a:rPr lang="en-US" altLang="ja-JP" sz="1400" b="1" dirty="0">
                <a:solidFill>
                  <a:srgbClr val="333333"/>
                </a:solidFill>
                <a:latin typeface="Noto Sans JP"/>
              </a:rPr>
            </a:br>
            <a:r>
              <a:rPr lang="en-US" altLang="ja-JP" sz="1400" b="1" dirty="0">
                <a:solidFill>
                  <a:srgbClr val="333333"/>
                </a:solidFill>
                <a:latin typeface="Noto Sans JP"/>
              </a:rPr>
              <a:t>(</a:t>
            </a:r>
            <a:r>
              <a:rPr lang="ja-JP" altLang="en-US" sz="1400" b="1" dirty="0">
                <a:solidFill>
                  <a:srgbClr val="FF0000"/>
                </a:solidFill>
                <a:latin typeface="Noto Sans JP"/>
              </a:rPr>
              <a:t>迷惑メール</a:t>
            </a:r>
            <a:r>
              <a:rPr lang="en-US" altLang="ja-JP" sz="1400" b="1" dirty="0">
                <a:solidFill>
                  <a:srgbClr val="333333"/>
                </a:solidFill>
                <a:latin typeface="Noto Sans JP"/>
              </a:rPr>
              <a:t>)</a:t>
            </a:r>
          </a:p>
        </p:txBody>
      </p:sp>
      <p:sp>
        <p:nvSpPr>
          <p:cNvPr id="1025" name="テキスト ボックス 1024">
            <a:extLst>
              <a:ext uri="{FF2B5EF4-FFF2-40B4-BE49-F238E27FC236}">
                <a16:creationId xmlns:a16="http://schemas.microsoft.com/office/drawing/2014/main" id="{9E0E0FDA-8131-B49A-24AA-D3D5CFCC5480}"/>
              </a:ext>
            </a:extLst>
          </p:cNvPr>
          <p:cNvSpPr txBox="1"/>
          <p:nvPr/>
        </p:nvSpPr>
        <p:spPr>
          <a:xfrm>
            <a:off x="2362454" y="5367045"/>
            <a:ext cx="1557808" cy="338554"/>
          </a:xfrm>
          <a:prstGeom prst="rect">
            <a:avLst/>
          </a:prstGeom>
          <a:noFill/>
        </p:spPr>
        <p:txBody>
          <a:bodyPr wrap="square">
            <a:spAutoFit/>
          </a:bodyPr>
          <a:lstStyle/>
          <a:p>
            <a:pPr algn="ctr"/>
            <a:r>
              <a:rPr lang="ja-JP" altLang="en-US" sz="1600" b="1" dirty="0">
                <a:solidFill>
                  <a:srgbClr val="333333"/>
                </a:solidFill>
                <a:latin typeface="Noto Sans JP"/>
              </a:rPr>
              <a:t>業者</a:t>
            </a:r>
            <a:endParaRPr lang="ja-JP" altLang="en-US" sz="1600" b="1" dirty="0"/>
          </a:p>
        </p:txBody>
      </p:sp>
      <p:sp>
        <p:nvSpPr>
          <p:cNvPr id="1027" name="テキスト ボックス 1026">
            <a:extLst>
              <a:ext uri="{FF2B5EF4-FFF2-40B4-BE49-F238E27FC236}">
                <a16:creationId xmlns:a16="http://schemas.microsoft.com/office/drawing/2014/main" id="{D6E4A55B-BBD5-10DF-974E-99CB37F792EB}"/>
              </a:ext>
            </a:extLst>
          </p:cNvPr>
          <p:cNvSpPr txBox="1"/>
          <p:nvPr/>
        </p:nvSpPr>
        <p:spPr>
          <a:xfrm>
            <a:off x="8271740" y="5367045"/>
            <a:ext cx="1557808" cy="338554"/>
          </a:xfrm>
          <a:prstGeom prst="rect">
            <a:avLst/>
          </a:prstGeom>
          <a:noFill/>
        </p:spPr>
        <p:txBody>
          <a:bodyPr wrap="square">
            <a:spAutoFit/>
          </a:bodyPr>
          <a:lstStyle/>
          <a:p>
            <a:pPr algn="ctr"/>
            <a:r>
              <a:rPr lang="ja-JP" altLang="en-US" sz="1600" b="1" dirty="0">
                <a:solidFill>
                  <a:srgbClr val="333333"/>
                </a:solidFill>
                <a:latin typeface="Noto Sans JP"/>
              </a:rPr>
              <a:t>受信者</a:t>
            </a:r>
            <a:endParaRPr lang="ja-JP" altLang="en-US" sz="1600" b="1" dirty="0"/>
          </a:p>
        </p:txBody>
      </p:sp>
    </p:spTree>
    <p:extLst>
      <p:ext uri="{BB962C8B-B14F-4D97-AF65-F5344CB8AC3E}">
        <p14:creationId xmlns:p14="http://schemas.microsoft.com/office/powerpoint/2010/main" val="1641954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538674"/>
            <a:ext cx="10943714" cy="5078313"/>
          </a:xfrm>
          <a:prstGeom prst="rect">
            <a:avLst/>
          </a:prstGeom>
          <a:noFill/>
        </p:spPr>
        <p:txBody>
          <a:bodyPr wrap="square" rtlCol="0">
            <a:spAutoFit/>
          </a:bodyPr>
          <a:lstStyle/>
          <a:p>
            <a:r>
              <a:rPr lang="ja-JP" altLang="en-US" sz="2400" b="1" dirty="0">
                <a:solidFill>
                  <a:srgbClr val="FF0000"/>
                </a:solidFill>
              </a:rPr>
              <a:t>例外（同意なしに送信できる場合）</a:t>
            </a:r>
            <a:endParaRPr lang="en-US" altLang="ja-JP" sz="2400" b="1" dirty="0">
              <a:solidFill>
                <a:srgbClr val="FF0000"/>
              </a:solidFill>
            </a:endParaRPr>
          </a:p>
          <a:p>
            <a:endParaRPr lang="en-US" altLang="ja-JP" sz="1200" dirty="0">
              <a:solidFill>
                <a:srgbClr val="FF0000"/>
              </a:solidFill>
            </a:endParaRPr>
          </a:p>
          <a:p>
            <a:pPr marL="457200" indent="-457200">
              <a:buFont typeface="+mj-ea"/>
              <a:buAutoNum type="circleNumDbPlain"/>
            </a:pPr>
            <a:r>
              <a:rPr lang="ja-JP" altLang="en-US" sz="2400" b="1" dirty="0">
                <a:solidFill>
                  <a:srgbClr val="333333"/>
                </a:solidFill>
                <a:latin typeface="Noto Sans JP"/>
              </a:rPr>
              <a:t>取引関係にあるものに送信する場合</a:t>
            </a:r>
            <a:endParaRPr lang="en-US" altLang="ja-JP" sz="2400" b="1" dirty="0">
              <a:solidFill>
                <a:srgbClr val="333333"/>
              </a:solidFill>
              <a:latin typeface="Noto Sans JP"/>
            </a:endParaRPr>
          </a:p>
          <a:p>
            <a:pPr marL="457200" indent="-457200">
              <a:buFont typeface="+mj-ea"/>
              <a:buAutoNum type="circleNumDbPlain"/>
            </a:pPr>
            <a:r>
              <a:rPr lang="ja-JP" altLang="en-US" sz="2400" b="1" dirty="0">
                <a:solidFill>
                  <a:srgbClr val="333333"/>
                </a:solidFill>
                <a:latin typeface="Noto Sans JP"/>
              </a:rPr>
              <a:t>名刺などの書面により自己の電子メールアドレスを通知した者に対して送信する場合</a:t>
            </a:r>
            <a:endParaRPr lang="en-US" altLang="ja-JP" sz="2400" b="1" dirty="0">
              <a:solidFill>
                <a:srgbClr val="333333"/>
              </a:solidFill>
              <a:latin typeface="Noto Sans JP"/>
            </a:endParaRPr>
          </a:p>
          <a:p>
            <a:pPr marL="457200" indent="-457200">
              <a:buFont typeface="+mj-ea"/>
              <a:buAutoNum type="circleNumDbPlain"/>
            </a:pPr>
            <a:r>
              <a:rPr lang="ja-JP" altLang="en-US" sz="2400" b="1" dirty="0">
                <a:solidFill>
                  <a:srgbClr val="333333"/>
                </a:solidFill>
                <a:latin typeface="Noto Sans JP"/>
              </a:rPr>
              <a:t>自己の電子メールアドレスを通知したものに対して、以下の広告宣伝メールを送る場合</a:t>
            </a:r>
            <a:br>
              <a:rPr lang="en-US" altLang="ja-JP" sz="2400" dirty="0">
                <a:solidFill>
                  <a:srgbClr val="333333"/>
                </a:solidFill>
                <a:latin typeface="Noto Sans JP"/>
              </a:rPr>
            </a:br>
            <a:r>
              <a:rPr lang="ja-JP" altLang="en-US" sz="2400" dirty="0">
                <a:solidFill>
                  <a:srgbClr val="333333"/>
                </a:solidFill>
                <a:latin typeface="Noto Sans JP"/>
              </a:rPr>
              <a:t>　・同意の確認をするための電子メール</a:t>
            </a:r>
            <a:br>
              <a:rPr lang="en-US" altLang="ja-JP" sz="2400" dirty="0">
                <a:solidFill>
                  <a:srgbClr val="333333"/>
                </a:solidFill>
                <a:latin typeface="Noto Sans JP"/>
              </a:rPr>
            </a:br>
            <a:r>
              <a:rPr lang="ja-JP" altLang="en-US" sz="2400" dirty="0">
                <a:solidFill>
                  <a:srgbClr val="333333"/>
                </a:solidFill>
                <a:latin typeface="Noto Sans JP"/>
              </a:rPr>
              <a:t>　・契約や取引の履行に関する事項を通知する電子メールであって、</a:t>
            </a:r>
            <a:br>
              <a:rPr lang="en-US" altLang="ja-JP" sz="2400" dirty="0">
                <a:solidFill>
                  <a:srgbClr val="333333"/>
                </a:solidFill>
                <a:latin typeface="Noto Sans JP"/>
              </a:rPr>
            </a:br>
            <a:r>
              <a:rPr lang="ja-JP" altLang="en-US" sz="2400" dirty="0">
                <a:solidFill>
                  <a:srgbClr val="333333"/>
                </a:solidFill>
                <a:latin typeface="Noto Sans JP"/>
              </a:rPr>
              <a:t>　　付随的に広告宣伝が行われているもの</a:t>
            </a:r>
            <a:br>
              <a:rPr lang="en-US" altLang="ja-JP" sz="2400" dirty="0">
                <a:solidFill>
                  <a:srgbClr val="333333"/>
                </a:solidFill>
                <a:latin typeface="Noto Sans JP"/>
              </a:rPr>
            </a:br>
            <a:r>
              <a:rPr lang="ja-JP" altLang="en-US" sz="2400" dirty="0">
                <a:solidFill>
                  <a:srgbClr val="333333"/>
                </a:solidFill>
                <a:latin typeface="Noto Sans JP"/>
              </a:rPr>
              <a:t>　・フリーメールサービスを用いた電子メールであって、付随的に</a:t>
            </a:r>
            <a:br>
              <a:rPr lang="en-US" altLang="ja-JP" sz="2400" dirty="0">
                <a:solidFill>
                  <a:srgbClr val="333333"/>
                </a:solidFill>
                <a:latin typeface="Noto Sans JP"/>
              </a:rPr>
            </a:br>
            <a:r>
              <a:rPr lang="ja-JP" altLang="en-US" sz="2400" dirty="0">
                <a:solidFill>
                  <a:srgbClr val="333333"/>
                </a:solidFill>
                <a:latin typeface="Noto Sans JP"/>
              </a:rPr>
              <a:t>　　広告宣伝が行われているもの</a:t>
            </a:r>
            <a:endParaRPr lang="en-US" altLang="ja-JP" sz="2400" dirty="0">
              <a:solidFill>
                <a:srgbClr val="333333"/>
              </a:solidFill>
              <a:latin typeface="Noto Sans JP"/>
            </a:endParaRPr>
          </a:p>
          <a:p>
            <a:pPr marL="457200" indent="-457200">
              <a:buFont typeface="+mj-ea"/>
              <a:buAutoNum type="circleNumDbPlain"/>
            </a:pPr>
            <a:r>
              <a:rPr lang="ja-JP" altLang="en-US" sz="2400" b="1" dirty="0">
                <a:solidFill>
                  <a:srgbClr val="333333"/>
                </a:solidFill>
                <a:latin typeface="Noto Sans JP"/>
              </a:rPr>
              <a:t>自己の電子メールアドレスをインターネットで公開している者（個人の場合は、営業を営む場合の個人に限る）に送信する場合</a:t>
            </a:r>
            <a:endParaRPr lang="en-US" altLang="ja-JP" sz="2400" b="1" i="0" dirty="0">
              <a:solidFill>
                <a:srgbClr val="333333"/>
              </a:solidFill>
              <a:effectLst/>
              <a:latin typeface="Noto Sans JP"/>
            </a:endParaRPr>
          </a:p>
        </p:txBody>
      </p:sp>
      <p:sp>
        <p:nvSpPr>
          <p:cNvPr id="5" name="テキスト ボックス 4">
            <a:extLst>
              <a:ext uri="{FF2B5EF4-FFF2-40B4-BE49-F238E27FC236}">
                <a16:creationId xmlns:a16="http://schemas.microsoft.com/office/drawing/2014/main" id="{EA0A112B-6510-2A12-205C-D4EDCE76922B}"/>
              </a:ext>
            </a:extLst>
          </p:cNvPr>
          <p:cNvSpPr txBox="1"/>
          <p:nvPr/>
        </p:nvSpPr>
        <p:spPr>
          <a:xfrm>
            <a:off x="2584937" y="5796106"/>
            <a:ext cx="8327571" cy="523220"/>
          </a:xfrm>
          <a:prstGeom prst="rect">
            <a:avLst/>
          </a:prstGeom>
          <a:noFill/>
        </p:spPr>
        <p:txBody>
          <a:bodyPr wrap="square">
            <a:spAutoFit/>
          </a:bodyPr>
          <a:lstStyle/>
          <a:p>
            <a:r>
              <a:rPr lang="ja-JP" altLang="en-US" sz="1400" dirty="0"/>
              <a:t>（出典）総務省 特定電子メールの送信の適正化等に関する法律のポイント：</a:t>
            </a:r>
            <a:endParaRPr lang="en-US" altLang="ja-JP" sz="1400" dirty="0"/>
          </a:p>
          <a:p>
            <a:r>
              <a:rPr lang="en-US" altLang="ja-JP" sz="1400" dirty="0"/>
              <a:t>https://www.soumu.go.jp/main_sosiki/joho_tsusin/d_syohi/pdf/m_mail_pamphlet.pdf</a:t>
            </a:r>
            <a:endParaRPr lang="ja-JP" altLang="en-US" sz="1400" dirty="0"/>
          </a:p>
        </p:txBody>
      </p:sp>
    </p:spTree>
    <p:extLst>
      <p:ext uri="{BB962C8B-B14F-4D97-AF65-F5344CB8AC3E}">
        <p14:creationId xmlns:p14="http://schemas.microsoft.com/office/powerpoint/2010/main" val="246253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807675"/>
            <a:ext cx="10943714" cy="2492990"/>
          </a:xfrm>
          <a:prstGeom prst="rect">
            <a:avLst/>
          </a:prstGeom>
          <a:noFill/>
        </p:spPr>
        <p:txBody>
          <a:bodyPr wrap="square" rtlCol="0">
            <a:spAutoFit/>
          </a:bodyPr>
          <a:lstStyle/>
          <a:p>
            <a:r>
              <a:rPr lang="ja-JP" altLang="en-US" sz="2400" b="1" dirty="0">
                <a:solidFill>
                  <a:srgbClr val="FF0000"/>
                </a:solidFill>
              </a:rPr>
              <a:t>オプトアウト方式（</a:t>
            </a:r>
            <a:r>
              <a:rPr lang="en-US" altLang="ja-JP" sz="2400" b="1" dirty="0">
                <a:solidFill>
                  <a:srgbClr val="FF0000"/>
                </a:solidFill>
              </a:rPr>
              <a:t>Opt-out</a:t>
            </a:r>
            <a:r>
              <a:rPr lang="ja-JP" altLang="en-US" sz="2400" b="1" dirty="0">
                <a:solidFill>
                  <a:srgbClr val="FF0000"/>
                </a:solidFill>
              </a:rPr>
              <a:t>）</a:t>
            </a:r>
            <a:endParaRPr lang="en-US" altLang="ja-JP" sz="2400" b="1" dirty="0">
              <a:solidFill>
                <a:srgbClr val="FF0000"/>
              </a:solidFill>
            </a:endParaRPr>
          </a:p>
          <a:p>
            <a:endParaRPr lang="en-US" altLang="ja-JP" sz="1200" dirty="0">
              <a:solidFill>
                <a:srgbClr val="FF0000"/>
              </a:solidFill>
            </a:endParaRPr>
          </a:p>
          <a:p>
            <a:r>
              <a:rPr lang="ja-JP" altLang="en-US" sz="2400" b="1" dirty="0">
                <a:solidFill>
                  <a:srgbClr val="333333"/>
                </a:solidFill>
                <a:latin typeface="Noto Sans JP"/>
              </a:rPr>
              <a:t>受信者の同意を得ずにメールを送信し、受信者が拒否しない限りメールを配信する方式</a:t>
            </a:r>
            <a:r>
              <a:rPr lang="ja-JP" altLang="en-US" sz="2400" dirty="0">
                <a:solidFill>
                  <a:srgbClr val="333333"/>
                </a:solidFill>
                <a:latin typeface="Noto Sans JP"/>
              </a:rPr>
              <a:t>のこと。「</a:t>
            </a:r>
            <a:r>
              <a:rPr lang="en-US" altLang="ja-JP" sz="2400" dirty="0">
                <a:solidFill>
                  <a:srgbClr val="333333"/>
                </a:solidFill>
                <a:latin typeface="Noto Sans JP"/>
              </a:rPr>
              <a:t>Opt-out</a:t>
            </a:r>
            <a:r>
              <a:rPr lang="ja-JP" altLang="en-US" sz="2400" dirty="0">
                <a:solidFill>
                  <a:srgbClr val="333333"/>
                </a:solidFill>
                <a:latin typeface="Noto Sans JP"/>
              </a:rPr>
              <a:t>」は「脱退する」という意味。オプトアウト方式を利用する場合は、個人情報保護委員会への届け出が必須。届け出には、個人情報を第三者提供する目的、対象項目、情報提供方法、 ユーザーのオプトアウト方法を事前に</a:t>
            </a:r>
            <a:r>
              <a:rPr lang="ja-JP" altLang="en-US" sz="2400">
                <a:solidFill>
                  <a:srgbClr val="333333"/>
                </a:solidFill>
                <a:latin typeface="Noto Sans JP"/>
              </a:rPr>
              <a:t>申請する必要がある。</a:t>
            </a:r>
            <a:endParaRPr lang="en-US" altLang="ja-JP" sz="2400" i="0" dirty="0">
              <a:solidFill>
                <a:srgbClr val="333333"/>
              </a:solidFill>
              <a:effectLst/>
              <a:latin typeface="Noto Sans JP"/>
            </a:endParaRPr>
          </a:p>
        </p:txBody>
      </p:sp>
      <p:pic>
        <p:nvPicPr>
          <p:cNvPr id="2" name="Picture 2">
            <a:extLst>
              <a:ext uri="{FF2B5EF4-FFF2-40B4-BE49-F238E27FC236}">
                <a16:creationId xmlns:a16="http://schemas.microsoft.com/office/drawing/2014/main" id="{4B06A4F3-21FC-CD13-2C98-66F02F1D7D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825" y="3613225"/>
            <a:ext cx="1921066" cy="17835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48EAAA3D-0161-A453-0495-DA26AF042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691" y="4069582"/>
            <a:ext cx="615331" cy="615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8EFEDCFC-F177-DBC8-4B2D-B5099DD356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3656" y="3565883"/>
            <a:ext cx="1226212" cy="1783582"/>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右 5">
            <a:extLst>
              <a:ext uri="{FF2B5EF4-FFF2-40B4-BE49-F238E27FC236}">
                <a16:creationId xmlns:a16="http://schemas.microsoft.com/office/drawing/2014/main" id="{785C5EE3-995B-7917-8E8B-89AFB772E604}"/>
              </a:ext>
            </a:extLst>
          </p:cNvPr>
          <p:cNvSpPr/>
          <p:nvPr/>
        </p:nvSpPr>
        <p:spPr>
          <a:xfrm>
            <a:off x="4843305" y="3844427"/>
            <a:ext cx="3091675" cy="160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FDF010E-A242-8457-6F72-BB65EBD2666D}"/>
              </a:ext>
            </a:extLst>
          </p:cNvPr>
          <p:cNvSpPr/>
          <p:nvPr/>
        </p:nvSpPr>
        <p:spPr>
          <a:xfrm>
            <a:off x="4843305" y="4028268"/>
            <a:ext cx="3091675" cy="160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8F829F79-8B88-98CF-8073-6B637B939E2E}"/>
              </a:ext>
            </a:extLst>
          </p:cNvPr>
          <p:cNvSpPr/>
          <p:nvPr/>
        </p:nvSpPr>
        <p:spPr>
          <a:xfrm>
            <a:off x="4842656" y="4209225"/>
            <a:ext cx="3091675" cy="1607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F622BC70-5254-4918-853F-5B9F85953E4F}"/>
              </a:ext>
            </a:extLst>
          </p:cNvPr>
          <p:cNvSpPr/>
          <p:nvPr/>
        </p:nvSpPr>
        <p:spPr>
          <a:xfrm>
            <a:off x="4862752" y="4936465"/>
            <a:ext cx="2641893" cy="16077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乗算記号 12">
            <a:extLst>
              <a:ext uri="{FF2B5EF4-FFF2-40B4-BE49-F238E27FC236}">
                <a16:creationId xmlns:a16="http://schemas.microsoft.com/office/drawing/2014/main" id="{D7997BBC-9506-165E-0B08-72FC4FABB7CE}"/>
              </a:ext>
            </a:extLst>
          </p:cNvPr>
          <p:cNvSpPr/>
          <p:nvPr/>
        </p:nvSpPr>
        <p:spPr>
          <a:xfrm>
            <a:off x="7417193" y="4811746"/>
            <a:ext cx="615331" cy="443078"/>
          </a:xfrm>
          <a:prstGeom prst="mathMultiply">
            <a:avLst>
              <a:gd name="adj1" fmla="val 13722"/>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19C7F93-169E-484B-8C10-CF57B1870953}"/>
              </a:ext>
            </a:extLst>
          </p:cNvPr>
          <p:cNvSpPr txBox="1"/>
          <p:nvPr/>
        </p:nvSpPr>
        <p:spPr>
          <a:xfrm>
            <a:off x="5689056" y="5253528"/>
            <a:ext cx="1796142" cy="369332"/>
          </a:xfrm>
          <a:prstGeom prst="rect">
            <a:avLst/>
          </a:prstGeom>
          <a:noFill/>
        </p:spPr>
        <p:txBody>
          <a:bodyPr wrap="square">
            <a:spAutoFit/>
          </a:bodyPr>
          <a:lstStyle/>
          <a:p>
            <a:r>
              <a:rPr lang="ja-JP" altLang="en-US" sz="1800" b="1" dirty="0">
                <a:solidFill>
                  <a:srgbClr val="FF0000"/>
                </a:solidFill>
                <a:latin typeface="Noto Sans JP"/>
              </a:rPr>
              <a:t>拒否通知</a:t>
            </a:r>
            <a:endParaRPr lang="ja-JP" altLang="en-US" b="1" dirty="0">
              <a:solidFill>
                <a:srgbClr val="FF0000"/>
              </a:solidFill>
            </a:endParaRPr>
          </a:p>
        </p:txBody>
      </p:sp>
      <p:sp>
        <p:nvSpPr>
          <p:cNvPr id="16" name="テキスト ボックス 15">
            <a:extLst>
              <a:ext uri="{FF2B5EF4-FFF2-40B4-BE49-F238E27FC236}">
                <a16:creationId xmlns:a16="http://schemas.microsoft.com/office/drawing/2014/main" id="{2F507C29-21C8-640A-85E9-3FF319ACAC84}"/>
              </a:ext>
            </a:extLst>
          </p:cNvPr>
          <p:cNvSpPr txBox="1"/>
          <p:nvPr/>
        </p:nvSpPr>
        <p:spPr>
          <a:xfrm>
            <a:off x="3341288" y="3529979"/>
            <a:ext cx="1557808" cy="523220"/>
          </a:xfrm>
          <a:prstGeom prst="rect">
            <a:avLst/>
          </a:prstGeom>
          <a:noFill/>
        </p:spPr>
        <p:txBody>
          <a:bodyPr wrap="square">
            <a:spAutoFit/>
          </a:bodyPr>
          <a:lstStyle/>
          <a:p>
            <a:pPr algn="ctr"/>
            <a:r>
              <a:rPr lang="ja-JP" altLang="en-US" sz="1400" b="1" dirty="0">
                <a:solidFill>
                  <a:srgbClr val="333333"/>
                </a:solidFill>
                <a:latin typeface="Noto Sans JP"/>
              </a:rPr>
              <a:t>広告勧誘メール</a:t>
            </a:r>
            <a:br>
              <a:rPr lang="en-US" altLang="ja-JP" sz="1400" b="1" dirty="0">
                <a:solidFill>
                  <a:srgbClr val="333333"/>
                </a:solidFill>
                <a:latin typeface="Noto Sans JP"/>
              </a:rPr>
            </a:br>
            <a:r>
              <a:rPr lang="en-US" altLang="ja-JP" sz="1400" b="1" dirty="0">
                <a:solidFill>
                  <a:srgbClr val="333333"/>
                </a:solidFill>
                <a:latin typeface="Noto Sans JP"/>
              </a:rPr>
              <a:t>(</a:t>
            </a:r>
            <a:r>
              <a:rPr lang="ja-JP" altLang="en-US" sz="1400" b="1" dirty="0">
                <a:solidFill>
                  <a:srgbClr val="FF0000"/>
                </a:solidFill>
                <a:latin typeface="Noto Sans JP"/>
              </a:rPr>
              <a:t>迷惑メール</a:t>
            </a:r>
            <a:r>
              <a:rPr lang="en-US" altLang="ja-JP" sz="1400" b="1" dirty="0">
                <a:solidFill>
                  <a:srgbClr val="333333"/>
                </a:solidFill>
                <a:latin typeface="Noto Sans JP"/>
              </a:rPr>
              <a:t>)</a:t>
            </a:r>
          </a:p>
        </p:txBody>
      </p:sp>
      <p:sp>
        <p:nvSpPr>
          <p:cNvPr id="17" name="テキスト ボックス 16">
            <a:extLst>
              <a:ext uri="{FF2B5EF4-FFF2-40B4-BE49-F238E27FC236}">
                <a16:creationId xmlns:a16="http://schemas.microsoft.com/office/drawing/2014/main" id="{F74A5AC2-730D-B2BF-21F1-CC35DAF2F1DA}"/>
              </a:ext>
            </a:extLst>
          </p:cNvPr>
          <p:cNvSpPr txBox="1"/>
          <p:nvPr/>
        </p:nvSpPr>
        <p:spPr>
          <a:xfrm>
            <a:off x="2362454" y="5367045"/>
            <a:ext cx="1557808" cy="338554"/>
          </a:xfrm>
          <a:prstGeom prst="rect">
            <a:avLst/>
          </a:prstGeom>
          <a:noFill/>
        </p:spPr>
        <p:txBody>
          <a:bodyPr wrap="square">
            <a:spAutoFit/>
          </a:bodyPr>
          <a:lstStyle/>
          <a:p>
            <a:pPr algn="ctr"/>
            <a:r>
              <a:rPr lang="ja-JP" altLang="en-US" sz="1600" b="1" dirty="0">
                <a:solidFill>
                  <a:srgbClr val="333333"/>
                </a:solidFill>
                <a:latin typeface="Noto Sans JP"/>
              </a:rPr>
              <a:t>業者</a:t>
            </a:r>
            <a:endParaRPr lang="ja-JP" altLang="en-US" sz="1600" b="1" dirty="0"/>
          </a:p>
        </p:txBody>
      </p:sp>
      <p:sp>
        <p:nvSpPr>
          <p:cNvPr id="18" name="テキスト ボックス 17">
            <a:extLst>
              <a:ext uri="{FF2B5EF4-FFF2-40B4-BE49-F238E27FC236}">
                <a16:creationId xmlns:a16="http://schemas.microsoft.com/office/drawing/2014/main" id="{E9746D5F-9051-C988-3AE8-3F932EAF5D31}"/>
              </a:ext>
            </a:extLst>
          </p:cNvPr>
          <p:cNvSpPr txBox="1"/>
          <p:nvPr/>
        </p:nvSpPr>
        <p:spPr>
          <a:xfrm>
            <a:off x="8271740" y="5367045"/>
            <a:ext cx="1557808" cy="338554"/>
          </a:xfrm>
          <a:prstGeom prst="rect">
            <a:avLst/>
          </a:prstGeom>
          <a:noFill/>
        </p:spPr>
        <p:txBody>
          <a:bodyPr wrap="square">
            <a:spAutoFit/>
          </a:bodyPr>
          <a:lstStyle/>
          <a:p>
            <a:pPr algn="ctr"/>
            <a:r>
              <a:rPr lang="ja-JP" altLang="en-US" sz="1600" b="1" dirty="0">
                <a:solidFill>
                  <a:srgbClr val="333333"/>
                </a:solidFill>
                <a:latin typeface="Noto Sans JP"/>
              </a:rPr>
              <a:t>受信者</a:t>
            </a:r>
            <a:endParaRPr lang="ja-JP" altLang="en-US" sz="1600" b="1" dirty="0"/>
          </a:p>
        </p:txBody>
      </p:sp>
      <p:sp>
        <p:nvSpPr>
          <p:cNvPr id="19" name="矢印: 右 18">
            <a:extLst>
              <a:ext uri="{FF2B5EF4-FFF2-40B4-BE49-F238E27FC236}">
                <a16:creationId xmlns:a16="http://schemas.microsoft.com/office/drawing/2014/main" id="{91267075-AD76-0638-356E-3C2F8C615422}"/>
              </a:ext>
            </a:extLst>
          </p:cNvPr>
          <p:cNvSpPr/>
          <p:nvPr/>
        </p:nvSpPr>
        <p:spPr>
          <a:xfrm rot="10800000">
            <a:off x="4862750" y="4524139"/>
            <a:ext cx="2995060" cy="23136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81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C67AC7-D30D-4916-AF99-F5F90B19A391}"/>
              </a:ext>
            </a:extLst>
          </p:cNvPr>
          <p:cNvPicPr>
            <a:picLocks noChangeAspect="1"/>
          </p:cNvPicPr>
          <p:nvPr/>
        </p:nvPicPr>
        <p:blipFill>
          <a:blip r:embed="rId2"/>
          <a:stretch>
            <a:fillRect/>
          </a:stretch>
        </p:blipFill>
        <p:spPr>
          <a:xfrm>
            <a:off x="832703" y="755932"/>
            <a:ext cx="10526594" cy="5048955"/>
          </a:xfrm>
          <a:prstGeom prst="rect">
            <a:avLst/>
          </a:prstGeom>
        </p:spPr>
      </p:pic>
      <p:sp>
        <p:nvSpPr>
          <p:cNvPr id="2" name="テキスト ボックス 1">
            <a:extLst>
              <a:ext uri="{FF2B5EF4-FFF2-40B4-BE49-F238E27FC236}">
                <a16:creationId xmlns:a16="http://schemas.microsoft.com/office/drawing/2014/main" id="{8E9A0FE0-71C2-E808-F47A-A5CAF7556EEA}"/>
              </a:ext>
            </a:extLst>
          </p:cNvPr>
          <p:cNvSpPr txBox="1"/>
          <p:nvPr/>
        </p:nvSpPr>
        <p:spPr>
          <a:xfrm>
            <a:off x="832703" y="471629"/>
            <a:ext cx="2863117"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4</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131350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0C67AC7-D30D-4916-AF99-F5F90B19A391}"/>
              </a:ext>
            </a:extLst>
          </p:cNvPr>
          <p:cNvPicPr>
            <a:picLocks noChangeAspect="1"/>
          </p:cNvPicPr>
          <p:nvPr/>
        </p:nvPicPr>
        <p:blipFill>
          <a:blip r:embed="rId2"/>
          <a:stretch>
            <a:fillRect/>
          </a:stretch>
        </p:blipFill>
        <p:spPr>
          <a:xfrm>
            <a:off x="832703" y="755932"/>
            <a:ext cx="10526594" cy="5048955"/>
          </a:xfrm>
          <a:prstGeom prst="rect">
            <a:avLst/>
          </a:prstGeom>
        </p:spPr>
      </p:pic>
      <p:sp>
        <p:nvSpPr>
          <p:cNvPr id="2" name="楕円 1">
            <a:extLst>
              <a:ext uri="{FF2B5EF4-FFF2-40B4-BE49-F238E27FC236}">
                <a16:creationId xmlns:a16="http://schemas.microsoft.com/office/drawing/2014/main" id="{0E645427-2329-94C6-2D66-5616D843EC40}"/>
              </a:ext>
            </a:extLst>
          </p:cNvPr>
          <p:cNvSpPr/>
          <p:nvPr/>
        </p:nvSpPr>
        <p:spPr>
          <a:xfrm>
            <a:off x="1299122" y="2727388"/>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E39381-CBD1-A17A-4AD7-E97B175AC663}"/>
              </a:ext>
            </a:extLst>
          </p:cNvPr>
          <p:cNvSpPr txBox="1"/>
          <p:nvPr/>
        </p:nvSpPr>
        <p:spPr>
          <a:xfrm>
            <a:off x="4470447" y="2246892"/>
            <a:ext cx="3998639" cy="400110"/>
          </a:xfrm>
          <a:prstGeom prst="rect">
            <a:avLst/>
          </a:prstGeom>
          <a:noFill/>
        </p:spPr>
        <p:txBody>
          <a:bodyPr wrap="square" rtlCol="0">
            <a:spAutoFit/>
          </a:bodyPr>
          <a:lstStyle/>
          <a:p>
            <a:r>
              <a:rPr kumimoji="1" lang="ja-JP" altLang="en-US" sz="2000" b="1" dirty="0">
                <a:solidFill>
                  <a:srgbClr val="0070C0"/>
                </a:solidFill>
              </a:rPr>
              <a:t>⇒ オプトイン</a:t>
            </a:r>
            <a:endParaRPr kumimoji="1" lang="en-US" altLang="ja-JP" sz="2000" b="1" dirty="0">
              <a:solidFill>
                <a:srgbClr val="0070C0"/>
              </a:solidFill>
            </a:endParaRPr>
          </a:p>
        </p:txBody>
      </p:sp>
      <p:sp>
        <p:nvSpPr>
          <p:cNvPr id="5" name="テキスト ボックス 4">
            <a:extLst>
              <a:ext uri="{FF2B5EF4-FFF2-40B4-BE49-F238E27FC236}">
                <a16:creationId xmlns:a16="http://schemas.microsoft.com/office/drawing/2014/main" id="{7942FA19-5718-6514-2BB1-B6A6B0CBD427}"/>
              </a:ext>
            </a:extLst>
          </p:cNvPr>
          <p:cNvSpPr txBox="1"/>
          <p:nvPr/>
        </p:nvSpPr>
        <p:spPr>
          <a:xfrm>
            <a:off x="832703" y="471629"/>
            <a:ext cx="2863117" cy="400110"/>
          </a:xfrm>
          <a:prstGeom prst="rect">
            <a:avLst/>
          </a:prstGeom>
          <a:noFill/>
        </p:spPr>
        <p:txBody>
          <a:bodyPr wrap="square" rtlCol="0">
            <a:spAutoFit/>
          </a:bodyPr>
          <a:lstStyle/>
          <a:p>
            <a:r>
              <a:rPr lang="ja-JP" altLang="en-US" sz="2000" b="1" dirty="0">
                <a:latin typeface="Noto Sans JP"/>
              </a:rPr>
              <a:t>令和</a:t>
            </a:r>
            <a:r>
              <a:rPr lang="en-US" altLang="ja-JP" sz="2000" b="1" dirty="0">
                <a:latin typeface="Noto Sans JP"/>
              </a:rPr>
              <a:t>4</a:t>
            </a:r>
            <a:r>
              <a:rPr lang="ja-JP" altLang="en-US" sz="2000" b="1" dirty="0">
                <a:latin typeface="Noto Sans JP"/>
              </a:rPr>
              <a:t>年度</a:t>
            </a:r>
            <a:endParaRPr lang="en-US" altLang="ja-JP" sz="2000" b="1" dirty="0">
              <a:latin typeface="Noto Sans JP"/>
            </a:endParaRPr>
          </a:p>
        </p:txBody>
      </p:sp>
    </p:spTree>
    <p:extLst>
      <p:ext uri="{BB962C8B-B14F-4D97-AF65-F5344CB8AC3E}">
        <p14:creationId xmlns:p14="http://schemas.microsoft.com/office/powerpoint/2010/main" val="229573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 手紙&#10;&#10;自動的に生成された説明">
            <a:extLst>
              <a:ext uri="{FF2B5EF4-FFF2-40B4-BE49-F238E27FC236}">
                <a16:creationId xmlns:a16="http://schemas.microsoft.com/office/drawing/2014/main" id="{C42CF8C3-BD98-FBBF-22D9-7275D1414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8" y="1675562"/>
            <a:ext cx="10872989" cy="3185327"/>
          </a:xfrm>
          <a:prstGeom prst="rect">
            <a:avLst/>
          </a:prstGeom>
        </p:spPr>
      </p:pic>
      <p:sp>
        <p:nvSpPr>
          <p:cNvPr id="3" name="テキスト ボックス 2">
            <a:extLst>
              <a:ext uri="{FF2B5EF4-FFF2-40B4-BE49-F238E27FC236}">
                <a16:creationId xmlns:a16="http://schemas.microsoft.com/office/drawing/2014/main" id="{909C68FF-78D3-3C7F-6113-8816174EC196}"/>
              </a:ext>
            </a:extLst>
          </p:cNvPr>
          <p:cNvSpPr txBox="1"/>
          <p:nvPr/>
        </p:nvSpPr>
        <p:spPr>
          <a:xfrm>
            <a:off x="1139757" y="1586039"/>
            <a:ext cx="2863117"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28</a:t>
            </a:r>
            <a:r>
              <a:rPr lang="ja-JP" altLang="en-US" sz="2000" b="1" dirty="0">
                <a:latin typeface="Noto Sans JP"/>
              </a:rPr>
              <a:t>年度 秋季 午前</a:t>
            </a:r>
            <a:endParaRPr lang="en-US" altLang="ja-JP" sz="2000" b="1" dirty="0">
              <a:latin typeface="Noto Sans JP"/>
            </a:endParaRPr>
          </a:p>
        </p:txBody>
      </p:sp>
    </p:spTree>
    <p:extLst>
      <p:ext uri="{BB962C8B-B14F-4D97-AF65-F5344CB8AC3E}">
        <p14:creationId xmlns:p14="http://schemas.microsoft.com/office/powerpoint/2010/main" val="331806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 手紙&#10;&#10;自動的に生成された説明">
            <a:extLst>
              <a:ext uri="{FF2B5EF4-FFF2-40B4-BE49-F238E27FC236}">
                <a16:creationId xmlns:a16="http://schemas.microsoft.com/office/drawing/2014/main" id="{C42CF8C3-BD98-FBBF-22D9-7275D1414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18" y="1675562"/>
            <a:ext cx="10872989" cy="3185327"/>
          </a:xfrm>
          <a:prstGeom prst="rect">
            <a:avLst/>
          </a:prstGeom>
        </p:spPr>
      </p:pic>
      <p:sp>
        <p:nvSpPr>
          <p:cNvPr id="3" name="テキスト ボックス 2">
            <a:extLst>
              <a:ext uri="{FF2B5EF4-FFF2-40B4-BE49-F238E27FC236}">
                <a16:creationId xmlns:a16="http://schemas.microsoft.com/office/drawing/2014/main" id="{909C68FF-78D3-3C7F-6113-8816174EC196}"/>
              </a:ext>
            </a:extLst>
          </p:cNvPr>
          <p:cNvSpPr txBox="1"/>
          <p:nvPr/>
        </p:nvSpPr>
        <p:spPr>
          <a:xfrm>
            <a:off x="1139757" y="1586039"/>
            <a:ext cx="2863117"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28</a:t>
            </a:r>
            <a:r>
              <a:rPr lang="ja-JP" altLang="en-US" sz="2000" b="1" dirty="0">
                <a:latin typeface="Noto Sans JP"/>
              </a:rPr>
              <a:t>年度 秋季 午前</a:t>
            </a:r>
            <a:endParaRPr lang="en-US" altLang="ja-JP" sz="2000" b="1" dirty="0">
              <a:latin typeface="Noto Sans JP"/>
            </a:endParaRPr>
          </a:p>
        </p:txBody>
      </p:sp>
      <p:sp>
        <p:nvSpPr>
          <p:cNvPr id="2" name="楕円 1">
            <a:extLst>
              <a:ext uri="{FF2B5EF4-FFF2-40B4-BE49-F238E27FC236}">
                <a16:creationId xmlns:a16="http://schemas.microsoft.com/office/drawing/2014/main" id="{6A232472-DD79-AF1C-2BB0-46F35289B911}"/>
              </a:ext>
            </a:extLst>
          </p:cNvPr>
          <p:cNvSpPr/>
          <p:nvPr/>
        </p:nvSpPr>
        <p:spPr>
          <a:xfrm>
            <a:off x="1660863" y="3973383"/>
            <a:ext cx="486137" cy="4658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1746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2736</TotalTime>
  <Words>609</Words>
  <Application>Microsoft Office PowerPoint</Application>
  <PresentationFormat>ワイド画面</PresentationFormat>
  <Paragraphs>45</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834</cp:revision>
  <dcterms:created xsi:type="dcterms:W3CDTF">2023-10-19T04:21:29Z</dcterms:created>
  <dcterms:modified xsi:type="dcterms:W3CDTF">2024-12-23T00:18:39Z</dcterms:modified>
</cp:coreProperties>
</file>