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536" r:id="rId2"/>
    <p:sldId id="979" r:id="rId3"/>
    <p:sldId id="977" r:id="rId4"/>
    <p:sldId id="984" r:id="rId5"/>
    <p:sldId id="995" r:id="rId6"/>
    <p:sldId id="1002" r:id="rId7"/>
    <p:sldId id="257" r:id="rId8"/>
    <p:sldId id="681" r:id="rId9"/>
    <p:sldId id="996" r:id="rId10"/>
    <p:sldId id="997" r:id="rId11"/>
    <p:sldId id="998" r:id="rId12"/>
    <p:sldId id="999" r:id="rId13"/>
    <p:sldId id="1000" r:id="rId14"/>
    <p:sldId id="100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2CE"/>
    <a:srgbClr val="E2F0D9"/>
    <a:srgbClr val="DAE3F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9" autoAdjust="0"/>
    <p:restoredTop sz="94933" autoAdjust="0"/>
  </p:normalViewPr>
  <p:slideViewPr>
    <p:cSldViewPr snapToGrid="0">
      <p:cViewPr varScale="1">
        <p:scale>
          <a:sx n="81" d="100"/>
          <a:sy n="81" d="100"/>
        </p:scale>
        <p:origin x="785"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2024/12/12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151727"/>
            <a:ext cx="12192000" cy="2554545"/>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著作権法</a:t>
            </a:r>
          </a:p>
        </p:txBody>
      </p:sp>
    </p:spTree>
    <p:extLst>
      <p:ext uri="{BB962C8B-B14F-4D97-AF65-F5344CB8AC3E}">
        <p14:creationId xmlns:p14="http://schemas.microsoft.com/office/powerpoint/2010/main" val="427913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10;&#10;自動的に生成された説明">
            <a:extLst>
              <a:ext uri="{FF2B5EF4-FFF2-40B4-BE49-F238E27FC236}">
                <a16:creationId xmlns:a16="http://schemas.microsoft.com/office/drawing/2014/main" id="{6531886F-8421-3699-B8C3-EDA7B277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23" y="1056336"/>
            <a:ext cx="10508154" cy="4745328"/>
          </a:xfrm>
          <a:prstGeom prst="rect">
            <a:avLst/>
          </a:prstGeom>
        </p:spPr>
      </p:pic>
      <p:sp>
        <p:nvSpPr>
          <p:cNvPr id="2" name="楕円 1">
            <a:extLst>
              <a:ext uri="{FF2B5EF4-FFF2-40B4-BE49-F238E27FC236}">
                <a16:creationId xmlns:a16="http://schemas.microsoft.com/office/drawing/2014/main" id="{7C43DCED-4206-45FE-9FEB-6A7EA12B1CD5}"/>
              </a:ext>
            </a:extLst>
          </p:cNvPr>
          <p:cNvSpPr/>
          <p:nvPr/>
        </p:nvSpPr>
        <p:spPr>
          <a:xfrm>
            <a:off x="1384891" y="4675592"/>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1D67652-15A2-5DC5-67BB-C4F6854E2440}"/>
              </a:ext>
            </a:extLst>
          </p:cNvPr>
          <p:cNvSpPr txBox="1"/>
          <p:nvPr/>
        </p:nvSpPr>
        <p:spPr>
          <a:xfrm>
            <a:off x="940589" y="765190"/>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2</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346655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7AB52E3-6C13-9FD0-B81D-6732C8E4722F}"/>
              </a:ext>
            </a:extLst>
          </p:cNvPr>
          <p:cNvSpPr txBox="1"/>
          <p:nvPr/>
        </p:nvSpPr>
        <p:spPr>
          <a:xfrm>
            <a:off x="1073626" y="1258097"/>
            <a:ext cx="2517271" cy="400110"/>
          </a:xfrm>
          <a:prstGeom prst="rect">
            <a:avLst/>
          </a:prstGeom>
          <a:noFill/>
        </p:spPr>
        <p:txBody>
          <a:bodyPr wrap="square" rtlCol="0">
            <a:spAutoFit/>
          </a:bodyPr>
          <a:lstStyle/>
          <a:p>
            <a:r>
              <a:rPr lang="ja-JP" altLang="en-US" sz="2000" b="1" dirty="0">
                <a:latin typeface="Noto Sans JP"/>
              </a:rPr>
              <a:t>令和元年度 秋季</a:t>
            </a:r>
            <a:endParaRPr lang="en-US" altLang="ja-JP" sz="2000" b="1" dirty="0">
              <a:latin typeface="Noto Sans JP"/>
            </a:endParaRPr>
          </a:p>
        </p:txBody>
      </p:sp>
      <p:pic>
        <p:nvPicPr>
          <p:cNvPr id="3" name="図 2" descr="テキスト, 手紙&#10;&#10;自動的に生成された説明">
            <a:extLst>
              <a:ext uri="{FF2B5EF4-FFF2-40B4-BE49-F238E27FC236}">
                <a16:creationId xmlns:a16="http://schemas.microsoft.com/office/drawing/2014/main" id="{6495CA39-23AC-4BB2-2D38-451DF206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626" y="1658207"/>
            <a:ext cx="10044747" cy="3541586"/>
          </a:xfrm>
          <a:prstGeom prst="rect">
            <a:avLst/>
          </a:prstGeom>
        </p:spPr>
      </p:pic>
    </p:spTree>
    <p:extLst>
      <p:ext uri="{BB962C8B-B14F-4D97-AF65-F5344CB8AC3E}">
        <p14:creationId xmlns:p14="http://schemas.microsoft.com/office/powerpoint/2010/main" val="241899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7AB52E3-6C13-9FD0-B81D-6732C8E4722F}"/>
              </a:ext>
            </a:extLst>
          </p:cNvPr>
          <p:cNvSpPr txBox="1"/>
          <p:nvPr/>
        </p:nvSpPr>
        <p:spPr>
          <a:xfrm>
            <a:off x="1073626" y="1258097"/>
            <a:ext cx="2517271" cy="400110"/>
          </a:xfrm>
          <a:prstGeom prst="rect">
            <a:avLst/>
          </a:prstGeom>
          <a:noFill/>
        </p:spPr>
        <p:txBody>
          <a:bodyPr wrap="square" rtlCol="0">
            <a:spAutoFit/>
          </a:bodyPr>
          <a:lstStyle/>
          <a:p>
            <a:r>
              <a:rPr lang="ja-JP" altLang="en-US" sz="2000" b="1" dirty="0">
                <a:latin typeface="Noto Sans JP"/>
              </a:rPr>
              <a:t>令和元年度 秋季</a:t>
            </a:r>
            <a:endParaRPr lang="en-US" altLang="ja-JP" sz="2000" b="1" dirty="0">
              <a:latin typeface="Noto Sans JP"/>
            </a:endParaRPr>
          </a:p>
        </p:txBody>
      </p:sp>
      <p:pic>
        <p:nvPicPr>
          <p:cNvPr id="3" name="図 2" descr="テキスト, 手紙&#10;&#10;自動的に生成された説明">
            <a:extLst>
              <a:ext uri="{FF2B5EF4-FFF2-40B4-BE49-F238E27FC236}">
                <a16:creationId xmlns:a16="http://schemas.microsoft.com/office/drawing/2014/main" id="{6495CA39-23AC-4BB2-2D38-451DF2062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626" y="1658207"/>
            <a:ext cx="10044747" cy="3541586"/>
          </a:xfrm>
          <a:prstGeom prst="rect">
            <a:avLst/>
          </a:prstGeom>
        </p:spPr>
      </p:pic>
      <p:sp>
        <p:nvSpPr>
          <p:cNvPr id="2" name="楕円 1">
            <a:extLst>
              <a:ext uri="{FF2B5EF4-FFF2-40B4-BE49-F238E27FC236}">
                <a16:creationId xmlns:a16="http://schemas.microsoft.com/office/drawing/2014/main" id="{1D1F9DA5-BA71-056F-DF7E-AE89B0BEA695}"/>
              </a:ext>
            </a:extLst>
          </p:cNvPr>
          <p:cNvSpPr/>
          <p:nvPr/>
        </p:nvSpPr>
        <p:spPr>
          <a:xfrm>
            <a:off x="1528729" y="3720095"/>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D8774FEC-4D34-6E0A-940D-F50415377BBB}"/>
              </a:ext>
            </a:extLst>
          </p:cNvPr>
          <p:cNvCxnSpPr/>
          <p:nvPr/>
        </p:nvCxnSpPr>
        <p:spPr>
          <a:xfrm>
            <a:off x="9709079" y="3133618"/>
            <a:ext cx="128426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37CD684-3CDD-3574-056C-B9B6AC4A6618}"/>
              </a:ext>
            </a:extLst>
          </p:cNvPr>
          <p:cNvCxnSpPr>
            <a:cxnSpLocks/>
          </p:cNvCxnSpPr>
          <p:nvPr/>
        </p:nvCxnSpPr>
        <p:spPr>
          <a:xfrm>
            <a:off x="1919556" y="3625065"/>
            <a:ext cx="167134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1154253-7F94-885A-DAB0-4C373C2AAAED}"/>
              </a:ext>
            </a:extLst>
          </p:cNvPr>
          <p:cNvSpPr txBox="1"/>
          <p:nvPr/>
        </p:nvSpPr>
        <p:spPr>
          <a:xfrm>
            <a:off x="5250095" y="3244334"/>
            <a:ext cx="2465797" cy="369332"/>
          </a:xfrm>
          <a:prstGeom prst="rect">
            <a:avLst/>
          </a:prstGeom>
          <a:noFill/>
        </p:spPr>
        <p:txBody>
          <a:bodyPr wrap="square" rtlCol="0">
            <a:spAutoFit/>
          </a:bodyPr>
          <a:lstStyle/>
          <a:p>
            <a:r>
              <a:rPr kumimoji="1" lang="ja-JP" altLang="en-US" b="1" dirty="0">
                <a:solidFill>
                  <a:srgbClr val="0070C0"/>
                </a:solidFill>
              </a:rPr>
              <a:t>⇒ 双方に認められる</a:t>
            </a:r>
          </a:p>
        </p:txBody>
      </p:sp>
      <p:sp>
        <p:nvSpPr>
          <p:cNvPr id="10" name="テキスト ボックス 9">
            <a:extLst>
              <a:ext uri="{FF2B5EF4-FFF2-40B4-BE49-F238E27FC236}">
                <a16:creationId xmlns:a16="http://schemas.microsoft.com/office/drawing/2014/main" id="{AF43B0D2-1A80-8CAF-EDE7-AB9EDCAB4036}"/>
              </a:ext>
            </a:extLst>
          </p:cNvPr>
          <p:cNvSpPr txBox="1"/>
          <p:nvPr/>
        </p:nvSpPr>
        <p:spPr>
          <a:xfrm>
            <a:off x="8476180" y="4733200"/>
            <a:ext cx="2465797" cy="369332"/>
          </a:xfrm>
          <a:prstGeom prst="rect">
            <a:avLst/>
          </a:prstGeom>
          <a:noFill/>
        </p:spPr>
        <p:txBody>
          <a:bodyPr wrap="square" rtlCol="0">
            <a:spAutoFit/>
          </a:bodyPr>
          <a:lstStyle/>
          <a:p>
            <a:r>
              <a:rPr kumimoji="1" lang="ja-JP" altLang="en-US" b="1" dirty="0">
                <a:solidFill>
                  <a:srgbClr val="0070C0"/>
                </a:solidFill>
              </a:rPr>
              <a:t>⇒ </a:t>
            </a:r>
            <a:r>
              <a:rPr lang="ja-JP" altLang="en-US" b="1" dirty="0">
                <a:solidFill>
                  <a:srgbClr val="0070C0"/>
                </a:solidFill>
              </a:rPr>
              <a:t>要件ではない</a:t>
            </a:r>
            <a:endParaRPr kumimoji="1" lang="ja-JP" altLang="en-US" b="1" dirty="0">
              <a:solidFill>
                <a:srgbClr val="0070C0"/>
              </a:solidFill>
            </a:endParaRPr>
          </a:p>
        </p:txBody>
      </p:sp>
      <p:cxnSp>
        <p:nvCxnSpPr>
          <p:cNvPr id="11" name="直線コネクタ 10">
            <a:extLst>
              <a:ext uri="{FF2B5EF4-FFF2-40B4-BE49-F238E27FC236}">
                <a16:creationId xmlns:a16="http://schemas.microsoft.com/office/drawing/2014/main" id="{D081F702-53F6-B97A-1F4A-1B5205F2CACE}"/>
              </a:ext>
            </a:extLst>
          </p:cNvPr>
          <p:cNvCxnSpPr>
            <a:cxnSpLocks/>
          </p:cNvCxnSpPr>
          <p:nvPr/>
        </p:nvCxnSpPr>
        <p:spPr>
          <a:xfrm>
            <a:off x="5083996" y="4606688"/>
            <a:ext cx="24777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FD0A2CD-A506-AD77-CD8A-13C6476AD6CD}"/>
              </a:ext>
            </a:extLst>
          </p:cNvPr>
          <p:cNvCxnSpPr>
            <a:cxnSpLocks/>
          </p:cNvCxnSpPr>
          <p:nvPr/>
        </p:nvCxnSpPr>
        <p:spPr>
          <a:xfrm>
            <a:off x="3387048" y="5171124"/>
            <a:ext cx="36507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E4BBABF-2721-16CE-E157-7A38CFB7DBD6}"/>
              </a:ext>
            </a:extLst>
          </p:cNvPr>
          <p:cNvSpPr txBox="1"/>
          <p:nvPr/>
        </p:nvSpPr>
        <p:spPr>
          <a:xfrm>
            <a:off x="7715892" y="4237356"/>
            <a:ext cx="3030877" cy="369332"/>
          </a:xfrm>
          <a:prstGeom prst="rect">
            <a:avLst/>
          </a:prstGeom>
          <a:noFill/>
        </p:spPr>
        <p:txBody>
          <a:bodyPr wrap="square" rtlCol="0">
            <a:spAutoFit/>
          </a:bodyPr>
          <a:lstStyle/>
          <a:p>
            <a:r>
              <a:rPr kumimoji="1" lang="ja-JP" altLang="en-US" b="1" dirty="0">
                <a:solidFill>
                  <a:srgbClr val="0070C0"/>
                </a:solidFill>
              </a:rPr>
              <a:t>⇒ 「思想」は含まれない</a:t>
            </a:r>
          </a:p>
        </p:txBody>
      </p:sp>
    </p:spTree>
    <p:extLst>
      <p:ext uri="{BB962C8B-B14F-4D97-AF65-F5344CB8AC3E}">
        <p14:creationId xmlns:p14="http://schemas.microsoft.com/office/powerpoint/2010/main" val="275684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7AB52E3-6C13-9FD0-B81D-6732C8E4722F}"/>
              </a:ext>
            </a:extLst>
          </p:cNvPr>
          <p:cNvSpPr txBox="1"/>
          <p:nvPr/>
        </p:nvSpPr>
        <p:spPr>
          <a:xfrm>
            <a:off x="1073626" y="1243220"/>
            <a:ext cx="2517271"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31</a:t>
            </a:r>
            <a:r>
              <a:rPr lang="ja-JP" altLang="en-US" sz="2000" b="1" dirty="0">
                <a:latin typeface="Noto Sans JP"/>
              </a:rPr>
              <a:t>年度 春季</a:t>
            </a:r>
            <a:endParaRPr lang="en-US" altLang="ja-JP" sz="2000" b="1" dirty="0">
              <a:latin typeface="Noto Sans JP"/>
            </a:endParaRPr>
          </a:p>
        </p:txBody>
      </p:sp>
      <p:pic>
        <p:nvPicPr>
          <p:cNvPr id="4" name="図 3" descr="テキスト, 手紙&#10;&#10;自動的に生成された説明">
            <a:extLst>
              <a:ext uri="{FF2B5EF4-FFF2-40B4-BE49-F238E27FC236}">
                <a16:creationId xmlns:a16="http://schemas.microsoft.com/office/drawing/2014/main" id="{28D3FEA7-2528-65E5-383B-7E352F17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22" y="1643330"/>
            <a:ext cx="9943155" cy="3571339"/>
          </a:xfrm>
          <a:prstGeom prst="rect">
            <a:avLst/>
          </a:prstGeom>
        </p:spPr>
      </p:pic>
    </p:spTree>
    <p:extLst>
      <p:ext uri="{BB962C8B-B14F-4D97-AF65-F5344CB8AC3E}">
        <p14:creationId xmlns:p14="http://schemas.microsoft.com/office/powerpoint/2010/main" val="428434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7AB52E3-6C13-9FD0-B81D-6732C8E4722F}"/>
              </a:ext>
            </a:extLst>
          </p:cNvPr>
          <p:cNvSpPr txBox="1"/>
          <p:nvPr/>
        </p:nvSpPr>
        <p:spPr>
          <a:xfrm>
            <a:off x="1073626" y="1243220"/>
            <a:ext cx="2517271"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31</a:t>
            </a:r>
            <a:r>
              <a:rPr lang="ja-JP" altLang="en-US" sz="2000" b="1" dirty="0">
                <a:latin typeface="Noto Sans JP"/>
              </a:rPr>
              <a:t>年度 春季</a:t>
            </a:r>
            <a:endParaRPr lang="en-US" altLang="ja-JP" sz="2000" b="1" dirty="0">
              <a:latin typeface="Noto Sans JP"/>
            </a:endParaRPr>
          </a:p>
        </p:txBody>
      </p:sp>
      <p:pic>
        <p:nvPicPr>
          <p:cNvPr id="4" name="図 3" descr="テキスト, 手紙&#10;&#10;自動的に生成された説明">
            <a:extLst>
              <a:ext uri="{FF2B5EF4-FFF2-40B4-BE49-F238E27FC236}">
                <a16:creationId xmlns:a16="http://schemas.microsoft.com/office/drawing/2014/main" id="{28D3FEA7-2528-65E5-383B-7E352F173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22" y="1643330"/>
            <a:ext cx="9943155" cy="3571339"/>
          </a:xfrm>
          <a:prstGeom prst="rect">
            <a:avLst/>
          </a:prstGeom>
        </p:spPr>
      </p:pic>
      <p:sp>
        <p:nvSpPr>
          <p:cNvPr id="2" name="楕円 1">
            <a:extLst>
              <a:ext uri="{FF2B5EF4-FFF2-40B4-BE49-F238E27FC236}">
                <a16:creationId xmlns:a16="http://schemas.microsoft.com/office/drawing/2014/main" id="{4C852384-BDDF-6BAD-F22D-5451B7C68097}"/>
              </a:ext>
            </a:extLst>
          </p:cNvPr>
          <p:cNvSpPr/>
          <p:nvPr/>
        </p:nvSpPr>
        <p:spPr>
          <a:xfrm>
            <a:off x="1795857" y="3514612"/>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107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643896"/>
            <a:ext cx="12192000" cy="3570208"/>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著作権法</a:t>
            </a:r>
            <a:endPar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a:t>
            </a: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332733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A9560857-6B45-3089-00DB-1B1A64C5A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780" y="504932"/>
            <a:ext cx="7902439" cy="5848136"/>
          </a:xfrm>
          <a:prstGeom prst="rect">
            <a:avLst/>
          </a:prstGeom>
        </p:spPr>
      </p:pic>
    </p:spTree>
    <p:extLst>
      <p:ext uri="{BB962C8B-B14F-4D97-AF65-F5344CB8AC3E}">
        <p14:creationId xmlns:p14="http://schemas.microsoft.com/office/powerpoint/2010/main" val="353446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668972"/>
            <a:ext cx="10943714" cy="2492990"/>
          </a:xfrm>
          <a:prstGeom prst="rect">
            <a:avLst/>
          </a:prstGeom>
          <a:noFill/>
        </p:spPr>
        <p:txBody>
          <a:bodyPr wrap="square" rtlCol="0">
            <a:spAutoFit/>
          </a:bodyPr>
          <a:lstStyle/>
          <a:p>
            <a:r>
              <a:rPr lang="ja-JP" altLang="en-US" sz="2400" b="1" dirty="0">
                <a:solidFill>
                  <a:srgbClr val="FF0000"/>
                </a:solidFill>
              </a:rPr>
              <a:t>著作権法</a:t>
            </a:r>
            <a:endParaRPr lang="en-US" altLang="ja-JP" sz="2400" b="1" dirty="0">
              <a:solidFill>
                <a:srgbClr val="FF0000"/>
              </a:solidFill>
            </a:endParaRPr>
          </a:p>
          <a:p>
            <a:endParaRPr lang="en-US" altLang="ja-JP" sz="1200" dirty="0">
              <a:solidFill>
                <a:srgbClr val="FF0000"/>
              </a:solidFill>
            </a:endParaRPr>
          </a:p>
          <a:p>
            <a:r>
              <a:rPr lang="ja-JP" altLang="en-US" sz="2400" dirty="0">
                <a:solidFill>
                  <a:srgbClr val="333333"/>
                </a:solidFill>
                <a:latin typeface="Noto Sans JP"/>
              </a:rPr>
              <a:t>第</a:t>
            </a:r>
            <a:r>
              <a:rPr lang="en-US" altLang="ja-JP" sz="2400" dirty="0">
                <a:solidFill>
                  <a:srgbClr val="333333"/>
                </a:solidFill>
                <a:latin typeface="Noto Sans JP"/>
              </a:rPr>
              <a:t>1</a:t>
            </a:r>
            <a:r>
              <a:rPr lang="ja-JP" altLang="en-US" sz="2400" dirty="0">
                <a:solidFill>
                  <a:srgbClr val="333333"/>
                </a:solidFill>
                <a:latin typeface="Noto Sans JP"/>
              </a:rPr>
              <a:t>条に「この法律は、著作物並びに実演、レコード、放送及び有線放送に関し著作者の権利及びこれに隣接する権利を定め、これらの文化的所産の公正な利用に留意しつつ、著作者等の権利の保護を図り、もつて文化の発展に寄与することを目的とする。」と定められている。これは、</a:t>
            </a:r>
            <a:r>
              <a:rPr lang="ja-JP" altLang="en-US" sz="2400" b="1" dirty="0">
                <a:solidFill>
                  <a:srgbClr val="333333"/>
                </a:solidFill>
                <a:latin typeface="Noto Sans JP"/>
              </a:rPr>
              <a:t>あなたが作った作品（小説、絵画、音楽など）の権利を守るための法律という意味である</a:t>
            </a:r>
            <a:r>
              <a:rPr lang="ja-JP" altLang="en-US" sz="2400" dirty="0">
                <a:solidFill>
                  <a:srgbClr val="333333"/>
                </a:solidFill>
                <a:latin typeface="Noto Sans JP"/>
              </a:rPr>
              <a:t>。</a:t>
            </a:r>
            <a:endParaRPr lang="en-US" altLang="ja-JP" sz="2400" i="0" dirty="0">
              <a:solidFill>
                <a:srgbClr val="333333"/>
              </a:solidFill>
              <a:effectLst/>
              <a:latin typeface="Noto Sans JP"/>
            </a:endParaRPr>
          </a:p>
        </p:txBody>
      </p:sp>
      <p:sp>
        <p:nvSpPr>
          <p:cNvPr id="6" name="テキスト ボックス 5">
            <a:extLst>
              <a:ext uri="{FF2B5EF4-FFF2-40B4-BE49-F238E27FC236}">
                <a16:creationId xmlns:a16="http://schemas.microsoft.com/office/drawing/2014/main" id="{ACD25431-AF57-8061-0B60-2A32F2DCCBD9}"/>
              </a:ext>
            </a:extLst>
          </p:cNvPr>
          <p:cNvSpPr txBox="1"/>
          <p:nvPr/>
        </p:nvSpPr>
        <p:spPr>
          <a:xfrm>
            <a:off x="2543710" y="5876070"/>
            <a:ext cx="7401674" cy="276999"/>
          </a:xfrm>
          <a:prstGeom prst="rect">
            <a:avLst/>
          </a:prstGeom>
          <a:noFill/>
        </p:spPr>
        <p:txBody>
          <a:bodyPr wrap="square">
            <a:spAutoFit/>
          </a:bodyPr>
          <a:lstStyle/>
          <a:p>
            <a:r>
              <a:rPr lang="ja-JP" altLang="en-US" sz="1200" dirty="0"/>
              <a:t>（出典：</a:t>
            </a:r>
            <a:r>
              <a:rPr lang="en-US" altLang="ja-JP" sz="1200" dirty="0"/>
              <a:t>e-Gov</a:t>
            </a:r>
            <a:r>
              <a:rPr lang="ja-JP" altLang="en-US" sz="1200" dirty="0"/>
              <a:t>）</a:t>
            </a:r>
            <a:r>
              <a:rPr lang="en-US" altLang="ja-JP" sz="1200" dirty="0"/>
              <a:t>https://laws.e-gov.go.jp/law/345AC0000000048/20190401_430AC0000000039/</a:t>
            </a:r>
            <a:endParaRPr lang="ja-JP" altLang="en-US" sz="1200" dirty="0"/>
          </a:p>
        </p:txBody>
      </p:sp>
      <p:pic>
        <p:nvPicPr>
          <p:cNvPr id="9" name="図 8" descr="テキスト&#10;&#10;自動的に生成された説明">
            <a:extLst>
              <a:ext uri="{FF2B5EF4-FFF2-40B4-BE49-F238E27FC236}">
                <a16:creationId xmlns:a16="http://schemas.microsoft.com/office/drawing/2014/main" id="{754442AE-4D20-1C46-AC19-978232A9C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699" y="3301881"/>
            <a:ext cx="5835721" cy="2469078"/>
          </a:xfrm>
          <a:prstGeom prst="rect">
            <a:avLst/>
          </a:prstGeom>
          <a:ln>
            <a:solidFill>
              <a:schemeClr val="tx1"/>
            </a:solidFill>
          </a:ln>
        </p:spPr>
      </p:pic>
    </p:spTree>
    <p:extLst>
      <p:ext uri="{BB962C8B-B14F-4D97-AF65-F5344CB8AC3E}">
        <p14:creationId xmlns:p14="http://schemas.microsoft.com/office/powerpoint/2010/main" val="164195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2" y="776853"/>
            <a:ext cx="10943714" cy="2862322"/>
          </a:xfrm>
          <a:prstGeom prst="rect">
            <a:avLst/>
          </a:prstGeom>
          <a:noFill/>
        </p:spPr>
        <p:txBody>
          <a:bodyPr wrap="square" rtlCol="0">
            <a:spAutoFit/>
          </a:bodyPr>
          <a:lstStyle/>
          <a:p>
            <a:r>
              <a:rPr lang="en-US" altLang="ja-JP" sz="2400" b="1" dirty="0">
                <a:solidFill>
                  <a:srgbClr val="FF0000"/>
                </a:solidFill>
              </a:rPr>
              <a:t>IT</a:t>
            </a:r>
            <a:r>
              <a:rPr lang="ja-JP" altLang="en-US" sz="2400" b="1" dirty="0">
                <a:solidFill>
                  <a:srgbClr val="FF0000"/>
                </a:solidFill>
              </a:rPr>
              <a:t>の分野で保護されるもの</a:t>
            </a:r>
            <a:endParaRPr lang="en-US" altLang="ja-JP" sz="2400" b="1" dirty="0">
              <a:solidFill>
                <a:srgbClr val="FF0000"/>
              </a:solidFill>
            </a:endParaRPr>
          </a:p>
          <a:p>
            <a:endParaRPr lang="en-US" altLang="ja-JP" sz="1200" b="1" dirty="0">
              <a:solidFill>
                <a:srgbClr val="333333"/>
              </a:solidFill>
              <a:latin typeface="Noto Sans JP"/>
            </a:endParaRPr>
          </a:p>
          <a:p>
            <a:r>
              <a:rPr lang="ja-JP" altLang="en-US" sz="2400" b="1" dirty="0">
                <a:solidFill>
                  <a:srgbClr val="333333"/>
                </a:solidFill>
                <a:latin typeface="Noto Sans JP"/>
              </a:rPr>
              <a:t>ソフトウェア：</a:t>
            </a:r>
            <a:r>
              <a:rPr lang="ja-JP" altLang="en-US" sz="2400" dirty="0">
                <a:solidFill>
                  <a:srgbClr val="333333"/>
                </a:solidFill>
                <a:latin typeface="Noto Sans JP"/>
              </a:rPr>
              <a:t>プログラムそのもの、ソースコード、ユーザーマニュアルなど</a:t>
            </a:r>
            <a:endParaRPr lang="en-US" altLang="ja-JP" sz="2400" dirty="0">
              <a:solidFill>
                <a:srgbClr val="333333"/>
              </a:solidFill>
              <a:latin typeface="Noto Sans JP"/>
            </a:endParaRPr>
          </a:p>
          <a:p>
            <a:r>
              <a:rPr lang="ja-JP" altLang="en-US" sz="2400" b="1" dirty="0">
                <a:solidFill>
                  <a:srgbClr val="333333"/>
                </a:solidFill>
                <a:latin typeface="Noto Sans JP"/>
              </a:rPr>
              <a:t>データベース</a:t>
            </a:r>
            <a:r>
              <a:rPr lang="ja-JP" altLang="en-US" sz="2400" dirty="0">
                <a:solidFill>
                  <a:srgbClr val="333333"/>
                </a:solidFill>
                <a:latin typeface="Noto Sans JP"/>
              </a:rPr>
              <a:t>：データの選択や体系的な構成に創作性がある場合に限る</a:t>
            </a:r>
            <a:endParaRPr lang="en-US" altLang="ja-JP" sz="2400" dirty="0">
              <a:solidFill>
                <a:srgbClr val="333333"/>
              </a:solidFill>
              <a:latin typeface="Noto Sans JP"/>
            </a:endParaRPr>
          </a:p>
          <a:p>
            <a:r>
              <a:rPr lang="en-US" altLang="ja-JP" sz="2400" b="1" dirty="0">
                <a:solidFill>
                  <a:srgbClr val="333333"/>
                </a:solidFill>
                <a:latin typeface="Noto Sans JP"/>
              </a:rPr>
              <a:t>Web</a:t>
            </a:r>
            <a:r>
              <a:rPr lang="ja-JP" altLang="en-US" sz="2400" b="1" dirty="0">
                <a:solidFill>
                  <a:srgbClr val="333333"/>
                </a:solidFill>
                <a:latin typeface="Noto Sans JP"/>
              </a:rPr>
              <a:t>サイトのコンテンツ：</a:t>
            </a:r>
            <a:r>
              <a:rPr lang="ja-JP" altLang="en-US" sz="2400" dirty="0">
                <a:solidFill>
                  <a:srgbClr val="333333"/>
                </a:solidFill>
                <a:latin typeface="Noto Sans JP"/>
              </a:rPr>
              <a:t>文章、画像、動画、音楽など、</a:t>
            </a:r>
            <a:r>
              <a:rPr lang="en-US" altLang="ja-JP" sz="2400" dirty="0">
                <a:solidFill>
                  <a:srgbClr val="333333"/>
                </a:solidFill>
                <a:latin typeface="Noto Sans JP"/>
              </a:rPr>
              <a:t>Web</a:t>
            </a:r>
            <a:r>
              <a:rPr lang="ja-JP" altLang="en-US" sz="2400" dirty="0">
                <a:solidFill>
                  <a:srgbClr val="333333"/>
                </a:solidFill>
                <a:latin typeface="Noto Sans JP"/>
              </a:rPr>
              <a:t>サイト上に掲載</a:t>
            </a:r>
            <a:endParaRPr lang="en-US" altLang="ja-JP" sz="2400" dirty="0">
              <a:solidFill>
                <a:srgbClr val="333333"/>
              </a:solidFill>
              <a:latin typeface="Noto Sans JP"/>
            </a:endParaRPr>
          </a:p>
          <a:p>
            <a:r>
              <a:rPr lang="ja-JP" altLang="en-US" sz="2400" dirty="0">
                <a:solidFill>
                  <a:srgbClr val="333333"/>
                </a:solidFill>
                <a:latin typeface="Noto Sans JP"/>
              </a:rPr>
              <a:t>　　　　　　　　　　　 される様々なコンテンツ</a:t>
            </a:r>
            <a:endParaRPr lang="en-US" altLang="ja-JP" sz="2400" dirty="0">
              <a:solidFill>
                <a:srgbClr val="333333"/>
              </a:solidFill>
              <a:latin typeface="Noto Sans JP"/>
            </a:endParaRPr>
          </a:p>
          <a:p>
            <a:r>
              <a:rPr lang="ja-JP" altLang="en-US" sz="2400" b="1" dirty="0">
                <a:solidFill>
                  <a:srgbClr val="333333"/>
                </a:solidFill>
                <a:latin typeface="Noto Sans JP"/>
              </a:rPr>
              <a:t>ゲーム：</a:t>
            </a:r>
            <a:r>
              <a:rPr lang="ja-JP" altLang="en-US" sz="2400" dirty="0">
                <a:solidFill>
                  <a:srgbClr val="333333"/>
                </a:solidFill>
                <a:latin typeface="Noto Sans JP"/>
              </a:rPr>
              <a:t>ゲームのプログラム、キャラクターデザイン、ストーリーなど</a:t>
            </a:r>
            <a:endParaRPr lang="en-US" altLang="ja-JP" sz="2400" dirty="0">
              <a:solidFill>
                <a:srgbClr val="333333"/>
              </a:solidFill>
              <a:latin typeface="Noto Sans JP"/>
            </a:endParaRPr>
          </a:p>
          <a:p>
            <a:r>
              <a:rPr lang="ja-JP" altLang="en-US" sz="2400" b="1" dirty="0">
                <a:solidFill>
                  <a:srgbClr val="333333"/>
                </a:solidFill>
                <a:latin typeface="Noto Sans JP"/>
              </a:rPr>
              <a:t>アプリ：</a:t>
            </a:r>
            <a:r>
              <a:rPr lang="ja-JP" altLang="en-US" sz="2400" dirty="0">
                <a:solidFill>
                  <a:srgbClr val="333333"/>
                </a:solidFill>
                <a:latin typeface="Noto Sans JP"/>
              </a:rPr>
              <a:t>スマートフォンアプリのプログラム、デザイン、機能など</a:t>
            </a:r>
            <a:endParaRPr lang="en-US" altLang="ja-JP" sz="2400" i="0" dirty="0">
              <a:solidFill>
                <a:srgbClr val="333333"/>
              </a:solidFill>
              <a:effectLst/>
              <a:latin typeface="Noto Sans JP"/>
            </a:endParaRPr>
          </a:p>
        </p:txBody>
      </p:sp>
      <p:pic>
        <p:nvPicPr>
          <p:cNvPr id="1026" name="Picture 2">
            <a:extLst>
              <a:ext uri="{FF2B5EF4-FFF2-40B4-BE49-F238E27FC236}">
                <a16:creationId xmlns:a16="http://schemas.microsoft.com/office/drawing/2014/main" id="{761B9324-5EDA-DD15-5DDD-FE7AC835C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9836" y="4206118"/>
            <a:ext cx="1720921" cy="17209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EFEB8FD-A5FC-831F-192F-6E68821BE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539" y="4182289"/>
            <a:ext cx="1720921" cy="17447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967B1D2-9DB7-496B-41C0-4582601E1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4472" y="4182289"/>
            <a:ext cx="1967691" cy="174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53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695564"/>
            <a:ext cx="10943714" cy="2862322"/>
          </a:xfrm>
          <a:prstGeom prst="rect">
            <a:avLst/>
          </a:prstGeom>
          <a:noFill/>
        </p:spPr>
        <p:txBody>
          <a:bodyPr wrap="square" rtlCol="0">
            <a:spAutoFit/>
          </a:bodyPr>
          <a:lstStyle/>
          <a:p>
            <a:r>
              <a:rPr lang="ja-JP" altLang="en-US" sz="2400" b="1" dirty="0">
                <a:solidFill>
                  <a:srgbClr val="FF0000"/>
                </a:solidFill>
              </a:rPr>
              <a:t>保護の範囲</a:t>
            </a:r>
            <a:endParaRPr lang="en-US" altLang="ja-JP" sz="2400" b="1" dirty="0">
              <a:solidFill>
                <a:srgbClr val="FF0000"/>
              </a:solidFill>
            </a:endParaRPr>
          </a:p>
          <a:p>
            <a:endParaRPr lang="en-US" altLang="ja-JP" sz="1200" b="1" dirty="0">
              <a:solidFill>
                <a:srgbClr val="333333"/>
              </a:solidFill>
              <a:latin typeface="Noto Sans JP"/>
            </a:endParaRPr>
          </a:p>
          <a:p>
            <a:r>
              <a:rPr lang="ja-JP" altLang="en-US" sz="2400" b="1" dirty="0">
                <a:solidFill>
                  <a:srgbClr val="333333"/>
                </a:solidFill>
                <a:latin typeface="Noto Sans JP"/>
              </a:rPr>
              <a:t>保護される範囲</a:t>
            </a:r>
            <a:r>
              <a:rPr lang="ja-JP" altLang="en-US" sz="2400" dirty="0">
                <a:solidFill>
                  <a:srgbClr val="333333"/>
                </a:solidFill>
                <a:latin typeface="Noto Sans JP"/>
              </a:rPr>
              <a:t>は、単にアイデアや概念ではなく、</a:t>
            </a:r>
            <a:r>
              <a:rPr lang="ja-JP" altLang="en-US" sz="2400" b="1" dirty="0">
                <a:solidFill>
                  <a:srgbClr val="333333"/>
                </a:solidFill>
                <a:latin typeface="Noto Sans JP"/>
              </a:rPr>
              <a:t>具体的な表現</a:t>
            </a:r>
            <a:r>
              <a:rPr lang="ja-JP" altLang="en-US" sz="2400" dirty="0">
                <a:solidFill>
                  <a:srgbClr val="333333"/>
                </a:solidFill>
                <a:latin typeface="Noto Sans JP"/>
              </a:rPr>
              <a:t>に限定される。例えば、プログラミング言語やアルゴリズムそのものはアイデアに過ぎないが、それらを</a:t>
            </a:r>
            <a:r>
              <a:rPr lang="ja-JP" altLang="en-US" sz="2400" b="1" dirty="0">
                <a:solidFill>
                  <a:srgbClr val="333333"/>
                </a:solidFill>
                <a:latin typeface="Noto Sans JP"/>
              </a:rPr>
              <a:t>具体的なコードとして表現したものには著作権が発生する</a:t>
            </a:r>
            <a:r>
              <a:rPr lang="ja-JP" altLang="en-US" sz="2400" dirty="0">
                <a:solidFill>
                  <a:srgbClr val="333333"/>
                </a:solidFill>
                <a:latin typeface="Noto Sans JP"/>
              </a:rPr>
              <a:t>。</a:t>
            </a:r>
            <a:endParaRPr lang="en-US" altLang="ja-JP" sz="2400" dirty="0">
              <a:solidFill>
                <a:srgbClr val="333333"/>
              </a:solidFill>
              <a:latin typeface="Noto Sans JP"/>
            </a:endParaRPr>
          </a:p>
          <a:p>
            <a:r>
              <a:rPr lang="ja-JP" altLang="en-US" sz="2400" i="0" dirty="0">
                <a:solidFill>
                  <a:srgbClr val="333333"/>
                </a:solidFill>
                <a:effectLst/>
                <a:latin typeface="Noto Sans JP"/>
              </a:rPr>
              <a:t>一方、</a:t>
            </a:r>
            <a:r>
              <a:rPr lang="en-US" altLang="ja-JP" sz="2400" i="0" dirty="0">
                <a:solidFill>
                  <a:srgbClr val="333333"/>
                </a:solidFill>
                <a:effectLst/>
                <a:latin typeface="Noto Sans JP"/>
              </a:rPr>
              <a:t> </a:t>
            </a:r>
            <a:r>
              <a:rPr lang="ja-JP" altLang="en-US" sz="2400" i="0" dirty="0">
                <a:solidFill>
                  <a:srgbClr val="333333"/>
                </a:solidFill>
                <a:effectLst/>
                <a:latin typeface="Noto Sans JP"/>
              </a:rPr>
              <a:t>「新しいアイデア」や「概念」、「思想」だけでは保護されない。</a:t>
            </a:r>
            <a:endParaRPr lang="en-US" altLang="ja-JP" sz="2400" i="0" dirty="0">
              <a:solidFill>
                <a:srgbClr val="333333"/>
              </a:solidFill>
              <a:effectLst/>
              <a:latin typeface="Noto Sans JP"/>
            </a:endParaRPr>
          </a:p>
          <a:p>
            <a:r>
              <a:rPr lang="ja-JP" altLang="en-US" sz="2400" i="0" dirty="0">
                <a:solidFill>
                  <a:srgbClr val="333333"/>
                </a:solidFill>
                <a:effectLst/>
                <a:latin typeface="Noto Sans JP"/>
              </a:rPr>
              <a:t>また、「事実・情報」は、誰でも自由に利用することができるため保護されない。</a:t>
            </a:r>
            <a:endParaRPr lang="en-US" altLang="ja-JP" sz="2400" i="0" dirty="0">
              <a:solidFill>
                <a:srgbClr val="333333"/>
              </a:solidFill>
              <a:effectLst/>
              <a:latin typeface="Noto Sans JP"/>
            </a:endParaRPr>
          </a:p>
        </p:txBody>
      </p:sp>
      <p:pic>
        <p:nvPicPr>
          <p:cNvPr id="2051" name="Picture 3">
            <a:extLst>
              <a:ext uri="{FF2B5EF4-FFF2-40B4-BE49-F238E27FC236}">
                <a16:creationId xmlns:a16="http://schemas.microsoft.com/office/drawing/2014/main" id="{5F300426-6B9A-693B-FC88-0664E73A9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21" y="3429000"/>
            <a:ext cx="2338525" cy="23385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14DD3B86-1D98-8D9D-961F-8097D3094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905" y="3429000"/>
            <a:ext cx="2356389" cy="2338525"/>
          </a:xfrm>
          <a:prstGeom prst="rect">
            <a:avLst/>
          </a:prstGeom>
          <a:noFill/>
          <a:extLst>
            <a:ext uri="{909E8E84-426E-40DD-AFC4-6F175D3DCCD1}">
              <a14:hiddenFill xmlns:a14="http://schemas.microsoft.com/office/drawing/2010/main">
                <a:solidFill>
                  <a:srgbClr val="FFFFFF"/>
                </a:solidFill>
              </a14:hiddenFill>
            </a:ext>
          </a:extLst>
        </p:spPr>
      </p:pic>
      <p:sp>
        <p:nvSpPr>
          <p:cNvPr id="3" name="楕円 2">
            <a:extLst>
              <a:ext uri="{FF2B5EF4-FFF2-40B4-BE49-F238E27FC236}">
                <a16:creationId xmlns:a16="http://schemas.microsoft.com/office/drawing/2014/main" id="{CDA2B5F7-0451-963B-E4E6-F479158E6D62}"/>
              </a:ext>
            </a:extLst>
          </p:cNvPr>
          <p:cNvSpPr/>
          <p:nvPr/>
        </p:nvSpPr>
        <p:spPr>
          <a:xfrm>
            <a:off x="3427295" y="3909893"/>
            <a:ext cx="1516575" cy="1376737"/>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乗算記号 4">
            <a:extLst>
              <a:ext uri="{FF2B5EF4-FFF2-40B4-BE49-F238E27FC236}">
                <a16:creationId xmlns:a16="http://schemas.microsoft.com/office/drawing/2014/main" id="{AE705C67-4D11-3E0A-D844-84CCDE2424F3}"/>
              </a:ext>
            </a:extLst>
          </p:cNvPr>
          <p:cNvSpPr/>
          <p:nvPr/>
        </p:nvSpPr>
        <p:spPr>
          <a:xfrm>
            <a:off x="6729985" y="3909893"/>
            <a:ext cx="1931129" cy="1571945"/>
          </a:xfrm>
          <a:prstGeom prst="mathMultiply">
            <a:avLst>
              <a:gd name="adj1" fmla="val 945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129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E3756CD-2746-67BA-A63F-5AF4C72B9AAB}"/>
              </a:ext>
            </a:extLst>
          </p:cNvPr>
          <p:cNvPicPr>
            <a:picLocks noChangeAspect="1"/>
          </p:cNvPicPr>
          <p:nvPr/>
        </p:nvPicPr>
        <p:blipFill>
          <a:blip r:embed="rId2"/>
          <a:stretch>
            <a:fillRect/>
          </a:stretch>
        </p:blipFill>
        <p:spPr>
          <a:xfrm>
            <a:off x="1199466" y="1442760"/>
            <a:ext cx="9793067" cy="3972479"/>
          </a:xfrm>
          <a:prstGeom prst="rect">
            <a:avLst/>
          </a:prstGeom>
        </p:spPr>
      </p:pic>
      <p:sp>
        <p:nvSpPr>
          <p:cNvPr id="2" name="テキスト ボックス 1">
            <a:extLst>
              <a:ext uri="{FF2B5EF4-FFF2-40B4-BE49-F238E27FC236}">
                <a16:creationId xmlns:a16="http://schemas.microsoft.com/office/drawing/2014/main" id="{17C11E5C-0494-B4B4-66AE-72ABB5C4F7E9}"/>
              </a:ext>
            </a:extLst>
          </p:cNvPr>
          <p:cNvSpPr txBox="1"/>
          <p:nvPr/>
        </p:nvSpPr>
        <p:spPr>
          <a:xfrm>
            <a:off x="1199466" y="1042650"/>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5</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31170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0E3756CD-2746-67BA-A63F-5AF4C72B9AAB}"/>
              </a:ext>
            </a:extLst>
          </p:cNvPr>
          <p:cNvPicPr>
            <a:picLocks noChangeAspect="1"/>
          </p:cNvPicPr>
          <p:nvPr/>
        </p:nvPicPr>
        <p:blipFill>
          <a:blip r:embed="rId2"/>
          <a:stretch>
            <a:fillRect/>
          </a:stretch>
        </p:blipFill>
        <p:spPr>
          <a:xfrm>
            <a:off x="1199466" y="1442760"/>
            <a:ext cx="9793067" cy="3972479"/>
          </a:xfrm>
          <a:prstGeom prst="rect">
            <a:avLst/>
          </a:prstGeom>
        </p:spPr>
      </p:pic>
      <p:sp>
        <p:nvSpPr>
          <p:cNvPr id="2" name="楕円 1">
            <a:extLst>
              <a:ext uri="{FF2B5EF4-FFF2-40B4-BE49-F238E27FC236}">
                <a16:creationId xmlns:a16="http://schemas.microsoft.com/office/drawing/2014/main" id="{3E11087B-A2CC-5820-5566-51570DDEA1CA}"/>
              </a:ext>
            </a:extLst>
          </p:cNvPr>
          <p:cNvSpPr/>
          <p:nvPr/>
        </p:nvSpPr>
        <p:spPr>
          <a:xfrm>
            <a:off x="1623882" y="4800283"/>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C112A6A4-46E4-5DEC-3EC8-CABBA94E1686}"/>
              </a:ext>
            </a:extLst>
          </p:cNvPr>
          <p:cNvSpPr txBox="1"/>
          <p:nvPr/>
        </p:nvSpPr>
        <p:spPr>
          <a:xfrm>
            <a:off x="1199466" y="1042650"/>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5</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3827869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テキスト&#10;&#10;自動的に生成された説明">
            <a:extLst>
              <a:ext uri="{FF2B5EF4-FFF2-40B4-BE49-F238E27FC236}">
                <a16:creationId xmlns:a16="http://schemas.microsoft.com/office/drawing/2014/main" id="{6531886F-8421-3699-B8C3-EDA7B277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23" y="1056336"/>
            <a:ext cx="10508154" cy="4745328"/>
          </a:xfrm>
          <a:prstGeom prst="rect">
            <a:avLst/>
          </a:prstGeom>
        </p:spPr>
      </p:pic>
      <p:sp>
        <p:nvSpPr>
          <p:cNvPr id="8" name="テキスト ボックス 7">
            <a:extLst>
              <a:ext uri="{FF2B5EF4-FFF2-40B4-BE49-F238E27FC236}">
                <a16:creationId xmlns:a16="http://schemas.microsoft.com/office/drawing/2014/main" id="{E7AB52E3-6C13-9FD0-B81D-6732C8E4722F}"/>
              </a:ext>
            </a:extLst>
          </p:cNvPr>
          <p:cNvSpPr txBox="1"/>
          <p:nvPr/>
        </p:nvSpPr>
        <p:spPr>
          <a:xfrm>
            <a:off x="940589" y="765190"/>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2</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14781507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2480</TotalTime>
  <Words>348</Words>
  <Application>Microsoft Office PowerPoint</Application>
  <PresentationFormat>ワイド画面</PresentationFormat>
  <Paragraphs>33</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806</cp:revision>
  <dcterms:created xsi:type="dcterms:W3CDTF">2023-10-19T04:21:29Z</dcterms:created>
  <dcterms:modified xsi:type="dcterms:W3CDTF">2024-12-12T01:45:17Z</dcterms:modified>
</cp:coreProperties>
</file>