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536" r:id="rId2"/>
    <p:sldId id="979" r:id="rId3"/>
    <p:sldId id="977" r:id="rId4"/>
    <p:sldId id="984" r:id="rId5"/>
    <p:sldId id="995" r:id="rId6"/>
    <p:sldId id="670" r:id="rId7"/>
    <p:sldId id="673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02CE"/>
    <a:srgbClr val="E2F0D9"/>
    <a:srgbClr val="DAE3F3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99" autoAdjust="0"/>
    <p:restoredTop sz="94933" autoAdjust="0"/>
  </p:normalViewPr>
  <p:slideViewPr>
    <p:cSldViewPr snapToGrid="0">
      <p:cViewPr varScale="1">
        <p:scale>
          <a:sx n="81" d="100"/>
          <a:sy n="81" d="100"/>
        </p:scale>
        <p:origin x="785" y="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637485-AC61-4037-93FD-DB1CB79EDBAE}" type="datetimeFigureOut">
              <a:rPr kumimoji="1" lang="ja-JP" altLang="en-US" smtClean="0"/>
              <a:t>2024/12/9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CF72D1-6F72-45BF-9C3F-52E40963F6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7323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13EE13-E53E-968F-10AA-3E5BD16991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80139F6-0006-5DE6-ABC8-29A0802226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36D393B-E17B-BE59-CDB5-2B52AC116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2024/12/9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CC20AC5-313F-68FB-1F82-9A1C040F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37F714C-63B4-E0A6-2634-DC561C256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6233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9251349-E83E-189C-3F6F-02919DF17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F9EE85F-5471-5414-28E5-3BA55E64E3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0E5D245-05A9-8B7A-2CDD-2A7B4E515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2024/12/9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813A2C2-F277-00F1-B0C7-43782D6EC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5C5759B-A2EA-E12E-BF72-D24375505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3792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975389E-1A6E-E07E-E236-F5CA39448A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B913E6F-3D87-98A2-75E1-E3122A406C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C342B24-18A5-4E75-CBA4-E1EDE74E4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2024/12/9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DB8E504-2216-6822-D971-228FE511D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EB6FF23-9AED-D68C-CA65-DBBD5F1C2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0030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650E4A-3EC1-972D-77E5-4923D1D2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2C92F36-A6DF-D0B5-05DC-FFFFF8836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FC22459-9663-2080-9CF8-395CE08AB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2024/12/9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BE30E9B-2FA6-B5AB-ACE3-A50C2149F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5028879-FD21-37E3-3552-85DAEEB00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7430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4BA3A2-874D-4BE9-C388-B3A0E374F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AACCB62-16D5-08E5-CEBE-F05B066A5A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88D4585-BACF-06B0-2EA1-673595CD2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2024/12/9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305A1CF-D0F1-D75F-A992-2AE817BCE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16DD052-4C4A-CAB9-61A8-FA662BE16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6496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E3567D-A8ED-D111-D0F3-9A21536E2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14C964D-D31A-AEF3-475D-19B96BDB81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8B00E2D-7C09-871D-07F9-BCA93E5BE6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A69DC15-3DAB-9BE6-D240-CF4A620AF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2024/12/9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3385BEF-E649-B4EF-803A-4A1AA169F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B2662CD-7659-B569-8E30-51F404FCE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210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DB73D7A-CBB2-E8A7-0EE5-14427EF74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621B17B-FCEA-FF8D-163A-E51A6EA94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1B57FCA-C47F-031D-AE2E-6F48D69911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8022031-A2AE-5E9C-231E-0B674A59BD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12758D5-3390-4047-167C-3EE3AC9E22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E3E056F-2928-67C9-1B64-17EA35FB1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2024/12/9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F018C53-BA0E-007E-E622-25CEEC695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917D049-579A-DD47-19B3-8D81489FB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9917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EDA101-AC73-9BF6-9B5C-6DE970EF8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D594641-2C8E-D76D-7628-A5C2C3DD3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2024/12/9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CC370C7-D57C-0F5C-003A-F090A0045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6F4F308-9A95-CFBE-C5DC-8B5D53D45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89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C1A3471-3FD9-21D7-F730-DCE80BAF8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2024/12/9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12A1E2E-FFB2-7C2B-270D-BFD94A3D6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2D76C60-BB7F-CB36-158C-CE7891378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42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C6154A-F873-61AA-7805-53B27E5B5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F513261-1500-8A8E-F1F1-451DCA2378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69AED63-0AD7-6D39-DBB0-102603CF20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9569ADC-732C-872D-F810-3303EF112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2024/12/9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6A99248-A80B-6DD7-C4F8-B60633684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54404F0-A918-5F82-8E0E-EDA0FBF46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6006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6D44FD-8E6D-B02B-C9A6-082997C46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28458CF-2AA9-5B1D-B4BA-C274597DD5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EA36BC0-312F-E5EA-A324-89100030DE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4B7F34A-6207-D10B-2191-645ED9692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2024/12/9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99D7CD2-5DAF-9E00-783B-C4402826B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1972243-B18D-C5B8-391B-2EE5DCABA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8883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2D95810-6BE8-51BE-56C8-A1BEC246D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6E507CC-6800-03FC-0943-6F0712A4A2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2987754-2B7D-1867-63AD-BC8CA072EE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6659E3-AF4E-4097-B951-5CEE4C68EC00}" type="datetimeFigureOut">
              <a:rPr kumimoji="1" lang="ja-JP" altLang="en-US" smtClean="0"/>
              <a:t>2024/12/9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712A0E5-4AA1-5ED8-A89A-995482AEB3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5ABE94A-721A-9BF8-F7D3-43AECE9A41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5563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6BC3C28D-506C-CDDE-35B8-8B3E041FA646}"/>
              </a:ext>
            </a:extLst>
          </p:cNvPr>
          <p:cNvSpPr/>
          <p:nvPr/>
        </p:nvSpPr>
        <p:spPr>
          <a:xfrm>
            <a:off x="0" y="2151727"/>
            <a:ext cx="12192000" cy="25545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ja-JP" sz="8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2E02C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けいふぉんと" panose="02000600000000000000" pitchFamily="2" charset="-128"/>
                <a:ea typeface="けいふぉんと" panose="02000600000000000000" pitchFamily="2" charset="-128"/>
              </a:rPr>
              <a:t>IT</a:t>
            </a:r>
            <a:r>
              <a:rPr lang="ja-JP" altLang="en-US" sz="8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2E02C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けいふぉんと" panose="02000600000000000000" pitchFamily="2" charset="-128"/>
                <a:ea typeface="けいふぉんと" panose="02000600000000000000" pitchFamily="2" charset="-128"/>
              </a:rPr>
              <a:t>パスポート試験対策</a:t>
            </a:r>
            <a:endParaRPr lang="en-US" altLang="ja-JP" sz="8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2E02C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  <a:p>
            <a:pPr algn="ctr"/>
            <a:r>
              <a:rPr lang="en-US" altLang="ja-JP" sz="8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2E02C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けいふぉんと" panose="02000600000000000000" pitchFamily="2" charset="-128"/>
                <a:ea typeface="けいふぉんと" panose="02000600000000000000" pitchFamily="2" charset="-128"/>
              </a:rPr>
              <a:t>FreeBSD</a:t>
            </a:r>
            <a:endParaRPr lang="ja-JP" altLang="en-US" sz="8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2E02C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79135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6BC3C28D-506C-CDDE-35B8-8B3E041FA646}"/>
              </a:ext>
            </a:extLst>
          </p:cNvPr>
          <p:cNvSpPr/>
          <p:nvPr/>
        </p:nvSpPr>
        <p:spPr>
          <a:xfrm>
            <a:off x="0" y="1643896"/>
            <a:ext cx="12192000" cy="357020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ja-JP" sz="8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2E02C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けいふぉんと" panose="02000600000000000000" pitchFamily="2" charset="-128"/>
                <a:ea typeface="けいふぉんと" panose="02000600000000000000" pitchFamily="2" charset="-128"/>
              </a:rPr>
              <a:t>IT</a:t>
            </a:r>
            <a:r>
              <a:rPr lang="ja-JP" altLang="en-US" sz="8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2E02C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けいふぉんと" panose="02000600000000000000" pitchFamily="2" charset="-128"/>
                <a:ea typeface="けいふぉんと" panose="02000600000000000000" pitchFamily="2" charset="-128"/>
              </a:rPr>
              <a:t>パスポート試験対策</a:t>
            </a:r>
            <a:endParaRPr lang="en-US" altLang="ja-JP" sz="8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2E02C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  <a:p>
            <a:pPr algn="ctr"/>
            <a:r>
              <a:rPr lang="en-US" altLang="ja-JP" sz="8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2E02C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けいふぉんと" panose="02000600000000000000" pitchFamily="2" charset="-128"/>
                <a:ea typeface="けいふぉんと" panose="02000600000000000000" pitchFamily="2" charset="-128"/>
              </a:rPr>
              <a:t>FreeBSD</a:t>
            </a:r>
          </a:p>
          <a:p>
            <a:pPr algn="ctr"/>
            <a:r>
              <a:rPr lang="en-US" altLang="ja-JP" sz="6600" b="1" cap="none" spc="0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けいふぉんと" panose="02000600000000000000" pitchFamily="2" charset="-128"/>
                <a:ea typeface="けいふぉんと" panose="02000600000000000000" pitchFamily="2" charset="-128"/>
              </a:rPr>
              <a:t>-</a:t>
            </a:r>
            <a:r>
              <a:rPr lang="ja-JP" altLang="en-US" sz="6600" b="1" cap="none" spc="0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けいふぉんと" panose="02000600000000000000" pitchFamily="2" charset="-128"/>
                <a:ea typeface="けいふぉんと" panose="02000600000000000000" pitchFamily="2" charset="-128"/>
              </a:rPr>
              <a:t>男性ボイス</a:t>
            </a:r>
            <a:r>
              <a:rPr lang="en-US" altLang="ja-JP" sz="6600" b="1" cap="none" spc="0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けいふぉんと" panose="02000600000000000000" pitchFamily="2" charset="-128"/>
                <a:ea typeface="けいふぉんと" panose="02000600000000000000" pitchFamily="2" charset="-128"/>
              </a:rPr>
              <a:t>Ver.-</a:t>
            </a:r>
            <a:endParaRPr lang="ja-JP" altLang="en-US" sz="6600" b="1" cap="none" spc="0" dirty="0">
              <a:ln w="9525">
                <a:solidFill>
                  <a:schemeClr val="bg1"/>
                </a:solidFill>
                <a:prstDash val="solid"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27330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 descr="グラフィカル ユーザー インターフェイス, テキスト, アプリケーション, メール&#10;&#10;自動的に生成された説明">
            <a:extLst>
              <a:ext uri="{FF2B5EF4-FFF2-40B4-BE49-F238E27FC236}">
                <a16:creationId xmlns:a16="http://schemas.microsoft.com/office/drawing/2014/main" id="{14BEF259-DD53-DEAB-6A4E-769B45707D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339" y="492506"/>
            <a:ext cx="7811321" cy="5872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467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2A41970-13D0-93F0-961A-319D56239CD9}"/>
              </a:ext>
            </a:extLst>
          </p:cNvPr>
          <p:cNvSpPr txBox="1"/>
          <p:nvPr/>
        </p:nvSpPr>
        <p:spPr>
          <a:xfrm>
            <a:off x="624143" y="704931"/>
            <a:ext cx="109437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>
                <a:solidFill>
                  <a:srgbClr val="FF0000"/>
                </a:solidFill>
              </a:rPr>
              <a:t>FreeBSD</a:t>
            </a:r>
          </a:p>
          <a:p>
            <a:endParaRPr lang="en-US" altLang="ja-JP" sz="1200" dirty="0">
              <a:solidFill>
                <a:srgbClr val="FF0000"/>
              </a:solidFill>
            </a:endParaRPr>
          </a:p>
          <a:p>
            <a:r>
              <a:rPr lang="ja-JP" altLang="en-US" sz="2400" dirty="0">
                <a:solidFill>
                  <a:srgbClr val="333333"/>
                </a:solidFill>
                <a:latin typeface="Noto Sans JP"/>
              </a:rPr>
              <a:t>「ふりーびーえすでぃー」と読む。</a:t>
            </a:r>
            <a:r>
              <a:rPr lang="en-US" altLang="ja-JP" sz="2400" b="1" dirty="0">
                <a:solidFill>
                  <a:srgbClr val="333333"/>
                </a:solidFill>
                <a:latin typeface="Noto Sans JP"/>
              </a:rPr>
              <a:t>UNIX</a:t>
            </a:r>
            <a:r>
              <a:rPr lang="ja-JP" altLang="en-US" sz="2400" b="1" dirty="0">
                <a:solidFill>
                  <a:srgbClr val="333333"/>
                </a:solidFill>
                <a:latin typeface="Noto Sans JP"/>
              </a:rPr>
              <a:t>系のオープンソースオペレーティングシステム（</a:t>
            </a:r>
            <a:r>
              <a:rPr lang="en-US" altLang="ja-JP" sz="2400" b="1" dirty="0">
                <a:solidFill>
                  <a:srgbClr val="333333"/>
                </a:solidFill>
                <a:latin typeface="Noto Sans JP"/>
              </a:rPr>
              <a:t>OSS</a:t>
            </a:r>
            <a:r>
              <a:rPr lang="ja-JP" altLang="en-US" sz="2400" b="1" dirty="0">
                <a:solidFill>
                  <a:srgbClr val="333333"/>
                </a:solidFill>
                <a:latin typeface="Noto Sans JP"/>
              </a:rPr>
              <a:t>）</a:t>
            </a:r>
            <a:r>
              <a:rPr lang="ja-JP" altLang="en-US" sz="2400" dirty="0">
                <a:solidFill>
                  <a:srgbClr val="333333"/>
                </a:solidFill>
                <a:latin typeface="Noto Sans JP"/>
              </a:rPr>
              <a:t>。高い安定性、堅牢性が特徴。「</a:t>
            </a:r>
            <a:r>
              <a:rPr lang="en-US" altLang="ja-JP" sz="2400" dirty="0">
                <a:solidFill>
                  <a:srgbClr val="333333"/>
                </a:solidFill>
                <a:latin typeface="Noto Sans JP"/>
              </a:rPr>
              <a:t>BSD</a:t>
            </a:r>
            <a:r>
              <a:rPr lang="ja-JP" altLang="en-US" sz="2400" dirty="0">
                <a:solidFill>
                  <a:srgbClr val="333333"/>
                </a:solidFill>
                <a:latin typeface="Noto Sans JP"/>
              </a:rPr>
              <a:t>」は、「</a:t>
            </a:r>
            <a:r>
              <a:rPr lang="en-US" altLang="ja-JP" sz="2400" dirty="0">
                <a:solidFill>
                  <a:srgbClr val="333333"/>
                </a:solidFill>
                <a:latin typeface="Noto Sans JP"/>
              </a:rPr>
              <a:t>Berkeley Software Distribution</a:t>
            </a:r>
            <a:r>
              <a:rPr lang="ja-JP" altLang="en-US" sz="2400" dirty="0">
                <a:solidFill>
                  <a:srgbClr val="333333"/>
                </a:solidFill>
                <a:latin typeface="Noto Sans JP"/>
              </a:rPr>
              <a:t>」の略称。カリフォルニア大学バークレー校の開発者グループが開発・配布していた</a:t>
            </a:r>
            <a:r>
              <a:rPr lang="en-US" altLang="ja-JP" sz="2400" dirty="0">
                <a:solidFill>
                  <a:srgbClr val="333333"/>
                </a:solidFill>
                <a:latin typeface="Noto Sans JP"/>
              </a:rPr>
              <a:t>UNIX</a:t>
            </a:r>
            <a:r>
              <a:rPr lang="ja-JP" altLang="en-US" sz="2400" dirty="0">
                <a:solidFill>
                  <a:srgbClr val="333333"/>
                </a:solidFill>
                <a:latin typeface="Noto Sans JP"/>
              </a:rPr>
              <a:t>系</a:t>
            </a:r>
            <a:r>
              <a:rPr lang="en-US" altLang="ja-JP" sz="2400" dirty="0">
                <a:solidFill>
                  <a:srgbClr val="333333"/>
                </a:solidFill>
                <a:latin typeface="Noto Sans JP"/>
              </a:rPr>
              <a:t>OS</a:t>
            </a:r>
            <a:r>
              <a:rPr lang="ja-JP" altLang="en-US" sz="2400" dirty="0">
                <a:solidFill>
                  <a:srgbClr val="333333"/>
                </a:solidFill>
                <a:latin typeface="Noto Sans JP"/>
              </a:rPr>
              <a:t>および関連ソフトウェア群のこと。</a:t>
            </a:r>
            <a:endParaRPr lang="en-US" altLang="ja-JP" sz="2400" i="0" dirty="0">
              <a:solidFill>
                <a:srgbClr val="333333"/>
              </a:solidFill>
              <a:effectLst/>
              <a:latin typeface="Noto Sans JP"/>
            </a:endParaRP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1C01C5E8-EA6C-888D-71C3-907D57C79B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3969" y="3111357"/>
            <a:ext cx="3644062" cy="2185000"/>
          </a:xfrm>
          <a:prstGeom prst="rect">
            <a:avLst/>
          </a:prstGeo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DF41146-D8A7-2D0B-C16E-C645C62C330D}"/>
              </a:ext>
            </a:extLst>
          </p:cNvPr>
          <p:cNvSpPr txBox="1"/>
          <p:nvPr/>
        </p:nvSpPr>
        <p:spPr>
          <a:xfrm>
            <a:off x="2165280" y="5419647"/>
            <a:ext cx="825271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200" dirty="0"/>
              <a:t>https://freebsdfoundation.org/blog/freebsd-the-torchbearer-of-the-original-operating-system-distribution/</a:t>
            </a:r>
            <a:endParaRPr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641954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2A41970-13D0-93F0-961A-319D56239CD9}"/>
              </a:ext>
            </a:extLst>
          </p:cNvPr>
          <p:cNvSpPr txBox="1"/>
          <p:nvPr/>
        </p:nvSpPr>
        <p:spPr>
          <a:xfrm>
            <a:off x="624143" y="797399"/>
            <a:ext cx="10943714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>
                <a:solidFill>
                  <a:srgbClr val="FF0000"/>
                </a:solidFill>
              </a:rPr>
              <a:t>OSS</a:t>
            </a:r>
            <a:r>
              <a:rPr lang="ja-JP" altLang="en-US" sz="2400" b="1" dirty="0">
                <a:solidFill>
                  <a:srgbClr val="FF0000"/>
                </a:solidFill>
              </a:rPr>
              <a:t>（</a:t>
            </a:r>
            <a:r>
              <a:rPr lang="en-US" altLang="ja-JP" sz="2400" b="1" dirty="0">
                <a:solidFill>
                  <a:srgbClr val="FF0000"/>
                </a:solidFill>
              </a:rPr>
              <a:t>Open Source Software</a:t>
            </a:r>
            <a:r>
              <a:rPr lang="ja-JP" altLang="en-US" sz="2400" b="1" dirty="0">
                <a:solidFill>
                  <a:srgbClr val="FF0000"/>
                </a:solidFill>
              </a:rPr>
              <a:t>）</a:t>
            </a:r>
            <a:endParaRPr lang="en-US" altLang="ja-JP" sz="2400" b="1" dirty="0">
              <a:solidFill>
                <a:srgbClr val="FF0000"/>
              </a:solidFill>
            </a:endParaRPr>
          </a:p>
          <a:p>
            <a:endParaRPr lang="en-US" altLang="ja-JP" sz="1200" dirty="0">
              <a:solidFill>
                <a:srgbClr val="FF0000"/>
              </a:solidFill>
            </a:endParaRPr>
          </a:p>
          <a:p>
            <a:r>
              <a:rPr lang="ja-JP" altLang="en-US" sz="2400" b="1" dirty="0">
                <a:solidFill>
                  <a:srgbClr val="333333"/>
                </a:solidFill>
                <a:latin typeface="Noto Sans JP"/>
              </a:rPr>
              <a:t>ソースコードが公開されており、無償で誰でも自由に改変、再配布が可能なソフトウェア</a:t>
            </a:r>
            <a:r>
              <a:rPr lang="ja-JP" altLang="en-US" sz="2400" dirty="0">
                <a:solidFill>
                  <a:srgbClr val="333333"/>
                </a:solidFill>
                <a:latin typeface="Noto Sans JP"/>
              </a:rPr>
              <a:t>のこと</a:t>
            </a:r>
            <a:r>
              <a:rPr lang="ja-JP" altLang="en-US" sz="2400" i="0" dirty="0">
                <a:solidFill>
                  <a:srgbClr val="333333"/>
                </a:solidFill>
                <a:effectLst/>
                <a:latin typeface="Noto Sans JP"/>
              </a:rPr>
              <a:t>。無償で利用できるため、ソフトウェアの導入コストを抑えることができる。ソースコードが公開されているため、セキュリティに関する情報が外部に漏洩するリスクがある。</a:t>
            </a:r>
            <a:r>
              <a:rPr lang="en-US" altLang="ja-JP" sz="2400" i="0" dirty="0">
                <a:solidFill>
                  <a:srgbClr val="333333"/>
                </a:solidFill>
                <a:effectLst/>
                <a:latin typeface="Noto Sans JP"/>
              </a:rPr>
              <a:t>Linux</a:t>
            </a:r>
            <a:r>
              <a:rPr lang="ja-JP" altLang="en-US" sz="2400" i="0" dirty="0">
                <a:solidFill>
                  <a:srgbClr val="333333"/>
                </a:solidFill>
                <a:effectLst/>
                <a:latin typeface="Noto Sans JP"/>
              </a:rPr>
              <a:t>、</a:t>
            </a:r>
            <a:r>
              <a:rPr lang="en-US" altLang="ja-JP" sz="2400" i="0" dirty="0">
                <a:solidFill>
                  <a:srgbClr val="333333"/>
                </a:solidFill>
                <a:effectLst/>
                <a:latin typeface="Noto Sans JP"/>
              </a:rPr>
              <a:t>Python</a:t>
            </a:r>
            <a:r>
              <a:rPr lang="ja-JP" altLang="en-US" sz="2400" i="0" dirty="0">
                <a:solidFill>
                  <a:srgbClr val="333333"/>
                </a:solidFill>
                <a:effectLst/>
                <a:latin typeface="Noto Sans JP"/>
              </a:rPr>
              <a:t>、</a:t>
            </a:r>
            <a:r>
              <a:rPr lang="en-US" altLang="ja-JP" sz="2400" i="0" dirty="0">
                <a:solidFill>
                  <a:srgbClr val="333333"/>
                </a:solidFill>
                <a:effectLst/>
                <a:latin typeface="Noto Sans JP"/>
              </a:rPr>
              <a:t>MySQL</a:t>
            </a:r>
            <a:r>
              <a:rPr lang="ja-JP" altLang="en-US" sz="2400" i="0" dirty="0">
                <a:solidFill>
                  <a:srgbClr val="333333"/>
                </a:solidFill>
                <a:effectLst/>
                <a:latin typeface="Noto Sans JP"/>
              </a:rPr>
              <a:t>、</a:t>
            </a:r>
            <a:r>
              <a:rPr lang="en-US" altLang="ja-JP" sz="2400" i="0" dirty="0">
                <a:solidFill>
                  <a:srgbClr val="333333"/>
                </a:solidFill>
                <a:effectLst/>
                <a:latin typeface="Noto Sans JP"/>
              </a:rPr>
              <a:t>Android</a:t>
            </a:r>
            <a:r>
              <a:rPr lang="ja-JP" altLang="en-US" sz="2400" i="0" dirty="0">
                <a:solidFill>
                  <a:srgbClr val="333333"/>
                </a:solidFill>
                <a:effectLst/>
                <a:latin typeface="Noto Sans JP"/>
              </a:rPr>
              <a:t>などが有名。</a:t>
            </a:r>
            <a:endParaRPr lang="en-US" altLang="ja-JP" sz="2400" i="0" dirty="0">
              <a:solidFill>
                <a:srgbClr val="333333"/>
              </a:solidFill>
              <a:effectLst/>
              <a:latin typeface="Noto Sans JP"/>
            </a:endParaRPr>
          </a:p>
        </p:txBody>
      </p:sp>
      <p:pic>
        <p:nvPicPr>
          <p:cNvPr id="2050" name="Picture 2" descr="タックス - Wikipedia">
            <a:extLst>
              <a:ext uri="{FF2B5EF4-FFF2-40B4-BE49-F238E27FC236}">
                <a16:creationId xmlns:a16="http://schemas.microsoft.com/office/drawing/2014/main" id="{5FAED6D4-9DB9-E13A-360D-8E88F2A14B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1962" y="3429000"/>
            <a:ext cx="1462479" cy="1732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0DF32D39-474E-A87B-0900-801E20163F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3284" y="3650427"/>
            <a:ext cx="1540142" cy="168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MySQL｜ロゴひろば">
            <a:extLst>
              <a:ext uri="{FF2B5EF4-FFF2-40B4-BE49-F238E27FC236}">
                <a16:creationId xmlns:a16="http://schemas.microsoft.com/office/drawing/2014/main" id="{538F05E7-2E2D-365A-6392-14B83C4218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9804" y="3828992"/>
            <a:ext cx="1962374" cy="1332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Android 公式 ロゴ - ソーシャルメディアとロゴ アイコン">
            <a:extLst>
              <a:ext uri="{FF2B5EF4-FFF2-40B4-BE49-F238E27FC236}">
                <a16:creationId xmlns:a16="http://schemas.microsoft.com/office/drawing/2014/main" id="{C2D7E576-6813-8075-DF8C-AE61143FB6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4396" y="3568107"/>
            <a:ext cx="1364176" cy="1593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2537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A3D4C20B-660E-FCD2-A4F9-339D1B74D0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0414" y="1445896"/>
            <a:ext cx="9831172" cy="3086531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F8ACA35-8A76-D9D0-1974-E9F9BB3E8CD1}"/>
              </a:ext>
            </a:extLst>
          </p:cNvPr>
          <p:cNvSpPr txBox="1"/>
          <p:nvPr/>
        </p:nvSpPr>
        <p:spPr>
          <a:xfrm>
            <a:off x="1180414" y="1045786"/>
            <a:ext cx="25172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b="1" dirty="0">
                <a:latin typeface="Noto Sans JP"/>
              </a:rPr>
              <a:t>令和</a:t>
            </a:r>
            <a:r>
              <a:rPr lang="en-US" altLang="ja-JP" sz="2000" b="1" dirty="0">
                <a:latin typeface="Noto Sans JP"/>
              </a:rPr>
              <a:t>6</a:t>
            </a:r>
            <a:r>
              <a:rPr lang="ja-JP" altLang="en-US" sz="2000" b="1" dirty="0">
                <a:latin typeface="Noto Sans JP"/>
              </a:rPr>
              <a:t>年度</a:t>
            </a:r>
            <a:endParaRPr lang="en-US" altLang="ja-JP" sz="2000" b="1" dirty="0">
              <a:latin typeface="Noto Sans JP"/>
            </a:endParaRPr>
          </a:p>
        </p:txBody>
      </p:sp>
    </p:spTree>
    <p:extLst>
      <p:ext uri="{BB962C8B-B14F-4D97-AF65-F5344CB8AC3E}">
        <p14:creationId xmlns:p14="http://schemas.microsoft.com/office/powerpoint/2010/main" val="2373264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A3D4C20B-660E-FCD2-A4F9-339D1B74D0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0414" y="1445896"/>
            <a:ext cx="9831172" cy="3086531"/>
          </a:xfrm>
          <a:prstGeom prst="rect">
            <a:avLst/>
          </a:prstGeom>
        </p:spPr>
      </p:pic>
      <p:sp>
        <p:nvSpPr>
          <p:cNvPr id="2" name="楕円 1">
            <a:extLst>
              <a:ext uri="{FF2B5EF4-FFF2-40B4-BE49-F238E27FC236}">
                <a16:creationId xmlns:a16="http://schemas.microsoft.com/office/drawing/2014/main" id="{5CBBC2D3-0B83-8CEE-0A61-BC82170E278D}"/>
              </a:ext>
            </a:extLst>
          </p:cNvPr>
          <p:cNvSpPr/>
          <p:nvPr/>
        </p:nvSpPr>
        <p:spPr>
          <a:xfrm>
            <a:off x="3960691" y="3965995"/>
            <a:ext cx="442450" cy="40558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731C7C7-BEBC-0DF0-98A6-0397804E0127}"/>
              </a:ext>
            </a:extLst>
          </p:cNvPr>
          <p:cNvSpPr txBox="1"/>
          <p:nvPr/>
        </p:nvSpPr>
        <p:spPr>
          <a:xfrm>
            <a:off x="1180414" y="1045786"/>
            <a:ext cx="25172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b="1" dirty="0">
                <a:latin typeface="Noto Sans JP"/>
              </a:rPr>
              <a:t>令和</a:t>
            </a:r>
            <a:r>
              <a:rPr lang="en-US" altLang="ja-JP" sz="2000" b="1" dirty="0">
                <a:latin typeface="Noto Sans JP"/>
              </a:rPr>
              <a:t>6</a:t>
            </a:r>
            <a:r>
              <a:rPr lang="ja-JP" altLang="en-US" sz="2000" b="1" dirty="0">
                <a:latin typeface="Noto Sans JP"/>
              </a:rPr>
              <a:t>年度</a:t>
            </a:r>
            <a:endParaRPr lang="en-US" altLang="ja-JP" sz="2000" b="1" dirty="0">
              <a:latin typeface="Noto Sans JP"/>
            </a:endParaRPr>
          </a:p>
        </p:txBody>
      </p:sp>
    </p:spTree>
    <p:extLst>
      <p:ext uri="{BB962C8B-B14F-4D97-AF65-F5344CB8AC3E}">
        <p14:creationId xmlns:p14="http://schemas.microsoft.com/office/powerpoint/2010/main" val="39704711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2425</TotalTime>
  <Words>166</Words>
  <Application>Microsoft Office PowerPoint</Application>
  <PresentationFormat>ワイド画面</PresentationFormat>
  <Paragraphs>14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3" baseType="lpstr">
      <vt:lpstr>Noto Sans JP</vt:lpstr>
      <vt:lpstr>けいふぉんと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旭化成グループ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矢野　雅也(Yano, Masaya)</dc:creator>
  <cp:lastModifiedBy>矢野　雅也(Yano, Masaya)</cp:lastModifiedBy>
  <cp:revision>788</cp:revision>
  <dcterms:created xsi:type="dcterms:W3CDTF">2023-10-19T04:21:29Z</dcterms:created>
  <dcterms:modified xsi:type="dcterms:W3CDTF">2024-12-09T01:48:27Z</dcterms:modified>
</cp:coreProperties>
</file>