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29" r:id="rId2"/>
    <p:sldId id="530" r:id="rId3"/>
    <p:sldId id="531" r:id="rId4"/>
    <p:sldId id="513" r:id="rId5"/>
    <p:sldId id="528" r:id="rId6"/>
    <p:sldId id="535" r:id="rId7"/>
    <p:sldId id="536" r:id="rId8"/>
    <p:sldId id="53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85" d="100"/>
          <a:sy n="85" d="100"/>
        </p:scale>
        <p:origin x="69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058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3365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553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286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374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903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231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CF72D1-6F72-45BF-9C3F-52E40963F66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867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jitec.ipa.go.jp/JitesCbt/html/openinfo/questions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3.jitec.ipa.go.jp/JitesCbt/html/openinfo/pdf/questions/2017h29a_ip_qs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830824" y="563517"/>
            <a:ext cx="10530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SaaS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Software as a Service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）</a:t>
            </a:r>
            <a:endParaRPr lang="en-US" altLang="ja-JP" sz="2400" dirty="0">
              <a:latin typeface="Noto Sans JP"/>
            </a:endParaRPr>
          </a:p>
          <a:p>
            <a:endParaRPr lang="en-US" altLang="ja-JP" sz="1200" dirty="0">
              <a:latin typeface="Noto Sans JP"/>
            </a:endParaRPr>
          </a:p>
          <a:p>
            <a:r>
              <a:rPr lang="ja-JP" altLang="en-US" sz="2400" b="1" dirty="0">
                <a:latin typeface="Noto Sans JP"/>
              </a:rPr>
              <a:t>サービス提供事業者が運用するソフトウェアをインターネット経由で利用する</a:t>
            </a:r>
            <a:r>
              <a:rPr lang="ja-JP" altLang="en-US" sz="2400" dirty="0">
                <a:latin typeface="Noto Sans JP"/>
              </a:rPr>
              <a:t>クラウドサービスの形態。自分の組織でシステムを構築し、保守・運用する場合と比べて、</a:t>
            </a:r>
            <a:r>
              <a:rPr lang="ja-JP" altLang="en-US" sz="2400" b="1" dirty="0">
                <a:latin typeface="Noto Sans JP"/>
              </a:rPr>
              <a:t>時間と費用を大幅に節約する</a:t>
            </a:r>
            <a:r>
              <a:rPr lang="ja-JP" altLang="en-US" sz="2400" dirty="0">
                <a:latin typeface="Noto Sans JP"/>
              </a:rPr>
              <a:t>ことができる。</a:t>
            </a:r>
            <a:endParaRPr lang="en-US" altLang="ja-JP" sz="2400" dirty="0">
              <a:latin typeface="Noto Sans JP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2AA24A-E424-BED0-C2D9-07FA239FEE22}"/>
              </a:ext>
            </a:extLst>
          </p:cNvPr>
          <p:cNvSpPr/>
          <p:nvPr/>
        </p:nvSpPr>
        <p:spPr>
          <a:xfrm>
            <a:off x="2477727" y="3084871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C1F31-6374-971F-83C5-EB0B5B80F9A5}"/>
              </a:ext>
            </a:extLst>
          </p:cNvPr>
          <p:cNvSpPr/>
          <p:nvPr/>
        </p:nvSpPr>
        <p:spPr>
          <a:xfrm>
            <a:off x="2477726" y="360872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83D0EBE-8366-BB66-A05F-A75C804618A8}"/>
              </a:ext>
            </a:extLst>
          </p:cNvPr>
          <p:cNvSpPr/>
          <p:nvPr/>
        </p:nvSpPr>
        <p:spPr>
          <a:xfrm>
            <a:off x="2477726" y="4132569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40B32C-ED90-16E9-2093-0499992C9ECC}"/>
              </a:ext>
            </a:extLst>
          </p:cNvPr>
          <p:cNvSpPr/>
          <p:nvPr/>
        </p:nvSpPr>
        <p:spPr>
          <a:xfrm>
            <a:off x="2477727" y="4656418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CB1B11-16C3-5337-4385-37DCFC750738}"/>
              </a:ext>
            </a:extLst>
          </p:cNvPr>
          <p:cNvSpPr/>
          <p:nvPr/>
        </p:nvSpPr>
        <p:spPr>
          <a:xfrm>
            <a:off x="2477726" y="5180267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D46771-C076-FAAF-6D90-85516DE1792C}"/>
              </a:ext>
            </a:extLst>
          </p:cNvPr>
          <p:cNvSpPr/>
          <p:nvPr/>
        </p:nvSpPr>
        <p:spPr>
          <a:xfrm>
            <a:off x="2477726" y="5704116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661C049-2E8A-2B2F-F7B5-AD748033204F}"/>
              </a:ext>
            </a:extLst>
          </p:cNvPr>
          <p:cNvSpPr/>
          <p:nvPr/>
        </p:nvSpPr>
        <p:spPr>
          <a:xfrm>
            <a:off x="5058700" y="3089791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0C7AC8-A09D-0629-E803-FF5C98204FE6}"/>
              </a:ext>
            </a:extLst>
          </p:cNvPr>
          <p:cNvSpPr/>
          <p:nvPr/>
        </p:nvSpPr>
        <p:spPr>
          <a:xfrm>
            <a:off x="5058699" y="361364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BEC9BFA-B030-DEDE-A4AC-8628A3D7D08F}"/>
              </a:ext>
            </a:extLst>
          </p:cNvPr>
          <p:cNvSpPr/>
          <p:nvPr/>
        </p:nvSpPr>
        <p:spPr>
          <a:xfrm>
            <a:off x="5058699" y="4137489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ABF2CB-3D7B-28C6-A037-89E16380D4C0}"/>
              </a:ext>
            </a:extLst>
          </p:cNvPr>
          <p:cNvSpPr/>
          <p:nvPr/>
        </p:nvSpPr>
        <p:spPr>
          <a:xfrm>
            <a:off x="5058700" y="4661338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7193CD-20D4-7035-6EB7-8F48A132FA3E}"/>
              </a:ext>
            </a:extLst>
          </p:cNvPr>
          <p:cNvSpPr/>
          <p:nvPr/>
        </p:nvSpPr>
        <p:spPr>
          <a:xfrm>
            <a:off x="5058699" y="5185187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3F4E7A1-19E3-CA69-4761-F03371965966}"/>
              </a:ext>
            </a:extLst>
          </p:cNvPr>
          <p:cNvSpPr/>
          <p:nvPr/>
        </p:nvSpPr>
        <p:spPr>
          <a:xfrm>
            <a:off x="5058699" y="5709036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94DBD2-A791-2A05-B424-748A3138AA9C}"/>
              </a:ext>
            </a:extLst>
          </p:cNvPr>
          <p:cNvSpPr/>
          <p:nvPr/>
        </p:nvSpPr>
        <p:spPr>
          <a:xfrm>
            <a:off x="7649499" y="3109447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94BE6F-D46C-AE57-DEAB-5BE93D363577}"/>
              </a:ext>
            </a:extLst>
          </p:cNvPr>
          <p:cNvSpPr/>
          <p:nvPr/>
        </p:nvSpPr>
        <p:spPr>
          <a:xfrm>
            <a:off x="7649498" y="3633296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81BDC6-8629-7C99-52E3-C4455FAE6787}"/>
              </a:ext>
            </a:extLst>
          </p:cNvPr>
          <p:cNvSpPr/>
          <p:nvPr/>
        </p:nvSpPr>
        <p:spPr>
          <a:xfrm>
            <a:off x="7649498" y="4157145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951614-EB96-1135-2F65-8DE9027AEC0B}"/>
              </a:ext>
            </a:extLst>
          </p:cNvPr>
          <p:cNvSpPr/>
          <p:nvPr/>
        </p:nvSpPr>
        <p:spPr>
          <a:xfrm>
            <a:off x="7649499" y="4680994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D34DEA-A551-797E-6C8E-CB84EA6C59C3}"/>
              </a:ext>
            </a:extLst>
          </p:cNvPr>
          <p:cNvSpPr/>
          <p:nvPr/>
        </p:nvSpPr>
        <p:spPr>
          <a:xfrm>
            <a:off x="7649498" y="5204843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71CFE79-B65D-879D-F0B7-AF38FF8D2A14}"/>
              </a:ext>
            </a:extLst>
          </p:cNvPr>
          <p:cNvSpPr/>
          <p:nvPr/>
        </p:nvSpPr>
        <p:spPr>
          <a:xfrm>
            <a:off x="7649498" y="5728692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FEAFC27-F91F-02ED-EC4A-21FC0C24AA6C}"/>
              </a:ext>
            </a:extLst>
          </p:cNvPr>
          <p:cNvSpPr txBox="1"/>
          <p:nvPr/>
        </p:nvSpPr>
        <p:spPr>
          <a:xfrm>
            <a:off x="2477726" y="2620760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SaaS</a:t>
            </a:r>
            <a:endParaRPr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803BE26-4EE0-68C5-0220-FA4E0FBC59FA}"/>
              </a:ext>
            </a:extLst>
          </p:cNvPr>
          <p:cNvSpPr txBox="1"/>
          <p:nvPr/>
        </p:nvSpPr>
        <p:spPr>
          <a:xfrm>
            <a:off x="5083277" y="2616923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PaaS</a:t>
            </a:r>
            <a:endParaRPr lang="ja-JP" altLang="en-US" sz="2400" dirty="0"/>
          </a:p>
        </p:txBody>
      </p:sp>
      <p:sp>
        <p:nvSpPr>
          <p:cNvPr id="169984" name="テキスト ボックス 169983">
            <a:extLst>
              <a:ext uri="{FF2B5EF4-FFF2-40B4-BE49-F238E27FC236}">
                <a16:creationId xmlns:a16="http://schemas.microsoft.com/office/drawing/2014/main" id="{A14BD9E7-2C30-CD79-AF4D-24D402FB3596}"/>
              </a:ext>
            </a:extLst>
          </p:cNvPr>
          <p:cNvSpPr txBox="1"/>
          <p:nvPr/>
        </p:nvSpPr>
        <p:spPr>
          <a:xfrm>
            <a:off x="7639673" y="2638175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IaaS</a:t>
            </a:r>
            <a:endParaRPr lang="ja-JP" altLang="en-US" sz="2400" dirty="0"/>
          </a:p>
        </p:txBody>
      </p:sp>
      <p:sp>
        <p:nvSpPr>
          <p:cNvPr id="169985" name="フローチャート: 処理 169984">
            <a:extLst>
              <a:ext uri="{FF2B5EF4-FFF2-40B4-BE49-F238E27FC236}">
                <a16:creationId xmlns:a16="http://schemas.microsoft.com/office/drawing/2014/main" id="{28D62A18-3851-044F-6C3A-98745FAEC817}"/>
              </a:ext>
            </a:extLst>
          </p:cNvPr>
          <p:cNvSpPr/>
          <p:nvPr/>
        </p:nvSpPr>
        <p:spPr>
          <a:xfrm>
            <a:off x="2133490" y="2614946"/>
            <a:ext cx="2723646" cy="375635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924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2AA24A-E424-BED0-C2D9-07FA239FEE22}"/>
              </a:ext>
            </a:extLst>
          </p:cNvPr>
          <p:cNvSpPr/>
          <p:nvPr/>
        </p:nvSpPr>
        <p:spPr>
          <a:xfrm>
            <a:off x="2477727" y="3271685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C1F31-6374-971F-83C5-EB0B5B80F9A5}"/>
              </a:ext>
            </a:extLst>
          </p:cNvPr>
          <p:cNvSpPr/>
          <p:nvPr/>
        </p:nvSpPr>
        <p:spPr>
          <a:xfrm>
            <a:off x="2477726" y="3795534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83D0EBE-8366-BB66-A05F-A75C804618A8}"/>
              </a:ext>
            </a:extLst>
          </p:cNvPr>
          <p:cNvSpPr/>
          <p:nvPr/>
        </p:nvSpPr>
        <p:spPr>
          <a:xfrm>
            <a:off x="2477726" y="4319383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40B32C-ED90-16E9-2093-0499992C9ECC}"/>
              </a:ext>
            </a:extLst>
          </p:cNvPr>
          <p:cNvSpPr/>
          <p:nvPr/>
        </p:nvSpPr>
        <p:spPr>
          <a:xfrm>
            <a:off x="2477727" y="4843232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CB1B11-16C3-5337-4385-37DCFC750738}"/>
              </a:ext>
            </a:extLst>
          </p:cNvPr>
          <p:cNvSpPr/>
          <p:nvPr/>
        </p:nvSpPr>
        <p:spPr>
          <a:xfrm>
            <a:off x="2477726" y="5367081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D46771-C076-FAAF-6D90-85516DE1792C}"/>
              </a:ext>
            </a:extLst>
          </p:cNvPr>
          <p:cNvSpPr/>
          <p:nvPr/>
        </p:nvSpPr>
        <p:spPr>
          <a:xfrm>
            <a:off x="2477726" y="589093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661C049-2E8A-2B2F-F7B5-AD748033204F}"/>
              </a:ext>
            </a:extLst>
          </p:cNvPr>
          <p:cNvSpPr/>
          <p:nvPr/>
        </p:nvSpPr>
        <p:spPr>
          <a:xfrm>
            <a:off x="5058700" y="3276605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0C7AC8-A09D-0629-E803-FF5C98204FE6}"/>
              </a:ext>
            </a:extLst>
          </p:cNvPr>
          <p:cNvSpPr/>
          <p:nvPr/>
        </p:nvSpPr>
        <p:spPr>
          <a:xfrm>
            <a:off x="5058699" y="3800454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BEC9BFA-B030-DEDE-A4AC-8628A3D7D08F}"/>
              </a:ext>
            </a:extLst>
          </p:cNvPr>
          <p:cNvSpPr/>
          <p:nvPr/>
        </p:nvSpPr>
        <p:spPr>
          <a:xfrm>
            <a:off x="5058699" y="4324303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ABF2CB-3D7B-28C6-A037-89E16380D4C0}"/>
              </a:ext>
            </a:extLst>
          </p:cNvPr>
          <p:cNvSpPr/>
          <p:nvPr/>
        </p:nvSpPr>
        <p:spPr>
          <a:xfrm>
            <a:off x="5058700" y="4848152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7193CD-20D4-7035-6EB7-8F48A132FA3E}"/>
              </a:ext>
            </a:extLst>
          </p:cNvPr>
          <p:cNvSpPr/>
          <p:nvPr/>
        </p:nvSpPr>
        <p:spPr>
          <a:xfrm>
            <a:off x="5058699" y="5372001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3F4E7A1-19E3-CA69-4761-F03371965966}"/>
              </a:ext>
            </a:extLst>
          </p:cNvPr>
          <p:cNvSpPr/>
          <p:nvPr/>
        </p:nvSpPr>
        <p:spPr>
          <a:xfrm>
            <a:off x="5058699" y="589585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94DBD2-A791-2A05-B424-748A3138AA9C}"/>
              </a:ext>
            </a:extLst>
          </p:cNvPr>
          <p:cNvSpPr/>
          <p:nvPr/>
        </p:nvSpPr>
        <p:spPr>
          <a:xfrm>
            <a:off x="7649499" y="3296261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94BE6F-D46C-AE57-DEAB-5BE93D363577}"/>
              </a:ext>
            </a:extLst>
          </p:cNvPr>
          <p:cNvSpPr/>
          <p:nvPr/>
        </p:nvSpPr>
        <p:spPr>
          <a:xfrm>
            <a:off x="7649498" y="3820110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81BDC6-8629-7C99-52E3-C4455FAE6787}"/>
              </a:ext>
            </a:extLst>
          </p:cNvPr>
          <p:cNvSpPr/>
          <p:nvPr/>
        </p:nvSpPr>
        <p:spPr>
          <a:xfrm>
            <a:off x="7649498" y="4343959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951614-EB96-1135-2F65-8DE9027AEC0B}"/>
              </a:ext>
            </a:extLst>
          </p:cNvPr>
          <p:cNvSpPr/>
          <p:nvPr/>
        </p:nvSpPr>
        <p:spPr>
          <a:xfrm>
            <a:off x="7649499" y="4867808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D34DEA-A551-797E-6C8E-CB84EA6C59C3}"/>
              </a:ext>
            </a:extLst>
          </p:cNvPr>
          <p:cNvSpPr/>
          <p:nvPr/>
        </p:nvSpPr>
        <p:spPr>
          <a:xfrm>
            <a:off x="7649498" y="5391657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71CFE79-B65D-879D-F0B7-AF38FF8D2A14}"/>
              </a:ext>
            </a:extLst>
          </p:cNvPr>
          <p:cNvSpPr/>
          <p:nvPr/>
        </p:nvSpPr>
        <p:spPr>
          <a:xfrm>
            <a:off x="7649498" y="5915506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FEAFC27-F91F-02ED-EC4A-21FC0C24AA6C}"/>
              </a:ext>
            </a:extLst>
          </p:cNvPr>
          <p:cNvSpPr txBox="1"/>
          <p:nvPr/>
        </p:nvSpPr>
        <p:spPr>
          <a:xfrm>
            <a:off x="2477726" y="2807574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SaaS</a:t>
            </a:r>
            <a:endParaRPr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803BE26-4EE0-68C5-0220-FA4E0FBC59FA}"/>
              </a:ext>
            </a:extLst>
          </p:cNvPr>
          <p:cNvSpPr txBox="1"/>
          <p:nvPr/>
        </p:nvSpPr>
        <p:spPr>
          <a:xfrm>
            <a:off x="5083277" y="2803737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PaaS</a:t>
            </a:r>
            <a:endParaRPr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169984" name="テキスト ボックス 169983">
            <a:extLst>
              <a:ext uri="{FF2B5EF4-FFF2-40B4-BE49-F238E27FC236}">
                <a16:creationId xmlns:a16="http://schemas.microsoft.com/office/drawing/2014/main" id="{A14BD9E7-2C30-CD79-AF4D-24D402FB3596}"/>
              </a:ext>
            </a:extLst>
          </p:cNvPr>
          <p:cNvSpPr txBox="1"/>
          <p:nvPr/>
        </p:nvSpPr>
        <p:spPr>
          <a:xfrm>
            <a:off x="7639673" y="2824989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IaaS</a:t>
            </a:r>
            <a:endParaRPr lang="ja-JP" altLang="en-US" sz="2400" dirty="0"/>
          </a:p>
        </p:txBody>
      </p:sp>
      <p:sp>
        <p:nvSpPr>
          <p:cNvPr id="169985" name="フローチャート: 処理 169984">
            <a:extLst>
              <a:ext uri="{FF2B5EF4-FFF2-40B4-BE49-F238E27FC236}">
                <a16:creationId xmlns:a16="http://schemas.microsoft.com/office/drawing/2014/main" id="{28D62A18-3851-044F-6C3A-98745FAEC817}"/>
              </a:ext>
            </a:extLst>
          </p:cNvPr>
          <p:cNvSpPr/>
          <p:nvPr/>
        </p:nvSpPr>
        <p:spPr>
          <a:xfrm>
            <a:off x="4709598" y="2803737"/>
            <a:ext cx="2723646" cy="375635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9F8B2B-E4B6-07EE-1521-D9390288858A}"/>
              </a:ext>
            </a:extLst>
          </p:cNvPr>
          <p:cNvSpPr txBox="1"/>
          <p:nvPr/>
        </p:nvSpPr>
        <p:spPr>
          <a:xfrm>
            <a:off x="658761" y="506090"/>
            <a:ext cx="1059917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PaaS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Platform as a Service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）</a:t>
            </a:r>
            <a:endParaRPr lang="en-US" altLang="ja-JP" sz="2400" b="1" dirty="0">
              <a:solidFill>
                <a:srgbClr val="FF0000"/>
              </a:solidFill>
              <a:latin typeface="Noto Sans JP"/>
            </a:endParaRPr>
          </a:p>
          <a:p>
            <a:endParaRPr lang="en-US" altLang="ja-JP" sz="1200" dirty="0">
              <a:latin typeface="Noto Sans JP"/>
            </a:endParaRPr>
          </a:p>
          <a:p>
            <a:r>
              <a:rPr lang="ja-JP" altLang="en-US" sz="2400" b="1" dirty="0">
                <a:latin typeface="Noto Sans JP"/>
              </a:rPr>
              <a:t>事業者が運用しているアプリケーションを稼働させるための基盤（プラットフォーム）をサービスとして提供する</a:t>
            </a:r>
            <a:r>
              <a:rPr lang="ja-JP" altLang="en-US" sz="2400" dirty="0">
                <a:latin typeface="Noto Sans JP"/>
              </a:rPr>
              <a:t>クラウドサービスの形態。利用者は</a:t>
            </a:r>
            <a:r>
              <a:rPr lang="ja-JP" altLang="en-US" sz="2400" b="1" dirty="0">
                <a:latin typeface="Noto Sans JP"/>
              </a:rPr>
              <a:t>自身が購入または開発したアプリケーション</a:t>
            </a:r>
            <a:r>
              <a:rPr lang="ja-JP" altLang="en-US" sz="2400" dirty="0">
                <a:latin typeface="Noto Sans JP"/>
              </a:rPr>
              <a:t>をプラットフォーム上に実装し、管理・運用する。</a:t>
            </a:r>
            <a:endParaRPr lang="en-US" altLang="ja-JP" sz="2400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920704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A2AA24A-E424-BED0-C2D9-07FA239FEE22}"/>
              </a:ext>
            </a:extLst>
          </p:cNvPr>
          <p:cNvSpPr/>
          <p:nvPr/>
        </p:nvSpPr>
        <p:spPr>
          <a:xfrm>
            <a:off x="2477727" y="3271685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C1F31-6374-971F-83C5-EB0B5B80F9A5}"/>
              </a:ext>
            </a:extLst>
          </p:cNvPr>
          <p:cNvSpPr/>
          <p:nvPr/>
        </p:nvSpPr>
        <p:spPr>
          <a:xfrm>
            <a:off x="2477726" y="3795534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83D0EBE-8366-BB66-A05F-A75C804618A8}"/>
              </a:ext>
            </a:extLst>
          </p:cNvPr>
          <p:cNvSpPr/>
          <p:nvPr/>
        </p:nvSpPr>
        <p:spPr>
          <a:xfrm>
            <a:off x="2477726" y="4319383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140B32C-ED90-16E9-2093-0499992C9ECC}"/>
              </a:ext>
            </a:extLst>
          </p:cNvPr>
          <p:cNvSpPr/>
          <p:nvPr/>
        </p:nvSpPr>
        <p:spPr>
          <a:xfrm>
            <a:off x="2477727" y="4843232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5CB1B11-16C3-5337-4385-37DCFC750738}"/>
              </a:ext>
            </a:extLst>
          </p:cNvPr>
          <p:cNvSpPr/>
          <p:nvPr/>
        </p:nvSpPr>
        <p:spPr>
          <a:xfrm>
            <a:off x="2477726" y="5367081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BD46771-C076-FAAF-6D90-85516DE1792C}"/>
              </a:ext>
            </a:extLst>
          </p:cNvPr>
          <p:cNvSpPr/>
          <p:nvPr/>
        </p:nvSpPr>
        <p:spPr>
          <a:xfrm>
            <a:off x="2477726" y="589093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661C049-2E8A-2B2F-F7B5-AD748033204F}"/>
              </a:ext>
            </a:extLst>
          </p:cNvPr>
          <p:cNvSpPr/>
          <p:nvPr/>
        </p:nvSpPr>
        <p:spPr>
          <a:xfrm>
            <a:off x="5058700" y="3276605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0C7AC8-A09D-0629-E803-FF5C98204FE6}"/>
              </a:ext>
            </a:extLst>
          </p:cNvPr>
          <p:cNvSpPr/>
          <p:nvPr/>
        </p:nvSpPr>
        <p:spPr>
          <a:xfrm>
            <a:off x="5058699" y="3800454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BEC9BFA-B030-DEDE-A4AC-8628A3D7D08F}"/>
              </a:ext>
            </a:extLst>
          </p:cNvPr>
          <p:cNvSpPr/>
          <p:nvPr/>
        </p:nvSpPr>
        <p:spPr>
          <a:xfrm>
            <a:off x="5058699" y="4324303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9ABF2CB-3D7B-28C6-A037-89E16380D4C0}"/>
              </a:ext>
            </a:extLst>
          </p:cNvPr>
          <p:cNvSpPr/>
          <p:nvPr/>
        </p:nvSpPr>
        <p:spPr>
          <a:xfrm>
            <a:off x="5058700" y="4848152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87193CD-20D4-7035-6EB7-8F48A132FA3E}"/>
              </a:ext>
            </a:extLst>
          </p:cNvPr>
          <p:cNvSpPr/>
          <p:nvPr/>
        </p:nvSpPr>
        <p:spPr>
          <a:xfrm>
            <a:off x="5058699" y="5372001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3F4E7A1-19E3-CA69-4761-F03371965966}"/>
              </a:ext>
            </a:extLst>
          </p:cNvPr>
          <p:cNvSpPr/>
          <p:nvPr/>
        </p:nvSpPr>
        <p:spPr>
          <a:xfrm>
            <a:off x="5058699" y="5895850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F94DBD2-A791-2A05-B424-748A3138AA9C}"/>
              </a:ext>
            </a:extLst>
          </p:cNvPr>
          <p:cNvSpPr/>
          <p:nvPr/>
        </p:nvSpPr>
        <p:spPr>
          <a:xfrm>
            <a:off x="7649499" y="3296261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アプリケーション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A94BE6F-D46C-AE57-DEAB-5BE93D363577}"/>
              </a:ext>
            </a:extLst>
          </p:cNvPr>
          <p:cNvSpPr/>
          <p:nvPr/>
        </p:nvSpPr>
        <p:spPr>
          <a:xfrm>
            <a:off x="7649498" y="3820110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ミドルウェア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81BDC6-8629-7C99-52E3-C4455FAE6787}"/>
              </a:ext>
            </a:extLst>
          </p:cNvPr>
          <p:cNvSpPr/>
          <p:nvPr/>
        </p:nvSpPr>
        <p:spPr>
          <a:xfrm>
            <a:off x="7649498" y="4343959"/>
            <a:ext cx="2025445" cy="44245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OS</a:t>
            </a:r>
            <a:endParaRPr kumimoji="1" lang="ja-JP" altLang="en-US" b="1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951614-EB96-1135-2F65-8DE9027AEC0B}"/>
              </a:ext>
            </a:extLst>
          </p:cNvPr>
          <p:cNvSpPr/>
          <p:nvPr/>
        </p:nvSpPr>
        <p:spPr>
          <a:xfrm>
            <a:off x="7649499" y="4867808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サーバ</a:t>
            </a:r>
            <a:endParaRPr kumimoji="1" lang="en-US" altLang="ja-JP" b="1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3D34DEA-A551-797E-6C8E-CB84EA6C59C3}"/>
              </a:ext>
            </a:extLst>
          </p:cNvPr>
          <p:cNvSpPr/>
          <p:nvPr/>
        </p:nvSpPr>
        <p:spPr>
          <a:xfrm>
            <a:off x="7649498" y="5391657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ストレージ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71CFE79-B65D-879D-F0B7-AF38FF8D2A14}"/>
              </a:ext>
            </a:extLst>
          </p:cNvPr>
          <p:cNvSpPr/>
          <p:nvPr/>
        </p:nvSpPr>
        <p:spPr>
          <a:xfrm>
            <a:off x="7649498" y="5915506"/>
            <a:ext cx="2025445" cy="442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ネットワーク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FEAFC27-F91F-02ED-EC4A-21FC0C24AA6C}"/>
              </a:ext>
            </a:extLst>
          </p:cNvPr>
          <p:cNvSpPr txBox="1"/>
          <p:nvPr/>
        </p:nvSpPr>
        <p:spPr>
          <a:xfrm>
            <a:off x="2477726" y="2807574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SaaS</a:t>
            </a:r>
            <a:endParaRPr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803BE26-4EE0-68C5-0220-FA4E0FBC59FA}"/>
              </a:ext>
            </a:extLst>
          </p:cNvPr>
          <p:cNvSpPr txBox="1"/>
          <p:nvPr/>
        </p:nvSpPr>
        <p:spPr>
          <a:xfrm>
            <a:off x="5083277" y="2803737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>
                <a:latin typeface="Noto Sans JP"/>
              </a:rPr>
              <a:t>PaaS</a:t>
            </a:r>
            <a:endParaRPr lang="ja-JP" altLang="en-US" sz="2400" dirty="0"/>
          </a:p>
        </p:txBody>
      </p:sp>
      <p:sp>
        <p:nvSpPr>
          <p:cNvPr id="169984" name="テキスト ボックス 169983">
            <a:extLst>
              <a:ext uri="{FF2B5EF4-FFF2-40B4-BE49-F238E27FC236}">
                <a16:creationId xmlns:a16="http://schemas.microsoft.com/office/drawing/2014/main" id="{A14BD9E7-2C30-CD79-AF4D-24D402FB3596}"/>
              </a:ext>
            </a:extLst>
          </p:cNvPr>
          <p:cNvSpPr txBox="1"/>
          <p:nvPr/>
        </p:nvSpPr>
        <p:spPr>
          <a:xfrm>
            <a:off x="7639673" y="2824989"/>
            <a:ext cx="20254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b="1" dirty="0">
                <a:solidFill>
                  <a:srgbClr val="0070C0"/>
                </a:solidFill>
                <a:latin typeface="Noto Sans JP"/>
              </a:rPr>
              <a:t>IaaS</a:t>
            </a:r>
            <a:endParaRPr lang="ja-JP" altLang="en-US" sz="2400" b="1" dirty="0">
              <a:solidFill>
                <a:srgbClr val="0070C0"/>
              </a:solidFill>
            </a:endParaRPr>
          </a:p>
        </p:txBody>
      </p:sp>
      <p:sp>
        <p:nvSpPr>
          <p:cNvPr id="169985" name="フローチャート: 処理 169984">
            <a:extLst>
              <a:ext uri="{FF2B5EF4-FFF2-40B4-BE49-F238E27FC236}">
                <a16:creationId xmlns:a16="http://schemas.microsoft.com/office/drawing/2014/main" id="{28D62A18-3851-044F-6C3A-98745FAEC817}"/>
              </a:ext>
            </a:extLst>
          </p:cNvPr>
          <p:cNvSpPr/>
          <p:nvPr/>
        </p:nvSpPr>
        <p:spPr>
          <a:xfrm>
            <a:off x="7290572" y="2803737"/>
            <a:ext cx="2723646" cy="3756358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E49185-7ACF-871E-AFD1-C86D4E708425}"/>
              </a:ext>
            </a:extLst>
          </p:cNvPr>
          <p:cNvSpPr txBox="1"/>
          <p:nvPr/>
        </p:nvSpPr>
        <p:spPr>
          <a:xfrm>
            <a:off x="491613" y="593924"/>
            <a:ext cx="109138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IaaS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（</a:t>
            </a:r>
            <a:r>
              <a:rPr lang="en-US" altLang="ja-JP" sz="2400" b="1" dirty="0">
                <a:solidFill>
                  <a:srgbClr val="FF0000"/>
                </a:solidFill>
                <a:latin typeface="Noto Sans JP"/>
              </a:rPr>
              <a:t>Infrastructure as a Service</a:t>
            </a:r>
            <a:r>
              <a:rPr lang="ja-JP" altLang="en-US" sz="2400" b="1" dirty="0">
                <a:solidFill>
                  <a:srgbClr val="FF0000"/>
                </a:solidFill>
                <a:latin typeface="Noto Sans JP"/>
              </a:rPr>
              <a:t>）</a:t>
            </a:r>
            <a:endParaRPr lang="en-US" altLang="ja-JP" sz="2400" b="1" dirty="0">
              <a:solidFill>
                <a:srgbClr val="FF0000"/>
              </a:solidFill>
              <a:latin typeface="Noto Sans JP"/>
            </a:endParaRPr>
          </a:p>
          <a:p>
            <a:endParaRPr lang="en-US" altLang="ja-JP" sz="1200" dirty="0">
              <a:latin typeface="Noto Sans JP"/>
            </a:endParaRPr>
          </a:p>
          <a:p>
            <a:r>
              <a:rPr lang="ja-JP" altLang="en-US" sz="2400" dirty="0">
                <a:latin typeface="Noto Sans JP"/>
              </a:rPr>
              <a:t>システムを構築するための</a:t>
            </a:r>
            <a:r>
              <a:rPr lang="ja-JP" altLang="en-US" sz="2400" b="1" dirty="0">
                <a:latin typeface="Noto Sans JP"/>
              </a:rPr>
              <a:t>ハードウェア資源（</a:t>
            </a:r>
            <a:r>
              <a:rPr lang="en-US" altLang="ja-JP" sz="2400" b="1" dirty="0">
                <a:latin typeface="Noto Sans JP"/>
              </a:rPr>
              <a:t>CPU</a:t>
            </a:r>
            <a:r>
              <a:rPr lang="ja-JP" altLang="en-US" sz="2400" b="1" dirty="0">
                <a:latin typeface="Noto Sans JP"/>
              </a:rPr>
              <a:t>・メモリ・ストレージ・ネットワーク資源）をサービスの形で提供する</a:t>
            </a:r>
            <a:r>
              <a:rPr lang="ja-JP" altLang="en-US" sz="2400" dirty="0">
                <a:latin typeface="Noto Sans JP"/>
              </a:rPr>
              <a:t>クラウドサービスの形態。利用者は提供された基盤の上に</a:t>
            </a:r>
            <a:r>
              <a:rPr lang="ja-JP" altLang="en-US" sz="2400" b="1" dirty="0">
                <a:latin typeface="Noto Sans JP"/>
              </a:rPr>
              <a:t>任意の</a:t>
            </a:r>
            <a:r>
              <a:rPr lang="en-US" altLang="ja-JP" sz="2400" b="1" dirty="0">
                <a:latin typeface="Noto Sans JP"/>
              </a:rPr>
              <a:t>OS</a:t>
            </a:r>
            <a:r>
              <a:rPr lang="ja-JP" altLang="en-US" sz="2400" b="1" dirty="0">
                <a:latin typeface="Noto Sans JP"/>
              </a:rPr>
              <a:t>やミドルウェアを導入</a:t>
            </a:r>
            <a:r>
              <a:rPr lang="ja-JP" altLang="en-US" sz="2400" dirty="0">
                <a:latin typeface="Noto Sans JP"/>
              </a:rPr>
              <a:t>し、その上にソフトウェアを構築する。</a:t>
            </a:r>
            <a:endParaRPr lang="en-US" altLang="ja-JP" sz="2400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310213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4">
            <a:extLst>
              <a:ext uri="{FF2B5EF4-FFF2-40B4-BE49-F238E27FC236}">
                <a16:creationId xmlns:a16="http://schemas.microsoft.com/office/drawing/2014/main" id="{55A219CE-7322-44D1-8022-371F40D4A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130164"/>
              </p:ext>
            </p:extLst>
          </p:nvPr>
        </p:nvGraphicFramePr>
        <p:xfrm>
          <a:off x="1179871" y="641005"/>
          <a:ext cx="9773265" cy="56731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8848">
                  <a:extLst>
                    <a:ext uri="{9D8B030D-6E8A-4147-A177-3AD203B41FA5}">
                      <a16:colId xmlns:a16="http://schemas.microsoft.com/office/drawing/2014/main" val="2586290739"/>
                    </a:ext>
                  </a:extLst>
                </a:gridCol>
                <a:gridCol w="2744267">
                  <a:extLst>
                    <a:ext uri="{9D8B030D-6E8A-4147-A177-3AD203B41FA5}">
                      <a16:colId xmlns:a16="http://schemas.microsoft.com/office/drawing/2014/main" val="3202630036"/>
                    </a:ext>
                  </a:extLst>
                </a:gridCol>
                <a:gridCol w="2825882">
                  <a:extLst>
                    <a:ext uri="{9D8B030D-6E8A-4147-A177-3AD203B41FA5}">
                      <a16:colId xmlns:a16="http://schemas.microsoft.com/office/drawing/2014/main" val="3907247047"/>
                    </a:ext>
                  </a:extLst>
                </a:gridCol>
                <a:gridCol w="2744268">
                  <a:extLst>
                    <a:ext uri="{9D8B030D-6E8A-4147-A177-3AD203B41FA5}">
                      <a16:colId xmlns:a16="http://schemas.microsoft.com/office/drawing/2014/main" val="249927203"/>
                    </a:ext>
                  </a:extLst>
                </a:gridCol>
              </a:tblGrid>
              <a:tr h="653278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SaaS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PaaS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IaaS</a:t>
                      </a:r>
                      <a:endParaRPr kumimoji="1" lang="ja-JP" altLang="en-US" dirty="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490906"/>
                  </a:ext>
                </a:extLst>
              </a:tr>
              <a:tr h="71824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自由度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669122"/>
                  </a:ext>
                </a:extLst>
              </a:tr>
              <a:tr h="80077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専門性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9476817"/>
                  </a:ext>
                </a:extLst>
              </a:tr>
              <a:tr h="1527363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向いている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ユーザ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すぐに簡単に使いたいユーザ向け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ある程度の自由度をもってアプリケーションを開発をしたいユーザ向け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高い自由度の中でアプリケーションを開発したいユーザ向け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019835"/>
                  </a:ext>
                </a:extLst>
              </a:tr>
              <a:tr h="1973446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代表例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Microsoft 365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Google Workspace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Salesforce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HEROKU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Google App Engine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AWS Lambda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Amazon Web Services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Microsoft Azure</a:t>
                      </a:r>
                    </a:p>
                    <a:p>
                      <a:pPr algn="l"/>
                      <a:r>
                        <a:rPr kumimoji="1" lang="ja-JP" altLang="en-US" dirty="0"/>
                        <a:t>・</a:t>
                      </a:r>
                      <a:r>
                        <a:rPr kumimoji="1" lang="en-US" altLang="ja-JP" dirty="0"/>
                        <a:t>google cloud platform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3525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58DBA87A-D3EC-36AE-2213-F70CD60F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254" y="5229086"/>
            <a:ext cx="1594255" cy="351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035ADE4-FABC-8801-DB64-3246CB078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588" y="5918089"/>
            <a:ext cx="1671075" cy="28710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AA8CDA2-06CC-2A95-1D42-A500626CB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9230" y="5659566"/>
            <a:ext cx="615334" cy="430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7C708E8-8AAA-2FF3-8CDC-0E9330568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499" y="5315151"/>
            <a:ext cx="1150374" cy="32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EA27E55-6DDD-A70B-92DC-A01A742C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856" y="5288948"/>
            <a:ext cx="806288" cy="80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95FFA742-A8E1-16BE-0E2C-80B8E82C23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8835" y="5667592"/>
            <a:ext cx="674278" cy="548193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EC8344CC-971B-819F-6F0B-99CC236C6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736" y="5404991"/>
            <a:ext cx="533400" cy="32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pload.wikimedia.org/wikipedia/commons/thumb/f/fa/...">
            <a:extLst>
              <a:ext uri="{FF2B5EF4-FFF2-40B4-BE49-F238E27FC236}">
                <a16:creationId xmlns:a16="http://schemas.microsoft.com/office/drawing/2014/main" id="{D856881D-A2BE-47AA-AA71-49A09905B0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2144" y="5546195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6D5B5D3-D8A5-095C-8086-8A81D0CF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222" y="5440294"/>
            <a:ext cx="1044176" cy="54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958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01341" y="94760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 秋季 問</a:t>
            </a:r>
            <a:r>
              <a:rPr lang="en-US" altLang="ja-JP" sz="2400" b="1" dirty="0">
                <a:latin typeface="Noto Sans JP"/>
              </a:rPr>
              <a:t>11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3F2156-AA6C-4B42-3EFD-D21588A17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28" y="1648757"/>
            <a:ext cx="9259592" cy="42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099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01341" y="94760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 秋季 問</a:t>
            </a:r>
            <a:r>
              <a:rPr lang="en-US" altLang="ja-JP" sz="2400" b="1" dirty="0">
                <a:latin typeface="Noto Sans JP"/>
              </a:rPr>
              <a:t>11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3F2156-AA6C-4B42-3EFD-D21588A17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28" y="1648757"/>
            <a:ext cx="9259592" cy="424874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E239989-EBE4-E449-E81F-BA93958EE61F}"/>
              </a:ext>
            </a:extLst>
          </p:cNvPr>
          <p:cNvSpPr/>
          <p:nvPr/>
        </p:nvSpPr>
        <p:spPr>
          <a:xfrm>
            <a:off x="1946787" y="4866968"/>
            <a:ext cx="511278" cy="452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457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01341" y="947606"/>
            <a:ext cx="43097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Noto Sans JP"/>
              </a:rPr>
              <a:t>平成</a:t>
            </a:r>
            <a:r>
              <a:rPr lang="en-US" altLang="ja-JP" sz="2400" b="1" dirty="0">
                <a:latin typeface="Noto Sans JP"/>
              </a:rPr>
              <a:t>29</a:t>
            </a:r>
            <a:r>
              <a:rPr lang="ja-JP" altLang="en-US" sz="2400" b="1" dirty="0">
                <a:latin typeface="Noto Sans JP"/>
              </a:rPr>
              <a:t>年 秋季 問</a:t>
            </a:r>
            <a:r>
              <a:rPr lang="en-US" altLang="ja-JP" sz="2400" b="1" dirty="0">
                <a:latin typeface="Noto Sans JP"/>
              </a:rPr>
              <a:t>11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3F2156-AA6C-4B42-3EFD-D21588A17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528" y="1648757"/>
            <a:ext cx="9259592" cy="4248743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7E239989-EBE4-E449-E81F-BA93958EE61F}"/>
              </a:ext>
            </a:extLst>
          </p:cNvPr>
          <p:cNvSpPr/>
          <p:nvPr/>
        </p:nvSpPr>
        <p:spPr>
          <a:xfrm>
            <a:off x="1946787" y="4866968"/>
            <a:ext cx="511278" cy="45228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9B4BEFD-41A3-0287-C90A-C4B82A6BF4EC}"/>
              </a:ext>
            </a:extLst>
          </p:cNvPr>
          <p:cNvSpPr txBox="1"/>
          <p:nvPr/>
        </p:nvSpPr>
        <p:spPr>
          <a:xfrm>
            <a:off x="7325033" y="2617528"/>
            <a:ext cx="1347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</a:rPr>
              <a:t>ISP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54FCD6-A85A-A30D-6734-E6D5B34B3A44}"/>
              </a:ext>
            </a:extLst>
          </p:cNvPr>
          <p:cNvSpPr txBox="1"/>
          <p:nvPr/>
        </p:nvSpPr>
        <p:spPr>
          <a:xfrm>
            <a:off x="4537589" y="3573073"/>
            <a:ext cx="1347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</a:rPr>
              <a:t>IaaS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81218AF-E0B0-B5FD-63AD-20F51FCFEE5A}"/>
              </a:ext>
            </a:extLst>
          </p:cNvPr>
          <p:cNvSpPr txBox="1"/>
          <p:nvPr/>
        </p:nvSpPr>
        <p:spPr>
          <a:xfrm>
            <a:off x="9783098" y="4384234"/>
            <a:ext cx="1347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0070C0"/>
                </a:solidFill>
              </a:rPr>
              <a:t>⇒ </a:t>
            </a:r>
            <a:r>
              <a:rPr lang="en-US" altLang="ja-JP" sz="2000" b="1" dirty="0">
                <a:solidFill>
                  <a:srgbClr val="0070C0"/>
                </a:solidFill>
              </a:rPr>
              <a:t>PaaS</a:t>
            </a:r>
            <a:endParaRPr lang="ja-JP" altLang="en-US" sz="2000" b="1" dirty="0">
              <a:solidFill>
                <a:srgbClr val="0070C0"/>
              </a:solidFill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2832232-3094-DA1A-F0A3-8AFE1A44C2C2}"/>
              </a:ext>
            </a:extLst>
          </p:cNvPr>
          <p:cNvCxnSpPr/>
          <p:nvPr/>
        </p:nvCxnSpPr>
        <p:spPr>
          <a:xfrm>
            <a:off x="2664542" y="3017638"/>
            <a:ext cx="333313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99AD16F-0CE9-AC62-04AD-EE7907A73F33}"/>
              </a:ext>
            </a:extLst>
          </p:cNvPr>
          <p:cNvCxnSpPr>
            <a:cxnSpLocks/>
          </p:cNvCxnSpPr>
          <p:nvPr/>
        </p:nvCxnSpPr>
        <p:spPr>
          <a:xfrm>
            <a:off x="5884608" y="3433051"/>
            <a:ext cx="177963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FC3C237-25F6-D1AA-F639-C0960A89BC38}"/>
              </a:ext>
            </a:extLst>
          </p:cNvPr>
          <p:cNvCxnSpPr>
            <a:cxnSpLocks/>
          </p:cNvCxnSpPr>
          <p:nvPr/>
        </p:nvCxnSpPr>
        <p:spPr>
          <a:xfrm>
            <a:off x="5997677" y="4784344"/>
            <a:ext cx="4031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F0F66E2-210F-25A4-95A8-4BD5CE700CB0}"/>
              </a:ext>
            </a:extLst>
          </p:cNvPr>
          <p:cNvSpPr txBox="1"/>
          <p:nvPr/>
        </p:nvSpPr>
        <p:spPr>
          <a:xfrm>
            <a:off x="1868129" y="131882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hlinkClick r:id="rId3"/>
              </a:rPr>
              <a:t>【IT</a:t>
            </a:r>
            <a:r>
              <a:rPr lang="ja-JP" altLang="en-US" dirty="0">
                <a:hlinkClick r:id="rId3"/>
              </a:rPr>
              <a:t>パスポート試験</a:t>
            </a:r>
            <a:r>
              <a:rPr lang="en-US" altLang="ja-JP" dirty="0">
                <a:hlinkClick r:id="rId3"/>
              </a:rPr>
              <a:t>】</a:t>
            </a:r>
            <a:r>
              <a:rPr lang="ja-JP" altLang="en-US" dirty="0">
                <a:hlinkClick r:id="rId3"/>
              </a:rPr>
              <a:t>過去問題（問題冊子・解答例） </a:t>
            </a:r>
            <a:r>
              <a:rPr lang="en-US" altLang="ja-JP" dirty="0">
                <a:hlinkClick r:id="rId3"/>
              </a:rPr>
              <a:t>(ipa.go.jp)</a:t>
            </a:r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0A8CAC2-9208-F04F-B3B2-BF64739931F7}"/>
              </a:ext>
            </a:extLst>
          </p:cNvPr>
          <p:cNvSpPr txBox="1"/>
          <p:nvPr/>
        </p:nvSpPr>
        <p:spPr>
          <a:xfrm>
            <a:off x="3048000" y="32467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hlinkClick r:id="rId4"/>
              </a:rPr>
              <a:t>2017h29a_ip_qs.pdf (ipa.go.jp)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276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368</Words>
  <Application>Microsoft Office PowerPoint</Application>
  <PresentationFormat>ワイド画面</PresentationFormat>
  <Paragraphs>114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Noto Sans JP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610</cp:revision>
  <dcterms:created xsi:type="dcterms:W3CDTF">2023-10-19T04:21:29Z</dcterms:created>
  <dcterms:modified xsi:type="dcterms:W3CDTF">2024-02-19T00:07:43Z</dcterms:modified>
</cp:coreProperties>
</file>