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99" autoAdjust="0"/>
    <p:restoredTop sz="94933" autoAdjust="0"/>
  </p:normalViewPr>
  <p:slideViewPr>
    <p:cSldViewPr snapToGrid="0">
      <p:cViewPr varScale="1">
        <p:scale>
          <a:sx n="83" d="100"/>
          <a:sy n="83" d="100"/>
        </p:scale>
        <p:origin x="733" y="7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13EE13-E53E-968F-10AA-3E5BD16991B5}"/>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080139F6-0006-5DE6-ABC8-29A0802226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36D393B-E17B-BE59-CDB5-2B52AC1167B5}"/>
              </a:ext>
            </a:extLst>
          </p:cNvPr>
          <p:cNvSpPr>
            <a:spLocks noGrp="1"/>
          </p:cNvSpPr>
          <p:nvPr>
            <p:ph type="dt" sz="half" idx="10"/>
          </p:nvPr>
        </p:nvSpPr>
        <p:spPr/>
        <p:txBody>
          <a:bodyPr/>
          <a:lstStyle/>
          <a:p>
            <a:fld id="{7E6659E3-AF4E-4097-B951-5CEE4C68EC00}" type="datetimeFigureOut">
              <a:rPr kumimoji="1" lang="ja-JP" altLang="en-US" smtClean="0"/>
              <a:t>2023/12/25</a:t>
            </a:fld>
            <a:endParaRPr kumimoji="1" lang="ja-JP" altLang="en-US"/>
          </a:p>
        </p:txBody>
      </p:sp>
      <p:sp>
        <p:nvSpPr>
          <p:cNvPr id="5" name="フッター プレースホルダー 4">
            <a:extLst>
              <a:ext uri="{FF2B5EF4-FFF2-40B4-BE49-F238E27FC236}">
                <a16:creationId xmlns:a16="http://schemas.microsoft.com/office/drawing/2014/main" id="{ECC20AC5-313F-68FB-1F82-9A1C040FADD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37F714C-63B4-E0A6-2634-DC561C256416}"/>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1246233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251349-E83E-189C-3F6F-02919DF17A5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F9EE85F-5471-5414-28E5-3BA55E64E3CE}"/>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0E5D245-05A9-8B7A-2CDD-2A7B4E51589A}"/>
              </a:ext>
            </a:extLst>
          </p:cNvPr>
          <p:cNvSpPr>
            <a:spLocks noGrp="1"/>
          </p:cNvSpPr>
          <p:nvPr>
            <p:ph type="dt" sz="half" idx="10"/>
          </p:nvPr>
        </p:nvSpPr>
        <p:spPr/>
        <p:txBody>
          <a:bodyPr/>
          <a:lstStyle/>
          <a:p>
            <a:fld id="{7E6659E3-AF4E-4097-B951-5CEE4C68EC00}" type="datetimeFigureOut">
              <a:rPr kumimoji="1" lang="ja-JP" altLang="en-US" smtClean="0"/>
              <a:t>2023/12/25</a:t>
            </a:fld>
            <a:endParaRPr kumimoji="1" lang="ja-JP" altLang="en-US"/>
          </a:p>
        </p:txBody>
      </p:sp>
      <p:sp>
        <p:nvSpPr>
          <p:cNvPr id="5" name="フッター プレースホルダー 4">
            <a:extLst>
              <a:ext uri="{FF2B5EF4-FFF2-40B4-BE49-F238E27FC236}">
                <a16:creationId xmlns:a16="http://schemas.microsoft.com/office/drawing/2014/main" id="{E813A2C2-F277-00F1-B0C7-43782D6ECD4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5C5759B-A2EA-E12E-BF72-D24375505EDD}"/>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2793792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975389E-1A6E-E07E-E236-F5CA39448A4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B913E6F-3D87-98A2-75E1-E3122A406CD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C342B24-18A5-4E75-CBA4-E1EDE74E45A3}"/>
              </a:ext>
            </a:extLst>
          </p:cNvPr>
          <p:cNvSpPr>
            <a:spLocks noGrp="1"/>
          </p:cNvSpPr>
          <p:nvPr>
            <p:ph type="dt" sz="half" idx="10"/>
          </p:nvPr>
        </p:nvSpPr>
        <p:spPr/>
        <p:txBody>
          <a:bodyPr/>
          <a:lstStyle/>
          <a:p>
            <a:fld id="{7E6659E3-AF4E-4097-B951-5CEE4C68EC00}" type="datetimeFigureOut">
              <a:rPr kumimoji="1" lang="ja-JP" altLang="en-US" smtClean="0"/>
              <a:t>2023/12/25</a:t>
            </a:fld>
            <a:endParaRPr kumimoji="1" lang="ja-JP" altLang="en-US"/>
          </a:p>
        </p:txBody>
      </p:sp>
      <p:sp>
        <p:nvSpPr>
          <p:cNvPr id="5" name="フッター プレースホルダー 4">
            <a:extLst>
              <a:ext uri="{FF2B5EF4-FFF2-40B4-BE49-F238E27FC236}">
                <a16:creationId xmlns:a16="http://schemas.microsoft.com/office/drawing/2014/main" id="{DDB8E504-2216-6822-D971-228FE511D6D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EB6FF23-9AED-D68C-CA65-DBBD5F1C23AF}"/>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3800030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650E4A-3EC1-972D-77E5-4923D1D2223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2C92F36-A6DF-D0B5-05DC-FFFFF8836605}"/>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FC22459-9663-2080-9CF8-395CE08AB5B4}"/>
              </a:ext>
            </a:extLst>
          </p:cNvPr>
          <p:cNvSpPr>
            <a:spLocks noGrp="1"/>
          </p:cNvSpPr>
          <p:nvPr>
            <p:ph type="dt" sz="half" idx="10"/>
          </p:nvPr>
        </p:nvSpPr>
        <p:spPr/>
        <p:txBody>
          <a:bodyPr/>
          <a:lstStyle/>
          <a:p>
            <a:fld id="{7E6659E3-AF4E-4097-B951-5CEE4C68EC00}" type="datetimeFigureOut">
              <a:rPr kumimoji="1" lang="ja-JP" altLang="en-US" smtClean="0"/>
              <a:t>2023/12/25</a:t>
            </a:fld>
            <a:endParaRPr kumimoji="1" lang="ja-JP" altLang="en-US"/>
          </a:p>
        </p:txBody>
      </p:sp>
      <p:sp>
        <p:nvSpPr>
          <p:cNvPr id="5" name="フッター プレースホルダー 4">
            <a:extLst>
              <a:ext uri="{FF2B5EF4-FFF2-40B4-BE49-F238E27FC236}">
                <a16:creationId xmlns:a16="http://schemas.microsoft.com/office/drawing/2014/main" id="{2BE30E9B-2FA6-B5AB-ACE3-A50C2149F1F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5028879-FD21-37E3-3552-85DAEEB00AE8}"/>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2247430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4BA3A2-874D-4BE9-C388-B3A0E374F47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AACCB62-16D5-08E5-CEBE-F05B066A5A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688D4585-BACF-06B0-2EA1-673595CD2531}"/>
              </a:ext>
            </a:extLst>
          </p:cNvPr>
          <p:cNvSpPr>
            <a:spLocks noGrp="1"/>
          </p:cNvSpPr>
          <p:nvPr>
            <p:ph type="dt" sz="half" idx="10"/>
          </p:nvPr>
        </p:nvSpPr>
        <p:spPr/>
        <p:txBody>
          <a:bodyPr/>
          <a:lstStyle/>
          <a:p>
            <a:fld id="{7E6659E3-AF4E-4097-B951-5CEE4C68EC00}" type="datetimeFigureOut">
              <a:rPr kumimoji="1" lang="ja-JP" altLang="en-US" smtClean="0"/>
              <a:t>2023/12/25</a:t>
            </a:fld>
            <a:endParaRPr kumimoji="1" lang="ja-JP" altLang="en-US"/>
          </a:p>
        </p:txBody>
      </p:sp>
      <p:sp>
        <p:nvSpPr>
          <p:cNvPr id="5" name="フッター プレースホルダー 4">
            <a:extLst>
              <a:ext uri="{FF2B5EF4-FFF2-40B4-BE49-F238E27FC236}">
                <a16:creationId xmlns:a16="http://schemas.microsoft.com/office/drawing/2014/main" id="{7305A1CF-D0F1-D75F-A992-2AE817BCE6B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16DD052-4C4A-CAB9-61A8-FA662BE1675B}"/>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3316496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E3567D-A8ED-D111-D0F3-9A21536E27A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14C964D-D31A-AEF3-475D-19B96BDB818B}"/>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18B00E2D-7C09-871D-07F9-BCA93E5BE67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A69DC15-3DAB-9BE6-D240-CF4A620AFF3A}"/>
              </a:ext>
            </a:extLst>
          </p:cNvPr>
          <p:cNvSpPr>
            <a:spLocks noGrp="1"/>
          </p:cNvSpPr>
          <p:nvPr>
            <p:ph type="dt" sz="half" idx="10"/>
          </p:nvPr>
        </p:nvSpPr>
        <p:spPr/>
        <p:txBody>
          <a:bodyPr/>
          <a:lstStyle/>
          <a:p>
            <a:fld id="{7E6659E3-AF4E-4097-B951-5CEE4C68EC00}" type="datetimeFigureOut">
              <a:rPr kumimoji="1" lang="ja-JP" altLang="en-US" smtClean="0"/>
              <a:t>2023/12/25</a:t>
            </a:fld>
            <a:endParaRPr kumimoji="1" lang="ja-JP" altLang="en-US"/>
          </a:p>
        </p:txBody>
      </p:sp>
      <p:sp>
        <p:nvSpPr>
          <p:cNvPr id="6" name="フッター プレースホルダー 5">
            <a:extLst>
              <a:ext uri="{FF2B5EF4-FFF2-40B4-BE49-F238E27FC236}">
                <a16:creationId xmlns:a16="http://schemas.microsoft.com/office/drawing/2014/main" id="{83385BEF-E649-B4EF-803A-4A1AA169FDE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B2662CD-7659-B569-8E30-51F404FCE88D}"/>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84210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B73D7A-CBB2-E8A7-0EE5-14427EF74A17}"/>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621B17B-FCEA-FF8D-163A-E51A6EA941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21B57FCA-C47F-031D-AE2E-6F48D69911AE}"/>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8022031-A2AE-5E9C-231E-0B674A59BD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12758D5-3390-4047-167C-3EE3AC9E22D6}"/>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9E3E056F-2928-67C9-1B64-17EA35FB1253}"/>
              </a:ext>
            </a:extLst>
          </p:cNvPr>
          <p:cNvSpPr>
            <a:spLocks noGrp="1"/>
          </p:cNvSpPr>
          <p:nvPr>
            <p:ph type="dt" sz="half" idx="10"/>
          </p:nvPr>
        </p:nvSpPr>
        <p:spPr/>
        <p:txBody>
          <a:bodyPr/>
          <a:lstStyle/>
          <a:p>
            <a:fld id="{7E6659E3-AF4E-4097-B951-5CEE4C68EC00}" type="datetimeFigureOut">
              <a:rPr kumimoji="1" lang="ja-JP" altLang="en-US" smtClean="0"/>
              <a:t>2023/12/25</a:t>
            </a:fld>
            <a:endParaRPr kumimoji="1" lang="ja-JP" altLang="en-US"/>
          </a:p>
        </p:txBody>
      </p:sp>
      <p:sp>
        <p:nvSpPr>
          <p:cNvPr id="8" name="フッター プレースホルダー 7">
            <a:extLst>
              <a:ext uri="{FF2B5EF4-FFF2-40B4-BE49-F238E27FC236}">
                <a16:creationId xmlns:a16="http://schemas.microsoft.com/office/drawing/2014/main" id="{AF018C53-BA0E-007E-E622-25CEEC695B8E}"/>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917D049-579A-DD47-19B3-8D81489FB1E6}"/>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4089917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EDA101-AC73-9BF6-9B5C-6DE970EF80EE}"/>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AD594641-2C8E-D76D-7628-A5C2C3DD3B51}"/>
              </a:ext>
            </a:extLst>
          </p:cNvPr>
          <p:cNvSpPr>
            <a:spLocks noGrp="1"/>
          </p:cNvSpPr>
          <p:nvPr>
            <p:ph type="dt" sz="half" idx="10"/>
          </p:nvPr>
        </p:nvSpPr>
        <p:spPr/>
        <p:txBody>
          <a:bodyPr/>
          <a:lstStyle/>
          <a:p>
            <a:fld id="{7E6659E3-AF4E-4097-B951-5CEE4C68EC00}" type="datetimeFigureOut">
              <a:rPr kumimoji="1" lang="ja-JP" altLang="en-US" smtClean="0"/>
              <a:t>2023/12/25</a:t>
            </a:fld>
            <a:endParaRPr kumimoji="1" lang="ja-JP" altLang="en-US"/>
          </a:p>
        </p:txBody>
      </p:sp>
      <p:sp>
        <p:nvSpPr>
          <p:cNvPr id="4" name="フッター プレースホルダー 3">
            <a:extLst>
              <a:ext uri="{FF2B5EF4-FFF2-40B4-BE49-F238E27FC236}">
                <a16:creationId xmlns:a16="http://schemas.microsoft.com/office/drawing/2014/main" id="{BCC370C7-D57C-0F5C-003A-F090A004574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36F4F308-9A95-CFBE-C5DC-8B5D53D45ED1}"/>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3078946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C1A3471-3FD9-21D7-F730-DCE80BAF8F82}"/>
              </a:ext>
            </a:extLst>
          </p:cNvPr>
          <p:cNvSpPr>
            <a:spLocks noGrp="1"/>
          </p:cNvSpPr>
          <p:nvPr>
            <p:ph type="dt" sz="half" idx="10"/>
          </p:nvPr>
        </p:nvSpPr>
        <p:spPr/>
        <p:txBody>
          <a:bodyPr/>
          <a:lstStyle/>
          <a:p>
            <a:fld id="{7E6659E3-AF4E-4097-B951-5CEE4C68EC00}" type="datetimeFigureOut">
              <a:rPr kumimoji="1" lang="ja-JP" altLang="en-US" smtClean="0"/>
              <a:t>2023/12/25</a:t>
            </a:fld>
            <a:endParaRPr kumimoji="1" lang="ja-JP" altLang="en-US"/>
          </a:p>
        </p:txBody>
      </p:sp>
      <p:sp>
        <p:nvSpPr>
          <p:cNvPr id="3" name="フッター プレースホルダー 2">
            <a:extLst>
              <a:ext uri="{FF2B5EF4-FFF2-40B4-BE49-F238E27FC236}">
                <a16:creationId xmlns:a16="http://schemas.microsoft.com/office/drawing/2014/main" id="{212A1E2E-FFB2-7C2B-270D-BFD94A3D6719}"/>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52D76C60-BB7F-CB36-158C-CE7891378D08}"/>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12942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C6154A-F873-61AA-7805-53B27E5B5BB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F513261-1500-8A8E-F1F1-451DCA2378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569AED63-0AD7-6D39-DBB0-102603CF20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9569ADC-732C-872D-F810-3303EF1126E6}"/>
              </a:ext>
            </a:extLst>
          </p:cNvPr>
          <p:cNvSpPr>
            <a:spLocks noGrp="1"/>
          </p:cNvSpPr>
          <p:nvPr>
            <p:ph type="dt" sz="half" idx="10"/>
          </p:nvPr>
        </p:nvSpPr>
        <p:spPr/>
        <p:txBody>
          <a:bodyPr/>
          <a:lstStyle/>
          <a:p>
            <a:fld id="{7E6659E3-AF4E-4097-B951-5CEE4C68EC00}" type="datetimeFigureOut">
              <a:rPr kumimoji="1" lang="ja-JP" altLang="en-US" smtClean="0"/>
              <a:t>2023/12/25</a:t>
            </a:fld>
            <a:endParaRPr kumimoji="1" lang="ja-JP" altLang="en-US"/>
          </a:p>
        </p:txBody>
      </p:sp>
      <p:sp>
        <p:nvSpPr>
          <p:cNvPr id="6" name="フッター プレースホルダー 5">
            <a:extLst>
              <a:ext uri="{FF2B5EF4-FFF2-40B4-BE49-F238E27FC236}">
                <a16:creationId xmlns:a16="http://schemas.microsoft.com/office/drawing/2014/main" id="{86A99248-A80B-6DD7-C4F8-B6063368449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54404F0-A918-5F82-8E0E-EDA0FBF46A86}"/>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3586006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6D44FD-8E6D-B02B-C9A6-082997C46A4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28458CF-2AA9-5B1D-B4BA-C274597DD5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EA36BC0-312F-E5EA-A324-89100030DE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4B7F34A-6207-D10B-2191-645ED96921B8}"/>
              </a:ext>
            </a:extLst>
          </p:cNvPr>
          <p:cNvSpPr>
            <a:spLocks noGrp="1"/>
          </p:cNvSpPr>
          <p:nvPr>
            <p:ph type="dt" sz="half" idx="10"/>
          </p:nvPr>
        </p:nvSpPr>
        <p:spPr/>
        <p:txBody>
          <a:bodyPr/>
          <a:lstStyle/>
          <a:p>
            <a:fld id="{7E6659E3-AF4E-4097-B951-5CEE4C68EC00}" type="datetimeFigureOut">
              <a:rPr kumimoji="1" lang="ja-JP" altLang="en-US" smtClean="0"/>
              <a:t>2023/12/25</a:t>
            </a:fld>
            <a:endParaRPr kumimoji="1" lang="ja-JP" altLang="en-US"/>
          </a:p>
        </p:txBody>
      </p:sp>
      <p:sp>
        <p:nvSpPr>
          <p:cNvPr id="6" name="フッター プレースホルダー 5">
            <a:extLst>
              <a:ext uri="{FF2B5EF4-FFF2-40B4-BE49-F238E27FC236}">
                <a16:creationId xmlns:a16="http://schemas.microsoft.com/office/drawing/2014/main" id="{E99D7CD2-5DAF-9E00-783B-C4402826B80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1972243-B18D-C5B8-391B-2EE5DCABAD6E}"/>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978883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2D95810-6BE8-51BE-56C8-A1BEC246D8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6E507CC-6800-03FC-0943-6F0712A4A2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2987754-2B7D-1867-63AD-BC8CA072EE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6659E3-AF4E-4097-B951-5CEE4C68EC00}" type="datetimeFigureOut">
              <a:rPr kumimoji="1" lang="ja-JP" altLang="en-US" smtClean="0"/>
              <a:t>2023/12/25</a:t>
            </a:fld>
            <a:endParaRPr kumimoji="1" lang="ja-JP" altLang="en-US"/>
          </a:p>
        </p:txBody>
      </p:sp>
      <p:sp>
        <p:nvSpPr>
          <p:cNvPr id="5" name="フッター プレースホルダー 4">
            <a:extLst>
              <a:ext uri="{FF2B5EF4-FFF2-40B4-BE49-F238E27FC236}">
                <a16:creationId xmlns:a16="http://schemas.microsoft.com/office/drawing/2014/main" id="{7712A0E5-4AA1-5ED8-A89A-995482AEB3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55ABE94A-721A-9BF8-F7D3-43AECE9A41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30055636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stat.go.jp/naruhodo/10_tokucho/hukusu.html"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hyperlink" Target="https://www.stat.go.jp/naruhodo/10_tokucho/hukusu.html" TargetMode="External"/><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338942" y="1531689"/>
            <a:ext cx="9694985" cy="1938992"/>
          </a:xfrm>
          <a:prstGeom prst="rect">
            <a:avLst/>
          </a:prstGeom>
          <a:noFill/>
        </p:spPr>
        <p:txBody>
          <a:bodyPr wrap="square" rtlCol="0">
            <a:spAutoFit/>
          </a:bodyPr>
          <a:lstStyle/>
          <a:p>
            <a:r>
              <a:rPr lang="en-US" altLang="ja-JP" sz="2000" b="1" dirty="0">
                <a:solidFill>
                  <a:srgbClr val="FF0000"/>
                </a:solidFill>
              </a:rPr>
              <a:t>1. </a:t>
            </a:r>
            <a:r>
              <a:rPr lang="ja-JP" altLang="en-US" sz="2000" b="1" dirty="0">
                <a:solidFill>
                  <a:srgbClr val="FF0000"/>
                </a:solidFill>
              </a:rPr>
              <a:t>機械学習（</a:t>
            </a:r>
            <a:r>
              <a:rPr lang="en-US" altLang="ja-JP" sz="2000" b="1" dirty="0">
                <a:solidFill>
                  <a:srgbClr val="FF0000"/>
                </a:solidFill>
              </a:rPr>
              <a:t>Machine Learning</a:t>
            </a:r>
            <a:r>
              <a:rPr lang="ja-JP" altLang="en-US" sz="2000" b="1" dirty="0">
                <a:solidFill>
                  <a:srgbClr val="FF0000"/>
                </a:solidFill>
              </a:rPr>
              <a:t>）</a:t>
            </a:r>
            <a:endParaRPr lang="en-US" altLang="ja-JP" sz="2000" b="1" dirty="0">
              <a:solidFill>
                <a:srgbClr val="FF0000"/>
              </a:solidFill>
            </a:endParaRPr>
          </a:p>
          <a:p>
            <a:endParaRPr lang="en-US" altLang="ja-JP" sz="2000" b="1" dirty="0">
              <a:solidFill>
                <a:srgbClr val="FF0000"/>
              </a:solidFill>
            </a:endParaRPr>
          </a:p>
          <a:p>
            <a:r>
              <a:rPr lang="ja-JP" altLang="en-US" sz="2000" b="0" i="0" dirty="0">
                <a:solidFill>
                  <a:srgbClr val="333333"/>
                </a:solidFill>
                <a:effectLst/>
                <a:latin typeface="Noto Sans JP"/>
              </a:rPr>
              <a:t>データを分析する方法の１つで、データから、「機械」（コンピューター）が</a:t>
            </a:r>
            <a:endParaRPr lang="en-US" altLang="ja-JP" sz="2000" b="0" i="0" dirty="0">
              <a:solidFill>
                <a:srgbClr val="333333"/>
              </a:solidFill>
              <a:effectLst/>
              <a:latin typeface="Noto Sans JP"/>
            </a:endParaRPr>
          </a:p>
          <a:p>
            <a:r>
              <a:rPr lang="ja-JP" altLang="en-US" sz="2000" b="0" i="0" dirty="0">
                <a:solidFill>
                  <a:srgbClr val="333333"/>
                </a:solidFill>
                <a:effectLst/>
                <a:latin typeface="Noto Sans JP"/>
              </a:rPr>
              <a:t>自動で「学習」し、データの背景にあるルールやパターンを発見する方法のこと。</a:t>
            </a:r>
            <a:endParaRPr lang="en-US" altLang="ja-JP" sz="2000" b="0" i="0" dirty="0">
              <a:solidFill>
                <a:srgbClr val="333333"/>
              </a:solidFill>
              <a:effectLst/>
              <a:latin typeface="Noto Sans JP"/>
            </a:endParaRPr>
          </a:p>
          <a:p>
            <a:r>
              <a:rPr lang="ja-JP" altLang="en-US" sz="2000" b="0" i="0" dirty="0">
                <a:solidFill>
                  <a:srgbClr val="333333"/>
                </a:solidFill>
                <a:effectLst/>
                <a:latin typeface="Noto Sans JP"/>
              </a:rPr>
              <a:t>学習するための種類としては、①教師あり学習、②教師なし学習、③強化学習の</a:t>
            </a:r>
            <a:endParaRPr lang="en-US" altLang="ja-JP" sz="2000" b="0" i="0" dirty="0">
              <a:solidFill>
                <a:srgbClr val="333333"/>
              </a:solidFill>
              <a:effectLst/>
              <a:latin typeface="Noto Sans JP"/>
            </a:endParaRPr>
          </a:p>
          <a:p>
            <a:r>
              <a:rPr lang="ja-JP" altLang="en-US" sz="2000" b="0" i="0" dirty="0">
                <a:solidFill>
                  <a:srgbClr val="333333"/>
                </a:solidFill>
                <a:effectLst/>
                <a:latin typeface="Noto Sans JP"/>
              </a:rPr>
              <a:t>３種類がある。</a:t>
            </a:r>
            <a:endParaRPr lang="en-US" altLang="ja-JP" sz="2000" dirty="0"/>
          </a:p>
        </p:txBody>
      </p:sp>
      <p:pic>
        <p:nvPicPr>
          <p:cNvPr id="1026" name="Picture 2">
            <a:extLst>
              <a:ext uri="{FF2B5EF4-FFF2-40B4-BE49-F238E27FC236}">
                <a16:creationId xmlns:a16="http://schemas.microsoft.com/office/drawing/2014/main" id="{ED41C94E-4E16-34AD-2CB8-B28380C8F2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9279" y="3429000"/>
            <a:ext cx="2554810" cy="27772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9559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318846" y="981297"/>
            <a:ext cx="9694985" cy="3170099"/>
          </a:xfrm>
          <a:prstGeom prst="rect">
            <a:avLst/>
          </a:prstGeom>
          <a:noFill/>
        </p:spPr>
        <p:txBody>
          <a:bodyPr wrap="square" rtlCol="0">
            <a:spAutoFit/>
          </a:bodyPr>
          <a:lstStyle/>
          <a:p>
            <a:r>
              <a:rPr lang="en-US" altLang="ja-JP" sz="2000" b="1" dirty="0">
                <a:solidFill>
                  <a:srgbClr val="FF0000"/>
                </a:solidFill>
              </a:rPr>
              <a:t>10. </a:t>
            </a:r>
            <a:r>
              <a:rPr lang="ja-JP" altLang="en-US" sz="2000" b="1" dirty="0">
                <a:solidFill>
                  <a:srgbClr val="FF0000"/>
                </a:solidFill>
              </a:rPr>
              <a:t>相関分析</a:t>
            </a:r>
            <a:endParaRPr lang="en-US" altLang="ja-JP" sz="2000" b="1" dirty="0">
              <a:solidFill>
                <a:srgbClr val="FF0000"/>
              </a:solidFill>
            </a:endParaRPr>
          </a:p>
          <a:p>
            <a:endParaRPr lang="en-US" altLang="ja-JP" sz="2000" b="1" dirty="0">
              <a:solidFill>
                <a:srgbClr val="FF0000"/>
              </a:solidFill>
            </a:endParaRPr>
          </a:p>
          <a:p>
            <a:r>
              <a:rPr lang="ja-JP" altLang="en-US" sz="2000" b="0" i="0" dirty="0">
                <a:solidFill>
                  <a:srgbClr val="333333"/>
                </a:solidFill>
                <a:effectLst/>
                <a:latin typeface="a-otf-ud-shin-go-pr6n"/>
              </a:rPr>
              <a:t>相関分析とは相関関係を把握するために用いる分析で、</a:t>
            </a:r>
            <a:r>
              <a:rPr lang="en-US" altLang="ja-JP" sz="2000" b="0" i="0" dirty="0">
                <a:solidFill>
                  <a:srgbClr val="333333"/>
                </a:solidFill>
                <a:effectLst/>
                <a:latin typeface="a-otf-ud-shin-go-pr6n"/>
              </a:rPr>
              <a:t>2</a:t>
            </a:r>
            <a:r>
              <a:rPr lang="ja-JP" altLang="en-US" sz="2000" b="0" i="0" dirty="0">
                <a:solidFill>
                  <a:srgbClr val="333333"/>
                </a:solidFill>
                <a:effectLst/>
                <a:latin typeface="a-otf-ud-shin-go-pr6n"/>
              </a:rPr>
              <a:t>つの要素における関係性を読み解く際に用いられる分析手法のこと。相関係数によって比例的な関係性を数値で示す</a:t>
            </a:r>
            <a:r>
              <a:rPr lang="ja-JP" altLang="en-US" sz="2000" dirty="0">
                <a:solidFill>
                  <a:srgbClr val="333333"/>
                </a:solidFill>
                <a:latin typeface="a-otf-ud-shin-go-pr6n"/>
              </a:rPr>
              <a:t>。相関係数は</a:t>
            </a:r>
            <a:r>
              <a:rPr lang="en-US" altLang="ja-JP" sz="2000" dirty="0">
                <a:solidFill>
                  <a:srgbClr val="333333"/>
                </a:solidFill>
                <a:latin typeface="a-otf-ud-shin-go-pr6n"/>
              </a:rPr>
              <a:t>-1</a:t>
            </a:r>
            <a:r>
              <a:rPr lang="ja-JP" altLang="en-US" sz="2000" dirty="0">
                <a:solidFill>
                  <a:srgbClr val="333333"/>
                </a:solidFill>
                <a:latin typeface="a-otf-ud-shin-go-pr6n"/>
              </a:rPr>
              <a:t>から</a:t>
            </a:r>
            <a:r>
              <a:rPr lang="en-US" altLang="ja-JP" sz="2000" dirty="0">
                <a:solidFill>
                  <a:srgbClr val="333333"/>
                </a:solidFill>
                <a:latin typeface="a-otf-ud-shin-go-pr6n"/>
              </a:rPr>
              <a:t>1</a:t>
            </a:r>
            <a:r>
              <a:rPr lang="ja-JP" altLang="en-US" sz="2000" dirty="0">
                <a:solidFill>
                  <a:srgbClr val="333333"/>
                </a:solidFill>
                <a:latin typeface="a-otf-ud-shin-go-pr6n"/>
              </a:rPr>
              <a:t>までの値を取り、以下のような特徴を持つ。</a:t>
            </a:r>
            <a:endParaRPr lang="en-US" altLang="ja-JP" sz="2000" dirty="0">
              <a:solidFill>
                <a:srgbClr val="333333"/>
              </a:solidFill>
              <a:latin typeface="a-otf-ud-shin-go-pr6n"/>
            </a:endParaRPr>
          </a:p>
          <a:p>
            <a:endParaRPr lang="ja-JP" altLang="en-US" sz="2000" dirty="0">
              <a:solidFill>
                <a:srgbClr val="333333"/>
              </a:solidFill>
              <a:latin typeface="a-otf-ud-shin-go-pr6n"/>
            </a:endParaRPr>
          </a:p>
          <a:p>
            <a:r>
              <a:rPr lang="en-US" altLang="ja-JP" sz="2000" dirty="0">
                <a:solidFill>
                  <a:srgbClr val="333333"/>
                </a:solidFill>
                <a:latin typeface="a-otf-ud-shin-go-pr6n"/>
              </a:rPr>
              <a:t>(1)</a:t>
            </a:r>
            <a:r>
              <a:rPr lang="ja-JP" altLang="en-US" sz="2000" dirty="0">
                <a:solidFill>
                  <a:srgbClr val="333333"/>
                </a:solidFill>
                <a:latin typeface="a-otf-ud-shin-go-pr6n"/>
              </a:rPr>
              <a:t>　正の相関が強いと相関係数が</a:t>
            </a:r>
            <a:r>
              <a:rPr lang="en-US" altLang="ja-JP" sz="2000" dirty="0">
                <a:solidFill>
                  <a:srgbClr val="333333"/>
                </a:solidFill>
                <a:latin typeface="a-otf-ud-shin-go-pr6n"/>
              </a:rPr>
              <a:t>1</a:t>
            </a:r>
            <a:r>
              <a:rPr lang="ja-JP" altLang="en-US" sz="2000" dirty="0">
                <a:solidFill>
                  <a:srgbClr val="333333"/>
                </a:solidFill>
                <a:latin typeface="a-otf-ud-shin-go-pr6n"/>
              </a:rPr>
              <a:t>に近づく</a:t>
            </a:r>
          </a:p>
          <a:p>
            <a:r>
              <a:rPr lang="en-US" altLang="ja-JP" sz="2000" dirty="0">
                <a:solidFill>
                  <a:srgbClr val="333333"/>
                </a:solidFill>
                <a:latin typeface="a-otf-ud-shin-go-pr6n"/>
              </a:rPr>
              <a:t>(2)</a:t>
            </a:r>
            <a:r>
              <a:rPr lang="ja-JP" altLang="en-US" sz="2000" dirty="0">
                <a:solidFill>
                  <a:srgbClr val="333333"/>
                </a:solidFill>
                <a:latin typeface="a-otf-ud-shin-go-pr6n"/>
              </a:rPr>
              <a:t>　負の相関が強いと相関係数が</a:t>
            </a:r>
            <a:r>
              <a:rPr lang="en-US" altLang="ja-JP" sz="2000" dirty="0">
                <a:solidFill>
                  <a:srgbClr val="333333"/>
                </a:solidFill>
                <a:latin typeface="a-otf-ud-shin-go-pr6n"/>
              </a:rPr>
              <a:t>-1</a:t>
            </a:r>
            <a:r>
              <a:rPr lang="ja-JP" altLang="en-US" sz="2000" dirty="0">
                <a:solidFill>
                  <a:srgbClr val="333333"/>
                </a:solidFill>
                <a:latin typeface="a-otf-ud-shin-go-pr6n"/>
              </a:rPr>
              <a:t>に近づく</a:t>
            </a:r>
          </a:p>
          <a:p>
            <a:r>
              <a:rPr lang="en-US" altLang="ja-JP" sz="2000" dirty="0">
                <a:solidFill>
                  <a:srgbClr val="333333"/>
                </a:solidFill>
                <a:latin typeface="a-otf-ud-shin-go-pr6n"/>
              </a:rPr>
              <a:t>(3)</a:t>
            </a:r>
            <a:r>
              <a:rPr lang="ja-JP" altLang="en-US" sz="2000" dirty="0">
                <a:solidFill>
                  <a:srgbClr val="333333"/>
                </a:solidFill>
                <a:latin typeface="a-otf-ud-shin-go-pr6n"/>
              </a:rPr>
              <a:t>　相関係数が</a:t>
            </a:r>
            <a:r>
              <a:rPr lang="en-US" altLang="ja-JP" sz="2000" dirty="0">
                <a:solidFill>
                  <a:srgbClr val="333333"/>
                </a:solidFill>
                <a:latin typeface="a-otf-ud-shin-go-pr6n"/>
              </a:rPr>
              <a:t>1</a:t>
            </a:r>
            <a:r>
              <a:rPr lang="ja-JP" altLang="en-US" sz="2000" dirty="0">
                <a:solidFill>
                  <a:srgbClr val="333333"/>
                </a:solidFill>
                <a:latin typeface="a-otf-ud-shin-go-pr6n"/>
              </a:rPr>
              <a:t>又は</a:t>
            </a:r>
            <a:r>
              <a:rPr lang="en-US" altLang="ja-JP" sz="2000" dirty="0">
                <a:solidFill>
                  <a:srgbClr val="333333"/>
                </a:solidFill>
                <a:latin typeface="a-otf-ud-shin-go-pr6n"/>
              </a:rPr>
              <a:t>-1</a:t>
            </a:r>
            <a:r>
              <a:rPr lang="ja-JP" altLang="en-US" sz="2000" dirty="0">
                <a:solidFill>
                  <a:srgbClr val="333333"/>
                </a:solidFill>
                <a:latin typeface="a-otf-ud-shin-go-pr6n"/>
              </a:rPr>
              <a:t>のときは完全相関という</a:t>
            </a:r>
          </a:p>
          <a:p>
            <a:r>
              <a:rPr lang="en-US" altLang="ja-JP" sz="2000" dirty="0">
                <a:solidFill>
                  <a:srgbClr val="333333"/>
                </a:solidFill>
                <a:latin typeface="a-otf-ud-shin-go-pr6n"/>
              </a:rPr>
              <a:t>(4)</a:t>
            </a:r>
            <a:r>
              <a:rPr lang="ja-JP" altLang="en-US" sz="2000" dirty="0">
                <a:solidFill>
                  <a:srgbClr val="333333"/>
                </a:solidFill>
                <a:latin typeface="a-otf-ud-shin-go-pr6n"/>
              </a:rPr>
              <a:t>　相関係数が</a:t>
            </a:r>
            <a:r>
              <a:rPr lang="en-US" altLang="ja-JP" sz="2000" dirty="0">
                <a:solidFill>
                  <a:srgbClr val="333333"/>
                </a:solidFill>
                <a:latin typeface="a-otf-ud-shin-go-pr6n"/>
              </a:rPr>
              <a:t>0</a:t>
            </a:r>
            <a:r>
              <a:rPr lang="ja-JP" altLang="en-US" sz="2000" dirty="0">
                <a:solidFill>
                  <a:srgbClr val="333333"/>
                </a:solidFill>
                <a:latin typeface="a-otf-ud-shin-go-pr6n"/>
              </a:rPr>
              <a:t>の付近は相関がないといえる</a:t>
            </a:r>
            <a:endParaRPr lang="en-US" altLang="ja-JP" sz="2000" dirty="0">
              <a:solidFill>
                <a:srgbClr val="333333"/>
              </a:solidFill>
              <a:latin typeface="Noto Sans JP"/>
            </a:endParaRPr>
          </a:p>
        </p:txBody>
      </p:sp>
      <p:sp>
        <p:nvSpPr>
          <p:cNvPr id="8" name="テキスト ボックス 7">
            <a:extLst>
              <a:ext uri="{FF2B5EF4-FFF2-40B4-BE49-F238E27FC236}">
                <a16:creationId xmlns:a16="http://schemas.microsoft.com/office/drawing/2014/main" id="{81DE8DAF-B65C-D294-3D71-496EA6585FA6}"/>
              </a:ext>
            </a:extLst>
          </p:cNvPr>
          <p:cNvSpPr txBox="1"/>
          <p:nvPr/>
        </p:nvSpPr>
        <p:spPr>
          <a:xfrm>
            <a:off x="2069960" y="6043208"/>
            <a:ext cx="7124281" cy="338554"/>
          </a:xfrm>
          <a:prstGeom prst="rect">
            <a:avLst/>
          </a:prstGeom>
          <a:noFill/>
        </p:spPr>
        <p:txBody>
          <a:bodyPr wrap="square">
            <a:spAutoFit/>
          </a:bodyPr>
          <a:lstStyle/>
          <a:p>
            <a:r>
              <a:rPr lang="ja-JP" altLang="en-US" sz="1600" dirty="0">
                <a:latin typeface="Noto Sans JP"/>
              </a:rPr>
              <a:t>（出典）総務省統計局「なるほど統計学園」複数の変数の関係性を見る</a:t>
            </a:r>
            <a:endParaRPr lang="ja-JP" altLang="en-US" sz="1600" dirty="0"/>
          </a:p>
        </p:txBody>
      </p:sp>
      <p:sp>
        <p:nvSpPr>
          <p:cNvPr id="10" name="テキスト ボックス 9">
            <a:extLst>
              <a:ext uri="{FF2B5EF4-FFF2-40B4-BE49-F238E27FC236}">
                <a16:creationId xmlns:a16="http://schemas.microsoft.com/office/drawing/2014/main" id="{FFDC6ACF-4D83-140A-5431-FDCD2C138B3C}"/>
              </a:ext>
            </a:extLst>
          </p:cNvPr>
          <p:cNvSpPr txBox="1"/>
          <p:nvPr/>
        </p:nvSpPr>
        <p:spPr>
          <a:xfrm>
            <a:off x="7996813" y="6381762"/>
            <a:ext cx="3257340" cy="276999"/>
          </a:xfrm>
          <a:prstGeom prst="rect">
            <a:avLst/>
          </a:prstGeom>
          <a:noFill/>
        </p:spPr>
        <p:txBody>
          <a:bodyPr wrap="square">
            <a:spAutoFit/>
          </a:bodyPr>
          <a:lstStyle/>
          <a:p>
            <a:r>
              <a:rPr lang="ja-JP" altLang="en-US" sz="1200" dirty="0">
                <a:hlinkClick r:id="rId2"/>
              </a:rPr>
              <a:t>複数の変数の関係性を見る </a:t>
            </a:r>
            <a:r>
              <a:rPr lang="en-US" altLang="ja-JP" sz="1200" dirty="0">
                <a:hlinkClick r:id="rId2"/>
              </a:rPr>
              <a:t>(stat.go.jp)</a:t>
            </a:r>
            <a:endParaRPr lang="ja-JP" altLang="en-US" sz="1200" dirty="0"/>
          </a:p>
        </p:txBody>
      </p:sp>
      <p:pic>
        <p:nvPicPr>
          <p:cNvPr id="3" name="図 2">
            <a:extLst>
              <a:ext uri="{FF2B5EF4-FFF2-40B4-BE49-F238E27FC236}">
                <a16:creationId xmlns:a16="http://schemas.microsoft.com/office/drawing/2014/main" id="{3F710C39-A54B-15A8-E49B-63380654B58C}"/>
              </a:ext>
            </a:extLst>
          </p:cNvPr>
          <p:cNvPicPr>
            <a:picLocks noChangeAspect="1"/>
          </p:cNvPicPr>
          <p:nvPr/>
        </p:nvPicPr>
        <p:blipFill>
          <a:blip r:embed="rId3"/>
          <a:stretch>
            <a:fillRect/>
          </a:stretch>
        </p:blipFill>
        <p:spPr>
          <a:xfrm>
            <a:off x="3419101" y="4147468"/>
            <a:ext cx="5353797" cy="1895740"/>
          </a:xfrm>
          <a:prstGeom prst="rect">
            <a:avLst/>
          </a:prstGeom>
        </p:spPr>
      </p:pic>
    </p:spTree>
    <p:extLst>
      <p:ext uri="{BB962C8B-B14F-4D97-AF65-F5344CB8AC3E}">
        <p14:creationId xmlns:p14="http://schemas.microsoft.com/office/powerpoint/2010/main" val="4046043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318286" y="1343037"/>
            <a:ext cx="9694985" cy="1631216"/>
          </a:xfrm>
          <a:prstGeom prst="rect">
            <a:avLst/>
          </a:prstGeom>
          <a:noFill/>
        </p:spPr>
        <p:txBody>
          <a:bodyPr wrap="square" rtlCol="0">
            <a:spAutoFit/>
          </a:bodyPr>
          <a:lstStyle/>
          <a:p>
            <a:r>
              <a:rPr lang="en-US" altLang="ja-JP" sz="2000" b="1" dirty="0">
                <a:solidFill>
                  <a:srgbClr val="FF0000"/>
                </a:solidFill>
              </a:rPr>
              <a:t>11. </a:t>
            </a:r>
            <a:r>
              <a:rPr lang="ja-JP" altLang="en-US" sz="2000" b="1" dirty="0">
                <a:solidFill>
                  <a:srgbClr val="FF0000"/>
                </a:solidFill>
              </a:rPr>
              <a:t>尺度</a:t>
            </a:r>
            <a:endParaRPr lang="en-US" altLang="ja-JP" sz="2000" b="1" dirty="0">
              <a:solidFill>
                <a:srgbClr val="FF0000"/>
              </a:solidFill>
            </a:endParaRPr>
          </a:p>
          <a:p>
            <a:endParaRPr lang="en-US" altLang="ja-JP" sz="2000" b="1" dirty="0">
              <a:solidFill>
                <a:srgbClr val="FF0000"/>
              </a:solidFill>
            </a:endParaRPr>
          </a:p>
          <a:p>
            <a:r>
              <a:rPr lang="ja-JP" altLang="en-US" sz="2000" b="0" i="0" dirty="0">
                <a:solidFill>
                  <a:srgbClr val="090909"/>
                </a:solidFill>
                <a:effectLst/>
                <a:latin typeface="ヒラギノ角ゴ ProN W3"/>
              </a:rPr>
              <a:t>データをその値の性質で分類する数学・統計学上の考え方。種類が</a:t>
            </a:r>
            <a:r>
              <a:rPr lang="en-US" altLang="ja-JP" sz="2000" b="0" i="0" dirty="0">
                <a:solidFill>
                  <a:srgbClr val="090909"/>
                </a:solidFill>
                <a:effectLst/>
                <a:latin typeface="ヒラギノ角ゴ ProN W3"/>
              </a:rPr>
              <a:t>4</a:t>
            </a:r>
            <a:r>
              <a:rPr lang="ja-JP" altLang="en-US" sz="2000" b="0" i="0" dirty="0">
                <a:solidFill>
                  <a:srgbClr val="090909"/>
                </a:solidFill>
                <a:effectLst/>
                <a:latin typeface="ヒラギノ角ゴ ProN W3"/>
              </a:rPr>
              <a:t>つあり、名義尺度と順序尺度は「質的データ」、間隔尺度と比例尺度は「量的データ」に分類される。</a:t>
            </a:r>
            <a:endParaRPr lang="en-US" altLang="ja-JP" sz="2000" dirty="0">
              <a:solidFill>
                <a:srgbClr val="333333"/>
              </a:solidFill>
              <a:latin typeface="Noto Sans JP"/>
            </a:endParaRPr>
          </a:p>
        </p:txBody>
      </p:sp>
      <p:graphicFrame>
        <p:nvGraphicFramePr>
          <p:cNvPr id="2" name="表 4">
            <a:extLst>
              <a:ext uri="{FF2B5EF4-FFF2-40B4-BE49-F238E27FC236}">
                <a16:creationId xmlns:a16="http://schemas.microsoft.com/office/drawing/2014/main" id="{852D051F-2163-ED96-E2CB-BCBC8B44B717}"/>
              </a:ext>
            </a:extLst>
          </p:cNvPr>
          <p:cNvGraphicFramePr>
            <a:graphicFrameLocks noGrp="1"/>
          </p:cNvGraphicFramePr>
          <p:nvPr>
            <p:extLst>
              <p:ext uri="{D42A27DB-BD31-4B8C-83A1-F6EECF244321}">
                <p14:modId xmlns:p14="http://schemas.microsoft.com/office/powerpoint/2010/main" val="633171172"/>
              </p:ext>
            </p:extLst>
          </p:nvPr>
        </p:nvGraphicFramePr>
        <p:xfrm>
          <a:off x="1499435" y="3171464"/>
          <a:ext cx="9332689" cy="2560320"/>
        </p:xfrm>
        <a:graphic>
          <a:graphicData uri="http://schemas.openxmlformats.org/drawingml/2006/table">
            <a:tbl>
              <a:tblPr firstRow="1" bandRow="1">
                <a:tableStyleId>{5940675A-B579-460E-94D1-54222C63F5DA}</a:tableStyleId>
              </a:tblPr>
              <a:tblGrid>
                <a:gridCol w="952760">
                  <a:extLst>
                    <a:ext uri="{9D8B030D-6E8A-4147-A177-3AD203B41FA5}">
                      <a16:colId xmlns:a16="http://schemas.microsoft.com/office/drawing/2014/main" val="4001474660"/>
                    </a:ext>
                  </a:extLst>
                </a:gridCol>
                <a:gridCol w="1225503">
                  <a:extLst>
                    <a:ext uri="{9D8B030D-6E8A-4147-A177-3AD203B41FA5}">
                      <a16:colId xmlns:a16="http://schemas.microsoft.com/office/drawing/2014/main" val="107966738"/>
                    </a:ext>
                  </a:extLst>
                </a:gridCol>
                <a:gridCol w="4511710">
                  <a:extLst>
                    <a:ext uri="{9D8B030D-6E8A-4147-A177-3AD203B41FA5}">
                      <a16:colId xmlns:a16="http://schemas.microsoft.com/office/drawing/2014/main" val="291723933"/>
                    </a:ext>
                  </a:extLst>
                </a:gridCol>
                <a:gridCol w="2642716">
                  <a:extLst>
                    <a:ext uri="{9D8B030D-6E8A-4147-A177-3AD203B41FA5}">
                      <a16:colId xmlns:a16="http://schemas.microsoft.com/office/drawing/2014/main" val="2812759697"/>
                    </a:ext>
                  </a:extLst>
                </a:gridCol>
              </a:tblGrid>
              <a:tr h="603855">
                <a:tc rowSpan="2">
                  <a:txBody>
                    <a:bodyPr/>
                    <a:lstStyle/>
                    <a:p>
                      <a:pPr algn="ctr"/>
                      <a:r>
                        <a:rPr kumimoji="1" lang="ja-JP" altLang="en-US" dirty="0"/>
                        <a:t>質的</a:t>
                      </a:r>
                      <a:endParaRPr kumimoji="1" lang="en-US" altLang="ja-JP" dirty="0"/>
                    </a:p>
                    <a:p>
                      <a:pPr algn="ctr"/>
                      <a:r>
                        <a:rPr kumimoji="1" lang="ja-JP" altLang="en-US" dirty="0"/>
                        <a:t>データ</a:t>
                      </a:r>
                    </a:p>
                  </a:txBody>
                  <a:tcPr anchor="ctr">
                    <a:solidFill>
                      <a:schemeClr val="accent5">
                        <a:lumMod val="20000"/>
                        <a:lumOff val="80000"/>
                      </a:schemeClr>
                    </a:solidFill>
                  </a:tcPr>
                </a:tc>
                <a:tc>
                  <a:txBody>
                    <a:bodyPr/>
                    <a:lstStyle/>
                    <a:p>
                      <a:pPr algn="ctr"/>
                      <a:r>
                        <a:rPr kumimoji="1" lang="ja-JP" altLang="en-US" dirty="0"/>
                        <a:t>名義尺度</a:t>
                      </a:r>
                    </a:p>
                  </a:txBody>
                  <a:tcPr anchor="ctr">
                    <a:solidFill>
                      <a:schemeClr val="accent5">
                        <a:lumMod val="20000"/>
                        <a:lumOff val="80000"/>
                      </a:schemeClr>
                    </a:solidFill>
                  </a:tcPr>
                </a:tc>
                <a:tc>
                  <a:txBody>
                    <a:bodyPr/>
                    <a:lstStyle/>
                    <a:p>
                      <a:pPr algn="l"/>
                      <a:r>
                        <a:rPr kumimoji="1" lang="ja-JP" altLang="en-US" dirty="0"/>
                        <a:t>他と区別し分類するための名称のようなもの</a:t>
                      </a:r>
                    </a:p>
                  </a:txBody>
                  <a:tcPr anchor="ctr">
                    <a:solidFill>
                      <a:schemeClr val="accent5">
                        <a:lumMod val="20000"/>
                        <a:lumOff val="80000"/>
                      </a:schemeClr>
                    </a:solidFill>
                  </a:tcPr>
                </a:tc>
                <a:tc>
                  <a:txBody>
                    <a:bodyPr/>
                    <a:lstStyle/>
                    <a:p>
                      <a:pPr algn="l"/>
                      <a:r>
                        <a:rPr kumimoji="1" lang="ja-JP" altLang="en-US" sz="1800" b="0" i="0" kern="1200" dirty="0">
                          <a:solidFill>
                            <a:schemeClr val="tx1"/>
                          </a:solidFill>
                          <a:effectLst/>
                          <a:latin typeface="+mn-lt"/>
                          <a:ea typeface="+mn-ea"/>
                          <a:cs typeface="+mn-cs"/>
                        </a:rPr>
                        <a:t>例：男女、血液型、郵便番号 等</a:t>
                      </a:r>
                      <a:endParaRPr kumimoji="1" lang="ja-JP" altLang="en-US" dirty="0"/>
                    </a:p>
                  </a:txBody>
                  <a:tcPr anchor="ctr">
                    <a:solidFill>
                      <a:schemeClr val="accent5">
                        <a:lumMod val="20000"/>
                        <a:lumOff val="80000"/>
                      </a:schemeClr>
                    </a:solidFill>
                  </a:tcPr>
                </a:tc>
                <a:extLst>
                  <a:ext uri="{0D108BD9-81ED-4DB2-BD59-A6C34878D82A}">
                    <a16:rowId xmlns:a16="http://schemas.microsoft.com/office/drawing/2014/main" val="3893955130"/>
                  </a:ext>
                </a:extLst>
              </a:tr>
              <a:tr h="603855">
                <a:tc vMerge="1">
                  <a:txBody>
                    <a:bodyPr/>
                    <a:lstStyle/>
                    <a:p>
                      <a:endParaRPr kumimoji="1" lang="ja-JP" altLang="en-US" dirty="0"/>
                    </a:p>
                  </a:txBody>
                  <a:tcPr/>
                </a:tc>
                <a:tc>
                  <a:txBody>
                    <a:bodyPr/>
                    <a:lstStyle/>
                    <a:p>
                      <a:pPr algn="ctr"/>
                      <a:r>
                        <a:rPr kumimoji="1" lang="ja-JP" altLang="en-US" dirty="0"/>
                        <a:t>順序尺度</a:t>
                      </a:r>
                    </a:p>
                  </a:txBody>
                  <a:tcPr anchor="ctr">
                    <a:noFill/>
                  </a:tcPr>
                </a:tc>
                <a:tc>
                  <a:txBody>
                    <a:bodyPr/>
                    <a:lstStyle/>
                    <a:p>
                      <a:pPr algn="l"/>
                      <a:r>
                        <a:rPr kumimoji="1" lang="ja-JP" altLang="en-US" dirty="0"/>
                        <a:t>順序や大小には意味があるが間隔には意味がないもの</a:t>
                      </a:r>
                    </a:p>
                  </a:txBody>
                  <a:tcPr anchor="ctr">
                    <a:noFill/>
                  </a:tcPr>
                </a:tc>
                <a:tc>
                  <a:txBody>
                    <a:bodyPr/>
                    <a:lstStyle/>
                    <a:p>
                      <a:pPr algn="l"/>
                      <a:r>
                        <a:rPr kumimoji="1" lang="ja-JP" altLang="en-US" dirty="0"/>
                        <a:t>例：順位、等級、</a:t>
                      </a:r>
                      <a:endParaRPr kumimoji="1" lang="en-US" altLang="ja-JP" dirty="0"/>
                    </a:p>
                    <a:p>
                      <a:pPr algn="l"/>
                      <a:r>
                        <a:rPr kumimoji="1" lang="ja-JP" altLang="en-US" dirty="0"/>
                        <a:t>評価ランク 等</a:t>
                      </a:r>
                    </a:p>
                  </a:txBody>
                  <a:tcPr anchor="ctr">
                    <a:noFill/>
                  </a:tcPr>
                </a:tc>
                <a:extLst>
                  <a:ext uri="{0D108BD9-81ED-4DB2-BD59-A6C34878D82A}">
                    <a16:rowId xmlns:a16="http://schemas.microsoft.com/office/drawing/2014/main" val="2104614642"/>
                  </a:ext>
                </a:extLst>
              </a:tr>
              <a:tr h="603855">
                <a:tc rowSpan="2">
                  <a:txBody>
                    <a:bodyPr/>
                    <a:lstStyle/>
                    <a:p>
                      <a:pPr algn="ctr"/>
                      <a:r>
                        <a:rPr kumimoji="1" lang="ja-JP" altLang="en-US" dirty="0"/>
                        <a:t>量的</a:t>
                      </a:r>
                      <a:endParaRPr kumimoji="1" lang="en-US" altLang="ja-JP" dirty="0"/>
                    </a:p>
                    <a:p>
                      <a:pPr algn="ctr"/>
                      <a:r>
                        <a:rPr kumimoji="1" lang="ja-JP" altLang="en-US" dirty="0"/>
                        <a:t>データ</a:t>
                      </a:r>
                    </a:p>
                  </a:txBody>
                  <a:tcPr anchor="ctr">
                    <a:solidFill>
                      <a:schemeClr val="accent6">
                        <a:lumMod val="20000"/>
                        <a:lumOff val="80000"/>
                      </a:schemeClr>
                    </a:solidFill>
                  </a:tcPr>
                </a:tc>
                <a:tc>
                  <a:txBody>
                    <a:bodyPr/>
                    <a:lstStyle/>
                    <a:p>
                      <a:pPr algn="ctr"/>
                      <a:r>
                        <a:rPr kumimoji="1" lang="ja-JP" altLang="en-US" dirty="0"/>
                        <a:t>間隔尺度</a:t>
                      </a:r>
                    </a:p>
                  </a:txBody>
                  <a:tcPr anchor="ctr">
                    <a:solidFill>
                      <a:schemeClr val="accent6">
                        <a:lumMod val="20000"/>
                        <a:lumOff val="80000"/>
                      </a:schemeClr>
                    </a:solidFill>
                  </a:tcPr>
                </a:tc>
                <a:tc>
                  <a:txBody>
                    <a:bodyPr/>
                    <a:lstStyle/>
                    <a:p>
                      <a:pPr algn="l"/>
                      <a:r>
                        <a:rPr kumimoji="1" lang="ja-JP" altLang="en-US" dirty="0"/>
                        <a:t>目盛が等間隔になっているもので、その間隔に意味があるもの</a:t>
                      </a:r>
                    </a:p>
                  </a:txBody>
                  <a:tcPr anchor="ctr">
                    <a:solidFill>
                      <a:schemeClr val="accent6">
                        <a:lumMod val="20000"/>
                        <a:lumOff val="80000"/>
                      </a:schemeClr>
                    </a:solidFill>
                  </a:tcPr>
                </a:tc>
                <a:tc>
                  <a:txBody>
                    <a:bodyPr/>
                    <a:lstStyle/>
                    <a:p>
                      <a:pPr algn="l"/>
                      <a:r>
                        <a:rPr kumimoji="1" lang="ja-JP" altLang="en-US" dirty="0"/>
                        <a:t>例：気温（摂氏）、西暦、テストの点数 等</a:t>
                      </a:r>
                    </a:p>
                  </a:txBody>
                  <a:tcPr anchor="ctr">
                    <a:solidFill>
                      <a:schemeClr val="accent6">
                        <a:lumMod val="20000"/>
                        <a:lumOff val="80000"/>
                      </a:schemeClr>
                    </a:solidFill>
                  </a:tcPr>
                </a:tc>
                <a:extLst>
                  <a:ext uri="{0D108BD9-81ED-4DB2-BD59-A6C34878D82A}">
                    <a16:rowId xmlns:a16="http://schemas.microsoft.com/office/drawing/2014/main" val="852333310"/>
                  </a:ext>
                </a:extLst>
              </a:tr>
              <a:tr h="603855">
                <a:tc vMerge="1">
                  <a:txBody>
                    <a:bodyPr/>
                    <a:lstStyle/>
                    <a:p>
                      <a:endParaRPr kumimoji="1" lang="ja-JP" altLang="en-US" dirty="0"/>
                    </a:p>
                  </a:txBody>
                  <a:tcPr/>
                </a:tc>
                <a:tc>
                  <a:txBody>
                    <a:bodyPr/>
                    <a:lstStyle/>
                    <a:p>
                      <a:pPr algn="ctr"/>
                      <a:r>
                        <a:rPr kumimoji="1" lang="ja-JP" altLang="en-US" dirty="0"/>
                        <a:t>比例尺度</a:t>
                      </a:r>
                    </a:p>
                  </a:txBody>
                  <a:tcPr anchor="ctr"/>
                </a:tc>
                <a:tc>
                  <a:txBody>
                    <a:bodyPr/>
                    <a:lstStyle/>
                    <a:p>
                      <a:pPr algn="l"/>
                      <a:r>
                        <a:rPr kumimoji="1" lang="en-US" altLang="ja-JP" dirty="0"/>
                        <a:t>0</a:t>
                      </a:r>
                      <a:r>
                        <a:rPr kumimoji="1" lang="ja-JP" altLang="en-US" dirty="0"/>
                        <a:t>が原点であり、間隔と比率に意味があるもの</a:t>
                      </a:r>
                    </a:p>
                  </a:txBody>
                  <a:tcPr anchor="ctr"/>
                </a:tc>
                <a:tc>
                  <a:txBody>
                    <a:bodyPr/>
                    <a:lstStyle/>
                    <a:p>
                      <a:pPr algn="l"/>
                      <a:r>
                        <a:rPr kumimoji="1" lang="ja-JP" altLang="en-US" dirty="0"/>
                        <a:t>例：身長、速度、値段 等</a:t>
                      </a:r>
                    </a:p>
                  </a:txBody>
                  <a:tcPr anchor="ctr"/>
                </a:tc>
                <a:extLst>
                  <a:ext uri="{0D108BD9-81ED-4DB2-BD59-A6C34878D82A}">
                    <a16:rowId xmlns:a16="http://schemas.microsoft.com/office/drawing/2014/main" val="866674036"/>
                  </a:ext>
                </a:extLst>
              </a:tr>
            </a:tbl>
          </a:graphicData>
        </a:graphic>
      </p:graphicFrame>
    </p:spTree>
    <p:extLst>
      <p:ext uri="{BB962C8B-B14F-4D97-AF65-F5344CB8AC3E}">
        <p14:creationId xmlns:p14="http://schemas.microsoft.com/office/powerpoint/2010/main" val="1020754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318286" y="1343037"/>
            <a:ext cx="9694985" cy="1631216"/>
          </a:xfrm>
          <a:prstGeom prst="rect">
            <a:avLst/>
          </a:prstGeom>
          <a:noFill/>
        </p:spPr>
        <p:txBody>
          <a:bodyPr wrap="square" rtlCol="0">
            <a:spAutoFit/>
          </a:bodyPr>
          <a:lstStyle/>
          <a:p>
            <a:r>
              <a:rPr lang="en-US" altLang="ja-JP" sz="2000" b="1" dirty="0">
                <a:solidFill>
                  <a:srgbClr val="FF0000"/>
                </a:solidFill>
              </a:rPr>
              <a:t>12. </a:t>
            </a:r>
            <a:r>
              <a:rPr lang="ja-JP" altLang="en-US" sz="2000" b="1" dirty="0">
                <a:solidFill>
                  <a:srgbClr val="FF0000"/>
                </a:solidFill>
              </a:rPr>
              <a:t>グラフ理論</a:t>
            </a:r>
            <a:endParaRPr lang="en-US" altLang="ja-JP" sz="2000" b="1" dirty="0">
              <a:solidFill>
                <a:srgbClr val="FF0000"/>
              </a:solidFill>
            </a:endParaRPr>
          </a:p>
          <a:p>
            <a:endParaRPr lang="en-US" altLang="ja-JP" sz="2000" b="1" dirty="0">
              <a:solidFill>
                <a:srgbClr val="FF0000"/>
              </a:solidFill>
            </a:endParaRPr>
          </a:p>
          <a:p>
            <a:r>
              <a:rPr lang="ja-JP" altLang="en-US" sz="2000" b="0" i="0" dirty="0">
                <a:solidFill>
                  <a:srgbClr val="090909"/>
                </a:solidFill>
                <a:effectLst/>
                <a:latin typeface="ヒラギノ角ゴ ProN W3"/>
              </a:rPr>
              <a:t>ノード（節点・頂点、点）とエッジ（枝・辺、線）によって構成されたグラフを扱う数学の理論である。ニューラルネットワーク、交通網、ソーシャルネットワークなどで活用されている。</a:t>
            </a:r>
            <a:endParaRPr lang="en-US" altLang="ja-JP" sz="2000" dirty="0">
              <a:solidFill>
                <a:srgbClr val="333333"/>
              </a:solidFill>
              <a:latin typeface="Noto Sans JP"/>
            </a:endParaRPr>
          </a:p>
        </p:txBody>
      </p:sp>
      <p:sp>
        <p:nvSpPr>
          <p:cNvPr id="5" name="楕円 4">
            <a:extLst>
              <a:ext uri="{FF2B5EF4-FFF2-40B4-BE49-F238E27FC236}">
                <a16:creationId xmlns:a16="http://schemas.microsoft.com/office/drawing/2014/main" id="{AD53E10A-176D-E45E-B3B4-CC44EBC519AF}"/>
              </a:ext>
            </a:extLst>
          </p:cNvPr>
          <p:cNvSpPr/>
          <p:nvPr/>
        </p:nvSpPr>
        <p:spPr>
          <a:xfrm>
            <a:off x="3572189" y="5178343"/>
            <a:ext cx="743578" cy="6732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FA84E7F7-0820-405E-E3C0-58F8833B6EC6}"/>
              </a:ext>
            </a:extLst>
          </p:cNvPr>
          <p:cNvSpPr/>
          <p:nvPr/>
        </p:nvSpPr>
        <p:spPr>
          <a:xfrm>
            <a:off x="6399125" y="3172319"/>
            <a:ext cx="743578" cy="673239"/>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cxnSp>
        <p:nvCxnSpPr>
          <p:cNvPr id="7" name="直線矢印コネクタ 6">
            <a:extLst>
              <a:ext uri="{FF2B5EF4-FFF2-40B4-BE49-F238E27FC236}">
                <a16:creationId xmlns:a16="http://schemas.microsoft.com/office/drawing/2014/main" id="{1F90B152-75F5-DE6F-C849-AA966FE948B3}"/>
              </a:ext>
            </a:extLst>
          </p:cNvPr>
          <p:cNvCxnSpPr>
            <a:stCxn id="5" idx="6"/>
            <a:endCxn id="6" idx="2"/>
          </p:cNvCxnSpPr>
          <p:nvPr/>
        </p:nvCxnSpPr>
        <p:spPr>
          <a:xfrm flipV="1">
            <a:off x="4315767" y="3508939"/>
            <a:ext cx="2083358" cy="2006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吹き出し: 四角形 11">
            <a:extLst>
              <a:ext uri="{FF2B5EF4-FFF2-40B4-BE49-F238E27FC236}">
                <a16:creationId xmlns:a16="http://schemas.microsoft.com/office/drawing/2014/main" id="{B854F1BE-05B6-4DFA-1404-09C62CFB349A}"/>
              </a:ext>
            </a:extLst>
          </p:cNvPr>
          <p:cNvSpPr/>
          <p:nvPr/>
        </p:nvSpPr>
        <p:spPr>
          <a:xfrm>
            <a:off x="6096000" y="4501662"/>
            <a:ext cx="1349829" cy="411982"/>
          </a:xfrm>
          <a:prstGeom prst="wedgeRectCallout">
            <a:avLst>
              <a:gd name="adj1" fmla="val -106441"/>
              <a:gd name="adj2" fmla="val -42378"/>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t>エッジ</a:t>
            </a:r>
            <a:endParaRPr kumimoji="1" lang="ja-JP" altLang="en-US" dirty="0"/>
          </a:p>
        </p:txBody>
      </p:sp>
      <p:sp>
        <p:nvSpPr>
          <p:cNvPr id="13" name="吹き出し: 四角形 12">
            <a:extLst>
              <a:ext uri="{FF2B5EF4-FFF2-40B4-BE49-F238E27FC236}">
                <a16:creationId xmlns:a16="http://schemas.microsoft.com/office/drawing/2014/main" id="{3619F17B-4929-F419-A71C-7E743E2A4301}"/>
              </a:ext>
            </a:extLst>
          </p:cNvPr>
          <p:cNvSpPr/>
          <p:nvPr/>
        </p:nvSpPr>
        <p:spPr>
          <a:xfrm>
            <a:off x="7876232" y="3534030"/>
            <a:ext cx="1349829" cy="411982"/>
          </a:xfrm>
          <a:prstGeom prst="wedgeRectCallout">
            <a:avLst>
              <a:gd name="adj1" fmla="val -106441"/>
              <a:gd name="adj2" fmla="val -42378"/>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t>ノード</a:t>
            </a:r>
            <a:endParaRPr kumimoji="1" lang="ja-JP" altLang="en-US" dirty="0"/>
          </a:p>
        </p:txBody>
      </p:sp>
    </p:spTree>
    <p:extLst>
      <p:ext uri="{BB962C8B-B14F-4D97-AF65-F5344CB8AC3E}">
        <p14:creationId xmlns:p14="http://schemas.microsoft.com/office/powerpoint/2010/main" val="1873390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248507" y="2126807"/>
            <a:ext cx="9694985" cy="1938992"/>
          </a:xfrm>
          <a:prstGeom prst="rect">
            <a:avLst/>
          </a:prstGeom>
          <a:noFill/>
        </p:spPr>
        <p:txBody>
          <a:bodyPr wrap="square" rtlCol="0">
            <a:spAutoFit/>
          </a:bodyPr>
          <a:lstStyle/>
          <a:p>
            <a:r>
              <a:rPr lang="en-US" altLang="ja-JP" sz="2000" b="1" dirty="0">
                <a:solidFill>
                  <a:srgbClr val="FF0000"/>
                </a:solidFill>
              </a:rPr>
              <a:t>13. </a:t>
            </a:r>
            <a:r>
              <a:rPr lang="ja-JP" altLang="en-US" sz="2000" b="1" dirty="0">
                <a:solidFill>
                  <a:srgbClr val="FF0000"/>
                </a:solidFill>
              </a:rPr>
              <a:t>最適化問題</a:t>
            </a:r>
            <a:endParaRPr lang="en-US" altLang="ja-JP" sz="2000" b="1" dirty="0">
              <a:solidFill>
                <a:srgbClr val="FF0000"/>
              </a:solidFill>
            </a:endParaRPr>
          </a:p>
          <a:p>
            <a:endParaRPr lang="en-US" altLang="ja-JP" sz="2000" b="1" dirty="0">
              <a:solidFill>
                <a:srgbClr val="FF0000"/>
              </a:solidFill>
            </a:endParaRPr>
          </a:p>
          <a:p>
            <a:r>
              <a:rPr lang="ja-JP" altLang="en-US" sz="2000" b="0" i="0" dirty="0">
                <a:solidFill>
                  <a:srgbClr val="090909"/>
                </a:solidFill>
                <a:effectLst/>
                <a:latin typeface="ヒラギノ角ゴ ProN W3"/>
              </a:rPr>
              <a:t>与えられた制約条件を満たす解の中で、目的変数（結果となる数値）を最大または最小にする解を求める問題のこと。変数が実数値のような連続的な値である場合を扱う「連続最適化問題」と、変数が整数のような離散的な値である場合を扱う「組合せ最適化問題」がある。</a:t>
            </a:r>
            <a:endParaRPr lang="en-US" altLang="ja-JP" sz="2000" dirty="0">
              <a:solidFill>
                <a:srgbClr val="333333"/>
              </a:solidFill>
              <a:latin typeface="Noto Sans JP"/>
            </a:endParaRPr>
          </a:p>
        </p:txBody>
      </p:sp>
    </p:spTree>
    <p:extLst>
      <p:ext uri="{BB962C8B-B14F-4D97-AF65-F5344CB8AC3E}">
        <p14:creationId xmlns:p14="http://schemas.microsoft.com/office/powerpoint/2010/main" val="25161696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248507" y="1811772"/>
            <a:ext cx="9694985" cy="1631216"/>
          </a:xfrm>
          <a:prstGeom prst="rect">
            <a:avLst/>
          </a:prstGeom>
          <a:noFill/>
        </p:spPr>
        <p:txBody>
          <a:bodyPr wrap="square" rtlCol="0">
            <a:spAutoFit/>
          </a:bodyPr>
          <a:lstStyle/>
          <a:p>
            <a:r>
              <a:rPr lang="en-US" altLang="ja-JP" sz="2000" b="1" dirty="0">
                <a:solidFill>
                  <a:srgbClr val="FF0000"/>
                </a:solidFill>
              </a:rPr>
              <a:t>14. </a:t>
            </a:r>
            <a:r>
              <a:rPr lang="ja-JP" altLang="en-US" sz="2000" b="1" dirty="0">
                <a:solidFill>
                  <a:srgbClr val="FF0000"/>
                </a:solidFill>
              </a:rPr>
              <a:t>リスト構造</a:t>
            </a:r>
            <a:endParaRPr lang="en-US" altLang="ja-JP" sz="2000" b="1" dirty="0">
              <a:solidFill>
                <a:srgbClr val="FF0000"/>
              </a:solidFill>
            </a:endParaRPr>
          </a:p>
          <a:p>
            <a:endParaRPr lang="en-US" altLang="ja-JP" sz="2000" b="1" dirty="0">
              <a:solidFill>
                <a:srgbClr val="FF0000"/>
              </a:solidFill>
            </a:endParaRPr>
          </a:p>
          <a:p>
            <a:r>
              <a:rPr lang="ja-JP" altLang="en-US" sz="2000" b="0" i="0" dirty="0">
                <a:solidFill>
                  <a:srgbClr val="333333"/>
                </a:solidFill>
                <a:effectLst/>
                <a:latin typeface="-apple-system"/>
              </a:rPr>
              <a:t>リスト構造とは、データとデータの参照先（ポインタ）を合わせたデータ単位で構成され、次のデータの参照先を順々にたどっていくことでデータを参照していくデータ構造のこと。例として、単方向連結リストを示す。</a:t>
            </a:r>
            <a:endParaRPr lang="en-US" altLang="ja-JP" sz="2000" dirty="0">
              <a:solidFill>
                <a:srgbClr val="333333"/>
              </a:solidFill>
              <a:latin typeface="Noto Sans JP"/>
            </a:endParaRPr>
          </a:p>
        </p:txBody>
      </p:sp>
      <p:graphicFrame>
        <p:nvGraphicFramePr>
          <p:cNvPr id="2" name="表 2">
            <a:extLst>
              <a:ext uri="{FF2B5EF4-FFF2-40B4-BE49-F238E27FC236}">
                <a16:creationId xmlns:a16="http://schemas.microsoft.com/office/drawing/2014/main" id="{41A9DC66-FB1F-019E-E152-9085C685F7D7}"/>
              </a:ext>
            </a:extLst>
          </p:cNvPr>
          <p:cNvGraphicFramePr>
            <a:graphicFrameLocks noGrp="1"/>
          </p:cNvGraphicFramePr>
          <p:nvPr>
            <p:extLst>
              <p:ext uri="{D42A27DB-BD31-4B8C-83A1-F6EECF244321}">
                <p14:modId xmlns:p14="http://schemas.microsoft.com/office/powerpoint/2010/main" val="586233392"/>
              </p:ext>
            </p:extLst>
          </p:nvPr>
        </p:nvGraphicFramePr>
        <p:xfrm>
          <a:off x="1479340" y="4065766"/>
          <a:ext cx="2781162" cy="486137"/>
        </p:xfrm>
        <a:graphic>
          <a:graphicData uri="http://schemas.openxmlformats.org/drawingml/2006/table">
            <a:tbl>
              <a:tblPr firstRow="1" bandRow="1">
                <a:tableStyleId>{5940675A-B579-460E-94D1-54222C63F5DA}</a:tableStyleId>
              </a:tblPr>
              <a:tblGrid>
                <a:gridCol w="1655746">
                  <a:extLst>
                    <a:ext uri="{9D8B030D-6E8A-4147-A177-3AD203B41FA5}">
                      <a16:colId xmlns:a16="http://schemas.microsoft.com/office/drawing/2014/main" val="110829400"/>
                    </a:ext>
                  </a:extLst>
                </a:gridCol>
                <a:gridCol w="1125416">
                  <a:extLst>
                    <a:ext uri="{9D8B030D-6E8A-4147-A177-3AD203B41FA5}">
                      <a16:colId xmlns:a16="http://schemas.microsoft.com/office/drawing/2014/main" val="2172271959"/>
                    </a:ext>
                  </a:extLst>
                </a:gridCol>
              </a:tblGrid>
              <a:tr h="486137">
                <a:tc>
                  <a:txBody>
                    <a:bodyPr/>
                    <a:lstStyle/>
                    <a:p>
                      <a:pPr algn="ctr"/>
                      <a:r>
                        <a:rPr kumimoji="1" lang="ja-JP" altLang="en-US" dirty="0"/>
                        <a:t>データ</a:t>
                      </a:r>
                    </a:p>
                  </a:txBody>
                  <a:tcPr anchor="ctr">
                    <a:solidFill>
                      <a:schemeClr val="accent5">
                        <a:lumMod val="20000"/>
                        <a:lumOff val="80000"/>
                      </a:schemeClr>
                    </a:solidFill>
                  </a:tcPr>
                </a:tc>
                <a:tc>
                  <a:txBody>
                    <a:bodyPr/>
                    <a:lstStyle/>
                    <a:p>
                      <a:pPr algn="ctr"/>
                      <a:r>
                        <a:rPr kumimoji="1" lang="ja-JP" altLang="en-US" dirty="0"/>
                        <a:t>ポインタ</a:t>
                      </a:r>
                    </a:p>
                  </a:txBody>
                  <a:tcPr anchor="ctr"/>
                </a:tc>
                <a:extLst>
                  <a:ext uri="{0D108BD9-81ED-4DB2-BD59-A6C34878D82A}">
                    <a16:rowId xmlns:a16="http://schemas.microsoft.com/office/drawing/2014/main" val="3924551980"/>
                  </a:ext>
                </a:extLst>
              </a:tr>
            </a:tbl>
          </a:graphicData>
        </a:graphic>
      </p:graphicFrame>
      <p:graphicFrame>
        <p:nvGraphicFramePr>
          <p:cNvPr id="3" name="表 2">
            <a:extLst>
              <a:ext uri="{FF2B5EF4-FFF2-40B4-BE49-F238E27FC236}">
                <a16:creationId xmlns:a16="http://schemas.microsoft.com/office/drawing/2014/main" id="{BC7B4086-316E-40AB-8033-ABC84BD21378}"/>
              </a:ext>
            </a:extLst>
          </p:cNvPr>
          <p:cNvGraphicFramePr>
            <a:graphicFrameLocks noGrp="1"/>
          </p:cNvGraphicFramePr>
          <p:nvPr>
            <p:extLst>
              <p:ext uri="{D42A27DB-BD31-4B8C-83A1-F6EECF244321}">
                <p14:modId xmlns:p14="http://schemas.microsoft.com/office/powerpoint/2010/main" val="1657455235"/>
              </p:ext>
            </p:extLst>
          </p:nvPr>
        </p:nvGraphicFramePr>
        <p:xfrm>
          <a:off x="5319485" y="4065766"/>
          <a:ext cx="2781162" cy="486137"/>
        </p:xfrm>
        <a:graphic>
          <a:graphicData uri="http://schemas.openxmlformats.org/drawingml/2006/table">
            <a:tbl>
              <a:tblPr firstRow="1" bandRow="1">
                <a:tableStyleId>{5940675A-B579-460E-94D1-54222C63F5DA}</a:tableStyleId>
              </a:tblPr>
              <a:tblGrid>
                <a:gridCol w="1655746">
                  <a:extLst>
                    <a:ext uri="{9D8B030D-6E8A-4147-A177-3AD203B41FA5}">
                      <a16:colId xmlns:a16="http://schemas.microsoft.com/office/drawing/2014/main" val="110829400"/>
                    </a:ext>
                  </a:extLst>
                </a:gridCol>
                <a:gridCol w="1125416">
                  <a:extLst>
                    <a:ext uri="{9D8B030D-6E8A-4147-A177-3AD203B41FA5}">
                      <a16:colId xmlns:a16="http://schemas.microsoft.com/office/drawing/2014/main" val="2172271959"/>
                    </a:ext>
                  </a:extLst>
                </a:gridCol>
              </a:tblGrid>
              <a:tr h="486137">
                <a:tc>
                  <a:txBody>
                    <a:bodyPr/>
                    <a:lstStyle/>
                    <a:p>
                      <a:pPr algn="ctr"/>
                      <a:r>
                        <a:rPr kumimoji="1" lang="ja-JP" altLang="en-US" dirty="0"/>
                        <a:t>データ</a:t>
                      </a:r>
                    </a:p>
                  </a:txBody>
                  <a:tcPr anchor="ctr">
                    <a:solidFill>
                      <a:schemeClr val="accent5">
                        <a:lumMod val="20000"/>
                        <a:lumOff val="80000"/>
                      </a:schemeClr>
                    </a:solidFill>
                  </a:tcPr>
                </a:tc>
                <a:tc>
                  <a:txBody>
                    <a:bodyPr/>
                    <a:lstStyle/>
                    <a:p>
                      <a:pPr algn="ctr"/>
                      <a:r>
                        <a:rPr kumimoji="1" lang="ja-JP" altLang="en-US" dirty="0"/>
                        <a:t>ポインタ</a:t>
                      </a:r>
                    </a:p>
                  </a:txBody>
                  <a:tcPr anchor="ctr"/>
                </a:tc>
                <a:extLst>
                  <a:ext uri="{0D108BD9-81ED-4DB2-BD59-A6C34878D82A}">
                    <a16:rowId xmlns:a16="http://schemas.microsoft.com/office/drawing/2014/main" val="3924551980"/>
                  </a:ext>
                </a:extLst>
              </a:tr>
            </a:tbl>
          </a:graphicData>
        </a:graphic>
      </p:graphicFrame>
      <p:cxnSp>
        <p:nvCxnSpPr>
          <p:cNvPr id="6" name="直線矢印コネクタ 5">
            <a:extLst>
              <a:ext uri="{FF2B5EF4-FFF2-40B4-BE49-F238E27FC236}">
                <a16:creationId xmlns:a16="http://schemas.microsoft.com/office/drawing/2014/main" id="{2A1A3005-51F2-35FF-7B3B-01AD288A39CC}"/>
              </a:ext>
            </a:extLst>
          </p:cNvPr>
          <p:cNvCxnSpPr>
            <a:cxnSpLocks/>
            <a:stCxn id="2" idx="3"/>
            <a:endCxn id="3" idx="1"/>
          </p:cNvCxnSpPr>
          <p:nvPr/>
        </p:nvCxnSpPr>
        <p:spPr>
          <a:xfrm>
            <a:off x="4260502" y="4308834"/>
            <a:ext cx="10589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8" name="表 7">
            <a:extLst>
              <a:ext uri="{FF2B5EF4-FFF2-40B4-BE49-F238E27FC236}">
                <a16:creationId xmlns:a16="http://schemas.microsoft.com/office/drawing/2014/main" id="{888F5F39-5509-DC6B-0E40-424BFEF52BAC}"/>
              </a:ext>
            </a:extLst>
          </p:cNvPr>
          <p:cNvGraphicFramePr>
            <a:graphicFrameLocks noGrp="1"/>
          </p:cNvGraphicFramePr>
          <p:nvPr>
            <p:extLst>
              <p:ext uri="{D42A27DB-BD31-4B8C-83A1-F6EECF244321}">
                <p14:modId xmlns:p14="http://schemas.microsoft.com/office/powerpoint/2010/main" val="556426039"/>
              </p:ext>
            </p:extLst>
          </p:nvPr>
        </p:nvGraphicFramePr>
        <p:xfrm>
          <a:off x="3928904" y="5293340"/>
          <a:ext cx="2781162" cy="486137"/>
        </p:xfrm>
        <a:graphic>
          <a:graphicData uri="http://schemas.openxmlformats.org/drawingml/2006/table">
            <a:tbl>
              <a:tblPr firstRow="1" bandRow="1">
                <a:tableStyleId>{5940675A-B579-460E-94D1-54222C63F5DA}</a:tableStyleId>
              </a:tblPr>
              <a:tblGrid>
                <a:gridCol w="1655746">
                  <a:extLst>
                    <a:ext uri="{9D8B030D-6E8A-4147-A177-3AD203B41FA5}">
                      <a16:colId xmlns:a16="http://schemas.microsoft.com/office/drawing/2014/main" val="110829400"/>
                    </a:ext>
                  </a:extLst>
                </a:gridCol>
                <a:gridCol w="1125416">
                  <a:extLst>
                    <a:ext uri="{9D8B030D-6E8A-4147-A177-3AD203B41FA5}">
                      <a16:colId xmlns:a16="http://schemas.microsoft.com/office/drawing/2014/main" val="2172271959"/>
                    </a:ext>
                  </a:extLst>
                </a:gridCol>
              </a:tblGrid>
              <a:tr h="486137">
                <a:tc>
                  <a:txBody>
                    <a:bodyPr/>
                    <a:lstStyle/>
                    <a:p>
                      <a:pPr algn="ctr"/>
                      <a:r>
                        <a:rPr kumimoji="1" lang="ja-JP" altLang="en-US" dirty="0"/>
                        <a:t>データ</a:t>
                      </a:r>
                    </a:p>
                  </a:txBody>
                  <a:tcPr anchor="ctr">
                    <a:solidFill>
                      <a:schemeClr val="accent5">
                        <a:lumMod val="20000"/>
                        <a:lumOff val="80000"/>
                      </a:schemeClr>
                    </a:solidFill>
                  </a:tcPr>
                </a:tc>
                <a:tc>
                  <a:txBody>
                    <a:bodyPr/>
                    <a:lstStyle/>
                    <a:p>
                      <a:pPr algn="ctr"/>
                      <a:r>
                        <a:rPr kumimoji="1" lang="ja-JP" altLang="en-US" dirty="0"/>
                        <a:t>ポインタ</a:t>
                      </a:r>
                    </a:p>
                  </a:txBody>
                  <a:tcPr anchor="ctr"/>
                </a:tc>
                <a:extLst>
                  <a:ext uri="{0D108BD9-81ED-4DB2-BD59-A6C34878D82A}">
                    <a16:rowId xmlns:a16="http://schemas.microsoft.com/office/drawing/2014/main" val="3924551980"/>
                  </a:ext>
                </a:extLst>
              </a:tr>
            </a:tbl>
          </a:graphicData>
        </a:graphic>
      </p:graphicFrame>
      <p:graphicFrame>
        <p:nvGraphicFramePr>
          <p:cNvPr id="9" name="表 8">
            <a:extLst>
              <a:ext uri="{FF2B5EF4-FFF2-40B4-BE49-F238E27FC236}">
                <a16:creationId xmlns:a16="http://schemas.microsoft.com/office/drawing/2014/main" id="{43AC57D3-CDB5-CDC9-E792-5BAD428ADC29}"/>
              </a:ext>
            </a:extLst>
          </p:cNvPr>
          <p:cNvGraphicFramePr>
            <a:graphicFrameLocks noGrp="1"/>
          </p:cNvGraphicFramePr>
          <p:nvPr>
            <p:extLst>
              <p:ext uri="{D42A27DB-BD31-4B8C-83A1-F6EECF244321}">
                <p14:modId xmlns:p14="http://schemas.microsoft.com/office/powerpoint/2010/main" val="1593331473"/>
              </p:ext>
            </p:extLst>
          </p:nvPr>
        </p:nvGraphicFramePr>
        <p:xfrm>
          <a:off x="7738905" y="5293340"/>
          <a:ext cx="2781162" cy="486137"/>
        </p:xfrm>
        <a:graphic>
          <a:graphicData uri="http://schemas.openxmlformats.org/drawingml/2006/table">
            <a:tbl>
              <a:tblPr firstRow="1" bandRow="1">
                <a:tableStyleId>{5940675A-B579-460E-94D1-54222C63F5DA}</a:tableStyleId>
              </a:tblPr>
              <a:tblGrid>
                <a:gridCol w="1655746">
                  <a:extLst>
                    <a:ext uri="{9D8B030D-6E8A-4147-A177-3AD203B41FA5}">
                      <a16:colId xmlns:a16="http://schemas.microsoft.com/office/drawing/2014/main" val="110829400"/>
                    </a:ext>
                  </a:extLst>
                </a:gridCol>
                <a:gridCol w="1125416">
                  <a:extLst>
                    <a:ext uri="{9D8B030D-6E8A-4147-A177-3AD203B41FA5}">
                      <a16:colId xmlns:a16="http://schemas.microsoft.com/office/drawing/2014/main" val="2172271959"/>
                    </a:ext>
                  </a:extLst>
                </a:gridCol>
              </a:tblGrid>
              <a:tr h="486137">
                <a:tc>
                  <a:txBody>
                    <a:bodyPr/>
                    <a:lstStyle/>
                    <a:p>
                      <a:pPr algn="ctr"/>
                      <a:r>
                        <a:rPr kumimoji="1" lang="ja-JP" altLang="en-US" dirty="0"/>
                        <a:t>データ</a:t>
                      </a:r>
                    </a:p>
                  </a:txBody>
                  <a:tcPr anchor="ctr">
                    <a:solidFill>
                      <a:schemeClr val="accent5">
                        <a:lumMod val="20000"/>
                        <a:lumOff val="80000"/>
                      </a:schemeClr>
                    </a:solidFill>
                  </a:tcPr>
                </a:tc>
                <a:tc>
                  <a:txBody>
                    <a:bodyPr/>
                    <a:lstStyle/>
                    <a:p>
                      <a:pPr algn="ctr"/>
                      <a:r>
                        <a:rPr kumimoji="1" lang="ja-JP" altLang="en-US" dirty="0"/>
                        <a:t>ポインタ</a:t>
                      </a:r>
                    </a:p>
                  </a:txBody>
                  <a:tcPr anchor="ctr"/>
                </a:tc>
                <a:extLst>
                  <a:ext uri="{0D108BD9-81ED-4DB2-BD59-A6C34878D82A}">
                    <a16:rowId xmlns:a16="http://schemas.microsoft.com/office/drawing/2014/main" val="3924551980"/>
                  </a:ext>
                </a:extLst>
              </a:tr>
            </a:tbl>
          </a:graphicData>
        </a:graphic>
      </p:graphicFrame>
      <p:cxnSp>
        <p:nvCxnSpPr>
          <p:cNvPr id="11" name="コネクタ: カギ線 10">
            <a:extLst>
              <a:ext uri="{FF2B5EF4-FFF2-40B4-BE49-F238E27FC236}">
                <a16:creationId xmlns:a16="http://schemas.microsoft.com/office/drawing/2014/main" id="{6400560A-BDAD-58E7-3E55-908D1FA6A8A7}"/>
              </a:ext>
            </a:extLst>
          </p:cNvPr>
          <p:cNvCxnSpPr>
            <a:cxnSpLocks/>
            <a:stCxn id="3" idx="3"/>
            <a:endCxn id="8" idx="1"/>
          </p:cNvCxnSpPr>
          <p:nvPr/>
        </p:nvCxnSpPr>
        <p:spPr>
          <a:xfrm flipH="1">
            <a:off x="3928904" y="4308834"/>
            <a:ext cx="4171743" cy="1227574"/>
          </a:xfrm>
          <a:prstGeom prst="bentConnector5">
            <a:avLst>
              <a:gd name="adj1" fmla="val -5480"/>
              <a:gd name="adj2" fmla="val 50000"/>
              <a:gd name="adj3" fmla="val 10548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0FA3A694-C2D9-0046-657F-7CCCEE8615F9}"/>
              </a:ext>
            </a:extLst>
          </p:cNvPr>
          <p:cNvCxnSpPr>
            <a:cxnSpLocks/>
            <a:stCxn id="8" idx="3"/>
            <a:endCxn id="9" idx="1"/>
          </p:cNvCxnSpPr>
          <p:nvPr/>
        </p:nvCxnSpPr>
        <p:spPr>
          <a:xfrm>
            <a:off x="6710066" y="5536408"/>
            <a:ext cx="10288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94B1C421-1F03-B574-A2CD-FD49702AD179}"/>
              </a:ext>
            </a:extLst>
          </p:cNvPr>
          <p:cNvSpPr txBox="1"/>
          <p:nvPr/>
        </p:nvSpPr>
        <p:spPr>
          <a:xfrm>
            <a:off x="1248507" y="3638031"/>
            <a:ext cx="6094324" cy="369332"/>
          </a:xfrm>
          <a:prstGeom prst="rect">
            <a:avLst/>
          </a:prstGeom>
          <a:noFill/>
        </p:spPr>
        <p:txBody>
          <a:bodyPr wrap="square">
            <a:spAutoFit/>
          </a:bodyPr>
          <a:lstStyle/>
          <a:p>
            <a:r>
              <a:rPr lang="en-US" altLang="ja-JP" sz="1800" b="0" i="0" dirty="0">
                <a:solidFill>
                  <a:srgbClr val="333333"/>
                </a:solidFill>
                <a:effectLst/>
                <a:latin typeface="-apple-system"/>
              </a:rPr>
              <a:t>【</a:t>
            </a:r>
            <a:r>
              <a:rPr lang="ja-JP" altLang="en-US" sz="1800" b="0" i="0" dirty="0">
                <a:solidFill>
                  <a:srgbClr val="333333"/>
                </a:solidFill>
                <a:effectLst/>
                <a:latin typeface="-apple-system"/>
              </a:rPr>
              <a:t>単方向連結リスト</a:t>
            </a:r>
            <a:r>
              <a:rPr lang="en-US" altLang="ja-JP" sz="1800" b="0" i="0" dirty="0">
                <a:solidFill>
                  <a:srgbClr val="333333"/>
                </a:solidFill>
                <a:effectLst/>
                <a:latin typeface="-apple-system"/>
              </a:rPr>
              <a:t>】</a:t>
            </a:r>
            <a:endParaRPr lang="ja-JP" altLang="en-US" dirty="0"/>
          </a:p>
        </p:txBody>
      </p:sp>
    </p:spTree>
    <p:extLst>
      <p:ext uri="{BB962C8B-B14F-4D97-AF65-F5344CB8AC3E}">
        <p14:creationId xmlns:p14="http://schemas.microsoft.com/office/powerpoint/2010/main" val="33333511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248507" y="1671917"/>
            <a:ext cx="9694985" cy="1631216"/>
          </a:xfrm>
          <a:prstGeom prst="rect">
            <a:avLst/>
          </a:prstGeom>
          <a:noFill/>
        </p:spPr>
        <p:txBody>
          <a:bodyPr wrap="square" rtlCol="0">
            <a:spAutoFit/>
          </a:bodyPr>
          <a:lstStyle/>
          <a:p>
            <a:r>
              <a:rPr lang="en-US" altLang="ja-JP" sz="2000" b="1" dirty="0">
                <a:solidFill>
                  <a:srgbClr val="FF0000"/>
                </a:solidFill>
              </a:rPr>
              <a:t>15. </a:t>
            </a:r>
            <a:r>
              <a:rPr lang="ja-JP" altLang="en-US" sz="2000" b="1" dirty="0">
                <a:solidFill>
                  <a:srgbClr val="FF0000"/>
                </a:solidFill>
              </a:rPr>
              <a:t>キュー（</a:t>
            </a:r>
            <a:r>
              <a:rPr lang="en-US" altLang="ja-JP" sz="2000" b="1" dirty="0">
                <a:solidFill>
                  <a:srgbClr val="FF0000"/>
                </a:solidFill>
              </a:rPr>
              <a:t>Queue</a:t>
            </a:r>
            <a:r>
              <a:rPr lang="ja-JP" altLang="en-US" sz="2000" b="1" dirty="0">
                <a:solidFill>
                  <a:srgbClr val="FF0000"/>
                </a:solidFill>
              </a:rPr>
              <a:t>）</a:t>
            </a:r>
            <a:endParaRPr lang="en-US" altLang="ja-JP" sz="2000" b="1" dirty="0">
              <a:solidFill>
                <a:srgbClr val="FF0000"/>
              </a:solidFill>
            </a:endParaRPr>
          </a:p>
          <a:p>
            <a:endParaRPr lang="en-US" altLang="ja-JP" sz="2000" b="1" dirty="0">
              <a:solidFill>
                <a:srgbClr val="FF0000"/>
              </a:solidFill>
            </a:endParaRPr>
          </a:p>
          <a:p>
            <a:r>
              <a:rPr lang="ja-JP" altLang="en-US" sz="2000" b="0" i="0" dirty="0">
                <a:solidFill>
                  <a:srgbClr val="333333"/>
                </a:solidFill>
                <a:effectLst/>
                <a:latin typeface="-apple-system"/>
              </a:rPr>
              <a:t>コンピュータのデータ構造の</a:t>
            </a:r>
            <a:r>
              <a:rPr lang="en-US" altLang="ja-JP" sz="2000" b="0" i="0" dirty="0">
                <a:solidFill>
                  <a:srgbClr val="333333"/>
                </a:solidFill>
                <a:effectLst/>
                <a:latin typeface="-apple-system"/>
              </a:rPr>
              <a:t>1</a:t>
            </a:r>
            <a:r>
              <a:rPr lang="ja-JP" altLang="en-US" sz="2000" b="0" i="0" dirty="0">
                <a:solidFill>
                  <a:srgbClr val="333333"/>
                </a:solidFill>
                <a:effectLst/>
                <a:latin typeface="-apple-system"/>
              </a:rPr>
              <a:t>つで、先に入力したデータが先に出力される「先入先出し」の構造を持つ。また、このようなデータの入出力方式は「</a:t>
            </a:r>
            <a:r>
              <a:rPr lang="en-US" altLang="ja-JP" sz="2000" b="0" i="0" dirty="0">
                <a:solidFill>
                  <a:srgbClr val="333333"/>
                </a:solidFill>
                <a:effectLst/>
                <a:latin typeface="-apple-system"/>
              </a:rPr>
              <a:t>First In First Out</a:t>
            </a:r>
            <a:r>
              <a:rPr lang="ja-JP" altLang="en-US" sz="2000" b="0" i="0" dirty="0">
                <a:solidFill>
                  <a:srgbClr val="333333"/>
                </a:solidFill>
                <a:effectLst/>
                <a:latin typeface="-apple-system"/>
              </a:rPr>
              <a:t>」を略して「</a:t>
            </a:r>
            <a:r>
              <a:rPr lang="en-US" altLang="ja-JP" sz="2000" b="0" i="0" dirty="0">
                <a:solidFill>
                  <a:srgbClr val="333333"/>
                </a:solidFill>
                <a:effectLst/>
                <a:latin typeface="-apple-system"/>
              </a:rPr>
              <a:t>FIFO</a:t>
            </a:r>
            <a:r>
              <a:rPr lang="ja-JP" altLang="en-US" sz="2000" b="0" i="0" dirty="0">
                <a:solidFill>
                  <a:srgbClr val="333333"/>
                </a:solidFill>
                <a:effectLst/>
                <a:latin typeface="-apple-system"/>
              </a:rPr>
              <a:t>」と呼ばれる。待ち行列</a:t>
            </a:r>
            <a:r>
              <a:rPr lang="ja-JP" altLang="en-US" sz="2000" dirty="0">
                <a:solidFill>
                  <a:srgbClr val="333333"/>
                </a:solidFill>
                <a:latin typeface="-apple-system"/>
              </a:rPr>
              <a:t>とも呼ばれる。</a:t>
            </a:r>
            <a:endParaRPr lang="en-US" altLang="ja-JP" sz="2000" dirty="0">
              <a:solidFill>
                <a:srgbClr val="333333"/>
              </a:solidFill>
              <a:latin typeface="Noto Sans JP"/>
            </a:endParaRPr>
          </a:p>
        </p:txBody>
      </p:sp>
      <p:cxnSp>
        <p:nvCxnSpPr>
          <p:cNvPr id="7" name="直線コネクタ 6">
            <a:extLst>
              <a:ext uri="{FF2B5EF4-FFF2-40B4-BE49-F238E27FC236}">
                <a16:creationId xmlns:a16="http://schemas.microsoft.com/office/drawing/2014/main" id="{3D2B7359-B07E-1A76-1B4E-F926CCFFF55B}"/>
              </a:ext>
            </a:extLst>
          </p:cNvPr>
          <p:cNvCxnSpPr/>
          <p:nvPr/>
        </p:nvCxnSpPr>
        <p:spPr>
          <a:xfrm>
            <a:off x="4712677" y="4139921"/>
            <a:ext cx="0" cy="167807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B5A8DBEA-0FB6-AFC3-33D1-62FD1D180E8B}"/>
              </a:ext>
            </a:extLst>
          </p:cNvPr>
          <p:cNvCxnSpPr/>
          <p:nvPr/>
        </p:nvCxnSpPr>
        <p:spPr>
          <a:xfrm>
            <a:off x="6432620" y="4139921"/>
            <a:ext cx="0" cy="167807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楕円 11">
            <a:extLst>
              <a:ext uri="{FF2B5EF4-FFF2-40B4-BE49-F238E27FC236}">
                <a16:creationId xmlns:a16="http://schemas.microsoft.com/office/drawing/2014/main" id="{AFFB2BE6-DD31-AF84-8B30-E386D2D126DA}"/>
              </a:ext>
            </a:extLst>
          </p:cNvPr>
          <p:cNvSpPr/>
          <p:nvPr/>
        </p:nvSpPr>
        <p:spPr>
          <a:xfrm>
            <a:off x="5157321" y="5094514"/>
            <a:ext cx="830656" cy="7234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b="1" dirty="0"/>
              <a:t>1</a:t>
            </a:r>
            <a:endParaRPr kumimoji="1" lang="ja-JP" altLang="en-US" sz="3200" b="1" dirty="0"/>
          </a:p>
        </p:txBody>
      </p:sp>
      <p:sp>
        <p:nvSpPr>
          <p:cNvPr id="15" name="楕円 14">
            <a:extLst>
              <a:ext uri="{FF2B5EF4-FFF2-40B4-BE49-F238E27FC236}">
                <a16:creationId xmlns:a16="http://schemas.microsoft.com/office/drawing/2014/main" id="{C69DE110-8992-BF13-89DA-6392520BE748}"/>
              </a:ext>
            </a:extLst>
          </p:cNvPr>
          <p:cNvSpPr/>
          <p:nvPr/>
        </p:nvSpPr>
        <p:spPr>
          <a:xfrm>
            <a:off x="5157321" y="4245428"/>
            <a:ext cx="830656" cy="7234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b="1" dirty="0"/>
              <a:t>2</a:t>
            </a:r>
            <a:endParaRPr kumimoji="1" lang="ja-JP" altLang="en-US" sz="3200" b="1" dirty="0"/>
          </a:p>
        </p:txBody>
      </p:sp>
      <p:sp>
        <p:nvSpPr>
          <p:cNvPr id="16" name="楕円 15">
            <a:extLst>
              <a:ext uri="{FF2B5EF4-FFF2-40B4-BE49-F238E27FC236}">
                <a16:creationId xmlns:a16="http://schemas.microsoft.com/office/drawing/2014/main" id="{908E59D5-9E0B-B2CF-492A-AB474E786D82}"/>
              </a:ext>
            </a:extLst>
          </p:cNvPr>
          <p:cNvSpPr/>
          <p:nvPr/>
        </p:nvSpPr>
        <p:spPr>
          <a:xfrm>
            <a:off x="3741347" y="3398895"/>
            <a:ext cx="830656" cy="7234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b="1" dirty="0"/>
              <a:t>3</a:t>
            </a:r>
            <a:endParaRPr kumimoji="1" lang="ja-JP" altLang="en-US" sz="3200" b="1" dirty="0"/>
          </a:p>
        </p:txBody>
      </p:sp>
      <p:sp>
        <p:nvSpPr>
          <p:cNvPr id="17" name="矢印: 折線 16">
            <a:extLst>
              <a:ext uri="{FF2B5EF4-FFF2-40B4-BE49-F238E27FC236}">
                <a16:creationId xmlns:a16="http://schemas.microsoft.com/office/drawing/2014/main" id="{ACFB67C1-A6C9-5598-9634-379E6022E960}"/>
              </a:ext>
            </a:extLst>
          </p:cNvPr>
          <p:cNvSpPr/>
          <p:nvPr/>
        </p:nvSpPr>
        <p:spPr>
          <a:xfrm rot="5400000">
            <a:off x="4957182" y="3413099"/>
            <a:ext cx="482319" cy="971330"/>
          </a:xfrm>
          <a:prstGeom prst="ben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ja-JP" altLang="en-US">
              <a:solidFill>
                <a:schemeClr val="tx1"/>
              </a:solidFill>
            </a:endParaRPr>
          </a:p>
        </p:txBody>
      </p:sp>
      <p:sp>
        <p:nvSpPr>
          <p:cNvPr id="18" name="矢印: 折線 17">
            <a:extLst>
              <a:ext uri="{FF2B5EF4-FFF2-40B4-BE49-F238E27FC236}">
                <a16:creationId xmlns:a16="http://schemas.microsoft.com/office/drawing/2014/main" id="{E9507A97-FB73-D4AD-B05A-ED3F2FE09CB7}"/>
              </a:ext>
            </a:extLst>
          </p:cNvPr>
          <p:cNvSpPr/>
          <p:nvPr/>
        </p:nvSpPr>
        <p:spPr>
          <a:xfrm rot="10800000" flipH="1">
            <a:off x="5572649" y="5943600"/>
            <a:ext cx="830651" cy="633046"/>
          </a:xfrm>
          <a:prstGeom prst="ben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ja-JP" altLang="en-US">
              <a:solidFill>
                <a:schemeClr val="tx1"/>
              </a:solidFill>
            </a:endParaRPr>
          </a:p>
        </p:txBody>
      </p:sp>
      <p:sp>
        <p:nvSpPr>
          <p:cNvPr id="21" name="テキスト ボックス 20">
            <a:extLst>
              <a:ext uri="{FF2B5EF4-FFF2-40B4-BE49-F238E27FC236}">
                <a16:creationId xmlns:a16="http://schemas.microsoft.com/office/drawing/2014/main" id="{A074EBB9-6575-8B81-91CA-FB18B98F1FD7}"/>
              </a:ext>
            </a:extLst>
          </p:cNvPr>
          <p:cNvSpPr txBox="1"/>
          <p:nvPr/>
        </p:nvSpPr>
        <p:spPr>
          <a:xfrm>
            <a:off x="5824680" y="3628628"/>
            <a:ext cx="2903139" cy="369332"/>
          </a:xfrm>
          <a:prstGeom prst="rect">
            <a:avLst/>
          </a:prstGeom>
          <a:noFill/>
        </p:spPr>
        <p:txBody>
          <a:bodyPr wrap="square">
            <a:spAutoFit/>
          </a:bodyPr>
          <a:lstStyle/>
          <a:p>
            <a:r>
              <a:rPr lang="ja-JP" altLang="en-US" b="1" dirty="0">
                <a:solidFill>
                  <a:schemeClr val="accent1"/>
                </a:solidFill>
                <a:latin typeface="-apple-system"/>
              </a:rPr>
              <a:t>エンキュー（</a:t>
            </a:r>
            <a:r>
              <a:rPr lang="en-US" altLang="ja-JP" b="1" dirty="0">
                <a:solidFill>
                  <a:schemeClr val="accent1"/>
                </a:solidFill>
                <a:latin typeface="-apple-system"/>
              </a:rPr>
              <a:t>Enqueue</a:t>
            </a:r>
            <a:r>
              <a:rPr lang="ja-JP" altLang="en-US" b="1" dirty="0">
                <a:solidFill>
                  <a:schemeClr val="accent1"/>
                </a:solidFill>
                <a:latin typeface="-apple-system"/>
              </a:rPr>
              <a:t>）</a:t>
            </a:r>
            <a:endParaRPr lang="ja-JP" altLang="en-US" b="1" dirty="0">
              <a:solidFill>
                <a:schemeClr val="accent1"/>
              </a:solidFill>
            </a:endParaRPr>
          </a:p>
        </p:txBody>
      </p:sp>
      <p:sp>
        <p:nvSpPr>
          <p:cNvPr id="22" name="テキスト ボックス 21">
            <a:extLst>
              <a:ext uri="{FF2B5EF4-FFF2-40B4-BE49-F238E27FC236}">
                <a16:creationId xmlns:a16="http://schemas.microsoft.com/office/drawing/2014/main" id="{C3ABBAE3-D6C6-E7B3-0B48-42D1F5026F29}"/>
              </a:ext>
            </a:extLst>
          </p:cNvPr>
          <p:cNvSpPr txBox="1"/>
          <p:nvPr/>
        </p:nvSpPr>
        <p:spPr>
          <a:xfrm>
            <a:off x="6432620" y="5943600"/>
            <a:ext cx="2903139" cy="369332"/>
          </a:xfrm>
          <a:prstGeom prst="rect">
            <a:avLst/>
          </a:prstGeom>
          <a:noFill/>
        </p:spPr>
        <p:txBody>
          <a:bodyPr wrap="square">
            <a:spAutoFit/>
          </a:bodyPr>
          <a:lstStyle/>
          <a:p>
            <a:r>
              <a:rPr lang="ja-JP" altLang="en-US" b="1" dirty="0">
                <a:solidFill>
                  <a:schemeClr val="accent1"/>
                </a:solidFill>
                <a:latin typeface="-apple-system"/>
              </a:rPr>
              <a:t>デキュー（</a:t>
            </a:r>
            <a:r>
              <a:rPr lang="en-US" altLang="ja-JP" b="1" dirty="0">
                <a:solidFill>
                  <a:schemeClr val="accent1"/>
                </a:solidFill>
                <a:latin typeface="-apple-system"/>
              </a:rPr>
              <a:t>Dequeue</a:t>
            </a:r>
            <a:r>
              <a:rPr lang="ja-JP" altLang="en-US" b="1" dirty="0">
                <a:solidFill>
                  <a:schemeClr val="accent1"/>
                </a:solidFill>
                <a:latin typeface="-apple-system"/>
              </a:rPr>
              <a:t>）</a:t>
            </a:r>
            <a:endParaRPr lang="ja-JP" altLang="en-US" b="1" dirty="0">
              <a:solidFill>
                <a:schemeClr val="accent1"/>
              </a:solidFill>
            </a:endParaRPr>
          </a:p>
        </p:txBody>
      </p:sp>
    </p:spTree>
    <p:extLst>
      <p:ext uri="{BB962C8B-B14F-4D97-AF65-F5344CB8AC3E}">
        <p14:creationId xmlns:p14="http://schemas.microsoft.com/office/powerpoint/2010/main" val="2300482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248507" y="1671917"/>
            <a:ext cx="9694985" cy="1323439"/>
          </a:xfrm>
          <a:prstGeom prst="rect">
            <a:avLst/>
          </a:prstGeom>
          <a:noFill/>
        </p:spPr>
        <p:txBody>
          <a:bodyPr wrap="square" rtlCol="0">
            <a:spAutoFit/>
          </a:bodyPr>
          <a:lstStyle/>
          <a:p>
            <a:r>
              <a:rPr lang="en-US" altLang="ja-JP" sz="2000" b="1" dirty="0">
                <a:solidFill>
                  <a:srgbClr val="FF0000"/>
                </a:solidFill>
              </a:rPr>
              <a:t>16. </a:t>
            </a:r>
            <a:r>
              <a:rPr lang="ja-JP" altLang="en-US" sz="2000" b="1" dirty="0">
                <a:solidFill>
                  <a:srgbClr val="FF0000"/>
                </a:solidFill>
              </a:rPr>
              <a:t>スタック（</a:t>
            </a:r>
            <a:r>
              <a:rPr lang="en-US" altLang="ja-JP" sz="2000" b="1" dirty="0">
                <a:solidFill>
                  <a:srgbClr val="FF0000"/>
                </a:solidFill>
              </a:rPr>
              <a:t>Stack</a:t>
            </a:r>
            <a:r>
              <a:rPr lang="ja-JP" altLang="en-US" sz="2000" b="1" dirty="0">
                <a:solidFill>
                  <a:srgbClr val="FF0000"/>
                </a:solidFill>
              </a:rPr>
              <a:t>）</a:t>
            </a:r>
            <a:endParaRPr lang="en-US" altLang="ja-JP" sz="2000" b="1" dirty="0">
              <a:solidFill>
                <a:srgbClr val="FF0000"/>
              </a:solidFill>
            </a:endParaRPr>
          </a:p>
          <a:p>
            <a:endParaRPr lang="en-US" altLang="ja-JP" sz="2000" b="1" dirty="0">
              <a:solidFill>
                <a:srgbClr val="FF0000"/>
              </a:solidFill>
            </a:endParaRPr>
          </a:p>
          <a:p>
            <a:r>
              <a:rPr lang="ja-JP" altLang="en-US" sz="2000" b="0" i="0" dirty="0">
                <a:solidFill>
                  <a:srgbClr val="090909"/>
                </a:solidFill>
                <a:effectLst/>
                <a:latin typeface="ヒラギノ角ゴ ProN W3"/>
              </a:rPr>
              <a:t>コンピュータで使用される基本的なデータ構造の</a:t>
            </a:r>
            <a:r>
              <a:rPr lang="en-US" altLang="ja-JP" sz="2000" b="0" i="0" dirty="0">
                <a:solidFill>
                  <a:srgbClr val="090909"/>
                </a:solidFill>
                <a:effectLst/>
                <a:latin typeface="ヒラギノ角ゴ ProN W3"/>
              </a:rPr>
              <a:t>1</a:t>
            </a:r>
            <a:r>
              <a:rPr lang="ja-JP" altLang="en-US" sz="2000" b="0" i="0" dirty="0">
                <a:solidFill>
                  <a:srgbClr val="090909"/>
                </a:solidFill>
                <a:effectLst/>
                <a:latin typeface="ヒラギノ角ゴ ProN W3"/>
              </a:rPr>
              <a:t>つで、後入先出し方式（</a:t>
            </a:r>
            <a:r>
              <a:rPr lang="en-US" altLang="ja-JP" sz="2000" b="1" i="0" dirty="0">
                <a:solidFill>
                  <a:srgbClr val="090909"/>
                </a:solidFill>
                <a:effectLst/>
                <a:latin typeface="ヒラギノ角ゴ ProN W3"/>
              </a:rPr>
              <a:t>LIFO</a:t>
            </a:r>
            <a:r>
              <a:rPr lang="en-US" altLang="ja-JP" sz="2000" b="0" i="0" dirty="0">
                <a:solidFill>
                  <a:srgbClr val="090909"/>
                </a:solidFill>
                <a:effectLst/>
                <a:latin typeface="ヒラギノ角ゴ ProN W3"/>
              </a:rPr>
              <a:t>: Last In First Out; </a:t>
            </a:r>
            <a:r>
              <a:rPr lang="en-US" altLang="ja-JP" sz="2000" b="1" i="0" dirty="0">
                <a:solidFill>
                  <a:srgbClr val="090909"/>
                </a:solidFill>
                <a:effectLst/>
                <a:latin typeface="ヒラギノ角ゴ ProN W3"/>
              </a:rPr>
              <a:t>FILO</a:t>
            </a:r>
            <a:r>
              <a:rPr lang="en-US" altLang="ja-JP" sz="2000" b="0" i="0" dirty="0">
                <a:solidFill>
                  <a:srgbClr val="090909"/>
                </a:solidFill>
                <a:effectLst/>
                <a:latin typeface="ヒラギノ角ゴ ProN W3"/>
              </a:rPr>
              <a:t>: First In Last Out</a:t>
            </a:r>
            <a:r>
              <a:rPr lang="ja-JP" altLang="en-US" sz="2000" b="0" i="0" dirty="0">
                <a:solidFill>
                  <a:srgbClr val="090909"/>
                </a:solidFill>
                <a:effectLst/>
                <a:latin typeface="ヒラギノ角ゴ ProN W3"/>
              </a:rPr>
              <a:t>）でデータを入出力する記憶構造のこと。</a:t>
            </a:r>
            <a:endParaRPr lang="en-US" altLang="ja-JP" sz="2000" dirty="0">
              <a:solidFill>
                <a:srgbClr val="333333"/>
              </a:solidFill>
              <a:latin typeface="Noto Sans JP"/>
            </a:endParaRPr>
          </a:p>
        </p:txBody>
      </p:sp>
      <p:cxnSp>
        <p:nvCxnSpPr>
          <p:cNvPr id="7" name="直線コネクタ 6">
            <a:extLst>
              <a:ext uri="{FF2B5EF4-FFF2-40B4-BE49-F238E27FC236}">
                <a16:creationId xmlns:a16="http://schemas.microsoft.com/office/drawing/2014/main" id="{3D2B7359-B07E-1A76-1B4E-F926CCFFF55B}"/>
              </a:ext>
            </a:extLst>
          </p:cNvPr>
          <p:cNvCxnSpPr/>
          <p:nvPr/>
        </p:nvCxnSpPr>
        <p:spPr>
          <a:xfrm>
            <a:off x="4712677" y="4139921"/>
            <a:ext cx="0" cy="167807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B5A8DBEA-0FB6-AFC3-33D1-62FD1D180E8B}"/>
              </a:ext>
            </a:extLst>
          </p:cNvPr>
          <p:cNvCxnSpPr/>
          <p:nvPr/>
        </p:nvCxnSpPr>
        <p:spPr>
          <a:xfrm>
            <a:off x="6432620" y="4139921"/>
            <a:ext cx="0" cy="167807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楕円 11">
            <a:extLst>
              <a:ext uri="{FF2B5EF4-FFF2-40B4-BE49-F238E27FC236}">
                <a16:creationId xmlns:a16="http://schemas.microsoft.com/office/drawing/2014/main" id="{AFFB2BE6-DD31-AF84-8B30-E386D2D126DA}"/>
              </a:ext>
            </a:extLst>
          </p:cNvPr>
          <p:cNvSpPr/>
          <p:nvPr/>
        </p:nvSpPr>
        <p:spPr>
          <a:xfrm>
            <a:off x="5157321" y="5094514"/>
            <a:ext cx="830656" cy="7234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b="1" dirty="0"/>
              <a:t>1</a:t>
            </a:r>
            <a:endParaRPr kumimoji="1" lang="ja-JP" altLang="en-US" sz="3200" b="1" dirty="0"/>
          </a:p>
        </p:txBody>
      </p:sp>
      <p:sp>
        <p:nvSpPr>
          <p:cNvPr id="15" name="楕円 14">
            <a:extLst>
              <a:ext uri="{FF2B5EF4-FFF2-40B4-BE49-F238E27FC236}">
                <a16:creationId xmlns:a16="http://schemas.microsoft.com/office/drawing/2014/main" id="{C69DE110-8992-BF13-89DA-6392520BE748}"/>
              </a:ext>
            </a:extLst>
          </p:cNvPr>
          <p:cNvSpPr/>
          <p:nvPr/>
        </p:nvSpPr>
        <p:spPr>
          <a:xfrm>
            <a:off x="5157321" y="4245428"/>
            <a:ext cx="830656" cy="7234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b="1" dirty="0"/>
              <a:t>2</a:t>
            </a:r>
            <a:endParaRPr kumimoji="1" lang="ja-JP" altLang="en-US" sz="3200" b="1" dirty="0"/>
          </a:p>
        </p:txBody>
      </p:sp>
      <p:sp>
        <p:nvSpPr>
          <p:cNvPr id="17" name="矢印: 折線 16">
            <a:extLst>
              <a:ext uri="{FF2B5EF4-FFF2-40B4-BE49-F238E27FC236}">
                <a16:creationId xmlns:a16="http://schemas.microsoft.com/office/drawing/2014/main" id="{ACFB67C1-A6C9-5598-9634-379E6022E960}"/>
              </a:ext>
            </a:extLst>
          </p:cNvPr>
          <p:cNvSpPr/>
          <p:nvPr/>
        </p:nvSpPr>
        <p:spPr>
          <a:xfrm rot="5400000">
            <a:off x="4829882" y="3323133"/>
            <a:ext cx="482319" cy="971330"/>
          </a:xfrm>
          <a:prstGeom prst="ben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ja-JP" altLang="en-US">
              <a:solidFill>
                <a:schemeClr val="tx1"/>
              </a:solidFill>
            </a:endParaRPr>
          </a:p>
        </p:txBody>
      </p:sp>
      <p:sp>
        <p:nvSpPr>
          <p:cNvPr id="18" name="矢印: 折線 17">
            <a:extLst>
              <a:ext uri="{FF2B5EF4-FFF2-40B4-BE49-F238E27FC236}">
                <a16:creationId xmlns:a16="http://schemas.microsoft.com/office/drawing/2014/main" id="{E9507A97-FB73-D4AD-B05A-ED3F2FE09CB7}"/>
              </a:ext>
            </a:extLst>
          </p:cNvPr>
          <p:cNvSpPr/>
          <p:nvPr/>
        </p:nvSpPr>
        <p:spPr>
          <a:xfrm rot="10800000" flipH="1" flipV="1">
            <a:off x="5680673" y="3531997"/>
            <a:ext cx="830654" cy="482320"/>
          </a:xfrm>
          <a:prstGeom prst="bent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kumimoji="1" lang="ja-JP" altLang="en-US">
              <a:solidFill>
                <a:schemeClr val="tx1"/>
              </a:solidFill>
            </a:endParaRPr>
          </a:p>
        </p:txBody>
      </p:sp>
      <p:sp>
        <p:nvSpPr>
          <p:cNvPr id="21" name="テキスト ボックス 20">
            <a:extLst>
              <a:ext uri="{FF2B5EF4-FFF2-40B4-BE49-F238E27FC236}">
                <a16:creationId xmlns:a16="http://schemas.microsoft.com/office/drawing/2014/main" id="{A074EBB9-6575-8B81-91CA-FB18B98F1FD7}"/>
              </a:ext>
            </a:extLst>
          </p:cNvPr>
          <p:cNvSpPr txBox="1"/>
          <p:nvPr/>
        </p:nvSpPr>
        <p:spPr>
          <a:xfrm>
            <a:off x="2498672" y="3382972"/>
            <a:ext cx="2086705" cy="369332"/>
          </a:xfrm>
          <a:prstGeom prst="rect">
            <a:avLst/>
          </a:prstGeom>
          <a:noFill/>
        </p:spPr>
        <p:txBody>
          <a:bodyPr wrap="square">
            <a:spAutoFit/>
          </a:bodyPr>
          <a:lstStyle/>
          <a:p>
            <a:r>
              <a:rPr lang="ja-JP" altLang="en-US" b="1" dirty="0">
                <a:solidFill>
                  <a:schemeClr val="accent1"/>
                </a:solidFill>
                <a:latin typeface="-apple-system"/>
              </a:rPr>
              <a:t>プッシュ（</a:t>
            </a:r>
            <a:r>
              <a:rPr lang="en-US" altLang="ja-JP" b="1" dirty="0">
                <a:solidFill>
                  <a:schemeClr val="accent1"/>
                </a:solidFill>
                <a:latin typeface="-apple-system"/>
              </a:rPr>
              <a:t>Push</a:t>
            </a:r>
            <a:r>
              <a:rPr lang="ja-JP" altLang="en-US" b="1" dirty="0">
                <a:solidFill>
                  <a:schemeClr val="accent1"/>
                </a:solidFill>
                <a:latin typeface="-apple-system"/>
              </a:rPr>
              <a:t>）</a:t>
            </a:r>
            <a:endParaRPr lang="ja-JP" altLang="en-US" b="1" dirty="0">
              <a:solidFill>
                <a:schemeClr val="accent1"/>
              </a:solidFill>
            </a:endParaRPr>
          </a:p>
        </p:txBody>
      </p:sp>
      <p:sp>
        <p:nvSpPr>
          <p:cNvPr id="22" name="テキスト ボックス 21">
            <a:extLst>
              <a:ext uri="{FF2B5EF4-FFF2-40B4-BE49-F238E27FC236}">
                <a16:creationId xmlns:a16="http://schemas.microsoft.com/office/drawing/2014/main" id="{C3ABBAE3-D6C6-E7B3-0B48-42D1F5026F29}"/>
              </a:ext>
            </a:extLst>
          </p:cNvPr>
          <p:cNvSpPr txBox="1"/>
          <p:nvPr/>
        </p:nvSpPr>
        <p:spPr>
          <a:xfrm>
            <a:off x="6511327" y="3474635"/>
            <a:ext cx="2903139" cy="369332"/>
          </a:xfrm>
          <a:prstGeom prst="rect">
            <a:avLst/>
          </a:prstGeom>
          <a:noFill/>
        </p:spPr>
        <p:txBody>
          <a:bodyPr wrap="square">
            <a:spAutoFit/>
          </a:bodyPr>
          <a:lstStyle/>
          <a:p>
            <a:r>
              <a:rPr lang="ja-JP" altLang="en-US" b="1" dirty="0">
                <a:solidFill>
                  <a:schemeClr val="accent1"/>
                </a:solidFill>
                <a:latin typeface="-apple-system"/>
              </a:rPr>
              <a:t>ポップ（</a:t>
            </a:r>
            <a:r>
              <a:rPr lang="en-US" altLang="ja-JP" b="1" dirty="0">
                <a:solidFill>
                  <a:schemeClr val="accent1"/>
                </a:solidFill>
                <a:latin typeface="-apple-system"/>
              </a:rPr>
              <a:t>Pop</a:t>
            </a:r>
            <a:r>
              <a:rPr lang="ja-JP" altLang="en-US" b="1" dirty="0">
                <a:solidFill>
                  <a:schemeClr val="accent1"/>
                </a:solidFill>
                <a:latin typeface="-apple-system"/>
              </a:rPr>
              <a:t>）</a:t>
            </a:r>
            <a:endParaRPr lang="ja-JP" altLang="en-US" b="1" dirty="0">
              <a:solidFill>
                <a:schemeClr val="accent1"/>
              </a:solidFill>
            </a:endParaRPr>
          </a:p>
        </p:txBody>
      </p:sp>
    </p:spTree>
    <p:extLst>
      <p:ext uri="{BB962C8B-B14F-4D97-AF65-F5344CB8AC3E}">
        <p14:creationId xmlns:p14="http://schemas.microsoft.com/office/powerpoint/2010/main" val="21117925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248507" y="1099163"/>
            <a:ext cx="9694985" cy="1631216"/>
          </a:xfrm>
          <a:prstGeom prst="rect">
            <a:avLst/>
          </a:prstGeom>
          <a:noFill/>
        </p:spPr>
        <p:txBody>
          <a:bodyPr wrap="square" rtlCol="0">
            <a:spAutoFit/>
          </a:bodyPr>
          <a:lstStyle/>
          <a:p>
            <a:r>
              <a:rPr lang="en-US" altLang="ja-JP" sz="2000" b="1" dirty="0">
                <a:solidFill>
                  <a:srgbClr val="FF0000"/>
                </a:solidFill>
              </a:rPr>
              <a:t>17. </a:t>
            </a:r>
            <a:r>
              <a:rPr lang="ja-JP" altLang="en-US" sz="2000" b="1" dirty="0">
                <a:solidFill>
                  <a:srgbClr val="FF0000"/>
                </a:solidFill>
              </a:rPr>
              <a:t>木構造（ツリー構造）</a:t>
            </a:r>
            <a:endParaRPr lang="en-US" altLang="ja-JP" sz="2000" b="1" dirty="0">
              <a:solidFill>
                <a:srgbClr val="FF0000"/>
              </a:solidFill>
            </a:endParaRPr>
          </a:p>
          <a:p>
            <a:endParaRPr lang="en-US" altLang="ja-JP" sz="2000" b="1" dirty="0">
              <a:solidFill>
                <a:srgbClr val="FF0000"/>
              </a:solidFill>
            </a:endParaRPr>
          </a:p>
          <a:p>
            <a:r>
              <a:rPr lang="ja-JP" altLang="en-US" sz="2000" b="0" i="0" dirty="0">
                <a:solidFill>
                  <a:srgbClr val="090909"/>
                </a:solidFill>
                <a:effectLst/>
                <a:latin typeface="ヒラギノ角ゴ ProN W3"/>
              </a:rPr>
              <a:t>つの要素（ノード）が複数の子要素を持ち、子要素が複数の孫要素を持ち、という具合に階層が深くなるほど枝分かれしていく構造のこと。木が幹から枝、枝から葉に分岐していく様子になぞらえた名称である。</a:t>
            </a:r>
            <a:endParaRPr lang="en-US" altLang="ja-JP" sz="2000" dirty="0">
              <a:solidFill>
                <a:srgbClr val="333333"/>
              </a:solidFill>
              <a:latin typeface="Noto Sans JP"/>
            </a:endParaRPr>
          </a:p>
        </p:txBody>
      </p:sp>
      <p:sp>
        <p:nvSpPr>
          <p:cNvPr id="12" name="楕円 11">
            <a:extLst>
              <a:ext uri="{FF2B5EF4-FFF2-40B4-BE49-F238E27FC236}">
                <a16:creationId xmlns:a16="http://schemas.microsoft.com/office/drawing/2014/main" id="{AFFB2BE6-DD31-AF84-8B30-E386D2D126DA}"/>
              </a:ext>
            </a:extLst>
          </p:cNvPr>
          <p:cNvSpPr/>
          <p:nvPr/>
        </p:nvSpPr>
        <p:spPr>
          <a:xfrm>
            <a:off x="5157321" y="2854857"/>
            <a:ext cx="830656" cy="7234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3200" b="1" dirty="0"/>
              <a:t>A</a:t>
            </a:r>
            <a:endParaRPr kumimoji="1" lang="ja-JP" altLang="en-US" sz="3200" b="1" dirty="0"/>
          </a:p>
        </p:txBody>
      </p:sp>
      <p:sp>
        <p:nvSpPr>
          <p:cNvPr id="15" name="楕円 14">
            <a:extLst>
              <a:ext uri="{FF2B5EF4-FFF2-40B4-BE49-F238E27FC236}">
                <a16:creationId xmlns:a16="http://schemas.microsoft.com/office/drawing/2014/main" id="{C69DE110-8992-BF13-89DA-6392520BE748}"/>
              </a:ext>
            </a:extLst>
          </p:cNvPr>
          <p:cNvSpPr/>
          <p:nvPr/>
        </p:nvSpPr>
        <p:spPr>
          <a:xfrm>
            <a:off x="4172582" y="3812594"/>
            <a:ext cx="830656" cy="723482"/>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3200" b="1" dirty="0"/>
              <a:t>B</a:t>
            </a:r>
            <a:endParaRPr kumimoji="1" lang="ja-JP" altLang="en-US" sz="3200" b="1" dirty="0"/>
          </a:p>
        </p:txBody>
      </p:sp>
      <p:sp>
        <p:nvSpPr>
          <p:cNvPr id="2" name="楕円 1">
            <a:extLst>
              <a:ext uri="{FF2B5EF4-FFF2-40B4-BE49-F238E27FC236}">
                <a16:creationId xmlns:a16="http://schemas.microsoft.com/office/drawing/2014/main" id="{30B9899D-DBAB-AB14-FA7A-5520E03C0806}"/>
              </a:ext>
            </a:extLst>
          </p:cNvPr>
          <p:cNvSpPr/>
          <p:nvPr/>
        </p:nvSpPr>
        <p:spPr>
          <a:xfrm>
            <a:off x="6183085" y="3812594"/>
            <a:ext cx="830656" cy="723482"/>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ja-JP" sz="3200" b="1" dirty="0"/>
              <a:t>C</a:t>
            </a:r>
            <a:endParaRPr kumimoji="1" lang="ja-JP" altLang="en-US" sz="3200" b="1" dirty="0"/>
          </a:p>
        </p:txBody>
      </p:sp>
      <p:sp>
        <p:nvSpPr>
          <p:cNvPr id="3" name="楕円 2">
            <a:extLst>
              <a:ext uri="{FF2B5EF4-FFF2-40B4-BE49-F238E27FC236}">
                <a16:creationId xmlns:a16="http://schemas.microsoft.com/office/drawing/2014/main" id="{B9DF27AB-71D7-1F8B-FA32-1CBD55B591E3}"/>
              </a:ext>
            </a:extLst>
          </p:cNvPr>
          <p:cNvSpPr/>
          <p:nvPr/>
        </p:nvSpPr>
        <p:spPr>
          <a:xfrm>
            <a:off x="5441181" y="4969829"/>
            <a:ext cx="830656" cy="723482"/>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sz="3200" b="1" dirty="0"/>
              <a:t>D</a:t>
            </a:r>
            <a:endParaRPr kumimoji="1" lang="ja-JP" altLang="en-US" sz="3200" b="1" dirty="0"/>
          </a:p>
        </p:txBody>
      </p:sp>
      <p:sp>
        <p:nvSpPr>
          <p:cNvPr id="5" name="楕円 4">
            <a:extLst>
              <a:ext uri="{FF2B5EF4-FFF2-40B4-BE49-F238E27FC236}">
                <a16:creationId xmlns:a16="http://schemas.microsoft.com/office/drawing/2014/main" id="{FED15861-E82A-43E8-E78E-F99B02C019E2}"/>
              </a:ext>
            </a:extLst>
          </p:cNvPr>
          <p:cNvSpPr/>
          <p:nvPr/>
        </p:nvSpPr>
        <p:spPr>
          <a:xfrm>
            <a:off x="7013741" y="4969829"/>
            <a:ext cx="830656" cy="723482"/>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ja-JP" sz="3200" b="1" dirty="0"/>
              <a:t>E</a:t>
            </a:r>
            <a:endParaRPr kumimoji="1" lang="ja-JP" altLang="en-US" sz="3200" b="1" dirty="0"/>
          </a:p>
        </p:txBody>
      </p:sp>
      <p:cxnSp>
        <p:nvCxnSpPr>
          <p:cNvPr id="8" name="直線コネクタ 7">
            <a:extLst>
              <a:ext uri="{FF2B5EF4-FFF2-40B4-BE49-F238E27FC236}">
                <a16:creationId xmlns:a16="http://schemas.microsoft.com/office/drawing/2014/main" id="{1AD20C3E-5A3F-9FCE-A365-6C65DFF21706}"/>
              </a:ext>
            </a:extLst>
          </p:cNvPr>
          <p:cNvCxnSpPr>
            <a:stCxn id="12" idx="3"/>
            <a:endCxn id="15" idx="7"/>
          </p:cNvCxnSpPr>
          <p:nvPr/>
        </p:nvCxnSpPr>
        <p:spPr>
          <a:xfrm flipH="1">
            <a:off x="4881591" y="3472388"/>
            <a:ext cx="397377" cy="44615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5729D25D-4B41-47F7-0653-3A98293424D5}"/>
              </a:ext>
            </a:extLst>
          </p:cNvPr>
          <p:cNvCxnSpPr>
            <a:cxnSpLocks/>
            <a:stCxn id="12" idx="5"/>
            <a:endCxn id="2" idx="1"/>
          </p:cNvCxnSpPr>
          <p:nvPr/>
        </p:nvCxnSpPr>
        <p:spPr>
          <a:xfrm>
            <a:off x="5866330" y="3472388"/>
            <a:ext cx="438402" cy="446157"/>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657F358A-EC21-9940-6411-3DBFF4ACD492}"/>
              </a:ext>
            </a:extLst>
          </p:cNvPr>
          <p:cNvCxnSpPr>
            <a:cxnSpLocks/>
            <a:stCxn id="3" idx="0"/>
            <a:endCxn id="2" idx="4"/>
          </p:cNvCxnSpPr>
          <p:nvPr/>
        </p:nvCxnSpPr>
        <p:spPr>
          <a:xfrm flipV="1">
            <a:off x="5856509" y="4536076"/>
            <a:ext cx="741904" cy="43375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275B445F-384B-C209-0829-1A20E7AF41C1}"/>
              </a:ext>
            </a:extLst>
          </p:cNvPr>
          <p:cNvCxnSpPr>
            <a:cxnSpLocks/>
            <a:stCxn id="5" idx="0"/>
            <a:endCxn id="2" idx="4"/>
          </p:cNvCxnSpPr>
          <p:nvPr/>
        </p:nvCxnSpPr>
        <p:spPr>
          <a:xfrm flipH="1" flipV="1">
            <a:off x="6598413" y="4536076"/>
            <a:ext cx="830656" cy="433753"/>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6" name="吹き出し: 四角形 25">
            <a:extLst>
              <a:ext uri="{FF2B5EF4-FFF2-40B4-BE49-F238E27FC236}">
                <a16:creationId xmlns:a16="http://schemas.microsoft.com/office/drawing/2014/main" id="{53EA3F4D-B5A4-AD93-BA88-7B83A49DBFCC}"/>
              </a:ext>
            </a:extLst>
          </p:cNvPr>
          <p:cNvSpPr/>
          <p:nvPr/>
        </p:nvSpPr>
        <p:spPr>
          <a:xfrm>
            <a:off x="6754154" y="3078253"/>
            <a:ext cx="1786945" cy="411982"/>
          </a:xfrm>
          <a:prstGeom prst="wedgeRectCallout">
            <a:avLst>
              <a:gd name="adj1" fmla="val -106441"/>
              <a:gd name="adj2" fmla="val -42378"/>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根（ルート）</a:t>
            </a:r>
          </a:p>
        </p:txBody>
      </p:sp>
      <p:sp>
        <p:nvSpPr>
          <p:cNvPr id="27" name="吹き出し: 四角形 26">
            <a:extLst>
              <a:ext uri="{FF2B5EF4-FFF2-40B4-BE49-F238E27FC236}">
                <a16:creationId xmlns:a16="http://schemas.microsoft.com/office/drawing/2014/main" id="{E0E895F7-DB6F-02F3-29E5-A0604845B425}"/>
              </a:ext>
            </a:extLst>
          </p:cNvPr>
          <p:cNvSpPr/>
          <p:nvPr/>
        </p:nvSpPr>
        <p:spPr>
          <a:xfrm>
            <a:off x="8912645" y="5275980"/>
            <a:ext cx="1786945" cy="411982"/>
          </a:xfrm>
          <a:prstGeom prst="wedgeRectCallout">
            <a:avLst>
              <a:gd name="adj1" fmla="val -106441"/>
              <a:gd name="adj2" fmla="val -42378"/>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葉（リーフ）</a:t>
            </a:r>
          </a:p>
        </p:txBody>
      </p:sp>
      <p:sp>
        <p:nvSpPr>
          <p:cNvPr id="28" name="吹き出し: 四角形 27">
            <a:extLst>
              <a:ext uri="{FF2B5EF4-FFF2-40B4-BE49-F238E27FC236}">
                <a16:creationId xmlns:a16="http://schemas.microsoft.com/office/drawing/2014/main" id="{9699B767-1A35-8BD0-E2DC-AAFBFFB6FFB7}"/>
              </a:ext>
            </a:extLst>
          </p:cNvPr>
          <p:cNvSpPr/>
          <p:nvPr/>
        </p:nvSpPr>
        <p:spPr>
          <a:xfrm>
            <a:off x="2571624" y="4752952"/>
            <a:ext cx="1786945" cy="411982"/>
          </a:xfrm>
          <a:prstGeom prst="wedgeRectCallout">
            <a:avLst>
              <a:gd name="adj1" fmla="val 40887"/>
              <a:gd name="adj2" fmla="val -14481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葉（リーフ）</a:t>
            </a:r>
          </a:p>
        </p:txBody>
      </p:sp>
      <p:sp>
        <p:nvSpPr>
          <p:cNvPr id="29" name="吹き出し: 四角形 28">
            <a:extLst>
              <a:ext uri="{FF2B5EF4-FFF2-40B4-BE49-F238E27FC236}">
                <a16:creationId xmlns:a16="http://schemas.microsoft.com/office/drawing/2014/main" id="{B46C4162-631F-8538-5571-7A5456E0573A}"/>
              </a:ext>
            </a:extLst>
          </p:cNvPr>
          <p:cNvSpPr/>
          <p:nvPr/>
        </p:nvSpPr>
        <p:spPr>
          <a:xfrm>
            <a:off x="7647626" y="4024041"/>
            <a:ext cx="1054490" cy="411982"/>
          </a:xfrm>
          <a:prstGeom prst="wedgeRectCallout">
            <a:avLst>
              <a:gd name="adj1" fmla="val -106441"/>
              <a:gd name="adj2" fmla="val -42378"/>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dirty="0"/>
              <a:t>節点</a:t>
            </a:r>
          </a:p>
        </p:txBody>
      </p:sp>
      <p:sp>
        <p:nvSpPr>
          <p:cNvPr id="30" name="吹き出し: 四角形 29">
            <a:extLst>
              <a:ext uri="{FF2B5EF4-FFF2-40B4-BE49-F238E27FC236}">
                <a16:creationId xmlns:a16="http://schemas.microsoft.com/office/drawing/2014/main" id="{18D3FE4D-00CE-FCF0-28CF-B4F8B522474F}"/>
              </a:ext>
            </a:extLst>
          </p:cNvPr>
          <p:cNvSpPr/>
          <p:nvPr/>
        </p:nvSpPr>
        <p:spPr>
          <a:xfrm>
            <a:off x="8076255" y="4728713"/>
            <a:ext cx="1992193" cy="411982"/>
          </a:xfrm>
          <a:prstGeom prst="wedgeRectCallout">
            <a:avLst>
              <a:gd name="adj1" fmla="val -92307"/>
              <a:gd name="adj2" fmla="val -42378"/>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dirty="0"/>
              <a:t>枝（ブランチ）</a:t>
            </a:r>
            <a:endParaRPr kumimoji="1" lang="ja-JP" altLang="en-US" dirty="0"/>
          </a:p>
        </p:txBody>
      </p:sp>
      <p:cxnSp>
        <p:nvCxnSpPr>
          <p:cNvPr id="32" name="直線矢印コネクタ 31">
            <a:extLst>
              <a:ext uri="{FF2B5EF4-FFF2-40B4-BE49-F238E27FC236}">
                <a16:creationId xmlns:a16="http://schemas.microsoft.com/office/drawing/2014/main" id="{189DF0E3-79C7-3915-B560-7768C81E1E94}"/>
              </a:ext>
            </a:extLst>
          </p:cNvPr>
          <p:cNvCxnSpPr/>
          <p:nvPr/>
        </p:nvCxnSpPr>
        <p:spPr>
          <a:xfrm>
            <a:off x="2069961" y="3035237"/>
            <a:ext cx="0" cy="2801572"/>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7D279D32-81C9-0EDF-7799-8286C95CF0D1}"/>
              </a:ext>
            </a:extLst>
          </p:cNvPr>
          <p:cNvSpPr txBox="1"/>
          <p:nvPr/>
        </p:nvSpPr>
        <p:spPr>
          <a:xfrm>
            <a:off x="1314956" y="4304285"/>
            <a:ext cx="719066" cy="369332"/>
          </a:xfrm>
          <a:prstGeom prst="rect">
            <a:avLst/>
          </a:prstGeom>
          <a:noFill/>
        </p:spPr>
        <p:txBody>
          <a:bodyPr wrap="square">
            <a:spAutoFit/>
          </a:bodyPr>
          <a:lstStyle/>
          <a:p>
            <a:r>
              <a:rPr lang="ja-JP" altLang="en-US" b="1" dirty="0">
                <a:solidFill>
                  <a:schemeClr val="accent1"/>
                </a:solidFill>
                <a:latin typeface="-apple-system"/>
              </a:rPr>
              <a:t>深さ</a:t>
            </a:r>
            <a:endParaRPr lang="ja-JP" altLang="en-US" b="1" dirty="0">
              <a:solidFill>
                <a:schemeClr val="accent1"/>
              </a:solidFill>
            </a:endParaRPr>
          </a:p>
        </p:txBody>
      </p:sp>
    </p:spTree>
    <p:extLst>
      <p:ext uri="{BB962C8B-B14F-4D97-AF65-F5344CB8AC3E}">
        <p14:creationId xmlns:p14="http://schemas.microsoft.com/office/powerpoint/2010/main" val="1908546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328894" y="868501"/>
            <a:ext cx="9694985" cy="1631216"/>
          </a:xfrm>
          <a:prstGeom prst="rect">
            <a:avLst/>
          </a:prstGeom>
          <a:noFill/>
        </p:spPr>
        <p:txBody>
          <a:bodyPr wrap="square" rtlCol="0">
            <a:spAutoFit/>
          </a:bodyPr>
          <a:lstStyle/>
          <a:p>
            <a:r>
              <a:rPr lang="en-US" altLang="ja-JP" sz="2000" b="1" dirty="0">
                <a:solidFill>
                  <a:srgbClr val="FF0000"/>
                </a:solidFill>
              </a:rPr>
              <a:t>2. </a:t>
            </a:r>
            <a:r>
              <a:rPr lang="ja-JP" altLang="en-US" sz="2000" b="1" dirty="0">
                <a:solidFill>
                  <a:srgbClr val="FF0000"/>
                </a:solidFill>
              </a:rPr>
              <a:t>ニューラルネットワーク</a:t>
            </a:r>
            <a:endParaRPr lang="en-US" altLang="ja-JP" sz="2000" b="1" dirty="0">
              <a:solidFill>
                <a:srgbClr val="FF0000"/>
              </a:solidFill>
            </a:endParaRPr>
          </a:p>
          <a:p>
            <a:endParaRPr lang="en-US" altLang="ja-JP" sz="2000" b="1" dirty="0">
              <a:solidFill>
                <a:srgbClr val="FF0000"/>
              </a:solidFill>
            </a:endParaRPr>
          </a:p>
          <a:p>
            <a:r>
              <a:rPr lang="ja-JP" altLang="en-US" sz="2000" b="0" i="0" dirty="0">
                <a:solidFill>
                  <a:srgbClr val="606060"/>
                </a:solidFill>
                <a:effectLst/>
                <a:latin typeface="YakuHanJPs"/>
              </a:rPr>
              <a:t>人間の脳内にある神経細胞</a:t>
            </a:r>
            <a:r>
              <a:rPr lang="ja-JP" altLang="en-US" sz="2000" dirty="0">
                <a:solidFill>
                  <a:srgbClr val="606060"/>
                </a:solidFill>
                <a:latin typeface="YakuHanJPs"/>
              </a:rPr>
              <a:t>（</a:t>
            </a:r>
            <a:r>
              <a:rPr lang="ja-JP" altLang="en-US" sz="2000" b="0" i="0" dirty="0">
                <a:solidFill>
                  <a:srgbClr val="606060"/>
                </a:solidFill>
                <a:effectLst/>
                <a:latin typeface="YakuHanJPs"/>
              </a:rPr>
              <a:t>ニューロン</a:t>
            </a:r>
            <a:r>
              <a:rPr lang="ja-JP" altLang="en-US" sz="2000" dirty="0">
                <a:solidFill>
                  <a:srgbClr val="606060"/>
                </a:solidFill>
                <a:latin typeface="YakuHanJPs"/>
              </a:rPr>
              <a:t>）</a:t>
            </a:r>
            <a:r>
              <a:rPr lang="ja-JP" altLang="en-US" sz="2000" b="0" i="0" dirty="0">
                <a:solidFill>
                  <a:srgbClr val="606060"/>
                </a:solidFill>
                <a:effectLst/>
                <a:latin typeface="YakuHanJPs"/>
              </a:rPr>
              <a:t>とその繋がりをモデルとして表した仕組みのこと。「入力層」「中間層（隠れ層）」「出力層」から成り立っており、人間の神経回路網</a:t>
            </a:r>
            <a:r>
              <a:rPr lang="en-US" altLang="ja-JP" sz="2000" b="0" i="0" dirty="0">
                <a:solidFill>
                  <a:srgbClr val="606060"/>
                </a:solidFill>
                <a:effectLst/>
                <a:latin typeface="YakuHanJPs"/>
              </a:rPr>
              <a:t>(</a:t>
            </a:r>
            <a:r>
              <a:rPr lang="ja-JP" altLang="en-US" sz="2000" b="0" i="0" dirty="0">
                <a:solidFill>
                  <a:srgbClr val="606060"/>
                </a:solidFill>
                <a:effectLst/>
                <a:latin typeface="YakuHanJPs"/>
              </a:rPr>
              <a:t>シナプス</a:t>
            </a:r>
            <a:r>
              <a:rPr lang="en-US" altLang="ja-JP" sz="2000" b="0" i="0" dirty="0">
                <a:solidFill>
                  <a:srgbClr val="606060"/>
                </a:solidFill>
                <a:effectLst/>
                <a:latin typeface="YakuHanJPs"/>
              </a:rPr>
              <a:t>)</a:t>
            </a:r>
            <a:r>
              <a:rPr lang="ja-JP" altLang="en-US" sz="2000" b="0" i="0" dirty="0">
                <a:solidFill>
                  <a:srgbClr val="606060"/>
                </a:solidFill>
                <a:effectLst/>
                <a:latin typeface="YakuHanJPs"/>
              </a:rPr>
              <a:t>のような構造となっている。</a:t>
            </a:r>
            <a:endParaRPr lang="en-US" altLang="ja-JP" sz="2000" dirty="0"/>
          </a:p>
        </p:txBody>
      </p:sp>
      <p:sp>
        <p:nvSpPr>
          <p:cNvPr id="2" name="楕円 1">
            <a:extLst>
              <a:ext uri="{FF2B5EF4-FFF2-40B4-BE49-F238E27FC236}">
                <a16:creationId xmlns:a16="http://schemas.microsoft.com/office/drawing/2014/main" id="{594C7A5C-8891-6146-C83E-471DD8573B32}"/>
              </a:ext>
            </a:extLst>
          </p:cNvPr>
          <p:cNvSpPr/>
          <p:nvPr/>
        </p:nvSpPr>
        <p:spPr>
          <a:xfrm>
            <a:off x="4134897" y="3938952"/>
            <a:ext cx="743578" cy="6732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楕円 2">
            <a:extLst>
              <a:ext uri="{FF2B5EF4-FFF2-40B4-BE49-F238E27FC236}">
                <a16:creationId xmlns:a16="http://schemas.microsoft.com/office/drawing/2014/main" id="{9F1624CB-8B12-2A24-69C6-F34F33772637}"/>
              </a:ext>
            </a:extLst>
          </p:cNvPr>
          <p:cNvSpPr/>
          <p:nvPr/>
        </p:nvSpPr>
        <p:spPr>
          <a:xfrm>
            <a:off x="4134897" y="4768625"/>
            <a:ext cx="743578" cy="6732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6AD6018C-82B7-35AA-17E6-D26DC036800D}"/>
              </a:ext>
            </a:extLst>
          </p:cNvPr>
          <p:cNvSpPr/>
          <p:nvPr/>
        </p:nvSpPr>
        <p:spPr>
          <a:xfrm>
            <a:off x="5352422" y="3554945"/>
            <a:ext cx="743578" cy="673239"/>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ACDCD308-D5D8-5CB7-CCB0-6DB46CF67609}"/>
              </a:ext>
            </a:extLst>
          </p:cNvPr>
          <p:cNvSpPr/>
          <p:nvPr/>
        </p:nvSpPr>
        <p:spPr>
          <a:xfrm>
            <a:off x="5352422" y="4407909"/>
            <a:ext cx="743578" cy="673239"/>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81908206-340F-FE91-826F-A776588EA330}"/>
              </a:ext>
            </a:extLst>
          </p:cNvPr>
          <p:cNvSpPr/>
          <p:nvPr/>
        </p:nvSpPr>
        <p:spPr>
          <a:xfrm>
            <a:off x="5352422" y="5316260"/>
            <a:ext cx="743578" cy="673239"/>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97B54EEA-38CB-426F-C59F-8D11004E82FD}"/>
              </a:ext>
            </a:extLst>
          </p:cNvPr>
          <p:cNvSpPr/>
          <p:nvPr/>
        </p:nvSpPr>
        <p:spPr>
          <a:xfrm>
            <a:off x="6492912" y="3938951"/>
            <a:ext cx="743578" cy="673239"/>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kumimoji="1" lang="ja-JP" altLang="en-US" dirty="0"/>
          </a:p>
        </p:txBody>
      </p:sp>
      <p:sp>
        <p:nvSpPr>
          <p:cNvPr id="15" name="楕円 14">
            <a:extLst>
              <a:ext uri="{FF2B5EF4-FFF2-40B4-BE49-F238E27FC236}">
                <a16:creationId xmlns:a16="http://schemas.microsoft.com/office/drawing/2014/main" id="{3383534A-B211-D000-2283-4E5AEF1F6667}"/>
              </a:ext>
            </a:extLst>
          </p:cNvPr>
          <p:cNvSpPr/>
          <p:nvPr/>
        </p:nvSpPr>
        <p:spPr>
          <a:xfrm>
            <a:off x="6492912" y="4768624"/>
            <a:ext cx="743578" cy="673239"/>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kumimoji="1" lang="ja-JP" altLang="en-US"/>
          </a:p>
        </p:txBody>
      </p:sp>
      <p:cxnSp>
        <p:nvCxnSpPr>
          <p:cNvPr id="17" name="直線矢印コネクタ 16">
            <a:extLst>
              <a:ext uri="{FF2B5EF4-FFF2-40B4-BE49-F238E27FC236}">
                <a16:creationId xmlns:a16="http://schemas.microsoft.com/office/drawing/2014/main" id="{30634DC2-BFE3-9689-4241-215E602FA989}"/>
              </a:ext>
            </a:extLst>
          </p:cNvPr>
          <p:cNvCxnSpPr>
            <a:stCxn id="2" idx="6"/>
            <a:endCxn id="5" idx="2"/>
          </p:cNvCxnSpPr>
          <p:nvPr/>
        </p:nvCxnSpPr>
        <p:spPr>
          <a:xfrm flipV="1">
            <a:off x="4878475" y="3891565"/>
            <a:ext cx="473947" cy="3840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A077FBA0-94B9-FF89-454E-FE458F1F3CFB}"/>
              </a:ext>
            </a:extLst>
          </p:cNvPr>
          <p:cNvCxnSpPr>
            <a:cxnSpLocks/>
            <a:stCxn id="2" idx="6"/>
            <a:endCxn id="6" idx="2"/>
          </p:cNvCxnSpPr>
          <p:nvPr/>
        </p:nvCxnSpPr>
        <p:spPr>
          <a:xfrm>
            <a:off x="4878475" y="4275572"/>
            <a:ext cx="473947" cy="4689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DB2A78EE-261D-C846-0CF7-66A5775EC80B}"/>
              </a:ext>
            </a:extLst>
          </p:cNvPr>
          <p:cNvCxnSpPr>
            <a:cxnSpLocks/>
            <a:stCxn id="3" idx="6"/>
            <a:endCxn id="6" idx="2"/>
          </p:cNvCxnSpPr>
          <p:nvPr/>
        </p:nvCxnSpPr>
        <p:spPr>
          <a:xfrm flipV="1">
            <a:off x="4878475" y="4744529"/>
            <a:ext cx="473947" cy="3607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249709F0-F46F-27CE-568C-C8531C5CD7FD}"/>
              </a:ext>
            </a:extLst>
          </p:cNvPr>
          <p:cNvCxnSpPr>
            <a:cxnSpLocks/>
            <a:stCxn id="3" idx="6"/>
            <a:endCxn id="7" idx="2"/>
          </p:cNvCxnSpPr>
          <p:nvPr/>
        </p:nvCxnSpPr>
        <p:spPr>
          <a:xfrm>
            <a:off x="4878475" y="5105245"/>
            <a:ext cx="473947" cy="547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2ABB50E1-01AA-E810-0CB9-FFE7C04E034D}"/>
              </a:ext>
            </a:extLst>
          </p:cNvPr>
          <p:cNvCxnSpPr>
            <a:cxnSpLocks/>
            <a:stCxn id="3" idx="6"/>
            <a:endCxn id="5" idx="2"/>
          </p:cNvCxnSpPr>
          <p:nvPr/>
        </p:nvCxnSpPr>
        <p:spPr>
          <a:xfrm flipV="1">
            <a:off x="4878475" y="3891565"/>
            <a:ext cx="473947" cy="12136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2B9ABE84-0219-DC68-A0FF-190A0CCB9A30}"/>
              </a:ext>
            </a:extLst>
          </p:cNvPr>
          <p:cNvCxnSpPr>
            <a:cxnSpLocks/>
            <a:stCxn id="2" idx="6"/>
            <a:endCxn id="7" idx="2"/>
          </p:cNvCxnSpPr>
          <p:nvPr/>
        </p:nvCxnSpPr>
        <p:spPr>
          <a:xfrm>
            <a:off x="4878475" y="4275572"/>
            <a:ext cx="473947" cy="13773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30" name="テキスト ボックス 1029">
            <a:extLst>
              <a:ext uri="{FF2B5EF4-FFF2-40B4-BE49-F238E27FC236}">
                <a16:creationId xmlns:a16="http://schemas.microsoft.com/office/drawing/2014/main" id="{37784B7A-E55C-CCD6-2DDD-9BD0D20C02FE}"/>
              </a:ext>
            </a:extLst>
          </p:cNvPr>
          <p:cNvSpPr txBox="1"/>
          <p:nvPr/>
        </p:nvSpPr>
        <p:spPr>
          <a:xfrm>
            <a:off x="4680019" y="3109146"/>
            <a:ext cx="2067448" cy="369332"/>
          </a:xfrm>
          <a:prstGeom prst="rect">
            <a:avLst/>
          </a:prstGeom>
          <a:noFill/>
        </p:spPr>
        <p:txBody>
          <a:bodyPr wrap="square">
            <a:spAutoFit/>
          </a:bodyPr>
          <a:lstStyle/>
          <a:p>
            <a:pPr algn="ctr"/>
            <a:r>
              <a:rPr lang="ja-JP" altLang="en-US" b="1" dirty="0">
                <a:solidFill>
                  <a:srgbClr val="333333"/>
                </a:solidFill>
                <a:latin typeface="Noto Sans JP"/>
              </a:rPr>
              <a:t>中間層</a:t>
            </a:r>
            <a:endParaRPr lang="ja-JP" altLang="en-US" b="1" dirty="0"/>
          </a:p>
        </p:txBody>
      </p:sp>
      <p:sp>
        <p:nvSpPr>
          <p:cNvPr id="1031" name="テキスト ボックス 1030">
            <a:extLst>
              <a:ext uri="{FF2B5EF4-FFF2-40B4-BE49-F238E27FC236}">
                <a16:creationId xmlns:a16="http://schemas.microsoft.com/office/drawing/2014/main" id="{9BC25591-03B7-C5AE-9C83-176F8D0E29DA}"/>
              </a:ext>
            </a:extLst>
          </p:cNvPr>
          <p:cNvSpPr txBox="1"/>
          <p:nvPr/>
        </p:nvSpPr>
        <p:spPr>
          <a:xfrm>
            <a:off x="3825492" y="3115284"/>
            <a:ext cx="1392534" cy="369332"/>
          </a:xfrm>
          <a:prstGeom prst="rect">
            <a:avLst/>
          </a:prstGeom>
          <a:noFill/>
        </p:spPr>
        <p:txBody>
          <a:bodyPr wrap="square">
            <a:spAutoFit/>
          </a:bodyPr>
          <a:lstStyle/>
          <a:p>
            <a:pPr algn="ctr"/>
            <a:r>
              <a:rPr lang="ja-JP" altLang="en-US" b="1" dirty="0">
                <a:solidFill>
                  <a:srgbClr val="333333"/>
                </a:solidFill>
                <a:latin typeface="Noto Sans JP"/>
              </a:rPr>
              <a:t>入力層</a:t>
            </a:r>
            <a:endParaRPr lang="ja-JP" altLang="en-US" b="1" dirty="0"/>
          </a:p>
        </p:txBody>
      </p:sp>
      <p:sp>
        <p:nvSpPr>
          <p:cNvPr id="1032" name="テキスト ボックス 1031">
            <a:extLst>
              <a:ext uri="{FF2B5EF4-FFF2-40B4-BE49-F238E27FC236}">
                <a16:creationId xmlns:a16="http://schemas.microsoft.com/office/drawing/2014/main" id="{0B5860BF-FD0A-668F-691C-A484C9ADD942}"/>
              </a:ext>
            </a:extLst>
          </p:cNvPr>
          <p:cNvSpPr txBox="1"/>
          <p:nvPr/>
        </p:nvSpPr>
        <p:spPr>
          <a:xfrm>
            <a:off x="6096000" y="3109146"/>
            <a:ext cx="1392534" cy="369332"/>
          </a:xfrm>
          <a:prstGeom prst="rect">
            <a:avLst/>
          </a:prstGeom>
          <a:noFill/>
        </p:spPr>
        <p:txBody>
          <a:bodyPr wrap="square">
            <a:spAutoFit/>
          </a:bodyPr>
          <a:lstStyle/>
          <a:p>
            <a:pPr algn="ctr"/>
            <a:r>
              <a:rPr lang="ja-JP" altLang="en-US" b="1" dirty="0">
                <a:solidFill>
                  <a:srgbClr val="333333"/>
                </a:solidFill>
                <a:latin typeface="Noto Sans JP"/>
              </a:rPr>
              <a:t>出力層</a:t>
            </a:r>
            <a:endParaRPr lang="ja-JP" altLang="en-US" b="1" dirty="0"/>
          </a:p>
        </p:txBody>
      </p:sp>
      <p:cxnSp>
        <p:nvCxnSpPr>
          <p:cNvPr id="1090" name="直線矢印コネクタ 1089">
            <a:extLst>
              <a:ext uri="{FF2B5EF4-FFF2-40B4-BE49-F238E27FC236}">
                <a16:creationId xmlns:a16="http://schemas.microsoft.com/office/drawing/2014/main" id="{6FC31B28-62C6-566B-846B-4F4F66EE08C4}"/>
              </a:ext>
            </a:extLst>
          </p:cNvPr>
          <p:cNvCxnSpPr>
            <a:cxnSpLocks/>
            <a:endCxn id="15" idx="2"/>
          </p:cNvCxnSpPr>
          <p:nvPr/>
        </p:nvCxnSpPr>
        <p:spPr>
          <a:xfrm flipV="1">
            <a:off x="6099352" y="5105244"/>
            <a:ext cx="393560" cy="551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3" name="直線矢印コネクタ 1092">
            <a:extLst>
              <a:ext uri="{FF2B5EF4-FFF2-40B4-BE49-F238E27FC236}">
                <a16:creationId xmlns:a16="http://schemas.microsoft.com/office/drawing/2014/main" id="{F6EA5029-7557-C866-EFB2-A3D6A6043734}"/>
              </a:ext>
            </a:extLst>
          </p:cNvPr>
          <p:cNvCxnSpPr>
            <a:cxnSpLocks/>
            <a:endCxn id="14" idx="2"/>
          </p:cNvCxnSpPr>
          <p:nvPr/>
        </p:nvCxnSpPr>
        <p:spPr>
          <a:xfrm flipV="1">
            <a:off x="6099352" y="4275571"/>
            <a:ext cx="393560" cy="13813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6" name="直線矢印コネクタ 1095">
            <a:extLst>
              <a:ext uri="{FF2B5EF4-FFF2-40B4-BE49-F238E27FC236}">
                <a16:creationId xmlns:a16="http://schemas.microsoft.com/office/drawing/2014/main" id="{19CAA5DC-06A7-A1FB-CE32-C83C11CC3D8B}"/>
              </a:ext>
            </a:extLst>
          </p:cNvPr>
          <p:cNvCxnSpPr>
            <a:cxnSpLocks/>
            <a:endCxn id="15" idx="2"/>
          </p:cNvCxnSpPr>
          <p:nvPr/>
        </p:nvCxnSpPr>
        <p:spPr>
          <a:xfrm>
            <a:off x="6099352" y="4748529"/>
            <a:ext cx="393560" cy="3567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9" name="直線矢印コネクタ 1098">
            <a:extLst>
              <a:ext uri="{FF2B5EF4-FFF2-40B4-BE49-F238E27FC236}">
                <a16:creationId xmlns:a16="http://schemas.microsoft.com/office/drawing/2014/main" id="{1D325006-5EFF-4144-AEA8-5EB2FAB9B52D}"/>
              </a:ext>
            </a:extLst>
          </p:cNvPr>
          <p:cNvCxnSpPr>
            <a:cxnSpLocks/>
            <a:endCxn id="14" idx="2"/>
          </p:cNvCxnSpPr>
          <p:nvPr/>
        </p:nvCxnSpPr>
        <p:spPr>
          <a:xfrm flipV="1">
            <a:off x="6099352" y="4275571"/>
            <a:ext cx="393560" cy="472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2" name="直線矢印コネクタ 1101">
            <a:extLst>
              <a:ext uri="{FF2B5EF4-FFF2-40B4-BE49-F238E27FC236}">
                <a16:creationId xmlns:a16="http://schemas.microsoft.com/office/drawing/2014/main" id="{0C8F87AD-D01D-34CB-5261-505F1BD45214}"/>
              </a:ext>
            </a:extLst>
          </p:cNvPr>
          <p:cNvCxnSpPr>
            <a:cxnSpLocks/>
            <a:endCxn id="14" idx="2"/>
          </p:cNvCxnSpPr>
          <p:nvPr/>
        </p:nvCxnSpPr>
        <p:spPr>
          <a:xfrm>
            <a:off x="6099352" y="3895565"/>
            <a:ext cx="393560" cy="3800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5" name="直線矢印コネクタ 1104">
            <a:extLst>
              <a:ext uri="{FF2B5EF4-FFF2-40B4-BE49-F238E27FC236}">
                <a16:creationId xmlns:a16="http://schemas.microsoft.com/office/drawing/2014/main" id="{20F45451-3760-BC38-00B9-F7849DFE3ECA}"/>
              </a:ext>
            </a:extLst>
          </p:cNvPr>
          <p:cNvCxnSpPr>
            <a:cxnSpLocks/>
            <a:endCxn id="15" idx="2"/>
          </p:cNvCxnSpPr>
          <p:nvPr/>
        </p:nvCxnSpPr>
        <p:spPr>
          <a:xfrm>
            <a:off x="6099352" y="3895565"/>
            <a:ext cx="393560" cy="12096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0734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328894" y="868501"/>
            <a:ext cx="9694985" cy="1938992"/>
          </a:xfrm>
          <a:prstGeom prst="rect">
            <a:avLst/>
          </a:prstGeom>
          <a:noFill/>
        </p:spPr>
        <p:txBody>
          <a:bodyPr wrap="square" rtlCol="0">
            <a:spAutoFit/>
          </a:bodyPr>
          <a:lstStyle/>
          <a:p>
            <a:r>
              <a:rPr lang="en-US" altLang="ja-JP" sz="2000" b="1" dirty="0">
                <a:solidFill>
                  <a:srgbClr val="FF0000"/>
                </a:solidFill>
              </a:rPr>
              <a:t>3. </a:t>
            </a:r>
            <a:r>
              <a:rPr lang="ja-JP" altLang="en-US" sz="2000" b="1" dirty="0">
                <a:solidFill>
                  <a:srgbClr val="FF0000"/>
                </a:solidFill>
              </a:rPr>
              <a:t>ディープラーニング（深層学習）</a:t>
            </a:r>
            <a:endParaRPr lang="en-US" altLang="ja-JP" sz="2000" b="1" dirty="0">
              <a:solidFill>
                <a:srgbClr val="FF0000"/>
              </a:solidFill>
            </a:endParaRPr>
          </a:p>
          <a:p>
            <a:endParaRPr lang="en-US" altLang="ja-JP" sz="2000" b="1" dirty="0">
              <a:solidFill>
                <a:srgbClr val="FF0000"/>
              </a:solidFill>
            </a:endParaRPr>
          </a:p>
          <a:p>
            <a:r>
              <a:rPr lang="ja-JP" altLang="en-US" sz="2000" b="0" i="0" dirty="0">
                <a:solidFill>
                  <a:srgbClr val="333333"/>
                </a:solidFill>
                <a:effectLst/>
                <a:latin typeface="Noto Sans JP"/>
              </a:rPr>
              <a:t>データの背景にあるルールやパターンを学習するために、多層的（ディープ）に構造で考える方法のこと。入力層と出力層の間に、中間層（隠れ層ともいう）を設け、さらに</a:t>
            </a:r>
            <a:r>
              <a:rPr lang="ja-JP" altLang="en-US" sz="2000" b="1" i="0" dirty="0">
                <a:solidFill>
                  <a:srgbClr val="FF0000"/>
                </a:solidFill>
                <a:effectLst/>
                <a:latin typeface="Noto Sans JP"/>
              </a:rPr>
              <a:t>中間層を多層化</a:t>
            </a:r>
            <a:r>
              <a:rPr lang="ja-JP" altLang="en-US" sz="2000" b="0" i="0" dirty="0">
                <a:solidFill>
                  <a:srgbClr val="333333"/>
                </a:solidFill>
                <a:effectLst/>
                <a:latin typeface="Noto Sans JP"/>
              </a:rPr>
              <a:t>して学習する。層を増やすことで、情報の複雑さに対応できるようになり、データの分析精度が向上することが特徴。</a:t>
            </a:r>
            <a:endParaRPr lang="en-US" altLang="ja-JP" sz="2000" dirty="0"/>
          </a:p>
        </p:txBody>
      </p:sp>
      <p:sp>
        <p:nvSpPr>
          <p:cNvPr id="2" name="楕円 1">
            <a:extLst>
              <a:ext uri="{FF2B5EF4-FFF2-40B4-BE49-F238E27FC236}">
                <a16:creationId xmlns:a16="http://schemas.microsoft.com/office/drawing/2014/main" id="{594C7A5C-8891-6146-C83E-471DD8573B32}"/>
              </a:ext>
            </a:extLst>
          </p:cNvPr>
          <p:cNvSpPr/>
          <p:nvPr/>
        </p:nvSpPr>
        <p:spPr>
          <a:xfrm>
            <a:off x="3215472" y="4300696"/>
            <a:ext cx="743578" cy="6732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楕円 2">
            <a:extLst>
              <a:ext uri="{FF2B5EF4-FFF2-40B4-BE49-F238E27FC236}">
                <a16:creationId xmlns:a16="http://schemas.microsoft.com/office/drawing/2014/main" id="{9F1624CB-8B12-2A24-69C6-F34F33772637}"/>
              </a:ext>
            </a:extLst>
          </p:cNvPr>
          <p:cNvSpPr/>
          <p:nvPr/>
        </p:nvSpPr>
        <p:spPr>
          <a:xfrm>
            <a:off x="3215472" y="5130369"/>
            <a:ext cx="743578" cy="6732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6AD6018C-82B7-35AA-17E6-D26DC036800D}"/>
              </a:ext>
            </a:extLst>
          </p:cNvPr>
          <p:cNvSpPr/>
          <p:nvPr/>
        </p:nvSpPr>
        <p:spPr>
          <a:xfrm>
            <a:off x="4432997" y="3916689"/>
            <a:ext cx="743578" cy="673239"/>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ACDCD308-D5D8-5CB7-CCB0-6DB46CF67609}"/>
              </a:ext>
            </a:extLst>
          </p:cNvPr>
          <p:cNvSpPr/>
          <p:nvPr/>
        </p:nvSpPr>
        <p:spPr>
          <a:xfrm>
            <a:off x="4432997" y="4769653"/>
            <a:ext cx="743578" cy="673239"/>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81908206-340F-FE91-826F-A776588EA330}"/>
              </a:ext>
            </a:extLst>
          </p:cNvPr>
          <p:cNvSpPr/>
          <p:nvPr/>
        </p:nvSpPr>
        <p:spPr>
          <a:xfrm>
            <a:off x="4432997" y="5678004"/>
            <a:ext cx="743578" cy="673239"/>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ADD83262-2D2D-71DA-4F9A-D6C97C61745D}"/>
              </a:ext>
            </a:extLst>
          </p:cNvPr>
          <p:cNvSpPr/>
          <p:nvPr/>
        </p:nvSpPr>
        <p:spPr>
          <a:xfrm>
            <a:off x="5570135" y="3916689"/>
            <a:ext cx="743578" cy="673239"/>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20A70A8E-841D-20C0-2219-E9AFCCF55AA8}"/>
              </a:ext>
            </a:extLst>
          </p:cNvPr>
          <p:cNvSpPr/>
          <p:nvPr/>
        </p:nvSpPr>
        <p:spPr>
          <a:xfrm>
            <a:off x="5570135" y="4769653"/>
            <a:ext cx="743578" cy="673239"/>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C10C15FF-300E-88A4-5B3B-90C6871FF9B1}"/>
              </a:ext>
            </a:extLst>
          </p:cNvPr>
          <p:cNvSpPr/>
          <p:nvPr/>
        </p:nvSpPr>
        <p:spPr>
          <a:xfrm>
            <a:off x="5570135" y="5678004"/>
            <a:ext cx="743578" cy="673239"/>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1C901888-122C-5284-6585-3B838C6C3B77}"/>
              </a:ext>
            </a:extLst>
          </p:cNvPr>
          <p:cNvSpPr/>
          <p:nvPr/>
        </p:nvSpPr>
        <p:spPr>
          <a:xfrm>
            <a:off x="6707273" y="3920689"/>
            <a:ext cx="743578" cy="673239"/>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4007F3E2-9928-44B1-D105-5F6EEE5C69D4}"/>
              </a:ext>
            </a:extLst>
          </p:cNvPr>
          <p:cNvSpPr/>
          <p:nvPr/>
        </p:nvSpPr>
        <p:spPr>
          <a:xfrm>
            <a:off x="6707273" y="4773653"/>
            <a:ext cx="743578" cy="673239"/>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DDD22DFB-CC5E-DC5B-D9AB-5D2C2E002743}"/>
              </a:ext>
            </a:extLst>
          </p:cNvPr>
          <p:cNvSpPr/>
          <p:nvPr/>
        </p:nvSpPr>
        <p:spPr>
          <a:xfrm>
            <a:off x="6707273" y="5682004"/>
            <a:ext cx="743578" cy="673239"/>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97B54EEA-38CB-426F-C59F-8D11004E82FD}"/>
              </a:ext>
            </a:extLst>
          </p:cNvPr>
          <p:cNvSpPr/>
          <p:nvPr/>
        </p:nvSpPr>
        <p:spPr>
          <a:xfrm>
            <a:off x="7844411" y="4300695"/>
            <a:ext cx="743578" cy="673239"/>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kumimoji="1" lang="ja-JP" altLang="en-US" dirty="0"/>
          </a:p>
        </p:txBody>
      </p:sp>
      <p:sp>
        <p:nvSpPr>
          <p:cNvPr id="15" name="楕円 14">
            <a:extLst>
              <a:ext uri="{FF2B5EF4-FFF2-40B4-BE49-F238E27FC236}">
                <a16:creationId xmlns:a16="http://schemas.microsoft.com/office/drawing/2014/main" id="{3383534A-B211-D000-2283-4E5AEF1F6667}"/>
              </a:ext>
            </a:extLst>
          </p:cNvPr>
          <p:cNvSpPr/>
          <p:nvPr/>
        </p:nvSpPr>
        <p:spPr>
          <a:xfrm>
            <a:off x="7844411" y="5130368"/>
            <a:ext cx="743578" cy="673239"/>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kumimoji="1" lang="ja-JP" altLang="en-US"/>
          </a:p>
        </p:txBody>
      </p:sp>
      <p:cxnSp>
        <p:nvCxnSpPr>
          <p:cNvPr id="17" name="直線矢印コネクタ 16">
            <a:extLst>
              <a:ext uri="{FF2B5EF4-FFF2-40B4-BE49-F238E27FC236}">
                <a16:creationId xmlns:a16="http://schemas.microsoft.com/office/drawing/2014/main" id="{30634DC2-BFE3-9689-4241-215E602FA989}"/>
              </a:ext>
            </a:extLst>
          </p:cNvPr>
          <p:cNvCxnSpPr>
            <a:stCxn id="2" idx="6"/>
            <a:endCxn id="5" idx="2"/>
          </p:cNvCxnSpPr>
          <p:nvPr/>
        </p:nvCxnSpPr>
        <p:spPr>
          <a:xfrm flipV="1">
            <a:off x="3959050" y="4253309"/>
            <a:ext cx="473947" cy="3840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A077FBA0-94B9-FF89-454E-FE458F1F3CFB}"/>
              </a:ext>
            </a:extLst>
          </p:cNvPr>
          <p:cNvCxnSpPr>
            <a:cxnSpLocks/>
            <a:stCxn id="2" idx="6"/>
            <a:endCxn id="6" idx="2"/>
          </p:cNvCxnSpPr>
          <p:nvPr/>
        </p:nvCxnSpPr>
        <p:spPr>
          <a:xfrm>
            <a:off x="3959050" y="4637316"/>
            <a:ext cx="473947" cy="4689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DB2A78EE-261D-C846-0CF7-66A5775EC80B}"/>
              </a:ext>
            </a:extLst>
          </p:cNvPr>
          <p:cNvCxnSpPr>
            <a:cxnSpLocks/>
            <a:stCxn id="3" idx="6"/>
            <a:endCxn id="6" idx="2"/>
          </p:cNvCxnSpPr>
          <p:nvPr/>
        </p:nvCxnSpPr>
        <p:spPr>
          <a:xfrm flipV="1">
            <a:off x="3959050" y="5106273"/>
            <a:ext cx="473947" cy="3607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249709F0-F46F-27CE-568C-C8531C5CD7FD}"/>
              </a:ext>
            </a:extLst>
          </p:cNvPr>
          <p:cNvCxnSpPr>
            <a:cxnSpLocks/>
            <a:stCxn id="3" idx="6"/>
            <a:endCxn id="7" idx="2"/>
          </p:cNvCxnSpPr>
          <p:nvPr/>
        </p:nvCxnSpPr>
        <p:spPr>
          <a:xfrm>
            <a:off x="3959050" y="5466989"/>
            <a:ext cx="473947" cy="547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2ABB50E1-01AA-E810-0CB9-FFE7C04E034D}"/>
              </a:ext>
            </a:extLst>
          </p:cNvPr>
          <p:cNvCxnSpPr>
            <a:cxnSpLocks/>
            <a:stCxn id="3" idx="6"/>
            <a:endCxn id="5" idx="2"/>
          </p:cNvCxnSpPr>
          <p:nvPr/>
        </p:nvCxnSpPr>
        <p:spPr>
          <a:xfrm flipV="1">
            <a:off x="3959050" y="4253309"/>
            <a:ext cx="473947" cy="12136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2B9ABE84-0219-DC68-A0FF-190A0CCB9A30}"/>
              </a:ext>
            </a:extLst>
          </p:cNvPr>
          <p:cNvCxnSpPr>
            <a:cxnSpLocks/>
            <a:stCxn id="2" idx="6"/>
            <a:endCxn id="7" idx="2"/>
          </p:cNvCxnSpPr>
          <p:nvPr/>
        </p:nvCxnSpPr>
        <p:spPr>
          <a:xfrm>
            <a:off x="3959050" y="4637316"/>
            <a:ext cx="473947" cy="13773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8" name="左中かっこ 1027">
            <a:extLst>
              <a:ext uri="{FF2B5EF4-FFF2-40B4-BE49-F238E27FC236}">
                <a16:creationId xmlns:a16="http://schemas.microsoft.com/office/drawing/2014/main" id="{1E2A1B2C-23CD-41CD-874E-451857E69796}"/>
              </a:ext>
            </a:extLst>
          </p:cNvPr>
          <p:cNvSpPr/>
          <p:nvPr/>
        </p:nvSpPr>
        <p:spPr>
          <a:xfrm rot="5400000">
            <a:off x="5758046" y="2012125"/>
            <a:ext cx="384008" cy="321261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30" name="テキスト ボックス 1029">
            <a:extLst>
              <a:ext uri="{FF2B5EF4-FFF2-40B4-BE49-F238E27FC236}">
                <a16:creationId xmlns:a16="http://schemas.microsoft.com/office/drawing/2014/main" id="{37784B7A-E55C-CCD6-2DDD-9BD0D20C02FE}"/>
              </a:ext>
            </a:extLst>
          </p:cNvPr>
          <p:cNvSpPr txBox="1"/>
          <p:nvPr/>
        </p:nvSpPr>
        <p:spPr>
          <a:xfrm>
            <a:off x="5011614" y="3109146"/>
            <a:ext cx="2067448" cy="369332"/>
          </a:xfrm>
          <a:prstGeom prst="rect">
            <a:avLst/>
          </a:prstGeom>
          <a:noFill/>
        </p:spPr>
        <p:txBody>
          <a:bodyPr wrap="square">
            <a:spAutoFit/>
          </a:bodyPr>
          <a:lstStyle/>
          <a:p>
            <a:pPr algn="ctr"/>
            <a:r>
              <a:rPr lang="ja-JP" altLang="en-US" b="1" dirty="0">
                <a:solidFill>
                  <a:srgbClr val="333333"/>
                </a:solidFill>
                <a:latin typeface="Noto Sans JP"/>
              </a:rPr>
              <a:t>中間層（</a:t>
            </a:r>
            <a:r>
              <a:rPr lang="ja-JP" altLang="en-US" b="1" dirty="0">
                <a:solidFill>
                  <a:srgbClr val="FF0000"/>
                </a:solidFill>
                <a:latin typeface="Noto Sans JP"/>
              </a:rPr>
              <a:t>多層化</a:t>
            </a:r>
            <a:r>
              <a:rPr lang="ja-JP" altLang="en-US" b="1" dirty="0">
                <a:solidFill>
                  <a:srgbClr val="333333"/>
                </a:solidFill>
                <a:latin typeface="Noto Sans JP"/>
              </a:rPr>
              <a:t>）</a:t>
            </a:r>
            <a:endParaRPr lang="ja-JP" altLang="en-US" b="1" dirty="0"/>
          </a:p>
        </p:txBody>
      </p:sp>
      <p:sp>
        <p:nvSpPr>
          <p:cNvPr id="1031" name="テキスト ボックス 1030">
            <a:extLst>
              <a:ext uri="{FF2B5EF4-FFF2-40B4-BE49-F238E27FC236}">
                <a16:creationId xmlns:a16="http://schemas.microsoft.com/office/drawing/2014/main" id="{9BC25591-03B7-C5AE-9C83-176F8D0E29DA}"/>
              </a:ext>
            </a:extLst>
          </p:cNvPr>
          <p:cNvSpPr txBox="1"/>
          <p:nvPr/>
        </p:nvSpPr>
        <p:spPr>
          <a:xfrm>
            <a:off x="2890994" y="3115284"/>
            <a:ext cx="1392534" cy="369332"/>
          </a:xfrm>
          <a:prstGeom prst="rect">
            <a:avLst/>
          </a:prstGeom>
          <a:noFill/>
        </p:spPr>
        <p:txBody>
          <a:bodyPr wrap="square">
            <a:spAutoFit/>
          </a:bodyPr>
          <a:lstStyle/>
          <a:p>
            <a:pPr algn="ctr"/>
            <a:r>
              <a:rPr lang="ja-JP" altLang="en-US" b="1" dirty="0">
                <a:solidFill>
                  <a:srgbClr val="333333"/>
                </a:solidFill>
                <a:latin typeface="Noto Sans JP"/>
              </a:rPr>
              <a:t>入力層</a:t>
            </a:r>
            <a:endParaRPr lang="ja-JP" altLang="en-US" b="1" dirty="0"/>
          </a:p>
        </p:txBody>
      </p:sp>
      <p:sp>
        <p:nvSpPr>
          <p:cNvPr id="1032" name="テキスト ボックス 1031">
            <a:extLst>
              <a:ext uri="{FF2B5EF4-FFF2-40B4-BE49-F238E27FC236}">
                <a16:creationId xmlns:a16="http://schemas.microsoft.com/office/drawing/2014/main" id="{0B5860BF-FD0A-668F-691C-A484C9ADD942}"/>
              </a:ext>
            </a:extLst>
          </p:cNvPr>
          <p:cNvSpPr txBox="1"/>
          <p:nvPr/>
        </p:nvSpPr>
        <p:spPr>
          <a:xfrm>
            <a:off x="7519933" y="3109146"/>
            <a:ext cx="1392534" cy="369332"/>
          </a:xfrm>
          <a:prstGeom prst="rect">
            <a:avLst/>
          </a:prstGeom>
          <a:noFill/>
        </p:spPr>
        <p:txBody>
          <a:bodyPr wrap="square">
            <a:spAutoFit/>
          </a:bodyPr>
          <a:lstStyle/>
          <a:p>
            <a:pPr algn="ctr"/>
            <a:r>
              <a:rPr lang="ja-JP" altLang="en-US" b="1" dirty="0">
                <a:solidFill>
                  <a:srgbClr val="333333"/>
                </a:solidFill>
                <a:latin typeface="Noto Sans JP"/>
              </a:rPr>
              <a:t>出力層</a:t>
            </a:r>
            <a:endParaRPr lang="ja-JP" altLang="en-US" b="1" dirty="0"/>
          </a:p>
        </p:txBody>
      </p:sp>
      <p:cxnSp>
        <p:nvCxnSpPr>
          <p:cNvPr id="1033" name="直線矢印コネクタ 1032">
            <a:extLst>
              <a:ext uri="{FF2B5EF4-FFF2-40B4-BE49-F238E27FC236}">
                <a16:creationId xmlns:a16="http://schemas.microsoft.com/office/drawing/2014/main" id="{848CFE91-BFAA-B5BE-DAAF-B8384DB978DC}"/>
              </a:ext>
            </a:extLst>
          </p:cNvPr>
          <p:cNvCxnSpPr>
            <a:cxnSpLocks/>
            <a:stCxn id="6" idx="6"/>
            <a:endCxn id="8" idx="2"/>
          </p:cNvCxnSpPr>
          <p:nvPr/>
        </p:nvCxnSpPr>
        <p:spPr>
          <a:xfrm flipV="1">
            <a:off x="5176575" y="4253309"/>
            <a:ext cx="393560" cy="8529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6" name="直線矢印コネクタ 1035">
            <a:extLst>
              <a:ext uri="{FF2B5EF4-FFF2-40B4-BE49-F238E27FC236}">
                <a16:creationId xmlns:a16="http://schemas.microsoft.com/office/drawing/2014/main" id="{8B3122CA-AE2F-8BF8-F03F-AFE6B69F4997}"/>
              </a:ext>
            </a:extLst>
          </p:cNvPr>
          <p:cNvCxnSpPr>
            <a:cxnSpLocks/>
            <a:stCxn id="6" idx="6"/>
            <a:endCxn id="9" idx="2"/>
          </p:cNvCxnSpPr>
          <p:nvPr/>
        </p:nvCxnSpPr>
        <p:spPr>
          <a:xfrm>
            <a:off x="5176575" y="5106273"/>
            <a:ext cx="3935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9" name="直線矢印コネクタ 1038">
            <a:extLst>
              <a:ext uri="{FF2B5EF4-FFF2-40B4-BE49-F238E27FC236}">
                <a16:creationId xmlns:a16="http://schemas.microsoft.com/office/drawing/2014/main" id="{F40DCB9A-F628-C60D-C219-8BD63A78194E}"/>
              </a:ext>
            </a:extLst>
          </p:cNvPr>
          <p:cNvCxnSpPr>
            <a:cxnSpLocks/>
            <a:stCxn id="5" idx="6"/>
            <a:endCxn id="8" idx="2"/>
          </p:cNvCxnSpPr>
          <p:nvPr/>
        </p:nvCxnSpPr>
        <p:spPr>
          <a:xfrm>
            <a:off x="5176575" y="4253309"/>
            <a:ext cx="3935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2" name="直線矢印コネクタ 1041">
            <a:extLst>
              <a:ext uri="{FF2B5EF4-FFF2-40B4-BE49-F238E27FC236}">
                <a16:creationId xmlns:a16="http://schemas.microsoft.com/office/drawing/2014/main" id="{BB6BBFED-AA34-D041-C59C-31A54CF38991}"/>
              </a:ext>
            </a:extLst>
          </p:cNvPr>
          <p:cNvCxnSpPr>
            <a:cxnSpLocks/>
            <a:stCxn id="5" idx="6"/>
            <a:endCxn id="9" idx="2"/>
          </p:cNvCxnSpPr>
          <p:nvPr/>
        </p:nvCxnSpPr>
        <p:spPr>
          <a:xfrm>
            <a:off x="5176575" y="4253309"/>
            <a:ext cx="393560" cy="8529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5" name="直線矢印コネクタ 1044">
            <a:extLst>
              <a:ext uri="{FF2B5EF4-FFF2-40B4-BE49-F238E27FC236}">
                <a16:creationId xmlns:a16="http://schemas.microsoft.com/office/drawing/2014/main" id="{682E2A8E-B29F-0C10-83B0-8BED0C0943B7}"/>
              </a:ext>
            </a:extLst>
          </p:cNvPr>
          <p:cNvCxnSpPr>
            <a:cxnSpLocks/>
            <a:stCxn id="5" idx="6"/>
            <a:endCxn id="10" idx="2"/>
          </p:cNvCxnSpPr>
          <p:nvPr/>
        </p:nvCxnSpPr>
        <p:spPr>
          <a:xfrm>
            <a:off x="5176575" y="4253309"/>
            <a:ext cx="393560" cy="17613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8" name="直線矢印コネクタ 1047">
            <a:extLst>
              <a:ext uri="{FF2B5EF4-FFF2-40B4-BE49-F238E27FC236}">
                <a16:creationId xmlns:a16="http://schemas.microsoft.com/office/drawing/2014/main" id="{31F9B05A-5738-4986-A59C-20C69690F02E}"/>
              </a:ext>
            </a:extLst>
          </p:cNvPr>
          <p:cNvCxnSpPr>
            <a:cxnSpLocks/>
            <a:stCxn id="7" idx="6"/>
            <a:endCxn id="10" idx="2"/>
          </p:cNvCxnSpPr>
          <p:nvPr/>
        </p:nvCxnSpPr>
        <p:spPr>
          <a:xfrm>
            <a:off x="5176575" y="6014624"/>
            <a:ext cx="3935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1" name="直線矢印コネクタ 1050">
            <a:extLst>
              <a:ext uri="{FF2B5EF4-FFF2-40B4-BE49-F238E27FC236}">
                <a16:creationId xmlns:a16="http://schemas.microsoft.com/office/drawing/2014/main" id="{B957F6B3-5986-FB3A-1BFC-670BE212408C}"/>
              </a:ext>
            </a:extLst>
          </p:cNvPr>
          <p:cNvCxnSpPr>
            <a:cxnSpLocks/>
            <a:stCxn id="7" idx="6"/>
            <a:endCxn id="9" idx="2"/>
          </p:cNvCxnSpPr>
          <p:nvPr/>
        </p:nvCxnSpPr>
        <p:spPr>
          <a:xfrm flipV="1">
            <a:off x="5176575" y="5106273"/>
            <a:ext cx="393560" cy="9083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4" name="直線矢印コネクタ 1053">
            <a:extLst>
              <a:ext uri="{FF2B5EF4-FFF2-40B4-BE49-F238E27FC236}">
                <a16:creationId xmlns:a16="http://schemas.microsoft.com/office/drawing/2014/main" id="{C72E869D-6623-E5BD-11F0-DF18E1FAD97C}"/>
              </a:ext>
            </a:extLst>
          </p:cNvPr>
          <p:cNvCxnSpPr>
            <a:cxnSpLocks/>
            <a:stCxn id="6" idx="6"/>
            <a:endCxn id="10" idx="2"/>
          </p:cNvCxnSpPr>
          <p:nvPr/>
        </p:nvCxnSpPr>
        <p:spPr>
          <a:xfrm>
            <a:off x="5176575" y="5106273"/>
            <a:ext cx="393560" cy="9083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7" name="直線矢印コネクタ 1056">
            <a:extLst>
              <a:ext uri="{FF2B5EF4-FFF2-40B4-BE49-F238E27FC236}">
                <a16:creationId xmlns:a16="http://schemas.microsoft.com/office/drawing/2014/main" id="{FB1F7747-5F60-F2FE-81BD-D98A32D55FCF}"/>
              </a:ext>
            </a:extLst>
          </p:cNvPr>
          <p:cNvCxnSpPr>
            <a:cxnSpLocks/>
            <a:stCxn id="7" idx="6"/>
            <a:endCxn id="8" idx="2"/>
          </p:cNvCxnSpPr>
          <p:nvPr/>
        </p:nvCxnSpPr>
        <p:spPr>
          <a:xfrm flipV="1">
            <a:off x="5176575" y="4253309"/>
            <a:ext cx="393560" cy="17613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0" name="直線矢印コネクタ 1059">
            <a:extLst>
              <a:ext uri="{FF2B5EF4-FFF2-40B4-BE49-F238E27FC236}">
                <a16:creationId xmlns:a16="http://schemas.microsoft.com/office/drawing/2014/main" id="{33FF4D8D-601B-AB2B-71BA-D3ECFC9AAD24}"/>
              </a:ext>
            </a:extLst>
          </p:cNvPr>
          <p:cNvCxnSpPr>
            <a:cxnSpLocks/>
            <a:stCxn id="9" idx="6"/>
            <a:endCxn id="11" idx="2"/>
          </p:cNvCxnSpPr>
          <p:nvPr/>
        </p:nvCxnSpPr>
        <p:spPr>
          <a:xfrm flipV="1">
            <a:off x="6313713" y="4257309"/>
            <a:ext cx="393560" cy="8489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4" name="直線矢印コネクタ 1063">
            <a:extLst>
              <a:ext uri="{FF2B5EF4-FFF2-40B4-BE49-F238E27FC236}">
                <a16:creationId xmlns:a16="http://schemas.microsoft.com/office/drawing/2014/main" id="{416CE70F-A51E-42D5-6871-3E6BBCB6E4A8}"/>
              </a:ext>
            </a:extLst>
          </p:cNvPr>
          <p:cNvCxnSpPr>
            <a:cxnSpLocks/>
            <a:stCxn id="8" idx="6"/>
            <a:endCxn id="11" idx="2"/>
          </p:cNvCxnSpPr>
          <p:nvPr/>
        </p:nvCxnSpPr>
        <p:spPr>
          <a:xfrm>
            <a:off x="6313713" y="4253309"/>
            <a:ext cx="393560" cy="4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7" name="直線矢印コネクタ 1066">
            <a:extLst>
              <a:ext uri="{FF2B5EF4-FFF2-40B4-BE49-F238E27FC236}">
                <a16:creationId xmlns:a16="http://schemas.microsoft.com/office/drawing/2014/main" id="{3F1D7BD0-A4AF-4C43-5CC7-CAB65B5907D9}"/>
              </a:ext>
            </a:extLst>
          </p:cNvPr>
          <p:cNvCxnSpPr>
            <a:cxnSpLocks/>
            <a:stCxn id="10" idx="6"/>
            <a:endCxn id="11" idx="2"/>
          </p:cNvCxnSpPr>
          <p:nvPr/>
        </p:nvCxnSpPr>
        <p:spPr>
          <a:xfrm flipV="1">
            <a:off x="6313713" y="4257309"/>
            <a:ext cx="393560" cy="17573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0" name="直線矢印コネクタ 1069">
            <a:extLst>
              <a:ext uri="{FF2B5EF4-FFF2-40B4-BE49-F238E27FC236}">
                <a16:creationId xmlns:a16="http://schemas.microsoft.com/office/drawing/2014/main" id="{E488F96B-5AEE-95EB-51BD-7528A07662E2}"/>
              </a:ext>
            </a:extLst>
          </p:cNvPr>
          <p:cNvCxnSpPr>
            <a:cxnSpLocks/>
            <a:stCxn id="8" idx="6"/>
            <a:endCxn id="12" idx="2"/>
          </p:cNvCxnSpPr>
          <p:nvPr/>
        </p:nvCxnSpPr>
        <p:spPr>
          <a:xfrm>
            <a:off x="6313713" y="4253309"/>
            <a:ext cx="393560" cy="8569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3" name="直線矢印コネクタ 1072">
            <a:extLst>
              <a:ext uri="{FF2B5EF4-FFF2-40B4-BE49-F238E27FC236}">
                <a16:creationId xmlns:a16="http://schemas.microsoft.com/office/drawing/2014/main" id="{5A667855-57CC-E2A0-3905-7F1E1BF7466B}"/>
              </a:ext>
            </a:extLst>
          </p:cNvPr>
          <p:cNvCxnSpPr>
            <a:cxnSpLocks/>
            <a:stCxn id="8" idx="6"/>
            <a:endCxn id="13" idx="2"/>
          </p:cNvCxnSpPr>
          <p:nvPr/>
        </p:nvCxnSpPr>
        <p:spPr>
          <a:xfrm>
            <a:off x="6313713" y="4253309"/>
            <a:ext cx="393560" cy="17653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6" name="直線矢印コネクタ 1075">
            <a:extLst>
              <a:ext uri="{FF2B5EF4-FFF2-40B4-BE49-F238E27FC236}">
                <a16:creationId xmlns:a16="http://schemas.microsoft.com/office/drawing/2014/main" id="{D1D389A0-7ABF-642A-E6B2-077BC8D387A6}"/>
              </a:ext>
            </a:extLst>
          </p:cNvPr>
          <p:cNvCxnSpPr>
            <a:cxnSpLocks/>
            <a:stCxn id="9" idx="6"/>
            <a:endCxn id="12" idx="2"/>
          </p:cNvCxnSpPr>
          <p:nvPr/>
        </p:nvCxnSpPr>
        <p:spPr>
          <a:xfrm>
            <a:off x="6313713" y="5106273"/>
            <a:ext cx="393560" cy="4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0" name="直線矢印コネクタ 1079">
            <a:extLst>
              <a:ext uri="{FF2B5EF4-FFF2-40B4-BE49-F238E27FC236}">
                <a16:creationId xmlns:a16="http://schemas.microsoft.com/office/drawing/2014/main" id="{6DEDE6F4-0F36-4495-88F3-E74AA8E9ECF7}"/>
              </a:ext>
            </a:extLst>
          </p:cNvPr>
          <p:cNvCxnSpPr>
            <a:cxnSpLocks/>
            <a:stCxn id="10" idx="6"/>
            <a:endCxn id="13" idx="2"/>
          </p:cNvCxnSpPr>
          <p:nvPr/>
        </p:nvCxnSpPr>
        <p:spPr>
          <a:xfrm>
            <a:off x="6313713" y="6014624"/>
            <a:ext cx="393560" cy="4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3" name="直線矢印コネクタ 1082">
            <a:extLst>
              <a:ext uri="{FF2B5EF4-FFF2-40B4-BE49-F238E27FC236}">
                <a16:creationId xmlns:a16="http://schemas.microsoft.com/office/drawing/2014/main" id="{4C25F224-B167-36D3-2770-42D2BECA7A0A}"/>
              </a:ext>
            </a:extLst>
          </p:cNvPr>
          <p:cNvCxnSpPr>
            <a:cxnSpLocks/>
            <a:stCxn id="10" idx="6"/>
            <a:endCxn id="12" idx="2"/>
          </p:cNvCxnSpPr>
          <p:nvPr/>
        </p:nvCxnSpPr>
        <p:spPr>
          <a:xfrm flipV="1">
            <a:off x="6313713" y="5110273"/>
            <a:ext cx="393560" cy="9043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7" name="直線矢印コネクタ 1086">
            <a:extLst>
              <a:ext uri="{FF2B5EF4-FFF2-40B4-BE49-F238E27FC236}">
                <a16:creationId xmlns:a16="http://schemas.microsoft.com/office/drawing/2014/main" id="{732F8B70-4267-A42F-749E-FFECE82A0567}"/>
              </a:ext>
            </a:extLst>
          </p:cNvPr>
          <p:cNvCxnSpPr>
            <a:cxnSpLocks/>
            <a:stCxn id="9" idx="6"/>
            <a:endCxn id="13" idx="2"/>
          </p:cNvCxnSpPr>
          <p:nvPr/>
        </p:nvCxnSpPr>
        <p:spPr>
          <a:xfrm>
            <a:off x="6313713" y="5106273"/>
            <a:ext cx="393560" cy="9123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0" name="直線矢印コネクタ 1089">
            <a:extLst>
              <a:ext uri="{FF2B5EF4-FFF2-40B4-BE49-F238E27FC236}">
                <a16:creationId xmlns:a16="http://schemas.microsoft.com/office/drawing/2014/main" id="{6FC31B28-62C6-566B-846B-4F4F66EE08C4}"/>
              </a:ext>
            </a:extLst>
          </p:cNvPr>
          <p:cNvCxnSpPr>
            <a:cxnSpLocks/>
            <a:stCxn id="13" idx="6"/>
            <a:endCxn id="15" idx="2"/>
          </p:cNvCxnSpPr>
          <p:nvPr/>
        </p:nvCxnSpPr>
        <p:spPr>
          <a:xfrm flipV="1">
            <a:off x="7450851" y="5466988"/>
            <a:ext cx="393560" cy="551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3" name="直線矢印コネクタ 1092">
            <a:extLst>
              <a:ext uri="{FF2B5EF4-FFF2-40B4-BE49-F238E27FC236}">
                <a16:creationId xmlns:a16="http://schemas.microsoft.com/office/drawing/2014/main" id="{F6EA5029-7557-C866-EFB2-A3D6A6043734}"/>
              </a:ext>
            </a:extLst>
          </p:cNvPr>
          <p:cNvCxnSpPr>
            <a:cxnSpLocks/>
            <a:stCxn id="13" idx="6"/>
            <a:endCxn id="14" idx="2"/>
          </p:cNvCxnSpPr>
          <p:nvPr/>
        </p:nvCxnSpPr>
        <p:spPr>
          <a:xfrm flipV="1">
            <a:off x="7450851" y="4637315"/>
            <a:ext cx="393560" cy="13813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6" name="直線矢印コネクタ 1095">
            <a:extLst>
              <a:ext uri="{FF2B5EF4-FFF2-40B4-BE49-F238E27FC236}">
                <a16:creationId xmlns:a16="http://schemas.microsoft.com/office/drawing/2014/main" id="{19CAA5DC-06A7-A1FB-CE32-C83C11CC3D8B}"/>
              </a:ext>
            </a:extLst>
          </p:cNvPr>
          <p:cNvCxnSpPr>
            <a:cxnSpLocks/>
            <a:stCxn id="12" idx="6"/>
            <a:endCxn id="15" idx="2"/>
          </p:cNvCxnSpPr>
          <p:nvPr/>
        </p:nvCxnSpPr>
        <p:spPr>
          <a:xfrm>
            <a:off x="7450851" y="5110273"/>
            <a:ext cx="393560" cy="3567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9" name="直線矢印コネクタ 1098">
            <a:extLst>
              <a:ext uri="{FF2B5EF4-FFF2-40B4-BE49-F238E27FC236}">
                <a16:creationId xmlns:a16="http://schemas.microsoft.com/office/drawing/2014/main" id="{1D325006-5EFF-4144-AEA8-5EB2FAB9B52D}"/>
              </a:ext>
            </a:extLst>
          </p:cNvPr>
          <p:cNvCxnSpPr>
            <a:cxnSpLocks/>
            <a:stCxn id="12" idx="6"/>
            <a:endCxn id="14" idx="2"/>
          </p:cNvCxnSpPr>
          <p:nvPr/>
        </p:nvCxnSpPr>
        <p:spPr>
          <a:xfrm flipV="1">
            <a:off x="7450851" y="4637315"/>
            <a:ext cx="393560" cy="472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2" name="直線矢印コネクタ 1101">
            <a:extLst>
              <a:ext uri="{FF2B5EF4-FFF2-40B4-BE49-F238E27FC236}">
                <a16:creationId xmlns:a16="http://schemas.microsoft.com/office/drawing/2014/main" id="{0C8F87AD-D01D-34CB-5261-505F1BD45214}"/>
              </a:ext>
            </a:extLst>
          </p:cNvPr>
          <p:cNvCxnSpPr>
            <a:cxnSpLocks/>
            <a:stCxn id="11" idx="6"/>
            <a:endCxn id="14" idx="2"/>
          </p:cNvCxnSpPr>
          <p:nvPr/>
        </p:nvCxnSpPr>
        <p:spPr>
          <a:xfrm>
            <a:off x="7450851" y="4257309"/>
            <a:ext cx="393560" cy="3800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5" name="直線矢印コネクタ 1104">
            <a:extLst>
              <a:ext uri="{FF2B5EF4-FFF2-40B4-BE49-F238E27FC236}">
                <a16:creationId xmlns:a16="http://schemas.microsoft.com/office/drawing/2014/main" id="{20F45451-3760-BC38-00B9-F7849DFE3ECA}"/>
              </a:ext>
            </a:extLst>
          </p:cNvPr>
          <p:cNvCxnSpPr>
            <a:cxnSpLocks/>
            <a:stCxn id="11" idx="6"/>
            <a:endCxn id="15" idx="2"/>
          </p:cNvCxnSpPr>
          <p:nvPr/>
        </p:nvCxnSpPr>
        <p:spPr>
          <a:xfrm>
            <a:off x="7450851" y="4257309"/>
            <a:ext cx="393560" cy="12096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8034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328894" y="768020"/>
            <a:ext cx="9694985" cy="2246769"/>
          </a:xfrm>
          <a:prstGeom prst="rect">
            <a:avLst/>
          </a:prstGeom>
          <a:noFill/>
        </p:spPr>
        <p:txBody>
          <a:bodyPr wrap="square" rtlCol="0">
            <a:spAutoFit/>
          </a:bodyPr>
          <a:lstStyle/>
          <a:p>
            <a:r>
              <a:rPr lang="en-US" altLang="ja-JP" sz="2000" b="1" dirty="0">
                <a:solidFill>
                  <a:srgbClr val="FF0000"/>
                </a:solidFill>
              </a:rPr>
              <a:t>4. </a:t>
            </a:r>
            <a:r>
              <a:rPr lang="ja-JP" altLang="en-US" sz="2000" b="1" dirty="0">
                <a:solidFill>
                  <a:srgbClr val="FF0000"/>
                </a:solidFill>
              </a:rPr>
              <a:t>バックプロパゲーション（誤差逆伝播法）</a:t>
            </a:r>
            <a:endParaRPr lang="en-US" altLang="ja-JP" sz="2000" b="1" dirty="0">
              <a:solidFill>
                <a:srgbClr val="FF0000"/>
              </a:solidFill>
            </a:endParaRPr>
          </a:p>
          <a:p>
            <a:endParaRPr lang="en-US" altLang="ja-JP" sz="2000" b="1" dirty="0">
              <a:solidFill>
                <a:srgbClr val="FF0000"/>
              </a:solidFill>
            </a:endParaRPr>
          </a:p>
          <a:p>
            <a:r>
              <a:rPr lang="ja-JP" altLang="en-US" sz="2000" b="0" i="0" dirty="0">
                <a:solidFill>
                  <a:srgbClr val="000000"/>
                </a:solidFill>
                <a:effectLst/>
                <a:latin typeface="-apple-system"/>
              </a:rPr>
              <a:t>出力結果を元に、ニューラルネットワーク全体の修正をその都度を行っていく仕組みのこと。、出力層からでた出力値が正解と異なっていた場合、バックプロパゲーションでは出力値と正解の誤差を元に中間層と出力層の間の重みの修正を行う。このように、誤差を元に前の前へとさかのぼっていき、修正することをバックプロパゲーションという。</a:t>
            </a:r>
            <a:endParaRPr lang="en-US" altLang="ja-JP" sz="2000" dirty="0"/>
          </a:p>
        </p:txBody>
      </p:sp>
      <p:sp>
        <p:nvSpPr>
          <p:cNvPr id="16" name="楕円 15">
            <a:extLst>
              <a:ext uri="{FF2B5EF4-FFF2-40B4-BE49-F238E27FC236}">
                <a16:creationId xmlns:a16="http://schemas.microsoft.com/office/drawing/2014/main" id="{CB5F2084-2CE7-C346-5F56-6B414C67C2E1}"/>
              </a:ext>
            </a:extLst>
          </p:cNvPr>
          <p:cNvSpPr/>
          <p:nvPr/>
        </p:nvSpPr>
        <p:spPr>
          <a:xfrm>
            <a:off x="2898952" y="3938953"/>
            <a:ext cx="743578" cy="6732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0CE46282-65EB-4F7B-1BE3-7CC1193349E2}"/>
              </a:ext>
            </a:extLst>
          </p:cNvPr>
          <p:cNvSpPr/>
          <p:nvPr/>
        </p:nvSpPr>
        <p:spPr>
          <a:xfrm>
            <a:off x="2898952" y="4768626"/>
            <a:ext cx="743578" cy="6732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FFC69A9C-16BA-9D3B-5B1B-0E6FB544ABEB}"/>
              </a:ext>
            </a:extLst>
          </p:cNvPr>
          <p:cNvSpPr/>
          <p:nvPr/>
        </p:nvSpPr>
        <p:spPr>
          <a:xfrm>
            <a:off x="4116477" y="3554946"/>
            <a:ext cx="743578" cy="673239"/>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EFA8F7E6-EB45-24E1-3BC7-0411E0EC9C3B}"/>
              </a:ext>
            </a:extLst>
          </p:cNvPr>
          <p:cNvSpPr/>
          <p:nvPr/>
        </p:nvSpPr>
        <p:spPr>
          <a:xfrm>
            <a:off x="4116477" y="4407910"/>
            <a:ext cx="743578" cy="673239"/>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DF1D62AC-011C-6814-E457-35CDCF24BC41}"/>
              </a:ext>
            </a:extLst>
          </p:cNvPr>
          <p:cNvSpPr/>
          <p:nvPr/>
        </p:nvSpPr>
        <p:spPr>
          <a:xfrm>
            <a:off x="4116477" y="5316261"/>
            <a:ext cx="743578" cy="673239"/>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E04DDA74-65AC-A7B1-C703-A04C5E31D336}"/>
              </a:ext>
            </a:extLst>
          </p:cNvPr>
          <p:cNvSpPr/>
          <p:nvPr/>
        </p:nvSpPr>
        <p:spPr>
          <a:xfrm>
            <a:off x="5256967" y="3938952"/>
            <a:ext cx="743578" cy="673239"/>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kumimoji="1" lang="ja-JP" altLang="en-US" dirty="0"/>
          </a:p>
        </p:txBody>
      </p:sp>
      <p:sp>
        <p:nvSpPr>
          <p:cNvPr id="26" name="楕円 25">
            <a:extLst>
              <a:ext uri="{FF2B5EF4-FFF2-40B4-BE49-F238E27FC236}">
                <a16:creationId xmlns:a16="http://schemas.microsoft.com/office/drawing/2014/main" id="{A0EB9AF6-1602-1477-2722-CFDC02DAAE32}"/>
              </a:ext>
            </a:extLst>
          </p:cNvPr>
          <p:cNvSpPr/>
          <p:nvPr/>
        </p:nvSpPr>
        <p:spPr>
          <a:xfrm>
            <a:off x="5256967" y="4768625"/>
            <a:ext cx="743578" cy="673239"/>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kumimoji="1" lang="ja-JP" altLang="en-US"/>
          </a:p>
        </p:txBody>
      </p:sp>
      <p:cxnSp>
        <p:nvCxnSpPr>
          <p:cNvPr id="28" name="直線矢印コネクタ 27">
            <a:extLst>
              <a:ext uri="{FF2B5EF4-FFF2-40B4-BE49-F238E27FC236}">
                <a16:creationId xmlns:a16="http://schemas.microsoft.com/office/drawing/2014/main" id="{D5A2AAD9-F176-E3A9-5E25-B83355C4D5A7}"/>
              </a:ext>
            </a:extLst>
          </p:cNvPr>
          <p:cNvCxnSpPr>
            <a:stCxn id="16" idx="6"/>
            <a:endCxn id="20" idx="2"/>
          </p:cNvCxnSpPr>
          <p:nvPr/>
        </p:nvCxnSpPr>
        <p:spPr>
          <a:xfrm flipV="1">
            <a:off x="3642530" y="3891566"/>
            <a:ext cx="473947" cy="3840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6A1723A2-A0FB-6837-B17B-529053B47CA3}"/>
              </a:ext>
            </a:extLst>
          </p:cNvPr>
          <p:cNvCxnSpPr>
            <a:cxnSpLocks/>
            <a:stCxn id="16" idx="6"/>
            <a:endCxn id="22" idx="2"/>
          </p:cNvCxnSpPr>
          <p:nvPr/>
        </p:nvCxnSpPr>
        <p:spPr>
          <a:xfrm>
            <a:off x="3642530" y="4275573"/>
            <a:ext cx="473947" cy="4689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419FEB03-209E-9128-220E-2D0D6B0A5640}"/>
              </a:ext>
            </a:extLst>
          </p:cNvPr>
          <p:cNvCxnSpPr>
            <a:cxnSpLocks/>
            <a:stCxn id="19" idx="6"/>
            <a:endCxn id="22" idx="2"/>
          </p:cNvCxnSpPr>
          <p:nvPr/>
        </p:nvCxnSpPr>
        <p:spPr>
          <a:xfrm flipV="1">
            <a:off x="3642530" y="4744530"/>
            <a:ext cx="473947" cy="3607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4" name="直線矢印コネクタ 1023">
            <a:extLst>
              <a:ext uri="{FF2B5EF4-FFF2-40B4-BE49-F238E27FC236}">
                <a16:creationId xmlns:a16="http://schemas.microsoft.com/office/drawing/2014/main" id="{9684D8BA-F3D7-4C01-4C29-50BB5E1D64A6}"/>
              </a:ext>
            </a:extLst>
          </p:cNvPr>
          <p:cNvCxnSpPr>
            <a:cxnSpLocks/>
            <a:stCxn id="19" idx="6"/>
            <a:endCxn id="23" idx="2"/>
          </p:cNvCxnSpPr>
          <p:nvPr/>
        </p:nvCxnSpPr>
        <p:spPr>
          <a:xfrm>
            <a:off x="3642530" y="5105246"/>
            <a:ext cx="473947" cy="547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5" name="直線矢印コネクタ 1024">
            <a:extLst>
              <a:ext uri="{FF2B5EF4-FFF2-40B4-BE49-F238E27FC236}">
                <a16:creationId xmlns:a16="http://schemas.microsoft.com/office/drawing/2014/main" id="{B2BE6040-5CBB-85C0-AA0D-C878E049A171}"/>
              </a:ext>
            </a:extLst>
          </p:cNvPr>
          <p:cNvCxnSpPr>
            <a:cxnSpLocks/>
            <a:stCxn id="19" idx="6"/>
            <a:endCxn id="20" idx="2"/>
          </p:cNvCxnSpPr>
          <p:nvPr/>
        </p:nvCxnSpPr>
        <p:spPr>
          <a:xfrm flipV="1">
            <a:off x="3642530" y="3891566"/>
            <a:ext cx="473947" cy="12136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6" name="直線矢印コネクタ 1025">
            <a:extLst>
              <a:ext uri="{FF2B5EF4-FFF2-40B4-BE49-F238E27FC236}">
                <a16:creationId xmlns:a16="http://schemas.microsoft.com/office/drawing/2014/main" id="{EFF22998-5FFE-A94E-4B5C-8E63294A5119}"/>
              </a:ext>
            </a:extLst>
          </p:cNvPr>
          <p:cNvCxnSpPr>
            <a:cxnSpLocks/>
            <a:stCxn id="16" idx="6"/>
            <a:endCxn id="23" idx="2"/>
          </p:cNvCxnSpPr>
          <p:nvPr/>
        </p:nvCxnSpPr>
        <p:spPr>
          <a:xfrm>
            <a:off x="3642530" y="4275573"/>
            <a:ext cx="473947" cy="13773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7" name="テキスト ボックス 1026">
            <a:extLst>
              <a:ext uri="{FF2B5EF4-FFF2-40B4-BE49-F238E27FC236}">
                <a16:creationId xmlns:a16="http://schemas.microsoft.com/office/drawing/2014/main" id="{3BC7F7A2-EFC2-D9B1-6729-3165F1B26B27}"/>
              </a:ext>
            </a:extLst>
          </p:cNvPr>
          <p:cNvSpPr txBox="1"/>
          <p:nvPr/>
        </p:nvSpPr>
        <p:spPr>
          <a:xfrm>
            <a:off x="3444074" y="3058906"/>
            <a:ext cx="2067448" cy="369332"/>
          </a:xfrm>
          <a:prstGeom prst="rect">
            <a:avLst/>
          </a:prstGeom>
          <a:noFill/>
        </p:spPr>
        <p:txBody>
          <a:bodyPr wrap="square">
            <a:spAutoFit/>
          </a:bodyPr>
          <a:lstStyle/>
          <a:p>
            <a:pPr algn="ctr"/>
            <a:r>
              <a:rPr lang="ja-JP" altLang="en-US" b="1" dirty="0">
                <a:solidFill>
                  <a:srgbClr val="333333"/>
                </a:solidFill>
                <a:latin typeface="Noto Sans JP"/>
              </a:rPr>
              <a:t>中間層</a:t>
            </a:r>
            <a:endParaRPr lang="ja-JP" altLang="en-US" b="1" dirty="0"/>
          </a:p>
        </p:txBody>
      </p:sp>
      <p:sp>
        <p:nvSpPr>
          <p:cNvPr id="1029" name="テキスト ボックス 1028">
            <a:extLst>
              <a:ext uri="{FF2B5EF4-FFF2-40B4-BE49-F238E27FC236}">
                <a16:creationId xmlns:a16="http://schemas.microsoft.com/office/drawing/2014/main" id="{6427DB19-453C-61CF-82E6-F0AFCB6AA0F2}"/>
              </a:ext>
            </a:extLst>
          </p:cNvPr>
          <p:cNvSpPr txBox="1"/>
          <p:nvPr/>
        </p:nvSpPr>
        <p:spPr>
          <a:xfrm>
            <a:off x="2589547" y="3065044"/>
            <a:ext cx="1392534" cy="369332"/>
          </a:xfrm>
          <a:prstGeom prst="rect">
            <a:avLst/>
          </a:prstGeom>
          <a:noFill/>
        </p:spPr>
        <p:txBody>
          <a:bodyPr wrap="square">
            <a:spAutoFit/>
          </a:bodyPr>
          <a:lstStyle/>
          <a:p>
            <a:pPr algn="ctr"/>
            <a:r>
              <a:rPr lang="ja-JP" altLang="en-US" b="1" dirty="0">
                <a:solidFill>
                  <a:srgbClr val="333333"/>
                </a:solidFill>
                <a:latin typeface="Noto Sans JP"/>
              </a:rPr>
              <a:t>入力層</a:t>
            </a:r>
            <a:endParaRPr lang="ja-JP" altLang="en-US" b="1" dirty="0"/>
          </a:p>
        </p:txBody>
      </p:sp>
      <p:sp>
        <p:nvSpPr>
          <p:cNvPr id="1034" name="テキスト ボックス 1033">
            <a:extLst>
              <a:ext uri="{FF2B5EF4-FFF2-40B4-BE49-F238E27FC236}">
                <a16:creationId xmlns:a16="http://schemas.microsoft.com/office/drawing/2014/main" id="{F0A9E161-11DD-4CBA-2DCA-580BFB132A51}"/>
              </a:ext>
            </a:extLst>
          </p:cNvPr>
          <p:cNvSpPr txBox="1"/>
          <p:nvPr/>
        </p:nvSpPr>
        <p:spPr>
          <a:xfrm>
            <a:off x="4860055" y="3058906"/>
            <a:ext cx="1392534" cy="369332"/>
          </a:xfrm>
          <a:prstGeom prst="rect">
            <a:avLst/>
          </a:prstGeom>
          <a:noFill/>
        </p:spPr>
        <p:txBody>
          <a:bodyPr wrap="square">
            <a:spAutoFit/>
          </a:bodyPr>
          <a:lstStyle/>
          <a:p>
            <a:pPr algn="ctr"/>
            <a:r>
              <a:rPr lang="ja-JP" altLang="en-US" b="1" dirty="0">
                <a:solidFill>
                  <a:srgbClr val="333333"/>
                </a:solidFill>
                <a:latin typeface="Noto Sans JP"/>
              </a:rPr>
              <a:t>出力層</a:t>
            </a:r>
            <a:endParaRPr lang="ja-JP" altLang="en-US" b="1" dirty="0"/>
          </a:p>
        </p:txBody>
      </p:sp>
      <p:cxnSp>
        <p:nvCxnSpPr>
          <p:cNvPr id="1035" name="直線矢印コネクタ 1034">
            <a:extLst>
              <a:ext uri="{FF2B5EF4-FFF2-40B4-BE49-F238E27FC236}">
                <a16:creationId xmlns:a16="http://schemas.microsoft.com/office/drawing/2014/main" id="{BEBB57DE-F220-8DF9-7436-643C840CBA8F}"/>
              </a:ext>
            </a:extLst>
          </p:cNvPr>
          <p:cNvCxnSpPr>
            <a:cxnSpLocks/>
            <a:endCxn id="26" idx="2"/>
          </p:cNvCxnSpPr>
          <p:nvPr/>
        </p:nvCxnSpPr>
        <p:spPr>
          <a:xfrm flipV="1">
            <a:off x="4863407" y="5105245"/>
            <a:ext cx="393560" cy="551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7" name="直線矢印コネクタ 1036">
            <a:extLst>
              <a:ext uri="{FF2B5EF4-FFF2-40B4-BE49-F238E27FC236}">
                <a16:creationId xmlns:a16="http://schemas.microsoft.com/office/drawing/2014/main" id="{2C50FC39-FCFA-B647-4F7F-C733ABA45509}"/>
              </a:ext>
            </a:extLst>
          </p:cNvPr>
          <p:cNvCxnSpPr>
            <a:cxnSpLocks/>
            <a:endCxn id="25" idx="2"/>
          </p:cNvCxnSpPr>
          <p:nvPr/>
        </p:nvCxnSpPr>
        <p:spPr>
          <a:xfrm flipV="1">
            <a:off x="4863407" y="4275572"/>
            <a:ext cx="393560" cy="13813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8" name="直線矢印コネクタ 1037">
            <a:extLst>
              <a:ext uri="{FF2B5EF4-FFF2-40B4-BE49-F238E27FC236}">
                <a16:creationId xmlns:a16="http://schemas.microsoft.com/office/drawing/2014/main" id="{F76161A8-6400-676D-EF15-90E68DADA83C}"/>
              </a:ext>
            </a:extLst>
          </p:cNvPr>
          <p:cNvCxnSpPr>
            <a:cxnSpLocks/>
            <a:endCxn id="26" idx="2"/>
          </p:cNvCxnSpPr>
          <p:nvPr/>
        </p:nvCxnSpPr>
        <p:spPr>
          <a:xfrm>
            <a:off x="4863407" y="4748530"/>
            <a:ext cx="393560" cy="3567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0" name="直線矢印コネクタ 1039">
            <a:extLst>
              <a:ext uri="{FF2B5EF4-FFF2-40B4-BE49-F238E27FC236}">
                <a16:creationId xmlns:a16="http://schemas.microsoft.com/office/drawing/2014/main" id="{E33FFF2A-30EE-1CC1-9399-FD183D1DD4C7}"/>
              </a:ext>
            </a:extLst>
          </p:cNvPr>
          <p:cNvCxnSpPr>
            <a:cxnSpLocks/>
            <a:endCxn id="25" idx="2"/>
          </p:cNvCxnSpPr>
          <p:nvPr/>
        </p:nvCxnSpPr>
        <p:spPr>
          <a:xfrm flipV="1">
            <a:off x="4863407" y="4275572"/>
            <a:ext cx="393560" cy="472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1" name="直線矢印コネクタ 1040">
            <a:extLst>
              <a:ext uri="{FF2B5EF4-FFF2-40B4-BE49-F238E27FC236}">
                <a16:creationId xmlns:a16="http://schemas.microsoft.com/office/drawing/2014/main" id="{515AF5F4-40C7-04B0-A624-D33A2BBE4F78}"/>
              </a:ext>
            </a:extLst>
          </p:cNvPr>
          <p:cNvCxnSpPr>
            <a:cxnSpLocks/>
            <a:endCxn id="25" idx="2"/>
          </p:cNvCxnSpPr>
          <p:nvPr/>
        </p:nvCxnSpPr>
        <p:spPr>
          <a:xfrm>
            <a:off x="4863407" y="3895566"/>
            <a:ext cx="393560" cy="3800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3" name="直線矢印コネクタ 1042">
            <a:extLst>
              <a:ext uri="{FF2B5EF4-FFF2-40B4-BE49-F238E27FC236}">
                <a16:creationId xmlns:a16="http://schemas.microsoft.com/office/drawing/2014/main" id="{A203ED01-9A0D-B1CE-1882-DB1383FF22B5}"/>
              </a:ext>
            </a:extLst>
          </p:cNvPr>
          <p:cNvCxnSpPr>
            <a:cxnSpLocks/>
            <a:endCxn id="26" idx="2"/>
          </p:cNvCxnSpPr>
          <p:nvPr/>
        </p:nvCxnSpPr>
        <p:spPr>
          <a:xfrm>
            <a:off x="4863407" y="3895566"/>
            <a:ext cx="393560" cy="12096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4" name="直線矢印コネクタ 1043">
            <a:extLst>
              <a:ext uri="{FF2B5EF4-FFF2-40B4-BE49-F238E27FC236}">
                <a16:creationId xmlns:a16="http://schemas.microsoft.com/office/drawing/2014/main" id="{C66DBC4D-B8A8-D36B-C53A-E7880E051BCA}"/>
              </a:ext>
            </a:extLst>
          </p:cNvPr>
          <p:cNvCxnSpPr>
            <a:cxnSpLocks/>
            <a:stCxn id="25" idx="6"/>
            <a:endCxn id="1049" idx="1"/>
          </p:cNvCxnSpPr>
          <p:nvPr/>
        </p:nvCxnSpPr>
        <p:spPr>
          <a:xfrm>
            <a:off x="6000545" y="4275572"/>
            <a:ext cx="6347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9" name="テキスト ボックス 1048">
            <a:extLst>
              <a:ext uri="{FF2B5EF4-FFF2-40B4-BE49-F238E27FC236}">
                <a16:creationId xmlns:a16="http://schemas.microsoft.com/office/drawing/2014/main" id="{50371404-43D4-845C-DC5B-2F638674C1C7}"/>
              </a:ext>
            </a:extLst>
          </p:cNvPr>
          <p:cNvSpPr txBox="1"/>
          <p:nvPr/>
        </p:nvSpPr>
        <p:spPr>
          <a:xfrm>
            <a:off x="6635265" y="4090906"/>
            <a:ext cx="820616" cy="369332"/>
          </a:xfrm>
          <a:prstGeom prst="rect">
            <a:avLst/>
          </a:prstGeom>
          <a:noFill/>
        </p:spPr>
        <p:txBody>
          <a:bodyPr wrap="square">
            <a:spAutoFit/>
          </a:bodyPr>
          <a:lstStyle/>
          <a:p>
            <a:pPr algn="ctr"/>
            <a:r>
              <a:rPr lang="ja-JP" altLang="en-US" b="1" dirty="0">
                <a:solidFill>
                  <a:srgbClr val="333333"/>
                </a:solidFill>
                <a:latin typeface="Noto Sans JP"/>
              </a:rPr>
              <a:t>出力</a:t>
            </a:r>
            <a:endParaRPr lang="ja-JP" altLang="en-US" b="1" dirty="0"/>
          </a:p>
        </p:txBody>
      </p:sp>
      <p:cxnSp>
        <p:nvCxnSpPr>
          <p:cNvPr id="1056" name="直線矢印コネクタ 1055">
            <a:extLst>
              <a:ext uri="{FF2B5EF4-FFF2-40B4-BE49-F238E27FC236}">
                <a16:creationId xmlns:a16="http://schemas.microsoft.com/office/drawing/2014/main" id="{19366BC2-5760-19FD-FAFF-E183470B3AF9}"/>
              </a:ext>
            </a:extLst>
          </p:cNvPr>
          <p:cNvCxnSpPr>
            <a:cxnSpLocks/>
            <a:stCxn id="26" idx="6"/>
            <a:endCxn id="1058" idx="1"/>
          </p:cNvCxnSpPr>
          <p:nvPr/>
        </p:nvCxnSpPr>
        <p:spPr>
          <a:xfrm flipV="1">
            <a:off x="6000545" y="5100221"/>
            <a:ext cx="640582" cy="5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8" name="テキスト ボックス 1057">
            <a:extLst>
              <a:ext uri="{FF2B5EF4-FFF2-40B4-BE49-F238E27FC236}">
                <a16:creationId xmlns:a16="http://schemas.microsoft.com/office/drawing/2014/main" id="{86C16FAF-D5FF-1973-43F8-25023BA25C7F}"/>
              </a:ext>
            </a:extLst>
          </p:cNvPr>
          <p:cNvSpPr txBox="1"/>
          <p:nvPr/>
        </p:nvSpPr>
        <p:spPr>
          <a:xfrm>
            <a:off x="6641127" y="4915555"/>
            <a:ext cx="820616" cy="369332"/>
          </a:xfrm>
          <a:prstGeom prst="rect">
            <a:avLst/>
          </a:prstGeom>
          <a:noFill/>
        </p:spPr>
        <p:txBody>
          <a:bodyPr wrap="square">
            <a:spAutoFit/>
          </a:bodyPr>
          <a:lstStyle/>
          <a:p>
            <a:pPr algn="ctr"/>
            <a:r>
              <a:rPr lang="ja-JP" altLang="en-US" b="1" dirty="0">
                <a:solidFill>
                  <a:srgbClr val="333333"/>
                </a:solidFill>
                <a:latin typeface="Noto Sans JP"/>
              </a:rPr>
              <a:t>出力</a:t>
            </a:r>
            <a:endParaRPr lang="ja-JP" altLang="en-US" b="1" dirty="0"/>
          </a:p>
        </p:txBody>
      </p:sp>
      <p:cxnSp>
        <p:nvCxnSpPr>
          <p:cNvPr id="1062" name="直線矢印コネクタ 1061">
            <a:extLst>
              <a:ext uri="{FF2B5EF4-FFF2-40B4-BE49-F238E27FC236}">
                <a16:creationId xmlns:a16="http://schemas.microsoft.com/office/drawing/2014/main" id="{EB1F1D99-1704-F145-CB0F-1E48AE53FCD4}"/>
              </a:ext>
            </a:extLst>
          </p:cNvPr>
          <p:cNvCxnSpPr>
            <a:cxnSpLocks/>
            <a:stCxn id="1072" idx="1"/>
            <a:endCxn id="1049" idx="3"/>
          </p:cNvCxnSpPr>
          <p:nvPr/>
        </p:nvCxnSpPr>
        <p:spPr>
          <a:xfrm flipH="1" flipV="1">
            <a:off x="7455881" y="4275572"/>
            <a:ext cx="482317" cy="1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3" name="直線矢印コネクタ 1062">
            <a:extLst>
              <a:ext uri="{FF2B5EF4-FFF2-40B4-BE49-F238E27FC236}">
                <a16:creationId xmlns:a16="http://schemas.microsoft.com/office/drawing/2014/main" id="{981575AB-8FE0-3DAB-71E5-EF5BC4487FBF}"/>
              </a:ext>
            </a:extLst>
          </p:cNvPr>
          <p:cNvCxnSpPr>
            <a:cxnSpLocks/>
            <a:stCxn id="1075" idx="1"/>
            <a:endCxn id="1058" idx="3"/>
          </p:cNvCxnSpPr>
          <p:nvPr/>
        </p:nvCxnSpPr>
        <p:spPr>
          <a:xfrm flipH="1" flipV="1">
            <a:off x="7461743" y="5100221"/>
            <a:ext cx="490693" cy="12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72" name="テキスト ボックス 1071">
            <a:extLst>
              <a:ext uri="{FF2B5EF4-FFF2-40B4-BE49-F238E27FC236}">
                <a16:creationId xmlns:a16="http://schemas.microsoft.com/office/drawing/2014/main" id="{BD33A4E3-382A-9FDC-004F-568784CC455A}"/>
              </a:ext>
            </a:extLst>
          </p:cNvPr>
          <p:cNvSpPr txBox="1"/>
          <p:nvPr/>
        </p:nvSpPr>
        <p:spPr>
          <a:xfrm>
            <a:off x="7938198" y="4092386"/>
            <a:ext cx="820616" cy="369332"/>
          </a:xfrm>
          <a:prstGeom prst="rect">
            <a:avLst/>
          </a:prstGeom>
          <a:noFill/>
        </p:spPr>
        <p:txBody>
          <a:bodyPr wrap="square">
            <a:spAutoFit/>
          </a:bodyPr>
          <a:lstStyle/>
          <a:p>
            <a:pPr algn="ctr"/>
            <a:r>
              <a:rPr lang="ja-JP" altLang="en-US" b="1" dirty="0">
                <a:solidFill>
                  <a:srgbClr val="333333"/>
                </a:solidFill>
                <a:latin typeface="Noto Sans JP"/>
              </a:rPr>
              <a:t>正解</a:t>
            </a:r>
            <a:endParaRPr lang="ja-JP" altLang="en-US" b="1" dirty="0"/>
          </a:p>
        </p:txBody>
      </p:sp>
      <p:sp>
        <p:nvSpPr>
          <p:cNvPr id="1075" name="テキスト ボックス 1074">
            <a:extLst>
              <a:ext uri="{FF2B5EF4-FFF2-40B4-BE49-F238E27FC236}">
                <a16:creationId xmlns:a16="http://schemas.microsoft.com/office/drawing/2014/main" id="{BD6829B2-A885-8E61-0887-218634655C64}"/>
              </a:ext>
            </a:extLst>
          </p:cNvPr>
          <p:cNvSpPr txBox="1"/>
          <p:nvPr/>
        </p:nvSpPr>
        <p:spPr>
          <a:xfrm>
            <a:off x="7952436" y="4916780"/>
            <a:ext cx="829822" cy="369332"/>
          </a:xfrm>
          <a:prstGeom prst="rect">
            <a:avLst/>
          </a:prstGeom>
          <a:noFill/>
        </p:spPr>
        <p:txBody>
          <a:bodyPr wrap="square">
            <a:spAutoFit/>
          </a:bodyPr>
          <a:lstStyle/>
          <a:p>
            <a:pPr algn="ctr"/>
            <a:r>
              <a:rPr lang="ja-JP" altLang="en-US" b="1" dirty="0">
                <a:solidFill>
                  <a:srgbClr val="333333"/>
                </a:solidFill>
                <a:latin typeface="Noto Sans JP"/>
              </a:rPr>
              <a:t>正解</a:t>
            </a:r>
            <a:endParaRPr lang="ja-JP" altLang="en-US" b="1" dirty="0"/>
          </a:p>
        </p:txBody>
      </p:sp>
      <p:sp>
        <p:nvSpPr>
          <p:cNvPr id="1078" name="テキスト ボックス 1077">
            <a:extLst>
              <a:ext uri="{FF2B5EF4-FFF2-40B4-BE49-F238E27FC236}">
                <a16:creationId xmlns:a16="http://schemas.microsoft.com/office/drawing/2014/main" id="{D5BDBDBA-42CF-ED71-9430-7B83013845F8}"/>
              </a:ext>
            </a:extLst>
          </p:cNvPr>
          <p:cNvSpPr txBox="1"/>
          <p:nvPr/>
        </p:nvSpPr>
        <p:spPr>
          <a:xfrm>
            <a:off x="7296369" y="5201443"/>
            <a:ext cx="829822" cy="369332"/>
          </a:xfrm>
          <a:prstGeom prst="rect">
            <a:avLst/>
          </a:prstGeom>
          <a:noFill/>
        </p:spPr>
        <p:txBody>
          <a:bodyPr wrap="square">
            <a:spAutoFit/>
          </a:bodyPr>
          <a:lstStyle/>
          <a:p>
            <a:pPr algn="ctr"/>
            <a:r>
              <a:rPr lang="ja-JP" altLang="en-US" dirty="0">
                <a:solidFill>
                  <a:srgbClr val="FF0000"/>
                </a:solidFill>
                <a:latin typeface="Noto Sans JP"/>
              </a:rPr>
              <a:t>誤差</a:t>
            </a:r>
            <a:endParaRPr lang="ja-JP" altLang="en-US" dirty="0">
              <a:solidFill>
                <a:srgbClr val="FF0000"/>
              </a:solidFill>
            </a:endParaRPr>
          </a:p>
        </p:txBody>
      </p:sp>
      <p:sp>
        <p:nvSpPr>
          <p:cNvPr id="1079" name="テキスト ボックス 1078">
            <a:extLst>
              <a:ext uri="{FF2B5EF4-FFF2-40B4-BE49-F238E27FC236}">
                <a16:creationId xmlns:a16="http://schemas.microsoft.com/office/drawing/2014/main" id="{ECF6C002-A170-0511-EB58-D1096FD57EE7}"/>
              </a:ext>
            </a:extLst>
          </p:cNvPr>
          <p:cNvSpPr txBox="1"/>
          <p:nvPr/>
        </p:nvSpPr>
        <p:spPr>
          <a:xfrm>
            <a:off x="7281508" y="4339359"/>
            <a:ext cx="829822" cy="369332"/>
          </a:xfrm>
          <a:prstGeom prst="rect">
            <a:avLst/>
          </a:prstGeom>
          <a:noFill/>
        </p:spPr>
        <p:txBody>
          <a:bodyPr wrap="square">
            <a:spAutoFit/>
          </a:bodyPr>
          <a:lstStyle/>
          <a:p>
            <a:pPr algn="ctr"/>
            <a:r>
              <a:rPr lang="ja-JP" altLang="en-US" dirty="0">
                <a:solidFill>
                  <a:srgbClr val="FF0000"/>
                </a:solidFill>
                <a:latin typeface="Noto Sans JP"/>
              </a:rPr>
              <a:t>誤差</a:t>
            </a:r>
            <a:endParaRPr lang="ja-JP" altLang="en-US" dirty="0">
              <a:solidFill>
                <a:srgbClr val="FF0000"/>
              </a:solidFill>
            </a:endParaRPr>
          </a:p>
        </p:txBody>
      </p:sp>
      <p:sp>
        <p:nvSpPr>
          <p:cNvPr id="1081" name="矢印: 左 1080">
            <a:extLst>
              <a:ext uri="{FF2B5EF4-FFF2-40B4-BE49-F238E27FC236}">
                <a16:creationId xmlns:a16="http://schemas.microsoft.com/office/drawing/2014/main" id="{E49C89AB-CFFD-245F-1D4A-519B664F9A59}"/>
              </a:ext>
            </a:extLst>
          </p:cNvPr>
          <p:cNvSpPr/>
          <p:nvPr/>
        </p:nvSpPr>
        <p:spPr>
          <a:xfrm>
            <a:off x="5256967" y="6081847"/>
            <a:ext cx="2039402" cy="2150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2" name="矢印: 左 1081">
            <a:extLst>
              <a:ext uri="{FF2B5EF4-FFF2-40B4-BE49-F238E27FC236}">
                <a16:creationId xmlns:a16="http://schemas.microsoft.com/office/drawing/2014/main" id="{139603FE-E4EC-860F-738E-83E7BAD6744D}"/>
              </a:ext>
            </a:extLst>
          </p:cNvPr>
          <p:cNvSpPr/>
          <p:nvPr/>
        </p:nvSpPr>
        <p:spPr>
          <a:xfrm>
            <a:off x="4117310" y="6092455"/>
            <a:ext cx="942877" cy="21501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4" name="テキスト ボックス 1083">
            <a:extLst>
              <a:ext uri="{FF2B5EF4-FFF2-40B4-BE49-F238E27FC236}">
                <a16:creationId xmlns:a16="http://schemas.microsoft.com/office/drawing/2014/main" id="{71EB3BC3-AB8E-3696-3A23-AA9CD89631A7}"/>
              </a:ext>
            </a:extLst>
          </p:cNvPr>
          <p:cNvSpPr txBox="1"/>
          <p:nvPr/>
        </p:nvSpPr>
        <p:spPr>
          <a:xfrm>
            <a:off x="4488266" y="6316289"/>
            <a:ext cx="1693565" cy="369332"/>
          </a:xfrm>
          <a:prstGeom prst="rect">
            <a:avLst/>
          </a:prstGeom>
          <a:noFill/>
        </p:spPr>
        <p:txBody>
          <a:bodyPr wrap="square">
            <a:spAutoFit/>
          </a:bodyPr>
          <a:lstStyle/>
          <a:p>
            <a:pPr algn="ctr"/>
            <a:r>
              <a:rPr lang="ja-JP" altLang="en-US" dirty="0">
                <a:solidFill>
                  <a:srgbClr val="FF0000"/>
                </a:solidFill>
                <a:latin typeface="Noto Sans JP"/>
              </a:rPr>
              <a:t>重みの修正</a:t>
            </a:r>
            <a:endParaRPr lang="ja-JP" altLang="en-US" dirty="0">
              <a:solidFill>
                <a:srgbClr val="FF0000"/>
              </a:solidFill>
            </a:endParaRPr>
          </a:p>
        </p:txBody>
      </p:sp>
    </p:spTree>
    <p:extLst>
      <p:ext uri="{BB962C8B-B14F-4D97-AF65-F5344CB8AC3E}">
        <p14:creationId xmlns:p14="http://schemas.microsoft.com/office/powerpoint/2010/main" val="1841685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318846" y="1501550"/>
            <a:ext cx="9694985" cy="2862322"/>
          </a:xfrm>
          <a:prstGeom prst="rect">
            <a:avLst/>
          </a:prstGeom>
          <a:noFill/>
        </p:spPr>
        <p:txBody>
          <a:bodyPr wrap="square" rtlCol="0">
            <a:spAutoFit/>
          </a:bodyPr>
          <a:lstStyle/>
          <a:p>
            <a:r>
              <a:rPr lang="en-US" altLang="ja-JP" sz="2000" b="1" dirty="0">
                <a:solidFill>
                  <a:srgbClr val="FF0000"/>
                </a:solidFill>
              </a:rPr>
              <a:t>5. </a:t>
            </a:r>
            <a:r>
              <a:rPr lang="ja-JP" altLang="en-US" sz="2000" b="1" dirty="0">
                <a:solidFill>
                  <a:srgbClr val="FF0000"/>
                </a:solidFill>
              </a:rPr>
              <a:t>演繹推論</a:t>
            </a:r>
            <a:endParaRPr lang="en-US" altLang="ja-JP" sz="2000" b="1" dirty="0">
              <a:solidFill>
                <a:srgbClr val="FF0000"/>
              </a:solidFill>
            </a:endParaRPr>
          </a:p>
          <a:p>
            <a:endParaRPr lang="en-US" altLang="ja-JP" sz="2000" b="1" dirty="0">
              <a:solidFill>
                <a:srgbClr val="FF0000"/>
              </a:solidFill>
            </a:endParaRPr>
          </a:p>
          <a:p>
            <a:r>
              <a:rPr lang="ja-JP" altLang="en-US" sz="2000" b="0" i="0" dirty="0">
                <a:solidFill>
                  <a:srgbClr val="333333"/>
                </a:solidFill>
                <a:effectLst/>
                <a:latin typeface="Noto Sans JP"/>
              </a:rPr>
              <a:t>「確実な事実」を「普遍的な規則」に適用することで、「新しい事実」を導き出すもの。いわゆる三段論法と呼ばれる方法。以下のような例が良く挙げられる。</a:t>
            </a:r>
            <a:endParaRPr lang="en-US" altLang="ja-JP" sz="2000" b="0" i="0" dirty="0">
              <a:solidFill>
                <a:srgbClr val="333333"/>
              </a:solidFill>
              <a:effectLst/>
              <a:latin typeface="Noto Sans JP"/>
            </a:endParaRPr>
          </a:p>
          <a:p>
            <a:endParaRPr lang="en-US" altLang="ja-JP" sz="2000" dirty="0">
              <a:solidFill>
                <a:srgbClr val="333333"/>
              </a:solidFill>
              <a:latin typeface="Noto Sans JP"/>
            </a:endParaRPr>
          </a:p>
          <a:p>
            <a:endParaRPr lang="en-US" altLang="ja-JP" sz="2000" dirty="0">
              <a:solidFill>
                <a:srgbClr val="333333"/>
              </a:solidFill>
              <a:latin typeface="Noto Sans JP"/>
            </a:endParaRPr>
          </a:p>
          <a:p>
            <a:r>
              <a:rPr lang="ja-JP" altLang="en-US" sz="2000" dirty="0">
                <a:solidFill>
                  <a:srgbClr val="333333"/>
                </a:solidFill>
                <a:latin typeface="Noto Sans JP"/>
              </a:rPr>
              <a:t>　</a:t>
            </a:r>
            <a:r>
              <a:rPr lang="ja-JP" altLang="en-US" sz="2000" b="0" i="0" dirty="0">
                <a:solidFill>
                  <a:srgbClr val="333333"/>
                </a:solidFill>
                <a:effectLst/>
                <a:latin typeface="Noto Sans JP"/>
              </a:rPr>
              <a:t>「ソクラテスは人間である」（事実）</a:t>
            </a:r>
            <a:br>
              <a:rPr lang="ja-JP" altLang="en-US" sz="2000" dirty="0"/>
            </a:br>
            <a:r>
              <a:rPr lang="ja-JP" altLang="en-US" sz="2000" dirty="0"/>
              <a:t>　</a:t>
            </a:r>
            <a:r>
              <a:rPr lang="ja-JP" altLang="en-US" sz="2000" b="0" i="0" dirty="0">
                <a:solidFill>
                  <a:srgbClr val="333333"/>
                </a:solidFill>
                <a:effectLst/>
                <a:latin typeface="Noto Sans JP"/>
              </a:rPr>
              <a:t>「人間はいつか死ぬ」（規則）</a:t>
            </a:r>
            <a:br>
              <a:rPr lang="ja-JP" altLang="en-US" sz="2000" dirty="0"/>
            </a:br>
            <a:r>
              <a:rPr lang="ja-JP" altLang="en-US" sz="2000" dirty="0"/>
              <a:t>　</a:t>
            </a:r>
            <a:r>
              <a:rPr lang="ja-JP" altLang="en-US" sz="2000" b="0" i="0" dirty="0">
                <a:solidFill>
                  <a:srgbClr val="333333"/>
                </a:solidFill>
                <a:effectLst/>
                <a:latin typeface="Noto Sans JP"/>
              </a:rPr>
              <a:t>「ソクラテスはいつか死ぬ」（新しい事実）</a:t>
            </a:r>
            <a:endParaRPr lang="en-US" altLang="ja-JP" sz="2000" dirty="0"/>
          </a:p>
        </p:txBody>
      </p:sp>
      <p:pic>
        <p:nvPicPr>
          <p:cNvPr id="2050" name="Picture 2">
            <a:extLst>
              <a:ext uri="{FF2B5EF4-FFF2-40B4-BE49-F238E27FC236}">
                <a16:creationId xmlns:a16="http://schemas.microsoft.com/office/drawing/2014/main" id="{D2013D10-4194-55FE-CF84-209B29B4C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35027" y="3008387"/>
            <a:ext cx="2019021" cy="2261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6988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318846" y="1501550"/>
            <a:ext cx="9694985" cy="3170099"/>
          </a:xfrm>
          <a:prstGeom prst="rect">
            <a:avLst/>
          </a:prstGeom>
          <a:noFill/>
        </p:spPr>
        <p:txBody>
          <a:bodyPr wrap="square" rtlCol="0">
            <a:spAutoFit/>
          </a:bodyPr>
          <a:lstStyle/>
          <a:p>
            <a:r>
              <a:rPr lang="en-US" altLang="ja-JP" sz="2000" b="1" dirty="0">
                <a:solidFill>
                  <a:srgbClr val="FF0000"/>
                </a:solidFill>
              </a:rPr>
              <a:t>6. </a:t>
            </a:r>
            <a:r>
              <a:rPr lang="ja-JP" altLang="en-US" sz="2000" b="1" dirty="0">
                <a:solidFill>
                  <a:srgbClr val="FF0000"/>
                </a:solidFill>
              </a:rPr>
              <a:t>帰納推論</a:t>
            </a:r>
            <a:endParaRPr lang="en-US" altLang="ja-JP" sz="2000" b="1" dirty="0">
              <a:solidFill>
                <a:srgbClr val="FF0000"/>
              </a:solidFill>
            </a:endParaRPr>
          </a:p>
          <a:p>
            <a:endParaRPr lang="en-US" altLang="ja-JP" sz="2000" b="1" dirty="0">
              <a:solidFill>
                <a:srgbClr val="FF0000"/>
              </a:solidFill>
            </a:endParaRPr>
          </a:p>
          <a:p>
            <a:r>
              <a:rPr lang="ja-JP" altLang="en-US" sz="2000" b="0" i="0" dirty="0">
                <a:solidFill>
                  <a:srgbClr val="333333"/>
                </a:solidFill>
                <a:effectLst/>
                <a:latin typeface="Noto Sans JP"/>
              </a:rPr>
              <a:t>二つの事実の関係から、それを結びつける規則を導き出す方法。導かれた結論は、必ずしも正しいとは限らないため、それが正しいかどうかは、別の方法によって証明することが必要となる。以下のような例が良く挙げられる。</a:t>
            </a:r>
            <a:endParaRPr lang="en-US" altLang="ja-JP" sz="2000" b="0" i="0" dirty="0">
              <a:solidFill>
                <a:srgbClr val="333333"/>
              </a:solidFill>
              <a:effectLst/>
              <a:latin typeface="Noto Sans JP"/>
            </a:endParaRPr>
          </a:p>
          <a:p>
            <a:endParaRPr lang="en-US" altLang="ja-JP" sz="2000" dirty="0">
              <a:solidFill>
                <a:srgbClr val="333333"/>
              </a:solidFill>
              <a:latin typeface="Noto Sans JP"/>
            </a:endParaRPr>
          </a:p>
          <a:p>
            <a:endParaRPr lang="en-US" altLang="ja-JP" sz="2000" dirty="0">
              <a:solidFill>
                <a:srgbClr val="333333"/>
              </a:solidFill>
              <a:latin typeface="Noto Sans JP"/>
            </a:endParaRPr>
          </a:p>
          <a:p>
            <a:r>
              <a:rPr lang="ja-JP" altLang="en-US" sz="2000" b="0" i="0" dirty="0">
                <a:solidFill>
                  <a:srgbClr val="333333"/>
                </a:solidFill>
                <a:effectLst/>
                <a:latin typeface="Noto Sans JP"/>
              </a:rPr>
              <a:t>　「夕方に夕焼けになった」（事実）</a:t>
            </a:r>
            <a:br>
              <a:rPr lang="ja-JP" altLang="en-US" sz="2000" dirty="0"/>
            </a:br>
            <a:r>
              <a:rPr lang="ja-JP" altLang="en-US" sz="2000" dirty="0"/>
              <a:t>　</a:t>
            </a:r>
            <a:r>
              <a:rPr lang="ja-JP" altLang="en-US" sz="2000" b="0" i="0" dirty="0">
                <a:solidFill>
                  <a:srgbClr val="333333"/>
                </a:solidFill>
                <a:effectLst/>
                <a:latin typeface="Noto Sans JP"/>
              </a:rPr>
              <a:t>「次の日は晴れになった」（事実）</a:t>
            </a:r>
            <a:br>
              <a:rPr lang="ja-JP" altLang="en-US" sz="2000" dirty="0"/>
            </a:br>
            <a:r>
              <a:rPr lang="ja-JP" altLang="en-US" sz="2000" dirty="0"/>
              <a:t>　</a:t>
            </a:r>
            <a:r>
              <a:rPr lang="ja-JP" altLang="en-US" sz="2000" b="0" i="0" dirty="0">
                <a:solidFill>
                  <a:srgbClr val="333333"/>
                </a:solidFill>
                <a:effectLst/>
                <a:latin typeface="Noto Sans JP"/>
              </a:rPr>
              <a:t>「夕焼けの次の日は晴れになる」（新しい規則）</a:t>
            </a:r>
            <a:endParaRPr lang="en-US" altLang="ja-JP" sz="2000" dirty="0"/>
          </a:p>
        </p:txBody>
      </p:sp>
      <p:pic>
        <p:nvPicPr>
          <p:cNvPr id="6146" name="Picture 2">
            <a:extLst>
              <a:ext uri="{FF2B5EF4-FFF2-40B4-BE49-F238E27FC236}">
                <a16:creationId xmlns:a16="http://schemas.microsoft.com/office/drawing/2014/main" id="{8BBAD102-C53C-54E6-C83A-815B053956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1369" y="3185326"/>
            <a:ext cx="1964453" cy="1964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9890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318846" y="1501550"/>
            <a:ext cx="9694985" cy="1631216"/>
          </a:xfrm>
          <a:prstGeom prst="rect">
            <a:avLst/>
          </a:prstGeom>
          <a:noFill/>
        </p:spPr>
        <p:txBody>
          <a:bodyPr wrap="square" rtlCol="0">
            <a:spAutoFit/>
          </a:bodyPr>
          <a:lstStyle/>
          <a:p>
            <a:r>
              <a:rPr lang="en-US" altLang="ja-JP" sz="2000" b="1" dirty="0">
                <a:solidFill>
                  <a:srgbClr val="FF0000"/>
                </a:solidFill>
              </a:rPr>
              <a:t>7. </a:t>
            </a:r>
            <a:r>
              <a:rPr lang="ja-JP" altLang="en-US" sz="2000" b="1" dirty="0">
                <a:solidFill>
                  <a:srgbClr val="FF0000"/>
                </a:solidFill>
              </a:rPr>
              <a:t>説明変数</a:t>
            </a:r>
            <a:endParaRPr lang="en-US" altLang="ja-JP" sz="2000" b="1" dirty="0">
              <a:solidFill>
                <a:srgbClr val="FF0000"/>
              </a:solidFill>
            </a:endParaRPr>
          </a:p>
          <a:p>
            <a:endParaRPr lang="en-US" altLang="ja-JP" sz="2000" b="1" dirty="0">
              <a:solidFill>
                <a:srgbClr val="FF0000"/>
              </a:solidFill>
            </a:endParaRPr>
          </a:p>
          <a:p>
            <a:r>
              <a:rPr lang="ja-JP" altLang="en-US" sz="2000" b="0" i="0" dirty="0">
                <a:solidFill>
                  <a:srgbClr val="333333"/>
                </a:solidFill>
                <a:effectLst/>
                <a:latin typeface="Noto Sans JP"/>
              </a:rPr>
              <a:t>何かの原因となっている変数のこと。機械学習を例にすると、学習に使用する問題が説明変数にあたる。説明変数のデータが数値で表されるものを量的変数と呼び、説明変数のデータが数値で表されないものを質的変数と呼ぶ。</a:t>
            </a:r>
            <a:endParaRPr lang="en-US" altLang="ja-JP" sz="2000" dirty="0">
              <a:solidFill>
                <a:srgbClr val="333333"/>
              </a:solidFill>
              <a:latin typeface="Noto Sans JP"/>
            </a:endParaRPr>
          </a:p>
        </p:txBody>
      </p:sp>
      <p:pic>
        <p:nvPicPr>
          <p:cNvPr id="2" name="Picture 2">
            <a:extLst>
              <a:ext uri="{FF2B5EF4-FFF2-40B4-BE49-F238E27FC236}">
                <a16:creationId xmlns:a16="http://schemas.microsoft.com/office/drawing/2014/main" id="{FF8DBD91-DBAA-7D7D-E4ED-5732867B61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1697" y="3429000"/>
            <a:ext cx="2554810" cy="2777247"/>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a:extLst>
              <a:ext uri="{FF2B5EF4-FFF2-40B4-BE49-F238E27FC236}">
                <a16:creationId xmlns:a16="http://schemas.microsoft.com/office/drawing/2014/main" id="{B40885B4-0EE1-43FD-32E4-18CC0A52F8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5754" y="3959050"/>
            <a:ext cx="2412803" cy="2412803"/>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a:extLst>
              <a:ext uri="{FF2B5EF4-FFF2-40B4-BE49-F238E27FC236}">
                <a16:creationId xmlns:a16="http://schemas.microsoft.com/office/drawing/2014/main" id="{6D5C1092-1D27-AAE6-38BE-3590DFBE5B18}"/>
              </a:ext>
            </a:extLst>
          </p:cNvPr>
          <p:cNvSpPr txBox="1"/>
          <p:nvPr/>
        </p:nvSpPr>
        <p:spPr>
          <a:xfrm>
            <a:off x="2592072" y="3579669"/>
            <a:ext cx="2126485" cy="369332"/>
          </a:xfrm>
          <a:prstGeom prst="rect">
            <a:avLst/>
          </a:prstGeom>
          <a:noFill/>
        </p:spPr>
        <p:txBody>
          <a:bodyPr wrap="square">
            <a:spAutoFit/>
          </a:bodyPr>
          <a:lstStyle/>
          <a:p>
            <a:pPr algn="ctr"/>
            <a:r>
              <a:rPr lang="ja-JP" altLang="en-US" b="1" dirty="0">
                <a:solidFill>
                  <a:srgbClr val="0070C0"/>
                </a:solidFill>
                <a:latin typeface="Noto Sans JP"/>
              </a:rPr>
              <a:t>問題（説明変数）</a:t>
            </a:r>
            <a:endParaRPr lang="ja-JP" altLang="en-US" b="1" dirty="0">
              <a:solidFill>
                <a:srgbClr val="0070C0"/>
              </a:solidFill>
            </a:endParaRPr>
          </a:p>
        </p:txBody>
      </p:sp>
    </p:spTree>
    <p:extLst>
      <p:ext uri="{BB962C8B-B14F-4D97-AF65-F5344CB8AC3E}">
        <p14:creationId xmlns:p14="http://schemas.microsoft.com/office/powerpoint/2010/main" val="3936014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359039" y="1490008"/>
            <a:ext cx="9694985" cy="1323439"/>
          </a:xfrm>
          <a:prstGeom prst="rect">
            <a:avLst/>
          </a:prstGeom>
          <a:noFill/>
        </p:spPr>
        <p:txBody>
          <a:bodyPr wrap="square" rtlCol="0">
            <a:spAutoFit/>
          </a:bodyPr>
          <a:lstStyle/>
          <a:p>
            <a:r>
              <a:rPr lang="en-US" altLang="ja-JP" sz="2000" b="1" dirty="0">
                <a:solidFill>
                  <a:srgbClr val="FF0000"/>
                </a:solidFill>
              </a:rPr>
              <a:t>8. </a:t>
            </a:r>
            <a:r>
              <a:rPr lang="ja-JP" altLang="en-US" sz="2000" b="1" dirty="0">
                <a:solidFill>
                  <a:srgbClr val="FF0000"/>
                </a:solidFill>
              </a:rPr>
              <a:t>目的変数</a:t>
            </a:r>
            <a:endParaRPr lang="en-US" altLang="ja-JP" sz="2000" b="1" dirty="0">
              <a:solidFill>
                <a:srgbClr val="FF0000"/>
              </a:solidFill>
            </a:endParaRPr>
          </a:p>
          <a:p>
            <a:endParaRPr lang="en-US" altLang="ja-JP" sz="2000" b="1" dirty="0">
              <a:solidFill>
                <a:srgbClr val="FF0000"/>
              </a:solidFill>
            </a:endParaRPr>
          </a:p>
          <a:p>
            <a:r>
              <a:rPr lang="ja-JP" altLang="en-US" sz="2000" b="0" i="0" dirty="0">
                <a:effectLst/>
                <a:latin typeface="-apple-system"/>
              </a:rPr>
              <a:t>説明変数（原因）を受けて発生した結果を表す変数</a:t>
            </a:r>
            <a:r>
              <a:rPr lang="ja-JP" altLang="en-US" sz="2000" b="0" i="0" dirty="0">
                <a:solidFill>
                  <a:srgbClr val="333333"/>
                </a:solidFill>
                <a:effectLst/>
                <a:latin typeface="Noto Sans JP"/>
              </a:rPr>
              <a:t>のこと。機械学習を例にすると、学習で生まれた回答が目的変数にあたる。</a:t>
            </a:r>
            <a:endParaRPr lang="en-US" altLang="ja-JP" sz="2000" dirty="0">
              <a:solidFill>
                <a:srgbClr val="333333"/>
              </a:solidFill>
              <a:latin typeface="Noto Sans JP"/>
            </a:endParaRPr>
          </a:p>
        </p:txBody>
      </p:sp>
      <p:pic>
        <p:nvPicPr>
          <p:cNvPr id="2" name="Picture 2">
            <a:extLst>
              <a:ext uri="{FF2B5EF4-FFF2-40B4-BE49-F238E27FC236}">
                <a16:creationId xmlns:a16="http://schemas.microsoft.com/office/drawing/2014/main" id="{FF8DBD91-DBAA-7D7D-E4ED-5732867B61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0779" y="3137599"/>
            <a:ext cx="2554810" cy="2777247"/>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a:extLst>
              <a:ext uri="{FF2B5EF4-FFF2-40B4-BE49-F238E27FC236}">
                <a16:creationId xmlns:a16="http://schemas.microsoft.com/office/drawing/2014/main" id="{B40885B4-0EE1-43FD-32E4-18CC0A52F8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4836" y="3667649"/>
            <a:ext cx="2412803" cy="2412803"/>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a:extLst>
              <a:ext uri="{FF2B5EF4-FFF2-40B4-BE49-F238E27FC236}">
                <a16:creationId xmlns:a16="http://schemas.microsoft.com/office/drawing/2014/main" id="{6D5C1092-1D27-AAE6-38BE-3590DFBE5B18}"/>
              </a:ext>
            </a:extLst>
          </p:cNvPr>
          <p:cNvSpPr txBox="1"/>
          <p:nvPr/>
        </p:nvSpPr>
        <p:spPr>
          <a:xfrm>
            <a:off x="2401154" y="3288268"/>
            <a:ext cx="2126485" cy="369332"/>
          </a:xfrm>
          <a:prstGeom prst="rect">
            <a:avLst/>
          </a:prstGeom>
          <a:noFill/>
        </p:spPr>
        <p:txBody>
          <a:bodyPr wrap="square">
            <a:spAutoFit/>
          </a:bodyPr>
          <a:lstStyle/>
          <a:p>
            <a:pPr algn="ctr"/>
            <a:r>
              <a:rPr lang="ja-JP" altLang="en-US" b="1" dirty="0">
                <a:solidFill>
                  <a:srgbClr val="0070C0"/>
                </a:solidFill>
                <a:latin typeface="Noto Sans JP"/>
              </a:rPr>
              <a:t>問題（説明変数）</a:t>
            </a:r>
            <a:endParaRPr lang="ja-JP" altLang="en-US" b="1" dirty="0">
              <a:solidFill>
                <a:srgbClr val="0070C0"/>
              </a:solidFill>
            </a:endParaRPr>
          </a:p>
        </p:txBody>
      </p:sp>
      <p:sp>
        <p:nvSpPr>
          <p:cNvPr id="6" name="テキスト ボックス 5">
            <a:extLst>
              <a:ext uri="{FF2B5EF4-FFF2-40B4-BE49-F238E27FC236}">
                <a16:creationId xmlns:a16="http://schemas.microsoft.com/office/drawing/2014/main" id="{00C62CF3-A181-6225-4C8B-D123E1368CDD}"/>
              </a:ext>
            </a:extLst>
          </p:cNvPr>
          <p:cNvSpPr txBox="1"/>
          <p:nvPr/>
        </p:nvSpPr>
        <p:spPr>
          <a:xfrm>
            <a:off x="8076800" y="3137599"/>
            <a:ext cx="2126485" cy="369332"/>
          </a:xfrm>
          <a:prstGeom prst="rect">
            <a:avLst/>
          </a:prstGeom>
          <a:noFill/>
        </p:spPr>
        <p:txBody>
          <a:bodyPr wrap="square">
            <a:spAutoFit/>
          </a:bodyPr>
          <a:lstStyle/>
          <a:p>
            <a:pPr algn="ctr"/>
            <a:r>
              <a:rPr lang="ja-JP" altLang="en-US" b="1" dirty="0">
                <a:solidFill>
                  <a:srgbClr val="FF0000"/>
                </a:solidFill>
                <a:latin typeface="Noto Sans JP"/>
              </a:rPr>
              <a:t>回答（目的変数）</a:t>
            </a:r>
            <a:endParaRPr lang="ja-JP" altLang="en-US" b="1" dirty="0">
              <a:solidFill>
                <a:srgbClr val="FF0000"/>
              </a:solidFill>
            </a:endParaRPr>
          </a:p>
        </p:txBody>
      </p:sp>
      <p:pic>
        <p:nvPicPr>
          <p:cNvPr id="8194" name="Picture 2">
            <a:extLst>
              <a:ext uri="{FF2B5EF4-FFF2-40B4-BE49-F238E27FC236}">
                <a16:creationId xmlns:a16="http://schemas.microsoft.com/office/drawing/2014/main" id="{A3D538E5-2EFE-3EA3-79A9-79D227B99C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08729" y="3506931"/>
            <a:ext cx="2862629" cy="26062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6776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359039" y="1359380"/>
            <a:ext cx="9694985" cy="1631216"/>
          </a:xfrm>
          <a:prstGeom prst="rect">
            <a:avLst/>
          </a:prstGeom>
          <a:noFill/>
        </p:spPr>
        <p:txBody>
          <a:bodyPr wrap="square" rtlCol="0">
            <a:spAutoFit/>
          </a:bodyPr>
          <a:lstStyle/>
          <a:p>
            <a:r>
              <a:rPr lang="en-US" altLang="ja-JP" sz="2000" b="1" dirty="0">
                <a:solidFill>
                  <a:srgbClr val="FF0000"/>
                </a:solidFill>
              </a:rPr>
              <a:t>9. </a:t>
            </a:r>
            <a:r>
              <a:rPr lang="ja-JP" altLang="en-US" sz="2000" b="1" dirty="0">
                <a:solidFill>
                  <a:srgbClr val="FF0000"/>
                </a:solidFill>
              </a:rPr>
              <a:t>回帰分析</a:t>
            </a:r>
            <a:endParaRPr lang="en-US" altLang="ja-JP" sz="2000" b="1" dirty="0">
              <a:solidFill>
                <a:srgbClr val="FF0000"/>
              </a:solidFill>
            </a:endParaRPr>
          </a:p>
          <a:p>
            <a:endParaRPr lang="en-US" altLang="ja-JP" sz="2000" b="1" dirty="0">
              <a:solidFill>
                <a:srgbClr val="FF0000"/>
              </a:solidFill>
            </a:endParaRPr>
          </a:p>
          <a:p>
            <a:r>
              <a:rPr lang="ja-JP" altLang="en-US" sz="2000" b="0" i="0" dirty="0">
                <a:solidFill>
                  <a:srgbClr val="090909"/>
                </a:solidFill>
                <a:effectLst/>
                <a:latin typeface="ヒラギノ角ゴ ProN W3"/>
              </a:rPr>
              <a:t>目的変数（結果となる数値）と説明変数（原因となる数値）の因果関係を表す関数式を求めること。</a:t>
            </a:r>
            <a:r>
              <a:rPr lang="en-US" altLang="ja-JP" sz="2000" b="0" i="0" dirty="0">
                <a:solidFill>
                  <a:srgbClr val="090909"/>
                </a:solidFill>
                <a:effectLst/>
                <a:latin typeface="ヒラギノ角ゴ ProN W3"/>
              </a:rPr>
              <a:t>1</a:t>
            </a:r>
            <a:r>
              <a:rPr lang="ja-JP" altLang="en-US" sz="2000" b="0" i="0" dirty="0">
                <a:solidFill>
                  <a:srgbClr val="090909"/>
                </a:solidFill>
                <a:effectLst/>
                <a:latin typeface="ヒラギノ角ゴ ProN W3"/>
              </a:rPr>
              <a:t>つの目的変数を</a:t>
            </a:r>
            <a:r>
              <a:rPr lang="en-US" altLang="ja-JP" sz="2000" b="0" i="0" dirty="0">
                <a:solidFill>
                  <a:srgbClr val="090909"/>
                </a:solidFill>
                <a:effectLst/>
                <a:latin typeface="ヒラギノ角ゴ ProN W3"/>
              </a:rPr>
              <a:t>1</a:t>
            </a:r>
            <a:r>
              <a:rPr lang="ja-JP" altLang="en-US" sz="2000" b="0" i="0" dirty="0">
                <a:solidFill>
                  <a:srgbClr val="090909"/>
                </a:solidFill>
                <a:effectLst/>
                <a:latin typeface="ヒラギノ角ゴ ProN W3"/>
              </a:rPr>
              <a:t>つの説明変数との関係で表すことを単回帰分析、</a:t>
            </a:r>
            <a:r>
              <a:rPr lang="en-US" altLang="ja-JP" sz="2000" b="0" i="0" dirty="0">
                <a:solidFill>
                  <a:srgbClr val="090909"/>
                </a:solidFill>
                <a:effectLst/>
                <a:latin typeface="ヒラギノ角ゴ ProN W3"/>
              </a:rPr>
              <a:t>1</a:t>
            </a:r>
            <a:r>
              <a:rPr lang="ja-JP" altLang="en-US" sz="2000" b="0" i="0" dirty="0">
                <a:solidFill>
                  <a:srgbClr val="090909"/>
                </a:solidFill>
                <a:effectLst/>
                <a:latin typeface="ヒラギノ角ゴ ProN W3"/>
              </a:rPr>
              <a:t>つの目的変数を複数の説明変数との関係で表すことを重回帰分析という。</a:t>
            </a:r>
            <a:endParaRPr lang="en-US" altLang="ja-JP" sz="2000" dirty="0">
              <a:solidFill>
                <a:srgbClr val="333333"/>
              </a:solidFill>
              <a:latin typeface="Noto Sans JP"/>
            </a:endParaRPr>
          </a:p>
        </p:txBody>
      </p:sp>
      <p:pic>
        <p:nvPicPr>
          <p:cNvPr id="7" name="図 6">
            <a:extLst>
              <a:ext uri="{FF2B5EF4-FFF2-40B4-BE49-F238E27FC236}">
                <a16:creationId xmlns:a16="http://schemas.microsoft.com/office/drawing/2014/main" id="{38740282-51E2-C645-20F6-F64E39EAB885}"/>
              </a:ext>
            </a:extLst>
          </p:cNvPr>
          <p:cNvPicPr>
            <a:picLocks noChangeAspect="1"/>
          </p:cNvPicPr>
          <p:nvPr/>
        </p:nvPicPr>
        <p:blipFill>
          <a:blip r:embed="rId2"/>
          <a:stretch>
            <a:fillRect/>
          </a:stretch>
        </p:blipFill>
        <p:spPr>
          <a:xfrm>
            <a:off x="3525784" y="2990596"/>
            <a:ext cx="4924880" cy="3052612"/>
          </a:xfrm>
          <a:prstGeom prst="rect">
            <a:avLst/>
          </a:prstGeom>
        </p:spPr>
      </p:pic>
      <p:sp>
        <p:nvSpPr>
          <p:cNvPr id="8" name="テキスト ボックス 7">
            <a:extLst>
              <a:ext uri="{FF2B5EF4-FFF2-40B4-BE49-F238E27FC236}">
                <a16:creationId xmlns:a16="http://schemas.microsoft.com/office/drawing/2014/main" id="{81DE8DAF-B65C-D294-3D71-496EA6585FA6}"/>
              </a:ext>
            </a:extLst>
          </p:cNvPr>
          <p:cNvSpPr txBox="1"/>
          <p:nvPr/>
        </p:nvSpPr>
        <p:spPr>
          <a:xfrm>
            <a:off x="3797683" y="6043208"/>
            <a:ext cx="5175495" cy="584775"/>
          </a:xfrm>
          <a:prstGeom prst="rect">
            <a:avLst/>
          </a:prstGeom>
          <a:noFill/>
        </p:spPr>
        <p:txBody>
          <a:bodyPr wrap="square">
            <a:spAutoFit/>
          </a:bodyPr>
          <a:lstStyle/>
          <a:p>
            <a:r>
              <a:rPr lang="ja-JP" altLang="en-US" sz="1600" dirty="0">
                <a:latin typeface="Noto Sans JP"/>
              </a:rPr>
              <a:t>（出典）総務省統計局「なるほど統計学園」</a:t>
            </a:r>
            <a:endParaRPr lang="en-US" altLang="ja-JP" sz="1600" dirty="0">
              <a:latin typeface="Noto Sans JP"/>
            </a:endParaRPr>
          </a:p>
          <a:p>
            <a:r>
              <a:rPr lang="ja-JP" altLang="en-US" sz="1600" dirty="0">
                <a:latin typeface="Noto Sans JP"/>
              </a:rPr>
              <a:t>　　　　複数の変数の関係性を見る</a:t>
            </a:r>
            <a:endParaRPr lang="ja-JP" altLang="en-US" sz="1600" dirty="0"/>
          </a:p>
        </p:txBody>
      </p:sp>
      <p:sp>
        <p:nvSpPr>
          <p:cNvPr id="10" name="テキスト ボックス 9">
            <a:extLst>
              <a:ext uri="{FF2B5EF4-FFF2-40B4-BE49-F238E27FC236}">
                <a16:creationId xmlns:a16="http://schemas.microsoft.com/office/drawing/2014/main" id="{FFDC6ACF-4D83-140A-5431-FDCD2C138B3C}"/>
              </a:ext>
            </a:extLst>
          </p:cNvPr>
          <p:cNvSpPr txBox="1"/>
          <p:nvPr/>
        </p:nvSpPr>
        <p:spPr>
          <a:xfrm>
            <a:off x="8006862" y="6258651"/>
            <a:ext cx="3257340" cy="276999"/>
          </a:xfrm>
          <a:prstGeom prst="rect">
            <a:avLst/>
          </a:prstGeom>
          <a:noFill/>
        </p:spPr>
        <p:txBody>
          <a:bodyPr wrap="square">
            <a:spAutoFit/>
          </a:bodyPr>
          <a:lstStyle/>
          <a:p>
            <a:r>
              <a:rPr lang="ja-JP" altLang="en-US" sz="1200" dirty="0">
                <a:hlinkClick r:id="rId3"/>
              </a:rPr>
              <a:t>複数の変数の関係性を見る </a:t>
            </a:r>
            <a:r>
              <a:rPr lang="en-US" altLang="ja-JP" sz="1200" dirty="0">
                <a:hlinkClick r:id="rId3"/>
              </a:rPr>
              <a:t>(stat.go.jp)</a:t>
            </a:r>
            <a:endParaRPr lang="ja-JP" altLang="en-US" sz="1200" dirty="0"/>
          </a:p>
        </p:txBody>
      </p:sp>
    </p:spTree>
    <p:extLst>
      <p:ext uri="{BB962C8B-B14F-4D97-AF65-F5344CB8AC3E}">
        <p14:creationId xmlns:p14="http://schemas.microsoft.com/office/powerpoint/2010/main" val="201816319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768</TotalTime>
  <Words>1464</Words>
  <Application>Microsoft Office PowerPoint</Application>
  <PresentationFormat>ワイド画面</PresentationFormat>
  <Paragraphs>137</Paragraphs>
  <Slides>17</Slides>
  <Notes>0</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17</vt:i4>
      </vt:variant>
    </vt:vector>
  </HeadingPairs>
  <TitlesOfParts>
    <vt:vector size="26" baseType="lpstr">
      <vt:lpstr>a-otf-ud-shin-go-pr6n</vt:lpstr>
      <vt:lpstr>-apple-system</vt:lpstr>
      <vt:lpstr>Noto Sans JP</vt:lpstr>
      <vt:lpstr>YakuHanJPs</vt:lpstr>
      <vt:lpstr>ヒラギノ角ゴ ProN W3</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旭化成グループ</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矢野　雅也(Yano, Masaya)</dc:creator>
  <cp:lastModifiedBy>矢野　雅也(Yano, Masaya)</cp:lastModifiedBy>
  <cp:revision>292</cp:revision>
  <dcterms:created xsi:type="dcterms:W3CDTF">2023-10-19T04:21:29Z</dcterms:created>
  <dcterms:modified xsi:type="dcterms:W3CDTF">2023-12-25T07:48:45Z</dcterms:modified>
</cp:coreProperties>
</file>