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6" r:id="rId2"/>
    <p:sldId id="962" r:id="rId3"/>
    <p:sldId id="969" r:id="rId4"/>
    <p:sldId id="972" r:id="rId5"/>
    <p:sldId id="976" r:id="rId6"/>
    <p:sldId id="973" r:id="rId7"/>
    <p:sldId id="965" r:id="rId8"/>
    <p:sldId id="974" r:id="rId9"/>
    <p:sldId id="9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AE3F3"/>
    <a:srgbClr val="4472C4"/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2" d="100"/>
          <a:sy n="82" d="100"/>
        </p:scale>
        <p:origin x="48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-Peer to Peer(P2P)-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1" y="634750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Peer to Peer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P2P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不特定多数の端末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（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PC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スマホなど）が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サーバを介さずに、端末同士で直接データファイルを共有することができる通信技術、またはソフトウェア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「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Peer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」は、「同等」「対等」という意味。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通信速度が速い、サーバダウンのリスクが無い、匿名性が高い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のが特徴。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LINE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やビットコインなどに用いられている。また、端末のことを「ノード」ともいう。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1025" name="図 1024">
            <a:extLst>
              <a:ext uri="{FF2B5EF4-FFF2-40B4-BE49-F238E27FC236}">
                <a16:creationId xmlns:a16="http://schemas.microsoft.com/office/drawing/2014/main" id="{59AC05EF-E0C3-5366-4028-487793D2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2" y="3217648"/>
            <a:ext cx="1084347" cy="823517"/>
          </a:xfrm>
          <a:prstGeom prst="rect">
            <a:avLst/>
          </a:prstGeom>
        </p:spPr>
      </p:pic>
      <p:pic>
        <p:nvPicPr>
          <p:cNvPr id="1029" name="Picture 4">
            <a:extLst>
              <a:ext uri="{FF2B5EF4-FFF2-40B4-BE49-F238E27FC236}">
                <a16:creationId xmlns:a16="http://schemas.microsoft.com/office/drawing/2014/main" id="{529C7B5C-56C4-B1F3-AA7F-DC9CBEC2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22" y="4138665"/>
            <a:ext cx="919396" cy="8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9DE78E1B-CDDE-FE7A-F351-9E91A0D2FCB1}"/>
              </a:ext>
            </a:extLst>
          </p:cNvPr>
          <p:cNvCxnSpPr>
            <a:cxnSpLocks/>
            <a:stCxn id="1025" idx="2"/>
            <a:endCxn id="1038" idx="3"/>
          </p:cNvCxnSpPr>
          <p:nvPr/>
        </p:nvCxnSpPr>
        <p:spPr>
          <a:xfrm flipH="1">
            <a:off x="4811509" y="4041165"/>
            <a:ext cx="1173387" cy="61833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1030">
            <a:extLst>
              <a:ext uri="{FF2B5EF4-FFF2-40B4-BE49-F238E27FC236}">
                <a16:creationId xmlns:a16="http://schemas.microsoft.com/office/drawing/2014/main" id="{3DA43B3D-CB16-451D-DA20-06B0C521B964}"/>
              </a:ext>
            </a:extLst>
          </p:cNvPr>
          <p:cNvCxnSpPr>
            <a:cxnSpLocks/>
            <a:stCxn id="1029" idx="1"/>
            <a:endCxn id="1038" idx="3"/>
          </p:cNvCxnSpPr>
          <p:nvPr/>
        </p:nvCxnSpPr>
        <p:spPr>
          <a:xfrm flipH="1">
            <a:off x="4811509" y="4566071"/>
            <a:ext cx="2124813" cy="93424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コネクタ 1031">
            <a:extLst>
              <a:ext uri="{FF2B5EF4-FFF2-40B4-BE49-F238E27FC236}">
                <a16:creationId xmlns:a16="http://schemas.microsoft.com/office/drawing/2014/main" id="{478E984A-8836-1315-8980-8E16FC49B507}"/>
              </a:ext>
            </a:extLst>
          </p:cNvPr>
          <p:cNvCxnSpPr>
            <a:cxnSpLocks/>
            <a:stCxn id="1029" idx="1"/>
            <a:endCxn id="1025" idx="2"/>
          </p:cNvCxnSpPr>
          <p:nvPr/>
        </p:nvCxnSpPr>
        <p:spPr>
          <a:xfrm flipH="1" flipV="1">
            <a:off x="5984896" y="4041165"/>
            <a:ext cx="951426" cy="524906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2">
            <a:extLst>
              <a:ext uri="{FF2B5EF4-FFF2-40B4-BE49-F238E27FC236}">
                <a16:creationId xmlns:a16="http://schemas.microsoft.com/office/drawing/2014/main" id="{CBBC4637-BF24-EEB1-61E0-773854BC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19" y="5277826"/>
            <a:ext cx="1181159" cy="8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直線コネクタ 1033">
            <a:extLst>
              <a:ext uri="{FF2B5EF4-FFF2-40B4-BE49-F238E27FC236}">
                <a16:creationId xmlns:a16="http://schemas.microsoft.com/office/drawing/2014/main" id="{FBDCBE49-6468-3BA2-688B-211CAD39A6E2}"/>
              </a:ext>
            </a:extLst>
          </p:cNvPr>
          <p:cNvCxnSpPr>
            <a:cxnSpLocks/>
            <a:stCxn id="1033" idx="1"/>
            <a:endCxn id="1038" idx="3"/>
          </p:cNvCxnSpPr>
          <p:nvPr/>
        </p:nvCxnSpPr>
        <p:spPr>
          <a:xfrm flipH="1" flipV="1">
            <a:off x="4811509" y="4659495"/>
            <a:ext cx="693910" cy="102039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コネクタ 1034">
            <a:extLst>
              <a:ext uri="{FF2B5EF4-FFF2-40B4-BE49-F238E27FC236}">
                <a16:creationId xmlns:a16="http://schemas.microsoft.com/office/drawing/2014/main" id="{909BF744-D85A-4724-D086-091B68AC2CC8}"/>
              </a:ext>
            </a:extLst>
          </p:cNvPr>
          <p:cNvCxnSpPr>
            <a:cxnSpLocks/>
            <a:stCxn id="1033" idx="3"/>
            <a:endCxn id="1029" idx="2"/>
          </p:cNvCxnSpPr>
          <p:nvPr/>
        </p:nvCxnSpPr>
        <p:spPr>
          <a:xfrm flipV="1">
            <a:off x="6686578" y="4993476"/>
            <a:ext cx="709442" cy="686409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コネクタ 1035">
            <a:extLst>
              <a:ext uri="{FF2B5EF4-FFF2-40B4-BE49-F238E27FC236}">
                <a16:creationId xmlns:a16="http://schemas.microsoft.com/office/drawing/2014/main" id="{DBBC0EB4-B9F7-0E3D-B000-0BB81777D807}"/>
              </a:ext>
            </a:extLst>
          </p:cNvPr>
          <p:cNvCxnSpPr>
            <a:cxnSpLocks/>
            <a:stCxn id="1033" idx="0"/>
            <a:endCxn id="1025" idx="2"/>
          </p:cNvCxnSpPr>
          <p:nvPr/>
        </p:nvCxnSpPr>
        <p:spPr>
          <a:xfrm flipH="1" flipV="1">
            <a:off x="5984896" y="4041165"/>
            <a:ext cx="111103" cy="12366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4">
            <a:extLst>
              <a:ext uri="{FF2B5EF4-FFF2-40B4-BE49-F238E27FC236}">
                <a16:creationId xmlns:a16="http://schemas.microsoft.com/office/drawing/2014/main" id="{2C4465A5-B2BD-D2EE-EF7F-CCBF9AA7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36" y="4338328"/>
            <a:ext cx="804117" cy="8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6">
            <a:extLst>
              <a:ext uri="{FF2B5EF4-FFF2-40B4-BE49-F238E27FC236}">
                <a16:creationId xmlns:a16="http://schemas.microsoft.com/office/drawing/2014/main" id="{A177B63B-3303-9D37-D8C3-10D1D3B1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0" y="4097935"/>
            <a:ext cx="856379" cy="112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0A2B48-B0DD-9A08-C7AE-479EE77355F3}"/>
              </a:ext>
            </a:extLst>
          </p:cNvPr>
          <p:cNvSpPr txBox="1"/>
          <p:nvPr/>
        </p:nvSpPr>
        <p:spPr>
          <a:xfrm>
            <a:off x="3971186" y="5252807"/>
            <a:ext cx="907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ノード</a:t>
            </a:r>
            <a:endParaRPr lang="ja-JP" altLang="en-US" sz="1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83F7A7-A1B3-611E-D872-E2B949DFFC58}"/>
              </a:ext>
            </a:extLst>
          </p:cNvPr>
          <p:cNvSpPr txBox="1"/>
          <p:nvPr/>
        </p:nvSpPr>
        <p:spPr>
          <a:xfrm>
            <a:off x="7635136" y="4874058"/>
            <a:ext cx="907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ノード</a:t>
            </a:r>
            <a:endParaRPr lang="ja-JP" altLang="en-US" sz="1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5A178-09EF-7A51-6781-1955F662E449}"/>
              </a:ext>
            </a:extLst>
          </p:cNvPr>
          <p:cNvSpPr txBox="1"/>
          <p:nvPr/>
        </p:nvSpPr>
        <p:spPr>
          <a:xfrm>
            <a:off x="6460609" y="3504023"/>
            <a:ext cx="907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ノード</a:t>
            </a:r>
            <a:endParaRPr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E8F7DA-0CB3-8FD0-070B-B448E8C96D75}"/>
              </a:ext>
            </a:extLst>
          </p:cNvPr>
          <p:cNvSpPr txBox="1"/>
          <p:nvPr/>
        </p:nvSpPr>
        <p:spPr>
          <a:xfrm>
            <a:off x="6587734" y="5711637"/>
            <a:ext cx="907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ノード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881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822158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クライアント・サーバ型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コンピュータ同士がサーバを介して通信する方式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のこと。サーバが情報を一括管理するため、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負荷が高くなりダウンしてしまうデメリット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はあるが、データの所在が明確なため、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データ紛失のリスクが少なく安全性が高いというメリット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がある。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2070E0-5974-2449-5DFB-A10AD88A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25" y="4796514"/>
            <a:ext cx="1084347" cy="8235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F3C5522-30FB-A712-419D-F12ED863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96" y="4753245"/>
            <a:ext cx="838432" cy="91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386AFC-1D64-2744-4DAB-862C140C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24" y="4845286"/>
            <a:ext cx="780827" cy="72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204212-E3E7-3A2F-DB60-1381E7F9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40" y="4913148"/>
            <a:ext cx="1181159" cy="8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直線コネクタ 2072">
            <a:extLst>
              <a:ext uri="{FF2B5EF4-FFF2-40B4-BE49-F238E27FC236}">
                <a16:creationId xmlns:a16="http://schemas.microsoft.com/office/drawing/2014/main" id="{90352632-F6BF-E655-70B8-3AC6B3EEEDD5}"/>
              </a:ext>
            </a:extLst>
          </p:cNvPr>
          <p:cNvCxnSpPr>
            <a:cxnSpLocks/>
            <a:stCxn id="5" idx="0"/>
            <a:endCxn id="1033" idx="2"/>
          </p:cNvCxnSpPr>
          <p:nvPr/>
        </p:nvCxnSpPr>
        <p:spPr>
          <a:xfrm flipV="1">
            <a:off x="3926799" y="4137996"/>
            <a:ext cx="1954541" cy="658518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線コネクタ 2075">
            <a:extLst>
              <a:ext uri="{FF2B5EF4-FFF2-40B4-BE49-F238E27FC236}">
                <a16:creationId xmlns:a16="http://schemas.microsoft.com/office/drawing/2014/main" id="{F122BCE8-255D-5F07-97C7-17F119865161}"/>
              </a:ext>
            </a:extLst>
          </p:cNvPr>
          <p:cNvCxnSpPr>
            <a:cxnSpLocks/>
            <a:stCxn id="1026" idx="0"/>
            <a:endCxn id="1033" idx="2"/>
          </p:cNvCxnSpPr>
          <p:nvPr/>
        </p:nvCxnSpPr>
        <p:spPr>
          <a:xfrm flipV="1">
            <a:off x="5251912" y="4137996"/>
            <a:ext cx="629428" cy="615249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直線コネクタ 2078">
            <a:extLst>
              <a:ext uri="{FF2B5EF4-FFF2-40B4-BE49-F238E27FC236}">
                <a16:creationId xmlns:a16="http://schemas.microsoft.com/office/drawing/2014/main" id="{BFF51B15-8380-A5E8-D34A-33D14D1D6F28}"/>
              </a:ext>
            </a:extLst>
          </p:cNvPr>
          <p:cNvCxnSpPr>
            <a:cxnSpLocks/>
            <a:stCxn id="2050" idx="0"/>
            <a:endCxn id="1033" idx="2"/>
          </p:cNvCxnSpPr>
          <p:nvPr/>
        </p:nvCxnSpPr>
        <p:spPr>
          <a:xfrm flipH="1" flipV="1">
            <a:off x="5881340" y="4137996"/>
            <a:ext cx="590580" cy="775152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73EBA20B-22A6-4368-6D56-655863658D12}"/>
              </a:ext>
            </a:extLst>
          </p:cNvPr>
          <p:cNvCxnSpPr>
            <a:cxnSpLocks/>
            <a:stCxn id="1028" idx="0"/>
            <a:endCxn id="1033" idx="2"/>
          </p:cNvCxnSpPr>
          <p:nvPr/>
        </p:nvCxnSpPr>
        <p:spPr>
          <a:xfrm flipH="1" flipV="1">
            <a:off x="5881340" y="4137996"/>
            <a:ext cx="1991998" cy="70729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8">
            <a:extLst>
              <a:ext uri="{FF2B5EF4-FFF2-40B4-BE49-F238E27FC236}">
                <a16:creationId xmlns:a16="http://schemas.microsoft.com/office/drawing/2014/main" id="{5CC03FFF-6398-2DB3-5E8B-1CC7D312D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72" y="2956561"/>
            <a:ext cx="777935" cy="11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D457B6-2EDC-D79B-360D-EE5AB4CD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286905"/>
            <a:ext cx="10202699" cy="30103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380730" y="1286905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27</a:t>
            </a:r>
            <a:r>
              <a:rPr lang="ja-JP" altLang="en-US" sz="2000" b="1" dirty="0">
                <a:latin typeface="Noto Sans JP"/>
              </a:rPr>
              <a:t>年度　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1376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8D457B6-2EDC-D79B-360D-EE5AB4CD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286905"/>
            <a:ext cx="10202699" cy="30103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380730" y="1286905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27</a:t>
            </a:r>
            <a:r>
              <a:rPr lang="ja-JP" altLang="en-US" sz="2000" b="1" dirty="0">
                <a:latin typeface="Noto Sans JP"/>
              </a:rPr>
              <a:t>年度　春季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B361295-8D14-F958-4726-206D791B4AB9}"/>
              </a:ext>
            </a:extLst>
          </p:cNvPr>
          <p:cNvSpPr/>
          <p:nvPr/>
        </p:nvSpPr>
        <p:spPr>
          <a:xfrm>
            <a:off x="1978321" y="336554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9C22A9-D3C4-8F8F-3667-10122E6372FE}"/>
              </a:ext>
            </a:extLst>
          </p:cNvPr>
          <p:cNvSpPr txBox="1"/>
          <p:nvPr/>
        </p:nvSpPr>
        <p:spPr>
          <a:xfrm>
            <a:off x="1583930" y="4148240"/>
            <a:ext cx="92038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シンクライアント：</a:t>
            </a:r>
            <a:r>
              <a:rPr lang="ja-JP" altLang="en-US" sz="2000" b="1" dirty="0">
                <a:latin typeface="Noto Sans JP"/>
              </a:rPr>
              <a:t>端末自体にはデータやアプリケーションなどを保存せず、</a:t>
            </a:r>
            <a:endParaRPr lang="en-US" altLang="ja-JP" sz="2000" b="1" dirty="0">
              <a:latin typeface="Noto Sans JP"/>
            </a:endParaRPr>
          </a:p>
          <a:p>
            <a:r>
              <a:rPr lang="ja-JP" altLang="en-US" sz="2000" b="1" dirty="0">
                <a:latin typeface="Noto Sans JP"/>
              </a:rPr>
              <a:t>　　　　　　　　　社内にあるサーバでほとんどすべての情報を管理する</a:t>
            </a:r>
            <a:endParaRPr lang="en-US" altLang="ja-JP" sz="2000" b="1" dirty="0">
              <a:latin typeface="Noto Sans JP"/>
            </a:endParaRPr>
          </a:p>
          <a:p>
            <a:r>
              <a:rPr lang="ja-JP" altLang="en-US" sz="2000" b="1" dirty="0">
                <a:latin typeface="Noto Sans JP"/>
              </a:rPr>
              <a:t>　　　　　　　　　システムのこと</a:t>
            </a:r>
            <a:endParaRPr lang="en-US" altLang="ja-JP" sz="2000" b="1" dirty="0">
              <a:latin typeface="Noto Sans JP"/>
            </a:endParaRPr>
          </a:p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シングルプロセッサ：</a:t>
            </a:r>
            <a:r>
              <a:rPr lang="en-US" altLang="ja-JP" sz="2000" b="1" dirty="0">
                <a:latin typeface="Noto Sans JP"/>
              </a:rPr>
              <a:t>CPU</a:t>
            </a:r>
            <a:r>
              <a:rPr lang="ja-JP" altLang="en-US" sz="2000" b="1" dirty="0">
                <a:latin typeface="Noto Sans JP"/>
              </a:rPr>
              <a:t>が一つだけある状態のこと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02353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645395C-BDAF-0343-095A-E45F4AE8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133154"/>
            <a:ext cx="9602540" cy="45916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75E734-D50B-04B6-3CC8-A6E4E337AA71}"/>
              </a:ext>
            </a:extLst>
          </p:cNvPr>
          <p:cNvSpPr txBox="1"/>
          <p:nvPr/>
        </p:nvSpPr>
        <p:spPr>
          <a:xfrm>
            <a:off x="1374008" y="733044"/>
            <a:ext cx="697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r>
              <a:rPr lang="en-US" altLang="ja-JP" sz="2000" b="1" dirty="0">
                <a:latin typeface="Noto Sans JP"/>
              </a:rPr>
              <a:t>Ⅱ</a:t>
            </a:r>
            <a:r>
              <a:rPr lang="ja-JP" altLang="en-US" sz="2000" b="1" dirty="0">
                <a:latin typeface="Noto Sans JP"/>
              </a:rPr>
              <a:t>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ネットワークスペシャリスト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413620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645395C-BDAF-0343-095A-E45F4AE8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133154"/>
            <a:ext cx="9602540" cy="459169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75E734-D50B-04B6-3CC8-A6E4E337AA71}"/>
              </a:ext>
            </a:extLst>
          </p:cNvPr>
          <p:cNvSpPr txBox="1"/>
          <p:nvPr/>
        </p:nvSpPr>
        <p:spPr>
          <a:xfrm>
            <a:off x="1374008" y="733044"/>
            <a:ext cx="697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r>
              <a:rPr lang="en-US" altLang="ja-JP" sz="2000" b="1" dirty="0">
                <a:latin typeface="Noto Sans JP"/>
              </a:rPr>
              <a:t>Ⅱ</a:t>
            </a:r>
            <a:r>
              <a:rPr lang="ja-JP" altLang="en-US" sz="2000" b="1" dirty="0">
                <a:latin typeface="Noto Sans JP"/>
              </a:rPr>
              <a:t>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ネットワークスペシャリスト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09B4682-D215-B46C-0AC9-8C6DA02F410C}"/>
              </a:ext>
            </a:extLst>
          </p:cNvPr>
          <p:cNvSpPr/>
          <p:nvPr/>
        </p:nvSpPr>
        <p:spPr>
          <a:xfrm>
            <a:off x="1917361" y="208538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639AA9-CE65-2BD0-8429-DA62842E87AC}"/>
              </a:ext>
            </a:extLst>
          </p:cNvPr>
          <p:cNvCxnSpPr/>
          <p:nvPr/>
        </p:nvCxnSpPr>
        <p:spPr>
          <a:xfrm>
            <a:off x="5313680" y="3830320"/>
            <a:ext cx="3291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ADC9A5-B12A-7196-1F81-175FBA246FA5}"/>
              </a:ext>
            </a:extLst>
          </p:cNvPr>
          <p:cNvCxnSpPr>
            <a:cxnSpLocks/>
          </p:cNvCxnSpPr>
          <p:nvPr/>
        </p:nvCxnSpPr>
        <p:spPr>
          <a:xfrm>
            <a:off x="2550160" y="4754880"/>
            <a:ext cx="2529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50D83E-C0A0-6965-00CC-4CAE9DECC06C}"/>
              </a:ext>
            </a:extLst>
          </p:cNvPr>
          <p:cNvCxnSpPr/>
          <p:nvPr/>
        </p:nvCxnSpPr>
        <p:spPr>
          <a:xfrm>
            <a:off x="2550160" y="5232400"/>
            <a:ext cx="3291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0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75E734-D50B-04B6-3CC8-A6E4E337AA71}"/>
              </a:ext>
            </a:extLst>
          </p:cNvPr>
          <p:cNvSpPr txBox="1"/>
          <p:nvPr/>
        </p:nvSpPr>
        <p:spPr>
          <a:xfrm>
            <a:off x="1374008" y="733044"/>
            <a:ext cx="697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4</a:t>
            </a:r>
            <a:r>
              <a:rPr lang="ja-JP" altLang="en-US" sz="2000" b="1" dirty="0">
                <a:latin typeface="Noto Sans JP"/>
              </a:rPr>
              <a:t>年度 秋季 午前</a:t>
            </a:r>
            <a:r>
              <a:rPr lang="en-US" altLang="ja-JP" sz="2000" b="1" dirty="0">
                <a:latin typeface="Noto Sans JP"/>
              </a:rPr>
              <a:t>Ⅱ</a:t>
            </a:r>
            <a:r>
              <a:rPr lang="ja-JP" altLang="en-US" sz="2000" b="1" dirty="0">
                <a:latin typeface="Noto Sans JP"/>
              </a:rPr>
              <a:t>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情報処理安全確保支援士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8CB8C3-A07C-E55B-77C6-99741D4C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42" y="1133154"/>
            <a:ext cx="949775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75E734-D50B-04B6-3CC8-A6E4E337AA71}"/>
              </a:ext>
            </a:extLst>
          </p:cNvPr>
          <p:cNvSpPr txBox="1"/>
          <p:nvPr/>
        </p:nvSpPr>
        <p:spPr>
          <a:xfrm>
            <a:off x="1374008" y="733044"/>
            <a:ext cx="697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4</a:t>
            </a:r>
            <a:r>
              <a:rPr lang="ja-JP" altLang="en-US" sz="2000" b="1" dirty="0">
                <a:latin typeface="Noto Sans JP"/>
              </a:rPr>
              <a:t>年度 秋季 午前</a:t>
            </a:r>
            <a:r>
              <a:rPr lang="en-US" altLang="ja-JP" sz="2000" b="1" dirty="0">
                <a:latin typeface="Noto Sans JP"/>
              </a:rPr>
              <a:t>Ⅱ</a:t>
            </a:r>
            <a:r>
              <a:rPr lang="ja-JP" altLang="en-US" sz="2000" b="1" dirty="0">
                <a:latin typeface="Noto Sans JP"/>
              </a:rPr>
              <a:t>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情報処理安全確保支援士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8CB8C3-A07C-E55B-77C6-99741D4C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42" y="1133154"/>
            <a:ext cx="9497750" cy="474411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2637882-436F-2F95-7726-9D123B711332}"/>
              </a:ext>
            </a:extLst>
          </p:cNvPr>
          <p:cNvSpPr/>
          <p:nvPr/>
        </p:nvSpPr>
        <p:spPr>
          <a:xfrm>
            <a:off x="1734481" y="485906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8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261</Words>
  <Application>Microsoft Office PowerPoint</Application>
  <PresentationFormat>ワイド画面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694</cp:revision>
  <dcterms:created xsi:type="dcterms:W3CDTF">2023-10-19T04:21:29Z</dcterms:created>
  <dcterms:modified xsi:type="dcterms:W3CDTF">2024-09-09T07:26:20Z</dcterms:modified>
</cp:coreProperties>
</file>