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61" r:id="rId2"/>
    <p:sldId id="364" r:id="rId3"/>
    <p:sldId id="264" r:id="rId4"/>
    <p:sldId id="362" r:id="rId5"/>
    <p:sldId id="363" r:id="rId6"/>
    <p:sldId id="369" r:id="rId7"/>
    <p:sldId id="370" r:id="rId8"/>
    <p:sldId id="371" r:id="rId9"/>
    <p:sldId id="559" r:id="rId10"/>
    <p:sldId id="558" r:id="rId11"/>
    <p:sldId id="557" r:id="rId12"/>
    <p:sldId id="560" r:id="rId13"/>
    <p:sldId id="561" r:id="rId14"/>
    <p:sldId id="564" r:id="rId15"/>
    <p:sldId id="563" r:id="rId16"/>
    <p:sldId id="566" r:id="rId17"/>
    <p:sldId id="567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1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06182-6A5B-4F6F-B359-06D81C12E9D8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4B791-06AD-4503-83D7-54D62B2251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055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4B791-06AD-4503-83D7-54D62B2251C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57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317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24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130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062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551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685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242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06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4B791-06AD-4503-83D7-54D62B2251C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42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4B791-06AD-4503-83D7-54D62B2251C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37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4B791-06AD-4503-83D7-54D62B2251C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35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4B791-06AD-4503-83D7-54D62B2251C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775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4B791-06AD-4503-83D7-54D62B2251C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809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4B791-06AD-4503-83D7-54D62B2251C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840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4B791-06AD-4503-83D7-54D62B2251C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371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71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98849B-A888-D35E-9D38-CD428271A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DD46C3-455F-7291-0612-7A922F299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113817-6F9A-5729-2203-3DFFD820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723009-F21A-36EA-0704-5E65B6C3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648E96-30EC-18D8-4254-1607B5B3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07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DB68B-5323-9B0D-9371-530584A9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3CC084-055E-9991-3700-5D2D1D0BD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D87B46-C22E-A350-9B64-99C14358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A0BDAD-5B7E-C4BE-F5DD-E5BDEC03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E989D2-5FF9-E09E-9E31-2F927E10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1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DE9420-BB30-56F3-9BC4-34C8FC356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6C7409-251C-6ABD-3C4F-E0FF9A17F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C9E90F-39AC-C462-ADDC-23F82636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B7170B-1D15-CDB1-EFAE-68051FB8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4EA99F-A163-F0A3-8DC3-E0B89551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50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4D0E1-A0E6-7CF1-4C21-EF595335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A04A40-C0FC-5FEA-C9A0-EE3EE2FB3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C83953-F992-292C-77B2-DE4BD4F3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3B2B26-71AC-6807-1A6D-AB871CA4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DF650A-2F14-3E38-EF68-87225157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17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282EE-F142-45B6-C269-1CAF3C39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C3B69C-E6B3-19BA-EC50-F7CFFB098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6DFF14-5BF8-1036-3C4E-DDC4C6B0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E2F112-148F-0D12-A8F0-0E307678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7FC3F4-98C8-5577-DA6D-756FFAC9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63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3E2872-E318-9FCC-402F-69419D63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68A264-86A8-8831-17FF-BDC456AE4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D6C520-126E-C06B-95A6-AB7C59666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D525C-8AFE-E00D-5C98-FC37BFCF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89DEF8-0774-B220-0497-49BF4166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3D5D18-C094-1E72-925C-98CB1F74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39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5A2E6-DB8E-7421-2646-9EAE228F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F6C07F-35A7-FA47-0466-39A786281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44623E-4653-7F60-4425-890C22176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30D3A2-BD36-08F7-7003-2DB02E637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23ABCF9-2B1B-3C02-E226-A6ACA36F2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8E97DF-5CC0-905D-A5FB-860EE402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EEDB4C-6188-E91D-5420-47D97AA6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013304-F425-ED66-1448-4AA77D00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17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4F208-EB8A-FF92-612A-AFD915FA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2B7FF1-955F-EB78-4727-1A257F55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CD632F-57BE-38F0-BB05-5E210132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A58CCD-742D-EC0C-12A4-89E9EB51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23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486D43-AD3B-AB9B-78D9-738155EF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C70833-4C97-8426-BEEF-75E0BF04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69AAAA-D38A-4B78-4BAA-5AD04901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51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25C0C-E7E6-6B00-ED04-BE95409D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E2C034-BACE-5507-F6BA-149BFF15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8557A7-1B5A-E3A2-1AEB-7F7DD168E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AD41DC-CBBE-39E5-77CC-CD66BE20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76A5FD-16FF-C9F6-BDDD-10511685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7FFD69-3029-012E-702B-D43BBC9A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15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A89F0-8648-205C-6CFB-4BC8F1FA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FA3E5E-5AD6-F1A1-7572-F15310D45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CD1BEB-7D3D-81A4-E0C5-2540791F8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9FA7A0-41E1-C55B-FDC8-4EEDF226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72F9-F3E5-4E46-AC45-D87A505C1C8E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559034-3F41-D730-EB8A-04068862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09213D-2B2A-233A-9786-365DC575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61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12BE04-10ED-6B8E-8C90-BD9B4D09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EBF370-EA85-18F8-7F22-E97EBD7A9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0163B0-3900-20F0-420A-BFD6A9116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972F9-F3E5-4E46-AC45-D87A505C1C8E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7ABB95-5836-FB19-0014-3BB849A05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A25291-766F-A8C3-65BA-3AAA500C1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662D0-60B5-4987-B9CE-BFC85FDF0D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53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88150" y="784766"/>
            <a:ext cx="10015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MTBF</a:t>
            </a:r>
            <a:r>
              <a:rPr lang="ja-JP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ja-JP" sz="2400" b="1" dirty="0">
                <a:solidFill>
                  <a:srgbClr val="FF0000"/>
                </a:solidFill>
              </a:rPr>
              <a:t>Mean Time Between Failures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0" i="0" dirty="0">
              <a:solidFill>
                <a:srgbClr val="333333"/>
              </a:solidFill>
              <a:effectLst/>
              <a:latin typeface="Noto Sans JP"/>
            </a:endParaRPr>
          </a:p>
          <a:p>
            <a:endParaRPr lang="en-US" altLang="ja-JP" sz="1200" b="0" i="0" dirty="0">
              <a:effectLst/>
              <a:latin typeface="Noto Sans JP"/>
            </a:endParaRPr>
          </a:p>
          <a:p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修理可能な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設備やシステムの「平均故障間隔」のこと。平均してどのくらいの期間に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Noto Sans JP"/>
              </a:rPr>
              <a:t>1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回の故障が起きているかを示す。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Noto Sans JP"/>
              </a:rPr>
              <a:t>MTBF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の値が高いほど故障が起きにくく、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「信頼性」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が高い設備と評価できる。</a:t>
            </a:r>
            <a:endParaRPr lang="en-US" altLang="ja-JP" sz="2400" b="0" i="0" dirty="0">
              <a:solidFill>
                <a:srgbClr val="333333"/>
              </a:solidFill>
              <a:effectLst/>
              <a:latin typeface="Noto Sans JP"/>
            </a:endParaRPr>
          </a:p>
          <a:p>
            <a:endParaRPr lang="en-US" altLang="ja-JP" sz="1200" dirty="0">
              <a:solidFill>
                <a:srgbClr val="333333"/>
              </a:solidFill>
              <a:latin typeface="Noto Sans JP"/>
            </a:endParaRPr>
          </a:p>
          <a:p>
            <a:r>
              <a:rPr lang="ja-JP" altLang="en-US" sz="2000" b="0" i="0" dirty="0">
                <a:solidFill>
                  <a:srgbClr val="333333"/>
                </a:solidFill>
                <a:effectLst/>
                <a:latin typeface="Noto Sans JP"/>
              </a:rPr>
              <a:t>　　　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MTBF=</a:t>
            </a:r>
            <a:r>
              <a:rPr lang="ja-JP" altLang="en-US" sz="2400" dirty="0">
                <a:latin typeface="Noto Sans JP"/>
              </a:rPr>
              <a:t>正常に稼働していた時間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/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総故障回数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　　 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(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下図での例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) (200+300+500)/2=500(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時間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)</a:t>
            </a:r>
            <a:endParaRPr lang="en-US" altLang="ja-JP" sz="20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D075A13-E166-02A7-BF14-EAC5736209F5}"/>
              </a:ext>
            </a:extLst>
          </p:cNvPr>
          <p:cNvSpPr/>
          <p:nvPr/>
        </p:nvSpPr>
        <p:spPr>
          <a:xfrm>
            <a:off x="1501138" y="4305822"/>
            <a:ext cx="9189720" cy="12933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32C3286-44B8-1F83-3B54-D52DFB571CDA}"/>
              </a:ext>
            </a:extLst>
          </p:cNvPr>
          <p:cNvSpPr/>
          <p:nvPr/>
        </p:nvSpPr>
        <p:spPr>
          <a:xfrm>
            <a:off x="3482338" y="4305822"/>
            <a:ext cx="1294982" cy="1293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6552DDE-3B3B-4995-862A-79938D9B0764}"/>
              </a:ext>
            </a:extLst>
          </p:cNvPr>
          <p:cNvSpPr/>
          <p:nvPr/>
        </p:nvSpPr>
        <p:spPr>
          <a:xfrm>
            <a:off x="7042757" y="4305822"/>
            <a:ext cx="1294982" cy="1293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8047F90-1326-1DDC-A50A-535633744317}"/>
              </a:ext>
            </a:extLst>
          </p:cNvPr>
          <p:cNvSpPr txBox="1"/>
          <p:nvPr/>
        </p:nvSpPr>
        <p:spPr>
          <a:xfrm>
            <a:off x="3482338" y="4461153"/>
            <a:ext cx="1257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i="0" dirty="0">
                <a:solidFill>
                  <a:schemeClr val="bg1"/>
                </a:solidFill>
                <a:effectLst/>
                <a:latin typeface="Noto Sans JP"/>
              </a:rPr>
              <a:t>故障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D23BFBE-6B63-A240-0992-2D20FC21F5E1}"/>
              </a:ext>
            </a:extLst>
          </p:cNvPr>
          <p:cNvSpPr txBox="1"/>
          <p:nvPr/>
        </p:nvSpPr>
        <p:spPr>
          <a:xfrm>
            <a:off x="7061546" y="4461153"/>
            <a:ext cx="1257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i="0" dirty="0">
                <a:solidFill>
                  <a:schemeClr val="bg1"/>
                </a:solidFill>
                <a:effectLst/>
                <a:latin typeface="Noto Sans JP"/>
              </a:rPr>
              <a:t>故障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205966E-E684-3224-507F-1E2412C2F3A4}"/>
              </a:ext>
            </a:extLst>
          </p:cNvPr>
          <p:cNvSpPr txBox="1"/>
          <p:nvPr/>
        </p:nvSpPr>
        <p:spPr>
          <a:xfrm>
            <a:off x="3507390" y="4847316"/>
            <a:ext cx="125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(100</a:t>
            </a:r>
            <a:r>
              <a:rPr lang="ja-JP" altLang="en-US" b="1" i="0" dirty="0">
                <a:solidFill>
                  <a:schemeClr val="bg1"/>
                </a:solidFill>
                <a:effectLst/>
                <a:latin typeface="Noto Sans JP"/>
              </a:rPr>
              <a:t>時間</a:t>
            </a:r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)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7071096-5921-49B0-97EE-33CDBEC5BEFD}"/>
              </a:ext>
            </a:extLst>
          </p:cNvPr>
          <p:cNvSpPr txBox="1"/>
          <p:nvPr/>
        </p:nvSpPr>
        <p:spPr>
          <a:xfrm>
            <a:off x="7080335" y="4847316"/>
            <a:ext cx="125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(150</a:t>
            </a:r>
            <a:r>
              <a:rPr lang="ja-JP" altLang="en-US" b="1" i="0" dirty="0">
                <a:solidFill>
                  <a:schemeClr val="bg1"/>
                </a:solidFill>
                <a:effectLst/>
                <a:latin typeface="Noto Sans JP"/>
              </a:rPr>
              <a:t>時間</a:t>
            </a:r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)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7344974-26FA-C870-2FAD-166ADB69E1CC}"/>
              </a:ext>
            </a:extLst>
          </p:cNvPr>
          <p:cNvSpPr txBox="1"/>
          <p:nvPr/>
        </p:nvSpPr>
        <p:spPr>
          <a:xfrm>
            <a:off x="1825458" y="4461153"/>
            <a:ext cx="1257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Noto Sans JP"/>
              </a:rPr>
              <a:t>稼働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3AF181-E39F-F095-B39B-BE6C66C2BEED}"/>
              </a:ext>
            </a:extLst>
          </p:cNvPr>
          <p:cNvSpPr txBox="1"/>
          <p:nvPr/>
        </p:nvSpPr>
        <p:spPr>
          <a:xfrm>
            <a:off x="1850510" y="4847316"/>
            <a:ext cx="125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(200</a:t>
            </a:r>
            <a:r>
              <a:rPr lang="ja-JP" altLang="en-US" b="1" i="0" dirty="0">
                <a:solidFill>
                  <a:schemeClr val="bg1"/>
                </a:solidFill>
                <a:effectLst/>
                <a:latin typeface="Noto Sans JP"/>
              </a:rPr>
              <a:t>時間</a:t>
            </a:r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)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C60D31D-0999-93F7-B5A2-55E805C857A6}"/>
              </a:ext>
            </a:extLst>
          </p:cNvPr>
          <p:cNvSpPr txBox="1"/>
          <p:nvPr/>
        </p:nvSpPr>
        <p:spPr>
          <a:xfrm>
            <a:off x="5268810" y="4518509"/>
            <a:ext cx="1257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Noto Sans JP"/>
              </a:rPr>
              <a:t>稼働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BDFC72-9CE6-2D09-DD89-6400B249D216}"/>
              </a:ext>
            </a:extLst>
          </p:cNvPr>
          <p:cNvSpPr txBox="1"/>
          <p:nvPr/>
        </p:nvSpPr>
        <p:spPr>
          <a:xfrm>
            <a:off x="5293862" y="4904672"/>
            <a:ext cx="125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(300</a:t>
            </a:r>
            <a:r>
              <a:rPr lang="ja-JP" altLang="en-US" b="1" i="0" dirty="0">
                <a:solidFill>
                  <a:schemeClr val="bg1"/>
                </a:solidFill>
                <a:effectLst/>
                <a:latin typeface="Noto Sans JP"/>
              </a:rPr>
              <a:t>時間</a:t>
            </a:r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)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BBF03C3-F92E-97CA-A0B0-67702FEC7B9F}"/>
              </a:ext>
            </a:extLst>
          </p:cNvPr>
          <p:cNvSpPr txBox="1"/>
          <p:nvPr/>
        </p:nvSpPr>
        <p:spPr>
          <a:xfrm>
            <a:off x="8859501" y="4518509"/>
            <a:ext cx="1257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Noto Sans JP"/>
              </a:rPr>
              <a:t>稼働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F054045-69B4-0B56-E8D0-885A7971DB6D}"/>
              </a:ext>
            </a:extLst>
          </p:cNvPr>
          <p:cNvSpPr txBox="1"/>
          <p:nvPr/>
        </p:nvSpPr>
        <p:spPr>
          <a:xfrm>
            <a:off x="8884553" y="4904672"/>
            <a:ext cx="125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(500</a:t>
            </a:r>
            <a:r>
              <a:rPr lang="ja-JP" altLang="en-US" b="1" i="0" dirty="0">
                <a:solidFill>
                  <a:schemeClr val="bg1"/>
                </a:solidFill>
                <a:effectLst/>
                <a:latin typeface="Noto Sans JP"/>
              </a:rPr>
              <a:t>時間</a:t>
            </a:r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)</a:t>
            </a:r>
            <a:endParaRPr lang="ja-JP" altLang="en-US" dirty="0">
              <a:solidFill>
                <a:schemeClr val="bg1"/>
              </a:solidFill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CF99EB91-346E-9979-8FDB-17484961BB62}"/>
              </a:ext>
            </a:extLst>
          </p:cNvPr>
          <p:cNvGrpSpPr/>
          <p:nvPr/>
        </p:nvGrpSpPr>
        <p:grpSpPr>
          <a:xfrm>
            <a:off x="2455099" y="3933172"/>
            <a:ext cx="7081381" cy="372650"/>
            <a:chOff x="2455101" y="3219189"/>
            <a:chExt cx="7081381" cy="372650"/>
          </a:xfrm>
        </p:grpSpPr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79EE72CC-F3D0-9A81-9B91-DC972ACFCA54}"/>
                </a:ext>
              </a:extLst>
            </p:cNvPr>
            <p:cNvCxnSpPr>
              <a:cxnSpLocks/>
            </p:cNvCxnSpPr>
            <p:nvPr/>
          </p:nvCxnSpPr>
          <p:spPr>
            <a:xfrm>
              <a:off x="2455101" y="3219189"/>
              <a:ext cx="0" cy="3726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8458E05-E4B9-6C74-26D0-D4DD99F31D4F}"/>
                </a:ext>
              </a:extLst>
            </p:cNvPr>
            <p:cNvCxnSpPr>
              <a:cxnSpLocks/>
            </p:cNvCxnSpPr>
            <p:nvPr/>
          </p:nvCxnSpPr>
          <p:spPr>
            <a:xfrm>
              <a:off x="5864268" y="3219189"/>
              <a:ext cx="0" cy="3726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1D821C66-B740-CCA9-C548-382D780066E4}"/>
                </a:ext>
              </a:extLst>
            </p:cNvPr>
            <p:cNvCxnSpPr>
              <a:cxnSpLocks/>
            </p:cNvCxnSpPr>
            <p:nvPr/>
          </p:nvCxnSpPr>
          <p:spPr>
            <a:xfrm>
              <a:off x="9536482" y="3219189"/>
              <a:ext cx="0" cy="3726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409A1738-4D15-3BAA-E8EE-1C93AB0E0C96}"/>
                </a:ext>
              </a:extLst>
            </p:cNvPr>
            <p:cNvCxnSpPr/>
            <p:nvPr/>
          </p:nvCxnSpPr>
          <p:spPr>
            <a:xfrm>
              <a:off x="2455101" y="3219189"/>
              <a:ext cx="7081381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A2030CD-4782-7B0D-1395-0344B1A7ACB2}"/>
              </a:ext>
            </a:extLst>
          </p:cNvPr>
          <p:cNvSpPr txBox="1"/>
          <p:nvPr/>
        </p:nvSpPr>
        <p:spPr>
          <a:xfrm>
            <a:off x="1221808" y="3761847"/>
            <a:ext cx="12574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solidFill>
                  <a:schemeClr val="accent2"/>
                </a:solidFill>
                <a:latin typeface="Noto Sans JP"/>
              </a:rPr>
              <a:t>MTBF</a:t>
            </a:r>
            <a:endParaRPr lang="ja-JP" altLang="en-US" sz="2800" dirty="0">
              <a:solidFill>
                <a:schemeClr val="accent2"/>
              </a:solidFill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3AFDCC4D-FA22-6FC5-D7C8-7066EBA6C73F}"/>
              </a:ext>
            </a:extLst>
          </p:cNvPr>
          <p:cNvGrpSpPr/>
          <p:nvPr/>
        </p:nvGrpSpPr>
        <p:grpSpPr>
          <a:xfrm>
            <a:off x="4129829" y="5668780"/>
            <a:ext cx="3579210" cy="381293"/>
            <a:chOff x="4129829" y="5656254"/>
            <a:chExt cx="3579210" cy="381293"/>
          </a:xfrm>
        </p:grpSpPr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B8783F8B-0E47-C83D-4D0C-88CFC2CEA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829" y="5668781"/>
              <a:ext cx="0" cy="3687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2F3D244A-2CDA-D84B-C71D-04ADB2111269}"/>
                </a:ext>
              </a:extLst>
            </p:cNvPr>
            <p:cNvCxnSpPr/>
            <p:nvPr/>
          </p:nvCxnSpPr>
          <p:spPr>
            <a:xfrm flipV="1">
              <a:off x="7690250" y="5656254"/>
              <a:ext cx="0" cy="3687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A260624C-93F0-65F8-E1E1-AFB2CA85B567}"/>
                </a:ext>
              </a:extLst>
            </p:cNvPr>
            <p:cNvCxnSpPr/>
            <p:nvPr/>
          </p:nvCxnSpPr>
          <p:spPr>
            <a:xfrm>
              <a:off x="4129831" y="6025020"/>
              <a:ext cx="35792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6B81848-16B7-8D58-7278-4D4F1D2991E7}"/>
              </a:ext>
            </a:extLst>
          </p:cNvPr>
          <p:cNvSpPr txBox="1"/>
          <p:nvPr/>
        </p:nvSpPr>
        <p:spPr>
          <a:xfrm>
            <a:off x="2981401" y="5675677"/>
            <a:ext cx="11484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solidFill>
                  <a:schemeClr val="accent1"/>
                </a:solidFill>
                <a:latin typeface="Noto Sans JP"/>
              </a:rPr>
              <a:t>MTTR</a:t>
            </a:r>
            <a:endParaRPr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7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9747977-DDD9-A9AF-73FD-ACBFE42E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192" y="1544514"/>
            <a:ext cx="8833615" cy="286464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AF562EF-A45F-1962-7E5C-BFA627E3F42B}"/>
              </a:ext>
            </a:extLst>
          </p:cNvPr>
          <p:cNvSpPr/>
          <p:nvPr/>
        </p:nvSpPr>
        <p:spPr>
          <a:xfrm>
            <a:off x="2034031" y="3820395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765ED0-B471-06B1-B827-64D9720E5A80}"/>
              </a:ext>
            </a:extLst>
          </p:cNvPr>
          <p:cNvSpPr txBox="1"/>
          <p:nvPr/>
        </p:nvSpPr>
        <p:spPr>
          <a:xfrm>
            <a:off x="3700063" y="4425521"/>
            <a:ext cx="4309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Noto Sans JP"/>
              </a:rPr>
              <a:t>2</a:t>
            </a:r>
            <a:r>
              <a:rPr lang="ja-JP" altLang="en-US" sz="2400" dirty="0">
                <a:latin typeface="Noto Sans JP"/>
              </a:rPr>
              <a:t>台直列：</a:t>
            </a:r>
            <a:r>
              <a:rPr lang="en-US" altLang="ja-JP" sz="2400" dirty="0">
                <a:latin typeface="Noto Sans JP"/>
              </a:rPr>
              <a:t>0.9×0.9=0.81</a:t>
            </a:r>
          </a:p>
          <a:p>
            <a:r>
              <a:rPr lang="en-US" altLang="ja-JP" sz="2400" dirty="0">
                <a:latin typeface="Noto Sans JP"/>
              </a:rPr>
              <a:t>3</a:t>
            </a:r>
            <a:r>
              <a:rPr lang="ja-JP" altLang="en-US" sz="2400" dirty="0">
                <a:latin typeface="Noto Sans JP"/>
              </a:rPr>
              <a:t>台直列：</a:t>
            </a:r>
            <a:r>
              <a:rPr lang="en-US" altLang="ja-JP" sz="2400" dirty="0">
                <a:latin typeface="Noto Sans JP"/>
              </a:rPr>
              <a:t>0.9×0.9×0.9=</a:t>
            </a:r>
            <a:r>
              <a:rPr lang="en-US" altLang="ja-JP" sz="2400" b="1" dirty="0">
                <a:latin typeface="Noto Sans JP"/>
              </a:rPr>
              <a:t>0.729</a:t>
            </a:r>
          </a:p>
          <a:p>
            <a:r>
              <a:rPr lang="ja-JP" altLang="en-US" sz="2400" dirty="0">
                <a:latin typeface="Noto Sans JP"/>
              </a:rPr>
              <a:t>差：</a:t>
            </a:r>
            <a:r>
              <a:rPr lang="en-US" altLang="ja-JP" sz="2400" dirty="0">
                <a:latin typeface="Noto Sans JP"/>
              </a:rPr>
              <a:t>0.81-0.729=0.081</a:t>
            </a:r>
          </a:p>
          <a:p>
            <a:r>
              <a:rPr lang="ja-JP" altLang="en-US" sz="2400" dirty="0">
                <a:latin typeface="Noto Sans JP"/>
              </a:rPr>
              <a:t>低下率：</a:t>
            </a:r>
            <a:r>
              <a:rPr lang="en-US" altLang="ja-JP" sz="2400" dirty="0">
                <a:latin typeface="Noto Sans JP"/>
              </a:rPr>
              <a:t>0.081/0.81=0.1=</a:t>
            </a:r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10%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C0D02A-BA2B-428D-6A0C-149271D7B04D}"/>
              </a:ext>
            </a:extLst>
          </p:cNvPr>
          <p:cNvSpPr txBox="1"/>
          <p:nvPr/>
        </p:nvSpPr>
        <p:spPr>
          <a:xfrm>
            <a:off x="1558761" y="1144404"/>
            <a:ext cx="430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30</a:t>
            </a:r>
            <a:r>
              <a:rPr lang="ja-JP" altLang="en-US" sz="2000" b="1" dirty="0">
                <a:latin typeface="Noto Sans JP"/>
              </a:rPr>
              <a:t>年度 春季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7718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B8B7745-E859-E19C-36BD-B9A0FE04D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152" y="861021"/>
            <a:ext cx="7722530" cy="48467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976152" y="620774"/>
            <a:ext cx="430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28</a:t>
            </a:r>
            <a:r>
              <a:rPr lang="ja-JP" altLang="en-US" sz="2000" b="1" dirty="0">
                <a:latin typeface="Noto Sans JP"/>
              </a:rPr>
              <a:t>年度 春季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90114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B8B7745-E859-E19C-36BD-B9A0FE04D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152" y="861021"/>
            <a:ext cx="7722530" cy="484672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1D0B8F4B-0C0E-30EA-F941-0183C8204770}"/>
              </a:ext>
            </a:extLst>
          </p:cNvPr>
          <p:cNvSpPr/>
          <p:nvPr/>
        </p:nvSpPr>
        <p:spPr>
          <a:xfrm>
            <a:off x="5912353" y="5248362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88849B-A8C8-D88F-0FBE-4C645065B7BB}"/>
              </a:ext>
            </a:extLst>
          </p:cNvPr>
          <p:cNvSpPr txBox="1"/>
          <p:nvPr/>
        </p:nvSpPr>
        <p:spPr>
          <a:xfrm>
            <a:off x="1976152" y="620774"/>
            <a:ext cx="430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28</a:t>
            </a:r>
            <a:r>
              <a:rPr lang="ja-JP" altLang="en-US" sz="2000" b="1" dirty="0">
                <a:latin typeface="Noto Sans JP"/>
              </a:rPr>
              <a:t>年度 春季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145304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B8B7745-E859-E19C-36BD-B9A0FE04D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152" y="861021"/>
            <a:ext cx="7722530" cy="484672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1D0B8F4B-0C0E-30EA-F941-0183C8204770}"/>
              </a:ext>
            </a:extLst>
          </p:cNvPr>
          <p:cNvSpPr/>
          <p:nvPr/>
        </p:nvSpPr>
        <p:spPr>
          <a:xfrm>
            <a:off x="5912353" y="5248362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87CD910-F8B1-92F3-FDA8-FAEC5C419405}"/>
              </a:ext>
            </a:extLst>
          </p:cNvPr>
          <p:cNvSpPr txBox="1"/>
          <p:nvPr/>
        </p:nvSpPr>
        <p:spPr>
          <a:xfrm>
            <a:off x="2493318" y="4574699"/>
            <a:ext cx="7526794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latin typeface="Noto Sans JP"/>
              </a:rPr>
              <a:t>稼働率をそれぞれ</a:t>
            </a:r>
            <a:r>
              <a:rPr lang="en-US" altLang="ja-JP" sz="2400" dirty="0">
                <a:latin typeface="Noto Sans JP"/>
              </a:rPr>
              <a:t>0.9</a:t>
            </a:r>
            <a:r>
              <a:rPr lang="ja-JP" altLang="en-US" sz="2400" dirty="0">
                <a:latin typeface="Noto Sans JP"/>
              </a:rPr>
              <a:t>とした場合</a:t>
            </a:r>
            <a:endParaRPr lang="en-US" altLang="ja-JP" sz="2400" dirty="0">
              <a:latin typeface="Noto Sans JP"/>
            </a:endParaRPr>
          </a:p>
          <a:p>
            <a:pPr algn="ctr"/>
            <a:r>
              <a:rPr lang="en-US" altLang="ja-JP" sz="2400" dirty="0">
                <a:latin typeface="Noto Sans JP"/>
              </a:rPr>
              <a:t>a)</a:t>
            </a:r>
            <a:r>
              <a:rPr lang="ja-JP" altLang="en-US" sz="2400" dirty="0">
                <a:latin typeface="Noto Sans JP"/>
              </a:rPr>
              <a:t> </a:t>
            </a:r>
            <a:r>
              <a:rPr lang="en-US" altLang="ja-JP" sz="2400" dirty="0">
                <a:latin typeface="Noto Sans JP"/>
              </a:rPr>
              <a:t>0.9×0.9=0.81</a:t>
            </a:r>
          </a:p>
          <a:p>
            <a:pPr algn="ctr"/>
            <a:r>
              <a:rPr lang="en-US" altLang="ja-JP" sz="2400" dirty="0">
                <a:latin typeface="Noto Sans JP"/>
              </a:rPr>
              <a:t>b) 0.9×(1-(1-0.9)×(1-0.9))=0.891</a:t>
            </a:r>
          </a:p>
          <a:p>
            <a:pPr algn="ctr"/>
            <a:r>
              <a:rPr lang="en-US" altLang="ja-JP" sz="2400" dirty="0">
                <a:latin typeface="Noto Sans JP"/>
              </a:rPr>
              <a:t>c) 1-(1-0.9)×(1-0.9)×(1-0.9)=</a:t>
            </a:r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0.999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2A22494-4DB7-D112-2582-33ACB2A15AF9}"/>
              </a:ext>
            </a:extLst>
          </p:cNvPr>
          <p:cNvSpPr txBox="1"/>
          <p:nvPr/>
        </p:nvSpPr>
        <p:spPr>
          <a:xfrm>
            <a:off x="1976152" y="620774"/>
            <a:ext cx="430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28</a:t>
            </a:r>
            <a:r>
              <a:rPr lang="ja-JP" altLang="en-US" sz="2000" b="1" dirty="0">
                <a:latin typeface="Noto Sans JP"/>
              </a:rPr>
              <a:t>年度 春季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311875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DF0D85-E956-821B-7E0B-90927412F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194" y="1507973"/>
            <a:ext cx="9397612" cy="2450252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9EB867B-7E7A-1293-C638-B2861C15B9F4}"/>
              </a:ext>
            </a:extLst>
          </p:cNvPr>
          <p:cNvSpPr txBox="1"/>
          <p:nvPr/>
        </p:nvSpPr>
        <p:spPr>
          <a:xfrm>
            <a:off x="1397194" y="1107863"/>
            <a:ext cx="430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26</a:t>
            </a:r>
            <a:r>
              <a:rPr lang="ja-JP" altLang="en-US" sz="2000" b="1" dirty="0">
                <a:latin typeface="Noto Sans JP"/>
              </a:rPr>
              <a:t>年度 春季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83298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97194" y="1107863"/>
            <a:ext cx="430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26</a:t>
            </a:r>
            <a:r>
              <a:rPr lang="ja-JP" altLang="en-US" sz="2000" b="1" dirty="0">
                <a:latin typeface="Noto Sans JP"/>
              </a:rPr>
              <a:t>年度 春季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FDF0D85-E956-821B-7E0B-90927412F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194" y="1507973"/>
            <a:ext cx="9397612" cy="2450252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358A1FC-453A-A01D-BCBE-54C2C3E0BA92}"/>
              </a:ext>
            </a:extLst>
          </p:cNvPr>
          <p:cNvSpPr txBox="1"/>
          <p:nvPr/>
        </p:nvSpPr>
        <p:spPr>
          <a:xfrm>
            <a:off x="1397194" y="3958225"/>
            <a:ext cx="10104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Noto Sans JP"/>
              </a:rPr>
              <a:t>正常に稼働していた時間</a:t>
            </a:r>
            <a:r>
              <a:rPr lang="en-US" altLang="ja-JP" sz="2400" dirty="0">
                <a:latin typeface="Noto Sans JP"/>
              </a:rPr>
              <a:t>=</a:t>
            </a:r>
            <a:r>
              <a:rPr lang="ja-JP" altLang="en-US" sz="2400" dirty="0">
                <a:latin typeface="Noto Sans JP"/>
              </a:rPr>
              <a:t>総稼働時間</a:t>
            </a:r>
            <a:r>
              <a:rPr lang="en-US" altLang="ja-JP" sz="2400" dirty="0">
                <a:latin typeface="Noto Sans JP"/>
              </a:rPr>
              <a:t>-</a:t>
            </a:r>
            <a:r>
              <a:rPr lang="ja-JP" altLang="en-US" sz="2400" dirty="0">
                <a:latin typeface="Noto Sans JP"/>
              </a:rPr>
              <a:t>平均復旧時間</a:t>
            </a:r>
            <a:r>
              <a:rPr lang="en-US" altLang="ja-JP" sz="2400" dirty="0">
                <a:latin typeface="Noto Sans JP"/>
              </a:rPr>
              <a:t>(MTTR)×</a:t>
            </a:r>
            <a:r>
              <a:rPr lang="ja-JP" altLang="en-US" sz="2400" dirty="0">
                <a:latin typeface="Noto Sans JP"/>
              </a:rPr>
              <a:t>総故障回数</a:t>
            </a:r>
            <a:endParaRPr lang="en-US" altLang="ja-JP" sz="2400" dirty="0">
              <a:latin typeface="Noto Sans JP"/>
            </a:endParaRPr>
          </a:p>
          <a:p>
            <a:r>
              <a:rPr lang="ja-JP" altLang="en-US" sz="2400" dirty="0">
                <a:latin typeface="Noto Sans JP"/>
              </a:rPr>
              <a:t>　　　　　　　　　　　</a:t>
            </a:r>
            <a:r>
              <a:rPr lang="en-US" altLang="ja-JP" sz="2400" dirty="0">
                <a:latin typeface="Noto Sans JP"/>
              </a:rPr>
              <a:t>=60,000-(60×100)=54,000(</a:t>
            </a:r>
            <a:r>
              <a:rPr lang="ja-JP" altLang="en-US" sz="2400" dirty="0">
                <a:latin typeface="Noto Sans JP"/>
              </a:rPr>
              <a:t>時間</a:t>
            </a:r>
            <a:r>
              <a:rPr lang="en-US" altLang="ja-JP" sz="2400" dirty="0">
                <a:latin typeface="Noto Sans JP"/>
              </a:rPr>
              <a:t>)</a:t>
            </a:r>
          </a:p>
          <a:p>
            <a:r>
              <a:rPr lang="ja-JP" altLang="en-US" sz="2400" dirty="0">
                <a:latin typeface="Noto Sans JP"/>
              </a:rPr>
              <a:t>平均故障間隔</a:t>
            </a:r>
            <a:r>
              <a:rPr lang="en-US" altLang="ja-JP" sz="2400" dirty="0">
                <a:latin typeface="Noto Sans JP"/>
              </a:rPr>
              <a:t>(MTBF)=</a:t>
            </a:r>
            <a:r>
              <a:rPr lang="ja-JP" altLang="en-US" sz="2400" dirty="0">
                <a:latin typeface="Noto Sans JP"/>
              </a:rPr>
              <a:t>正常に稼働していた時間</a:t>
            </a:r>
            <a:r>
              <a:rPr lang="en-US" altLang="ja-JP" sz="2400" dirty="0">
                <a:latin typeface="Noto Sans JP"/>
              </a:rPr>
              <a:t>/</a:t>
            </a:r>
            <a:r>
              <a:rPr lang="ja-JP" altLang="en-US" sz="2400" dirty="0">
                <a:latin typeface="Noto Sans JP"/>
              </a:rPr>
              <a:t>総故障回数</a:t>
            </a:r>
            <a:endParaRPr lang="en-US" altLang="ja-JP" sz="2400" dirty="0">
              <a:latin typeface="Noto Sans JP"/>
            </a:endParaRPr>
          </a:p>
          <a:p>
            <a:r>
              <a:rPr lang="en-US" altLang="ja-JP" sz="2400" dirty="0">
                <a:latin typeface="Noto Sans JP"/>
              </a:rPr>
              <a:t> </a:t>
            </a:r>
            <a:r>
              <a:rPr lang="ja-JP" altLang="en-US" sz="2400" dirty="0">
                <a:latin typeface="Noto Sans JP"/>
              </a:rPr>
              <a:t>　　　　　　　　   </a:t>
            </a:r>
            <a:r>
              <a:rPr lang="en-US" altLang="ja-JP" sz="2400" dirty="0">
                <a:latin typeface="Noto Sans JP"/>
              </a:rPr>
              <a:t>=54,000/100</a:t>
            </a:r>
            <a:br>
              <a:rPr lang="en-US" altLang="ja-JP" sz="2400" dirty="0">
                <a:latin typeface="Noto Sans JP"/>
              </a:rPr>
            </a:br>
            <a:r>
              <a:rPr lang="ja-JP" altLang="en-US" sz="2400" dirty="0">
                <a:latin typeface="Noto Sans JP"/>
              </a:rPr>
              <a:t>　　　　　　　　　</a:t>
            </a:r>
            <a:r>
              <a:rPr lang="en-US" altLang="ja-JP" sz="2400" dirty="0">
                <a:latin typeface="Noto Sans JP"/>
              </a:rPr>
              <a:t>=</a:t>
            </a:r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540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917EAF1-8760-E73B-BA2B-1936AA6DA897}"/>
              </a:ext>
            </a:extLst>
          </p:cNvPr>
          <p:cNvSpPr/>
          <p:nvPr/>
        </p:nvSpPr>
        <p:spPr>
          <a:xfrm>
            <a:off x="4020923" y="3360177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003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9EB867B-7E7A-1293-C638-B2861C15B9F4}"/>
              </a:ext>
            </a:extLst>
          </p:cNvPr>
          <p:cNvSpPr txBox="1"/>
          <p:nvPr/>
        </p:nvSpPr>
        <p:spPr>
          <a:xfrm>
            <a:off x="1537871" y="533448"/>
            <a:ext cx="430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21</a:t>
            </a:r>
            <a:r>
              <a:rPr lang="ja-JP" altLang="en-US" sz="2000" b="1" dirty="0">
                <a:latin typeface="Noto Sans JP"/>
              </a:rPr>
              <a:t>年度 春季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5" name="図 4" descr="テーブル&#10;&#10;自動的に生成された説明">
            <a:extLst>
              <a:ext uri="{FF2B5EF4-FFF2-40B4-BE49-F238E27FC236}">
                <a16:creationId xmlns:a16="http://schemas.microsoft.com/office/drawing/2014/main" id="{6D14CD10-83AB-A668-0A8B-83176C759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71" y="933558"/>
            <a:ext cx="8837985" cy="3989305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A5353667-7F42-5BDE-4F9D-07C9FA280021}"/>
              </a:ext>
            </a:extLst>
          </p:cNvPr>
          <p:cNvSpPr/>
          <p:nvPr/>
        </p:nvSpPr>
        <p:spPr>
          <a:xfrm>
            <a:off x="2061495" y="4354964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94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9EB867B-7E7A-1293-C638-B2861C15B9F4}"/>
              </a:ext>
            </a:extLst>
          </p:cNvPr>
          <p:cNvSpPr txBox="1"/>
          <p:nvPr/>
        </p:nvSpPr>
        <p:spPr>
          <a:xfrm>
            <a:off x="1537871" y="533448"/>
            <a:ext cx="430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21</a:t>
            </a:r>
            <a:r>
              <a:rPr lang="ja-JP" altLang="en-US" sz="2000" b="1" dirty="0">
                <a:latin typeface="Noto Sans JP"/>
              </a:rPr>
              <a:t>年度 春季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5" name="図 4" descr="テーブル&#10;&#10;自動的に生成された説明">
            <a:extLst>
              <a:ext uri="{FF2B5EF4-FFF2-40B4-BE49-F238E27FC236}">
                <a16:creationId xmlns:a16="http://schemas.microsoft.com/office/drawing/2014/main" id="{6D14CD10-83AB-A668-0A8B-83176C759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71" y="933558"/>
            <a:ext cx="8837985" cy="3989305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A5353667-7F42-5BDE-4F9D-07C9FA280021}"/>
              </a:ext>
            </a:extLst>
          </p:cNvPr>
          <p:cNvSpPr/>
          <p:nvPr/>
        </p:nvSpPr>
        <p:spPr>
          <a:xfrm>
            <a:off x="2061495" y="4354964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CA0553-EDF2-846B-2BB7-2D1F4914BA34}"/>
              </a:ext>
            </a:extLst>
          </p:cNvPr>
          <p:cNvSpPr txBox="1"/>
          <p:nvPr/>
        </p:nvSpPr>
        <p:spPr>
          <a:xfrm>
            <a:off x="1919709" y="4881348"/>
            <a:ext cx="8654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Noto Sans JP"/>
              </a:rPr>
              <a:t>MTTR=</a:t>
            </a:r>
            <a:r>
              <a:rPr lang="ja-JP" altLang="en-US" sz="2000" dirty="0">
                <a:solidFill>
                  <a:srgbClr val="333333"/>
                </a:solidFill>
                <a:latin typeface="Noto Sans JP"/>
              </a:rPr>
              <a:t>総故障時間</a:t>
            </a:r>
            <a:r>
              <a:rPr lang="en-US" altLang="ja-JP" sz="2000" dirty="0">
                <a:solidFill>
                  <a:srgbClr val="333333"/>
                </a:solidFill>
                <a:latin typeface="Noto Sans JP"/>
              </a:rPr>
              <a:t>/</a:t>
            </a:r>
            <a:r>
              <a:rPr lang="ja-JP" altLang="en-US" sz="2000" dirty="0">
                <a:solidFill>
                  <a:srgbClr val="333333"/>
                </a:solidFill>
                <a:latin typeface="Noto Sans JP"/>
              </a:rPr>
              <a:t>総故障回数</a:t>
            </a:r>
            <a:r>
              <a:rPr lang="en-US" altLang="ja-JP" sz="2000" dirty="0">
                <a:solidFill>
                  <a:srgbClr val="333333"/>
                </a:solidFill>
                <a:latin typeface="Noto Sans JP"/>
              </a:rPr>
              <a:t>=</a:t>
            </a:r>
            <a:r>
              <a:rPr lang="en-US" altLang="ja-JP" sz="2000" dirty="0">
                <a:latin typeface="Noto Sans JP"/>
              </a:rPr>
              <a:t>2,000/20=</a:t>
            </a:r>
            <a:r>
              <a:rPr lang="en-US" altLang="ja-JP" sz="2000" b="1" dirty="0">
                <a:solidFill>
                  <a:srgbClr val="FF0000"/>
                </a:solidFill>
                <a:latin typeface="Noto Sans JP"/>
              </a:rPr>
              <a:t>100</a:t>
            </a:r>
          </a:p>
          <a:p>
            <a:r>
              <a:rPr lang="en-US" altLang="ja-JP" sz="2000" dirty="0">
                <a:latin typeface="Noto Sans JP"/>
              </a:rPr>
              <a:t>MTBF=</a:t>
            </a:r>
            <a:r>
              <a:rPr lang="ja-JP" altLang="en-US" sz="2000" dirty="0">
                <a:latin typeface="Noto Sans JP"/>
              </a:rPr>
              <a:t>正常に稼働していた時間</a:t>
            </a:r>
            <a:r>
              <a:rPr lang="en-US" altLang="ja-JP" sz="2000" i="0" dirty="0">
                <a:solidFill>
                  <a:srgbClr val="333333"/>
                </a:solidFill>
                <a:effectLst/>
                <a:latin typeface="Noto Sans JP"/>
              </a:rPr>
              <a:t>/</a:t>
            </a:r>
            <a:r>
              <a:rPr lang="ja-JP" altLang="en-US" sz="2000" dirty="0">
                <a:solidFill>
                  <a:srgbClr val="333333"/>
                </a:solidFill>
                <a:latin typeface="Noto Sans JP"/>
              </a:rPr>
              <a:t>総故障回数</a:t>
            </a:r>
            <a:r>
              <a:rPr lang="en-US" altLang="ja-JP" sz="2000" dirty="0">
                <a:solidFill>
                  <a:srgbClr val="333333"/>
                </a:solidFill>
                <a:latin typeface="Noto Sans JP"/>
              </a:rPr>
              <a:t>=3,000/20=</a:t>
            </a:r>
            <a:r>
              <a:rPr lang="en-US" altLang="ja-JP" sz="2000" b="1" dirty="0">
                <a:solidFill>
                  <a:srgbClr val="FF0000"/>
                </a:solidFill>
                <a:latin typeface="Noto Sans JP"/>
              </a:rPr>
              <a:t>150</a:t>
            </a:r>
          </a:p>
          <a:p>
            <a:r>
              <a:rPr lang="ja-JP" altLang="en-US" sz="2000" dirty="0">
                <a:solidFill>
                  <a:srgbClr val="333333"/>
                </a:solidFill>
                <a:latin typeface="Noto Sans JP"/>
              </a:rPr>
              <a:t>稼働率</a:t>
            </a:r>
            <a:r>
              <a:rPr lang="en-US" altLang="ja-JP" sz="2000" dirty="0">
                <a:solidFill>
                  <a:srgbClr val="333333"/>
                </a:solidFill>
                <a:latin typeface="Noto Sans JP"/>
              </a:rPr>
              <a:t>=MTBF/(MTBF+MTTR)=150/(150+100)=0.6</a:t>
            </a:r>
          </a:p>
          <a:p>
            <a:r>
              <a:rPr lang="ja-JP" altLang="en-US" sz="2000" dirty="0">
                <a:solidFill>
                  <a:srgbClr val="333333"/>
                </a:solidFill>
                <a:latin typeface="Noto Sans JP"/>
              </a:rPr>
              <a:t>稼働率</a:t>
            </a:r>
            <a:r>
              <a:rPr lang="en-US" altLang="ja-JP" sz="2000" dirty="0">
                <a:solidFill>
                  <a:srgbClr val="333333"/>
                </a:solidFill>
                <a:latin typeface="Noto Sans JP"/>
              </a:rPr>
              <a:t>(%)=0.6×100=</a:t>
            </a:r>
            <a:r>
              <a:rPr lang="en-US" altLang="ja-JP" sz="2000" b="1" dirty="0">
                <a:solidFill>
                  <a:srgbClr val="FF0000"/>
                </a:solidFill>
                <a:latin typeface="Noto Sans JP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130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88150" y="830954"/>
            <a:ext cx="10015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故障率</a:t>
            </a:r>
            <a:r>
              <a:rPr lang="en-US" altLang="ja-JP" sz="2400" b="1" dirty="0">
                <a:solidFill>
                  <a:srgbClr val="FF0000"/>
                </a:solidFill>
              </a:rPr>
              <a:t>λ</a:t>
            </a:r>
            <a:endParaRPr lang="en-US" altLang="ja-JP" sz="2400" b="0" i="0" dirty="0">
              <a:solidFill>
                <a:srgbClr val="333333"/>
              </a:solidFill>
              <a:effectLst/>
              <a:latin typeface="Noto Sans JP"/>
            </a:endParaRPr>
          </a:p>
          <a:p>
            <a:endParaRPr lang="en-US" altLang="ja-JP" sz="1200" b="0" i="0" dirty="0">
              <a:effectLst/>
              <a:latin typeface="Noto Sans JP"/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単位時間当たりの故障回数のこと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。</a:t>
            </a:r>
            <a:endParaRPr lang="en-US" altLang="ja-JP" sz="2400" b="0" i="0" dirty="0">
              <a:solidFill>
                <a:srgbClr val="333333"/>
              </a:solidFill>
              <a:effectLst/>
              <a:latin typeface="Noto Sans JP"/>
            </a:endParaRPr>
          </a:p>
          <a:p>
            <a:endParaRPr lang="en-US" altLang="ja-JP" sz="1200" dirty="0">
              <a:solidFill>
                <a:srgbClr val="333333"/>
              </a:solidFill>
              <a:latin typeface="Noto Sans JP"/>
            </a:endParaRPr>
          </a:p>
          <a:p>
            <a:r>
              <a:rPr lang="ja-JP" altLang="en-US" sz="2000" b="0" i="0" dirty="0">
                <a:solidFill>
                  <a:srgbClr val="333333"/>
                </a:solidFill>
                <a:effectLst/>
                <a:latin typeface="Noto Sans JP"/>
              </a:rPr>
              <a:t>　　　</a:t>
            </a:r>
            <a:r>
              <a:rPr lang="ja-JP" altLang="en-US" sz="2400" b="0" dirty="0">
                <a:solidFill>
                  <a:srgbClr val="333333"/>
                </a:solidFill>
                <a:latin typeface="Noto Sans JP"/>
              </a:rPr>
              <a:t>故障率</a:t>
            </a:r>
            <a:r>
              <a:rPr lang="en-US" altLang="ja-JP" sz="2400" b="0" dirty="0">
                <a:solidFill>
                  <a:srgbClr val="333333"/>
                </a:solidFill>
                <a:latin typeface="Noto Sans JP"/>
              </a:rPr>
              <a:t>λ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=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1/MTBF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　　 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(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下図での例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) 1/500=0.002</a:t>
            </a:r>
            <a:endParaRPr lang="en-US" altLang="ja-JP" sz="20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D075A13-E166-02A7-BF14-EAC5736209F5}"/>
              </a:ext>
            </a:extLst>
          </p:cNvPr>
          <p:cNvSpPr/>
          <p:nvPr/>
        </p:nvSpPr>
        <p:spPr>
          <a:xfrm>
            <a:off x="1501138" y="3679522"/>
            <a:ext cx="9189720" cy="12933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32C3286-44B8-1F83-3B54-D52DFB571CDA}"/>
              </a:ext>
            </a:extLst>
          </p:cNvPr>
          <p:cNvSpPr/>
          <p:nvPr/>
        </p:nvSpPr>
        <p:spPr>
          <a:xfrm>
            <a:off x="3482338" y="3679522"/>
            <a:ext cx="1294982" cy="1293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6552DDE-3B3B-4995-862A-79938D9B0764}"/>
              </a:ext>
            </a:extLst>
          </p:cNvPr>
          <p:cNvSpPr/>
          <p:nvPr/>
        </p:nvSpPr>
        <p:spPr>
          <a:xfrm>
            <a:off x="7042757" y="3679522"/>
            <a:ext cx="1294982" cy="1293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8047F90-1326-1DDC-A50A-535633744317}"/>
              </a:ext>
            </a:extLst>
          </p:cNvPr>
          <p:cNvSpPr txBox="1"/>
          <p:nvPr/>
        </p:nvSpPr>
        <p:spPr>
          <a:xfrm>
            <a:off x="3482338" y="3834853"/>
            <a:ext cx="1257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i="0" dirty="0">
                <a:solidFill>
                  <a:schemeClr val="bg1"/>
                </a:solidFill>
                <a:effectLst/>
                <a:latin typeface="Noto Sans JP"/>
              </a:rPr>
              <a:t>故障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D23BFBE-6B63-A240-0992-2D20FC21F5E1}"/>
              </a:ext>
            </a:extLst>
          </p:cNvPr>
          <p:cNvSpPr txBox="1"/>
          <p:nvPr/>
        </p:nvSpPr>
        <p:spPr>
          <a:xfrm>
            <a:off x="7061546" y="3834853"/>
            <a:ext cx="1257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i="0" dirty="0">
                <a:solidFill>
                  <a:schemeClr val="bg1"/>
                </a:solidFill>
                <a:effectLst/>
                <a:latin typeface="Noto Sans JP"/>
              </a:rPr>
              <a:t>故障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205966E-E684-3224-507F-1E2412C2F3A4}"/>
              </a:ext>
            </a:extLst>
          </p:cNvPr>
          <p:cNvSpPr txBox="1"/>
          <p:nvPr/>
        </p:nvSpPr>
        <p:spPr>
          <a:xfrm>
            <a:off x="3507390" y="4221016"/>
            <a:ext cx="125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(100</a:t>
            </a:r>
            <a:r>
              <a:rPr lang="ja-JP" altLang="en-US" b="1" i="0" dirty="0">
                <a:solidFill>
                  <a:schemeClr val="bg1"/>
                </a:solidFill>
                <a:effectLst/>
                <a:latin typeface="Noto Sans JP"/>
              </a:rPr>
              <a:t>時間</a:t>
            </a:r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)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7071096-5921-49B0-97EE-33CDBEC5BEFD}"/>
              </a:ext>
            </a:extLst>
          </p:cNvPr>
          <p:cNvSpPr txBox="1"/>
          <p:nvPr/>
        </p:nvSpPr>
        <p:spPr>
          <a:xfrm>
            <a:off x="7080335" y="4221016"/>
            <a:ext cx="125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(150</a:t>
            </a:r>
            <a:r>
              <a:rPr lang="ja-JP" altLang="en-US" b="1" i="0" dirty="0">
                <a:solidFill>
                  <a:schemeClr val="bg1"/>
                </a:solidFill>
                <a:effectLst/>
                <a:latin typeface="Noto Sans JP"/>
              </a:rPr>
              <a:t>時間</a:t>
            </a:r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)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7344974-26FA-C870-2FAD-166ADB69E1CC}"/>
              </a:ext>
            </a:extLst>
          </p:cNvPr>
          <p:cNvSpPr txBox="1"/>
          <p:nvPr/>
        </p:nvSpPr>
        <p:spPr>
          <a:xfrm>
            <a:off x="1825458" y="3834853"/>
            <a:ext cx="1257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Noto Sans JP"/>
              </a:rPr>
              <a:t>稼働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3AF181-E39F-F095-B39B-BE6C66C2BEED}"/>
              </a:ext>
            </a:extLst>
          </p:cNvPr>
          <p:cNvSpPr txBox="1"/>
          <p:nvPr/>
        </p:nvSpPr>
        <p:spPr>
          <a:xfrm>
            <a:off x="1850510" y="4221016"/>
            <a:ext cx="125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(200</a:t>
            </a:r>
            <a:r>
              <a:rPr lang="ja-JP" altLang="en-US" b="1" i="0" dirty="0">
                <a:solidFill>
                  <a:schemeClr val="bg1"/>
                </a:solidFill>
                <a:effectLst/>
                <a:latin typeface="Noto Sans JP"/>
              </a:rPr>
              <a:t>時間</a:t>
            </a:r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)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C60D31D-0999-93F7-B5A2-55E805C857A6}"/>
              </a:ext>
            </a:extLst>
          </p:cNvPr>
          <p:cNvSpPr txBox="1"/>
          <p:nvPr/>
        </p:nvSpPr>
        <p:spPr>
          <a:xfrm>
            <a:off x="5268810" y="3892209"/>
            <a:ext cx="1257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Noto Sans JP"/>
              </a:rPr>
              <a:t>稼働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BDFC72-9CE6-2D09-DD89-6400B249D216}"/>
              </a:ext>
            </a:extLst>
          </p:cNvPr>
          <p:cNvSpPr txBox="1"/>
          <p:nvPr/>
        </p:nvSpPr>
        <p:spPr>
          <a:xfrm>
            <a:off x="5293862" y="4278372"/>
            <a:ext cx="125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(300</a:t>
            </a:r>
            <a:r>
              <a:rPr lang="ja-JP" altLang="en-US" b="1" i="0" dirty="0">
                <a:solidFill>
                  <a:schemeClr val="bg1"/>
                </a:solidFill>
                <a:effectLst/>
                <a:latin typeface="Noto Sans JP"/>
              </a:rPr>
              <a:t>時間</a:t>
            </a:r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)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BBF03C3-F92E-97CA-A0B0-67702FEC7B9F}"/>
              </a:ext>
            </a:extLst>
          </p:cNvPr>
          <p:cNvSpPr txBox="1"/>
          <p:nvPr/>
        </p:nvSpPr>
        <p:spPr>
          <a:xfrm>
            <a:off x="8859501" y="3892209"/>
            <a:ext cx="1257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Noto Sans JP"/>
              </a:rPr>
              <a:t>稼働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F054045-69B4-0B56-E8D0-885A7971DB6D}"/>
              </a:ext>
            </a:extLst>
          </p:cNvPr>
          <p:cNvSpPr txBox="1"/>
          <p:nvPr/>
        </p:nvSpPr>
        <p:spPr>
          <a:xfrm>
            <a:off x="8884553" y="4278372"/>
            <a:ext cx="125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(500</a:t>
            </a:r>
            <a:r>
              <a:rPr lang="ja-JP" altLang="en-US" b="1" i="0" dirty="0">
                <a:solidFill>
                  <a:schemeClr val="bg1"/>
                </a:solidFill>
                <a:effectLst/>
                <a:latin typeface="Noto Sans JP"/>
              </a:rPr>
              <a:t>時間</a:t>
            </a:r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)</a:t>
            </a:r>
            <a:endParaRPr lang="ja-JP" altLang="en-US" dirty="0">
              <a:solidFill>
                <a:schemeClr val="bg1"/>
              </a:solidFill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CF99EB91-346E-9979-8FDB-17484961BB62}"/>
              </a:ext>
            </a:extLst>
          </p:cNvPr>
          <p:cNvGrpSpPr/>
          <p:nvPr/>
        </p:nvGrpSpPr>
        <p:grpSpPr>
          <a:xfrm>
            <a:off x="2455099" y="3306872"/>
            <a:ext cx="7081381" cy="372650"/>
            <a:chOff x="2455101" y="3219189"/>
            <a:chExt cx="7081381" cy="372650"/>
          </a:xfrm>
        </p:grpSpPr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79EE72CC-F3D0-9A81-9B91-DC972ACFCA54}"/>
                </a:ext>
              </a:extLst>
            </p:cNvPr>
            <p:cNvCxnSpPr>
              <a:cxnSpLocks/>
            </p:cNvCxnSpPr>
            <p:nvPr/>
          </p:nvCxnSpPr>
          <p:spPr>
            <a:xfrm>
              <a:off x="2455101" y="3219189"/>
              <a:ext cx="0" cy="3726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F8458E05-E4B9-6C74-26D0-D4DD99F31D4F}"/>
                </a:ext>
              </a:extLst>
            </p:cNvPr>
            <p:cNvCxnSpPr>
              <a:cxnSpLocks/>
            </p:cNvCxnSpPr>
            <p:nvPr/>
          </p:nvCxnSpPr>
          <p:spPr>
            <a:xfrm>
              <a:off x="5864268" y="3219189"/>
              <a:ext cx="0" cy="3726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1D821C66-B740-CCA9-C548-382D780066E4}"/>
                </a:ext>
              </a:extLst>
            </p:cNvPr>
            <p:cNvCxnSpPr>
              <a:cxnSpLocks/>
            </p:cNvCxnSpPr>
            <p:nvPr/>
          </p:nvCxnSpPr>
          <p:spPr>
            <a:xfrm>
              <a:off x="9536482" y="3219189"/>
              <a:ext cx="0" cy="3726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409A1738-4D15-3BAA-E8EE-1C93AB0E0C96}"/>
                </a:ext>
              </a:extLst>
            </p:cNvPr>
            <p:cNvCxnSpPr/>
            <p:nvPr/>
          </p:nvCxnSpPr>
          <p:spPr>
            <a:xfrm>
              <a:off x="2455101" y="3219189"/>
              <a:ext cx="7081381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A2030CD-4782-7B0D-1395-0344B1A7ACB2}"/>
              </a:ext>
            </a:extLst>
          </p:cNvPr>
          <p:cNvSpPr txBox="1"/>
          <p:nvPr/>
        </p:nvSpPr>
        <p:spPr>
          <a:xfrm>
            <a:off x="1221808" y="3135547"/>
            <a:ext cx="12574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solidFill>
                  <a:schemeClr val="accent2"/>
                </a:solidFill>
                <a:latin typeface="Noto Sans JP"/>
              </a:rPr>
              <a:t>MTBF</a:t>
            </a:r>
            <a:endParaRPr lang="ja-JP" altLang="en-US" sz="2800" dirty="0">
              <a:solidFill>
                <a:schemeClr val="accent2"/>
              </a:solidFill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3AFDCC4D-FA22-6FC5-D7C8-7066EBA6C73F}"/>
              </a:ext>
            </a:extLst>
          </p:cNvPr>
          <p:cNvGrpSpPr/>
          <p:nvPr/>
        </p:nvGrpSpPr>
        <p:grpSpPr>
          <a:xfrm>
            <a:off x="4129829" y="5042480"/>
            <a:ext cx="3579210" cy="381293"/>
            <a:chOff x="4129829" y="5656254"/>
            <a:chExt cx="3579210" cy="381293"/>
          </a:xfrm>
        </p:grpSpPr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B8783F8B-0E47-C83D-4D0C-88CFC2CEA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829" y="5668781"/>
              <a:ext cx="0" cy="3687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2F3D244A-2CDA-D84B-C71D-04ADB2111269}"/>
                </a:ext>
              </a:extLst>
            </p:cNvPr>
            <p:cNvCxnSpPr/>
            <p:nvPr/>
          </p:nvCxnSpPr>
          <p:spPr>
            <a:xfrm flipV="1">
              <a:off x="7690250" y="5656254"/>
              <a:ext cx="0" cy="3687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A260624C-93F0-65F8-E1E1-AFB2CA85B567}"/>
                </a:ext>
              </a:extLst>
            </p:cNvPr>
            <p:cNvCxnSpPr/>
            <p:nvPr/>
          </p:nvCxnSpPr>
          <p:spPr>
            <a:xfrm>
              <a:off x="4129831" y="6025020"/>
              <a:ext cx="35792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6B81848-16B7-8D58-7278-4D4F1D2991E7}"/>
              </a:ext>
            </a:extLst>
          </p:cNvPr>
          <p:cNvSpPr txBox="1"/>
          <p:nvPr/>
        </p:nvSpPr>
        <p:spPr>
          <a:xfrm>
            <a:off x="2981401" y="5049377"/>
            <a:ext cx="11484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solidFill>
                  <a:schemeClr val="accent1"/>
                </a:solidFill>
                <a:latin typeface="Noto Sans JP"/>
              </a:rPr>
              <a:t>MTTR</a:t>
            </a:r>
            <a:endParaRPr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2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88150" y="657401"/>
            <a:ext cx="100156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MTTR</a:t>
            </a:r>
            <a:r>
              <a:rPr lang="ja-JP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ja-JP" sz="2400" b="1" dirty="0">
                <a:solidFill>
                  <a:srgbClr val="FF0000"/>
                </a:solidFill>
              </a:rPr>
              <a:t>Mean Time To Recovery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0" i="0" dirty="0">
              <a:solidFill>
                <a:srgbClr val="333333"/>
              </a:solidFill>
              <a:effectLst/>
              <a:latin typeface="Noto Sans JP"/>
            </a:endParaRPr>
          </a:p>
          <a:p>
            <a:endParaRPr lang="en-US" altLang="ja-JP" sz="1200" b="0" i="0" dirty="0">
              <a:effectLst/>
              <a:latin typeface="Noto Sans JP"/>
            </a:endParaRPr>
          </a:p>
          <a:p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設備やシステムの「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平均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復旧時間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」のこと。設備やシステムが故障してから、修理を行って再び稼動するまでのダウンタイムの平均を示す。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Noto Sans JP"/>
              </a:rPr>
              <a:t>MTTR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の値が小さくなるほど、設備の復旧に時間がかからず、高い</a:t>
            </a:r>
            <a:endParaRPr lang="en-US" altLang="ja-JP" sz="2400" b="0" i="0" dirty="0">
              <a:solidFill>
                <a:srgbClr val="333333"/>
              </a:solidFill>
              <a:effectLst/>
              <a:latin typeface="Noto Sans JP"/>
            </a:endParaRPr>
          </a:p>
          <a:p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「可用性」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を有していると判断される。</a:t>
            </a:r>
            <a:endParaRPr lang="en-US" altLang="ja-JP" sz="2400" b="0" i="0" dirty="0">
              <a:solidFill>
                <a:srgbClr val="333333"/>
              </a:solidFill>
              <a:effectLst/>
              <a:latin typeface="Noto Sans JP"/>
            </a:endParaRPr>
          </a:p>
          <a:p>
            <a:endParaRPr lang="en-US" altLang="ja-JP" sz="1200" dirty="0">
              <a:solidFill>
                <a:srgbClr val="333333"/>
              </a:solidFill>
              <a:latin typeface="Noto Sans JP"/>
            </a:endParaRPr>
          </a:p>
          <a:p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　　　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MTTR=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総故障時間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/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総故障回数</a:t>
            </a:r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　　　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(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下図での例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) (100+150)/2=125(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時間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)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4B9C63-702C-4E21-2EF0-64F1C19FFD9C}"/>
              </a:ext>
            </a:extLst>
          </p:cNvPr>
          <p:cNvSpPr/>
          <p:nvPr/>
        </p:nvSpPr>
        <p:spPr>
          <a:xfrm>
            <a:off x="1501138" y="4305822"/>
            <a:ext cx="9189720" cy="12933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63F6DCE-7484-0480-DC6E-07BA334A0773}"/>
              </a:ext>
            </a:extLst>
          </p:cNvPr>
          <p:cNvSpPr/>
          <p:nvPr/>
        </p:nvSpPr>
        <p:spPr>
          <a:xfrm>
            <a:off x="3482338" y="4305822"/>
            <a:ext cx="1294982" cy="1293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229ACBE-6CE9-F4E1-B86E-D73C84480294}"/>
              </a:ext>
            </a:extLst>
          </p:cNvPr>
          <p:cNvSpPr/>
          <p:nvPr/>
        </p:nvSpPr>
        <p:spPr>
          <a:xfrm>
            <a:off x="7042757" y="4305822"/>
            <a:ext cx="1294982" cy="1293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EDD205-1C0D-5FD0-D00D-B0E8861E5D68}"/>
              </a:ext>
            </a:extLst>
          </p:cNvPr>
          <p:cNvSpPr txBox="1"/>
          <p:nvPr/>
        </p:nvSpPr>
        <p:spPr>
          <a:xfrm>
            <a:off x="3482338" y="4461153"/>
            <a:ext cx="1257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i="0" dirty="0">
                <a:solidFill>
                  <a:schemeClr val="bg1"/>
                </a:solidFill>
                <a:effectLst/>
                <a:latin typeface="Noto Sans JP"/>
              </a:rPr>
              <a:t>故障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CE895B-98E0-F5B1-F882-869DAB9E8226}"/>
              </a:ext>
            </a:extLst>
          </p:cNvPr>
          <p:cNvSpPr txBox="1"/>
          <p:nvPr/>
        </p:nvSpPr>
        <p:spPr>
          <a:xfrm>
            <a:off x="7061546" y="4461153"/>
            <a:ext cx="1257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i="0" dirty="0">
                <a:solidFill>
                  <a:schemeClr val="bg1"/>
                </a:solidFill>
                <a:effectLst/>
                <a:latin typeface="Noto Sans JP"/>
              </a:rPr>
              <a:t>故障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6DFD0E-41A5-CEBC-85FD-FCB2FAE94850}"/>
              </a:ext>
            </a:extLst>
          </p:cNvPr>
          <p:cNvSpPr txBox="1"/>
          <p:nvPr/>
        </p:nvSpPr>
        <p:spPr>
          <a:xfrm>
            <a:off x="3507390" y="4847316"/>
            <a:ext cx="125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(100</a:t>
            </a:r>
            <a:r>
              <a:rPr lang="ja-JP" altLang="en-US" b="1" i="0" dirty="0">
                <a:solidFill>
                  <a:schemeClr val="bg1"/>
                </a:solidFill>
                <a:effectLst/>
                <a:latin typeface="Noto Sans JP"/>
              </a:rPr>
              <a:t>時間</a:t>
            </a:r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)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9CFF4B-B406-4110-41D2-3E90013B914C}"/>
              </a:ext>
            </a:extLst>
          </p:cNvPr>
          <p:cNvSpPr txBox="1"/>
          <p:nvPr/>
        </p:nvSpPr>
        <p:spPr>
          <a:xfrm>
            <a:off x="7080335" y="4847316"/>
            <a:ext cx="125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(150</a:t>
            </a:r>
            <a:r>
              <a:rPr lang="ja-JP" altLang="en-US" b="1" i="0" dirty="0">
                <a:solidFill>
                  <a:schemeClr val="bg1"/>
                </a:solidFill>
                <a:effectLst/>
                <a:latin typeface="Noto Sans JP"/>
              </a:rPr>
              <a:t>時間</a:t>
            </a:r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)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FAEB46A-2C9D-E7FA-6919-41EFFEA37C5A}"/>
              </a:ext>
            </a:extLst>
          </p:cNvPr>
          <p:cNvSpPr txBox="1"/>
          <p:nvPr/>
        </p:nvSpPr>
        <p:spPr>
          <a:xfrm>
            <a:off x="1825458" y="4461153"/>
            <a:ext cx="1257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Noto Sans JP"/>
              </a:rPr>
              <a:t>稼働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D222CA-D047-DE7A-8D45-53E997210C88}"/>
              </a:ext>
            </a:extLst>
          </p:cNvPr>
          <p:cNvSpPr txBox="1"/>
          <p:nvPr/>
        </p:nvSpPr>
        <p:spPr>
          <a:xfrm>
            <a:off x="1850510" y="4847316"/>
            <a:ext cx="125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(200</a:t>
            </a:r>
            <a:r>
              <a:rPr lang="ja-JP" altLang="en-US" b="1" i="0" dirty="0">
                <a:solidFill>
                  <a:schemeClr val="bg1"/>
                </a:solidFill>
                <a:effectLst/>
                <a:latin typeface="Noto Sans JP"/>
              </a:rPr>
              <a:t>時間</a:t>
            </a:r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)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A36E963-E992-CEF8-F18A-ABEA3F0394E2}"/>
              </a:ext>
            </a:extLst>
          </p:cNvPr>
          <p:cNvSpPr txBox="1"/>
          <p:nvPr/>
        </p:nvSpPr>
        <p:spPr>
          <a:xfrm>
            <a:off x="5268810" y="4518509"/>
            <a:ext cx="1257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Noto Sans JP"/>
              </a:rPr>
              <a:t>稼働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C62DE54-B731-BD8F-C755-2ADFDF7A39D9}"/>
              </a:ext>
            </a:extLst>
          </p:cNvPr>
          <p:cNvSpPr txBox="1"/>
          <p:nvPr/>
        </p:nvSpPr>
        <p:spPr>
          <a:xfrm>
            <a:off x="5293862" y="4904672"/>
            <a:ext cx="125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(300</a:t>
            </a:r>
            <a:r>
              <a:rPr lang="ja-JP" altLang="en-US" b="1" i="0" dirty="0">
                <a:solidFill>
                  <a:schemeClr val="bg1"/>
                </a:solidFill>
                <a:effectLst/>
                <a:latin typeface="Noto Sans JP"/>
              </a:rPr>
              <a:t>時間</a:t>
            </a:r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)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4F39E0-C4FE-5134-DCC7-0D2ADD9EC33C}"/>
              </a:ext>
            </a:extLst>
          </p:cNvPr>
          <p:cNvSpPr txBox="1"/>
          <p:nvPr/>
        </p:nvSpPr>
        <p:spPr>
          <a:xfrm>
            <a:off x="8859501" y="4518509"/>
            <a:ext cx="1257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Noto Sans JP"/>
              </a:rPr>
              <a:t>稼働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8DD267-9186-A97F-7470-8B5117373C4D}"/>
              </a:ext>
            </a:extLst>
          </p:cNvPr>
          <p:cNvSpPr txBox="1"/>
          <p:nvPr/>
        </p:nvSpPr>
        <p:spPr>
          <a:xfrm>
            <a:off x="8884553" y="4904672"/>
            <a:ext cx="125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(500</a:t>
            </a:r>
            <a:r>
              <a:rPr lang="ja-JP" altLang="en-US" b="1" i="0" dirty="0">
                <a:solidFill>
                  <a:schemeClr val="bg1"/>
                </a:solidFill>
                <a:effectLst/>
                <a:latin typeface="Noto Sans JP"/>
              </a:rPr>
              <a:t>時間</a:t>
            </a:r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)</a:t>
            </a:r>
            <a:endParaRPr lang="ja-JP" altLang="en-US" dirty="0">
              <a:solidFill>
                <a:schemeClr val="bg1"/>
              </a:solidFill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7376CB5-5F90-8F59-927C-80CC5B8929A3}"/>
              </a:ext>
            </a:extLst>
          </p:cNvPr>
          <p:cNvGrpSpPr/>
          <p:nvPr/>
        </p:nvGrpSpPr>
        <p:grpSpPr>
          <a:xfrm>
            <a:off x="2455099" y="3933172"/>
            <a:ext cx="7081381" cy="372650"/>
            <a:chOff x="2455101" y="3219189"/>
            <a:chExt cx="7081381" cy="372650"/>
          </a:xfrm>
        </p:grpSpPr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238AB15B-36A8-FC03-ABCC-D89209B26E0D}"/>
                </a:ext>
              </a:extLst>
            </p:cNvPr>
            <p:cNvCxnSpPr>
              <a:cxnSpLocks/>
            </p:cNvCxnSpPr>
            <p:nvPr/>
          </p:nvCxnSpPr>
          <p:spPr>
            <a:xfrm>
              <a:off x="2455101" y="3219189"/>
              <a:ext cx="0" cy="3726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1B12E2F6-8D23-43A5-9129-28E08E4B61BE}"/>
                </a:ext>
              </a:extLst>
            </p:cNvPr>
            <p:cNvCxnSpPr>
              <a:cxnSpLocks/>
            </p:cNvCxnSpPr>
            <p:nvPr/>
          </p:nvCxnSpPr>
          <p:spPr>
            <a:xfrm>
              <a:off x="5864268" y="3219189"/>
              <a:ext cx="0" cy="3726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6AA30E41-9FDB-FBD4-4158-E7E38502D0B3}"/>
                </a:ext>
              </a:extLst>
            </p:cNvPr>
            <p:cNvCxnSpPr>
              <a:cxnSpLocks/>
            </p:cNvCxnSpPr>
            <p:nvPr/>
          </p:nvCxnSpPr>
          <p:spPr>
            <a:xfrm>
              <a:off x="9536482" y="3219189"/>
              <a:ext cx="0" cy="3726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47275695-22FC-76C2-060D-4C194BE8C737}"/>
                </a:ext>
              </a:extLst>
            </p:cNvPr>
            <p:cNvCxnSpPr/>
            <p:nvPr/>
          </p:nvCxnSpPr>
          <p:spPr>
            <a:xfrm>
              <a:off x="2455101" y="3219189"/>
              <a:ext cx="7081381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2D9F00D-1BE4-1880-D6B9-05E23EEA8271}"/>
              </a:ext>
            </a:extLst>
          </p:cNvPr>
          <p:cNvSpPr txBox="1"/>
          <p:nvPr/>
        </p:nvSpPr>
        <p:spPr>
          <a:xfrm>
            <a:off x="1221808" y="3761847"/>
            <a:ext cx="12574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solidFill>
                  <a:schemeClr val="accent2"/>
                </a:solidFill>
                <a:latin typeface="Noto Sans JP"/>
              </a:rPr>
              <a:t>MTBF</a:t>
            </a:r>
            <a:endParaRPr lang="ja-JP" altLang="en-US" sz="2800" dirty="0">
              <a:solidFill>
                <a:schemeClr val="accent2"/>
              </a:solidFill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6EFC7C5-7C75-DA18-7BEA-85DA071F1113}"/>
              </a:ext>
            </a:extLst>
          </p:cNvPr>
          <p:cNvGrpSpPr/>
          <p:nvPr/>
        </p:nvGrpSpPr>
        <p:grpSpPr>
          <a:xfrm>
            <a:off x="4129829" y="5668780"/>
            <a:ext cx="3579210" cy="381293"/>
            <a:chOff x="4129829" y="5656254"/>
            <a:chExt cx="3579210" cy="381293"/>
          </a:xfrm>
        </p:grpSpPr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DFBF744F-EC65-9AE1-72C8-2664F3967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829" y="5668781"/>
              <a:ext cx="0" cy="3687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503D6D28-F9B2-1B72-90ED-76BF9F14753B}"/>
                </a:ext>
              </a:extLst>
            </p:cNvPr>
            <p:cNvCxnSpPr/>
            <p:nvPr/>
          </p:nvCxnSpPr>
          <p:spPr>
            <a:xfrm flipV="1">
              <a:off x="7690250" y="5656254"/>
              <a:ext cx="0" cy="3687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60E3059-4264-41E4-5B26-BDB6FB898AE2}"/>
                </a:ext>
              </a:extLst>
            </p:cNvPr>
            <p:cNvCxnSpPr/>
            <p:nvPr/>
          </p:nvCxnSpPr>
          <p:spPr>
            <a:xfrm>
              <a:off x="4129831" y="6025020"/>
              <a:ext cx="35792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24585C1-968E-14B2-3701-4FC0E01C8A66}"/>
              </a:ext>
            </a:extLst>
          </p:cNvPr>
          <p:cNvSpPr txBox="1"/>
          <p:nvPr/>
        </p:nvSpPr>
        <p:spPr>
          <a:xfrm>
            <a:off x="2981401" y="5675677"/>
            <a:ext cx="11484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solidFill>
                  <a:schemeClr val="accent1"/>
                </a:solidFill>
                <a:latin typeface="Noto Sans JP"/>
              </a:rPr>
              <a:t>MTTR</a:t>
            </a:r>
            <a:endParaRPr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3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88150" y="732557"/>
            <a:ext cx="10015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稼働率（</a:t>
            </a:r>
            <a:r>
              <a:rPr lang="en-US" altLang="ja-JP" sz="2400" b="1" dirty="0">
                <a:solidFill>
                  <a:srgbClr val="FF0000"/>
                </a:solidFill>
              </a:rPr>
              <a:t>Availability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0" i="0" dirty="0">
              <a:solidFill>
                <a:srgbClr val="333333"/>
              </a:solidFill>
              <a:effectLst/>
              <a:latin typeface="Noto Sans JP"/>
            </a:endParaRPr>
          </a:p>
          <a:p>
            <a:endParaRPr lang="en-US" altLang="ja-JP" sz="1200" b="0" i="0" dirty="0">
              <a:effectLst/>
              <a:latin typeface="Noto Sans JP"/>
            </a:endParaRPr>
          </a:p>
          <a:p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設備やシステムの稼働が要求される時間に対して、故障やメンテナンス等で停止している時間を除いた「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実際の稼働時間の割合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」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のこと。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稼働率が高いほど、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信頼性や可用性が高い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設備と評価できる。</a:t>
            </a:r>
            <a:endParaRPr lang="en-US" altLang="ja-JP" sz="2400" b="0" i="0" dirty="0">
              <a:solidFill>
                <a:srgbClr val="333333"/>
              </a:solidFill>
              <a:effectLst/>
              <a:latin typeface="Noto Sans JP"/>
            </a:endParaRPr>
          </a:p>
          <a:p>
            <a:endParaRPr lang="en-US" altLang="ja-JP" sz="1200" dirty="0">
              <a:solidFill>
                <a:srgbClr val="333333"/>
              </a:solidFill>
              <a:latin typeface="Noto Sans JP"/>
            </a:endParaRPr>
          </a:p>
          <a:p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　　　</a:t>
            </a:r>
            <a:r>
              <a:rPr lang="ja-JP" altLang="en-US" sz="2400" b="0" dirty="0">
                <a:solidFill>
                  <a:srgbClr val="333333"/>
                </a:solidFill>
                <a:latin typeface="Noto Sans JP"/>
              </a:rPr>
              <a:t>稼働率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=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MTBF/(MTBF+MTTR)</a:t>
            </a: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　　　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(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下図での例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) 500/(500+125)=0.8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34B9C63-702C-4E21-2EF0-64F1C19FFD9C}"/>
              </a:ext>
            </a:extLst>
          </p:cNvPr>
          <p:cNvSpPr/>
          <p:nvPr/>
        </p:nvSpPr>
        <p:spPr>
          <a:xfrm>
            <a:off x="1501138" y="4305822"/>
            <a:ext cx="9189720" cy="12933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63F6DCE-7484-0480-DC6E-07BA334A0773}"/>
              </a:ext>
            </a:extLst>
          </p:cNvPr>
          <p:cNvSpPr/>
          <p:nvPr/>
        </p:nvSpPr>
        <p:spPr>
          <a:xfrm>
            <a:off x="3482338" y="4305822"/>
            <a:ext cx="1294982" cy="1293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229ACBE-6CE9-F4E1-B86E-D73C84480294}"/>
              </a:ext>
            </a:extLst>
          </p:cNvPr>
          <p:cNvSpPr/>
          <p:nvPr/>
        </p:nvSpPr>
        <p:spPr>
          <a:xfrm>
            <a:off x="7042757" y="4305822"/>
            <a:ext cx="1294982" cy="1293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EDD205-1C0D-5FD0-D00D-B0E8861E5D68}"/>
              </a:ext>
            </a:extLst>
          </p:cNvPr>
          <p:cNvSpPr txBox="1"/>
          <p:nvPr/>
        </p:nvSpPr>
        <p:spPr>
          <a:xfrm>
            <a:off x="3482338" y="4461153"/>
            <a:ext cx="1257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i="0" dirty="0">
                <a:solidFill>
                  <a:schemeClr val="bg1"/>
                </a:solidFill>
                <a:effectLst/>
                <a:latin typeface="Noto Sans JP"/>
              </a:rPr>
              <a:t>故障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CE895B-98E0-F5B1-F882-869DAB9E8226}"/>
              </a:ext>
            </a:extLst>
          </p:cNvPr>
          <p:cNvSpPr txBox="1"/>
          <p:nvPr/>
        </p:nvSpPr>
        <p:spPr>
          <a:xfrm>
            <a:off x="7061546" y="4461153"/>
            <a:ext cx="1257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i="0" dirty="0">
                <a:solidFill>
                  <a:schemeClr val="bg1"/>
                </a:solidFill>
                <a:effectLst/>
                <a:latin typeface="Noto Sans JP"/>
              </a:rPr>
              <a:t>故障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6DFD0E-41A5-CEBC-85FD-FCB2FAE94850}"/>
              </a:ext>
            </a:extLst>
          </p:cNvPr>
          <p:cNvSpPr txBox="1"/>
          <p:nvPr/>
        </p:nvSpPr>
        <p:spPr>
          <a:xfrm>
            <a:off x="3507390" y="4847316"/>
            <a:ext cx="125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(100</a:t>
            </a:r>
            <a:r>
              <a:rPr lang="ja-JP" altLang="en-US" b="1" i="0" dirty="0">
                <a:solidFill>
                  <a:schemeClr val="bg1"/>
                </a:solidFill>
                <a:effectLst/>
                <a:latin typeface="Noto Sans JP"/>
              </a:rPr>
              <a:t>時間</a:t>
            </a:r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)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9CFF4B-B406-4110-41D2-3E90013B914C}"/>
              </a:ext>
            </a:extLst>
          </p:cNvPr>
          <p:cNvSpPr txBox="1"/>
          <p:nvPr/>
        </p:nvSpPr>
        <p:spPr>
          <a:xfrm>
            <a:off x="7080335" y="4847316"/>
            <a:ext cx="125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(150</a:t>
            </a:r>
            <a:r>
              <a:rPr lang="ja-JP" altLang="en-US" b="1" i="0" dirty="0">
                <a:solidFill>
                  <a:schemeClr val="bg1"/>
                </a:solidFill>
                <a:effectLst/>
                <a:latin typeface="Noto Sans JP"/>
              </a:rPr>
              <a:t>時間</a:t>
            </a:r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)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FAEB46A-2C9D-E7FA-6919-41EFFEA37C5A}"/>
              </a:ext>
            </a:extLst>
          </p:cNvPr>
          <p:cNvSpPr txBox="1"/>
          <p:nvPr/>
        </p:nvSpPr>
        <p:spPr>
          <a:xfrm>
            <a:off x="1825458" y="4461153"/>
            <a:ext cx="1257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Noto Sans JP"/>
              </a:rPr>
              <a:t>稼働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D222CA-D047-DE7A-8D45-53E997210C88}"/>
              </a:ext>
            </a:extLst>
          </p:cNvPr>
          <p:cNvSpPr txBox="1"/>
          <p:nvPr/>
        </p:nvSpPr>
        <p:spPr>
          <a:xfrm>
            <a:off x="1850510" y="4847316"/>
            <a:ext cx="125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(200</a:t>
            </a:r>
            <a:r>
              <a:rPr lang="ja-JP" altLang="en-US" b="1" i="0" dirty="0">
                <a:solidFill>
                  <a:schemeClr val="bg1"/>
                </a:solidFill>
                <a:effectLst/>
                <a:latin typeface="Noto Sans JP"/>
              </a:rPr>
              <a:t>時間</a:t>
            </a:r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)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A36E963-E992-CEF8-F18A-ABEA3F0394E2}"/>
              </a:ext>
            </a:extLst>
          </p:cNvPr>
          <p:cNvSpPr txBox="1"/>
          <p:nvPr/>
        </p:nvSpPr>
        <p:spPr>
          <a:xfrm>
            <a:off x="5268810" y="4518509"/>
            <a:ext cx="1257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Noto Sans JP"/>
              </a:rPr>
              <a:t>稼働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C62DE54-B731-BD8F-C755-2ADFDF7A39D9}"/>
              </a:ext>
            </a:extLst>
          </p:cNvPr>
          <p:cNvSpPr txBox="1"/>
          <p:nvPr/>
        </p:nvSpPr>
        <p:spPr>
          <a:xfrm>
            <a:off x="5293862" y="4904672"/>
            <a:ext cx="125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(300</a:t>
            </a:r>
            <a:r>
              <a:rPr lang="ja-JP" altLang="en-US" b="1" i="0" dirty="0">
                <a:solidFill>
                  <a:schemeClr val="bg1"/>
                </a:solidFill>
                <a:effectLst/>
                <a:latin typeface="Noto Sans JP"/>
              </a:rPr>
              <a:t>時間</a:t>
            </a:r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)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D4F39E0-C4FE-5134-DCC7-0D2ADD9EC33C}"/>
              </a:ext>
            </a:extLst>
          </p:cNvPr>
          <p:cNvSpPr txBox="1"/>
          <p:nvPr/>
        </p:nvSpPr>
        <p:spPr>
          <a:xfrm>
            <a:off x="8859501" y="4518509"/>
            <a:ext cx="1257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Noto Sans JP"/>
              </a:rPr>
              <a:t>稼働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8DD267-9186-A97F-7470-8B5117373C4D}"/>
              </a:ext>
            </a:extLst>
          </p:cNvPr>
          <p:cNvSpPr txBox="1"/>
          <p:nvPr/>
        </p:nvSpPr>
        <p:spPr>
          <a:xfrm>
            <a:off x="8884553" y="4904672"/>
            <a:ext cx="125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(500</a:t>
            </a:r>
            <a:r>
              <a:rPr lang="ja-JP" altLang="en-US" b="1" i="0" dirty="0">
                <a:solidFill>
                  <a:schemeClr val="bg1"/>
                </a:solidFill>
                <a:effectLst/>
                <a:latin typeface="Noto Sans JP"/>
              </a:rPr>
              <a:t>時間</a:t>
            </a:r>
            <a:r>
              <a:rPr lang="en-US" altLang="ja-JP" b="1" i="0" dirty="0">
                <a:solidFill>
                  <a:schemeClr val="bg1"/>
                </a:solidFill>
                <a:effectLst/>
                <a:latin typeface="Noto Sans JP"/>
              </a:rPr>
              <a:t>)</a:t>
            </a:r>
            <a:endParaRPr lang="ja-JP" altLang="en-US" dirty="0">
              <a:solidFill>
                <a:schemeClr val="bg1"/>
              </a:solidFill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7376CB5-5F90-8F59-927C-80CC5B8929A3}"/>
              </a:ext>
            </a:extLst>
          </p:cNvPr>
          <p:cNvGrpSpPr/>
          <p:nvPr/>
        </p:nvGrpSpPr>
        <p:grpSpPr>
          <a:xfrm>
            <a:off x="2455099" y="3933172"/>
            <a:ext cx="7081381" cy="372650"/>
            <a:chOff x="2455101" y="3219189"/>
            <a:chExt cx="7081381" cy="372650"/>
          </a:xfrm>
        </p:grpSpPr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238AB15B-36A8-FC03-ABCC-D89209B26E0D}"/>
                </a:ext>
              </a:extLst>
            </p:cNvPr>
            <p:cNvCxnSpPr>
              <a:cxnSpLocks/>
            </p:cNvCxnSpPr>
            <p:nvPr/>
          </p:nvCxnSpPr>
          <p:spPr>
            <a:xfrm>
              <a:off x="2455101" y="3219189"/>
              <a:ext cx="0" cy="3726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1B12E2F6-8D23-43A5-9129-28E08E4B61BE}"/>
                </a:ext>
              </a:extLst>
            </p:cNvPr>
            <p:cNvCxnSpPr>
              <a:cxnSpLocks/>
            </p:cNvCxnSpPr>
            <p:nvPr/>
          </p:nvCxnSpPr>
          <p:spPr>
            <a:xfrm>
              <a:off x="5864268" y="3219189"/>
              <a:ext cx="0" cy="3726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6AA30E41-9FDB-FBD4-4158-E7E38502D0B3}"/>
                </a:ext>
              </a:extLst>
            </p:cNvPr>
            <p:cNvCxnSpPr>
              <a:cxnSpLocks/>
            </p:cNvCxnSpPr>
            <p:nvPr/>
          </p:nvCxnSpPr>
          <p:spPr>
            <a:xfrm>
              <a:off x="9536482" y="3219189"/>
              <a:ext cx="0" cy="3726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47275695-22FC-76C2-060D-4C194BE8C737}"/>
                </a:ext>
              </a:extLst>
            </p:cNvPr>
            <p:cNvCxnSpPr/>
            <p:nvPr/>
          </p:nvCxnSpPr>
          <p:spPr>
            <a:xfrm>
              <a:off x="2455101" y="3219189"/>
              <a:ext cx="7081381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2D9F00D-1BE4-1880-D6B9-05E23EEA8271}"/>
              </a:ext>
            </a:extLst>
          </p:cNvPr>
          <p:cNvSpPr txBox="1"/>
          <p:nvPr/>
        </p:nvSpPr>
        <p:spPr>
          <a:xfrm>
            <a:off x="1221808" y="3761847"/>
            <a:ext cx="12574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solidFill>
                  <a:schemeClr val="accent2"/>
                </a:solidFill>
                <a:latin typeface="Noto Sans JP"/>
              </a:rPr>
              <a:t>MTBF</a:t>
            </a:r>
            <a:endParaRPr lang="ja-JP" altLang="en-US" sz="2800" dirty="0">
              <a:solidFill>
                <a:schemeClr val="accent2"/>
              </a:solidFill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6EFC7C5-7C75-DA18-7BEA-85DA071F1113}"/>
              </a:ext>
            </a:extLst>
          </p:cNvPr>
          <p:cNvGrpSpPr/>
          <p:nvPr/>
        </p:nvGrpSpPr>
        <p:grpSpPr>
          <a:xfrm>
            <a:off x="4129829" y="5668780"/>
            <a:ext cx="3579210" cy="381293"/>
            <a:chOff x="4129829" y="5656254"/>
            <a:chExt cx="3579210" cy="381293"/>
          </a:xfrm>
        </p:grpSpPr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DFBF744F-EC65-9AE1-72C8-2664F3967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829" y="5668781"/>
              <a:ext cx="0" cy="3687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503D6D28-F9B2-1B72-90ED-76BF9F14753B}"/>
                </a:ext>
              </a:extLst>
            </p:cNvPr>
            <p:cNvCxnSpPr/>
            <p:nvPr/>
          </p:nvCxnSpPr>
          <p:spPr>
            <a:xfrm flipV="1">
              <a:off x="7690250" y="5656254"/>
              <a:ext cx="0" cy="3687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60E3059-4264-41E4-5B26-BDB6FB898AE2}"/>
                </a:ext>
              </a:extLst>
            </p:cNvPr>
            <p:cNvCxnSpPr/>
            <p:nvPr/>
          </p:nvCxnSpPr>
          <p:spPr>
            <a:xfrm>
              <a:off x="4129831" y="6025020"/>
              <a:ext cx="35792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24585C1-968E-14B2-3701-4FC0E01C8A66}"/>
              </a:ext>
            </a:extLst>
          </p:cNvPr>
          <p:cNvSpPr txBox="1"/>
          <p:nvPr/>
        </p:nvSpPr>
        <p:spPr>
          <a:xfrm>
            <a:off x="2981401" y="5675677"/>
            <a:ext cx="11484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solidFill>
                  <a:schemeClr val="accent1"/>
                </a:solidFill>
                <a:latin typeface="Noto Sans JP"/>
              </a:rPr>
              <a:t>MTTR</a:t>
            </a:r>
            <a:endParaRPr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88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88152" y="997784"/>
            <a:ext cx="10015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MTTF</a:t>
            </a:r>
            <a:r>
              <a:rPr lang="ja-JP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ja-JP" sz="2400" b="1" dirty="0">
                <a:solidFill>
                  <a:srgbClr val="FF0000"/>
                </a:solidFill>
              </a:rPr>
              <a:t>Mean Time To Failures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0" i="0" dirty="0">
              <a:solidFill>
                <a:srgbClr val="333333"/>
              </a:solidFill>
              <a:effectLst/>
              <a:latin typeface="Noto Sans JP"/>
            </a:endParaRPr>
          </a:p>
          <a:p>
            <a:endParaRPr lang="en-US" altLang="ja-JP" sz="1200" b="0" i="0" dirty="0">
              <a:effectLst/>
              <a:latin typeface="Noto Sans JP"/>
            </a:endParaRPr>
          </a:p>
          <a:p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修理</a:t>
            </a:r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不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可能な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設備やシステムの「平均故障時間」のこと。ある製品が稼働してから、故障するまでの時間を示す。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Noto Sans JP"/>
              </a:rPr>
              <a:t>MTTF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が長ければ長いほど、製品の「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信頼性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」が高いということになります</a:t>
            </a:r>
            <a:endParaRPr lang="en-US" altLang="ja-JP" sz="2400" b="0" i="0" dirty="0">
              <a:solidFill>
                <a:srgbClr val="333333"/>
              </a:solidFill>
              <a:effectLst/>
              <a:latin typeface="Noto Sans JP"/>
            </a:endParaRPr>
          </a:p>
          <a:p>
            <a:endParaRPr lang="en-US" altLang="ja-JP" sz="1200" dirty="0">
              <a:solidFill>
                <a:srgbClr val="333333"/>
              </a:solidFill>
              <a:latin typeface="Noto Sans JP"/>
            </a:endParaRPr>
          </a:p>
          <a:p>
            <a:r>
              <a:rPr lang="ja-JP" altLang="en-US" sz="2000" b="0" i="0" dirty="0">
                <a:solidFill>
                  <a:srgbClr val="333333"/>
                </a:solidFill>
                <a:effectLst/>
                <a:latin typeface="Noto Sans JP"/>
              </a:rPr>
              <a:t>　　　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MTTF=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総稼働時間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/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総合故障件数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　　 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(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下図での例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) (1,000+1,500+1,100)/3=1,200(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時間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)</a:t>
            </a:r>
            <a:endParaRPr lang="en-US" altLang="ja-JP" sz="20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17F691-40A4-1BA5-0775-19A76E8AD2C4}"/>
              </a:ext>
            </a:extLst>
          </p:cNvPr>
          <p:cNvSpPr/>
          <p:nvPr/>
        </p:nvSpPr>
        <p:spPr>
          <a:xfrm>
            <a:off x="1302707" y="4033381"/>
            <a:ext cx="3068877" cy="170354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CEEFCC-1C6F-0834-7360-3D2628DFC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71" y="4662340"/>
            <a:ext cx="833187" cy="77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6A5AEC-38A2-87C2-2E16-ABFE9D079A54}"/>
              </a:ext>
            </a:extLst>
          </p:cNvPr>
          <p:cNvSpPr txBox="1"/>
          <p:nvPr/>
        </p:nvSpPr>
        <p:spPr>
          <a:xfrm>
            <a:off x="1358810" y="4033378"/>
            <a:ext cx="11484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Noto Sans JP"/>
              </a:rPr>
              <a:t>製品</a:t>
            </a:r>
            <a:r>
              <a:rPr lang="en-US" altLang="ja-JP" sz="2800" b="1" dirty="0">
                <a:solidFill>
                  <a:schemeClr val="accent1"/>
                </a:solidFill>
                <a:latin typeface="Noto Sans JP"/>
              </a:rPr>
              <a:t>A</a:t>
            </a:r>
            <a:endParaRPr lang="ja-JP" altLang="en-US" sz="2800" dirty="0">
              <a:solidFill>
                <a:schemeClr val="accent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13F0E7D-6E7E-43B4-80E9-3C3680DF5149}"/>
              </a:ext>
            </a:extLst>
          </p:cNvPr>
          <p:cNvCxnSpPr>
            <a:cxnSpLocks/>
          </p:cNvCxnSpPr>
          <p:nvPr/>
        </p:nvCxnSpPr>
        <p:spPr>
          <a:xfrm>
            <a:off x="2617940" y="5378982"/>
            <a:ext cx="152817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CCC821-8AAE-6B50-2007-E13BCC27C5BC}"/>
              </a:ext>
            </a:extLst>
          </p:cNvPr>
          <p:cNvSpPr txBox="1"/>
          <p:nvPr/>
        </p:nvSpPr>
        <p:spPr>
          <a:xfrm>
            <a:off x="2805822" y="4400730"/>
            <a:ext cx="11484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1"/>
                </a:solidFill>
                <a:latin typeface="Noto Sans JP"/>
              </a:rPr>
              <a:t>稼働</a:t>
            </a:r>
            <a:endParaRPr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993B4B-501F-9215-FA09-D5C28B1EDB28}"/>
              </a:ext>
            </a:extLst>
          </p:cNvPr>
          <p:cNvSpPr txBox="1"/>
          <p:nvPr/>
        </p:nvSpPr>
        <p:spPr>
          <a:xfrm>
            <a:off x="2588605" y="4853612"/>
            <a:ext cx="1620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  <a:latin typeface="Noto Sans JP"/>
              </a:rPr>
              <a:t>1,000</a:t>
            </a:r>
            <a:r>
              <a:rPr lang="ja-JP" altLang="en-US" sz="2400" b="1" dirty="0">
                <a:solidFill>
                  <a:schemeClr val="accent1"/>
                </a:solidFill>
                <a:latin typeface="Noto Sans JP"/>
              </a:rPr>
              <a:t>時間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1FA1D38-1D96-BDE6-CF6F-AC6726D153FC}"/>
              </a:ext>
            </a:extLst>
          </p:cNvPr>
          <p:cNvSpPr/>
          <p:nvPr/>
        </p:nvSpPr>
        <p:spPr>
          <a:xfrm>
            <a:off x="4681677" y="4033381"/>
            <a:ext cx="3068877" cy="1703540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906B2C7-8850-7459-ACAE-8E85FF2E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41" y="4662340"/>
            <a:ext cx="833187" cy="77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E8FC21C-6CFD-F8AF-6B0E-CAEDB6A00055}"/>
              </a:ext>
            </a:extLst>
          </p:cNvPr>
          <p:cNvSpPr txBox="1"/>
          <p:nvPr/>
        </p:nvSpPr>
        <p:spPr>
          <a:xfrm>
            <a:off x="4737780" y="4033378"/>
            <a:ext cx="11484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2"/>
                </a:solidFill>
                <a:latin typeface="Noto Sans JP"/>
              </a:rPr>
              <a:t>製品</a:t>
            </a:r>
            <a:r>
              <a:rPr lang="en-US" altLang="ja-JP" sz="2800" b="1" dirty="0">
                <a:solidFill>
                  <a:schemeClr val="accent2"/>
                </a:solidFill>
                <a:latin typeface="Noto Sans JP"/>
              </a:rPr>
              <a:t>B</a:t>
            </a:r>
            <a:endParaRPr lang="ja-JP" altLang="en-US" sz="2800" dirty="0">
              <a:solidFill>
                <a:schemeClr val="accent2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2EC0BB2-B79E-29D3-3E51-C6AEE29FDAAB}"/>
              </a:ext>
            </a:extLst>
          </p:cNvPr>
          <p:cNvCxnSpPr>
            <a:cxnSpLocks/>
          </p:cNvCxnSpPr>
          <p:nvPr/>
        </p:nvCxnSpPr>
        <p:spPr>
          <a:xfrm>
            <a:off x="5996910" y="5378982"/>
            <a:ext cx="1528174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4E2C246-F08B-104C-4110-AFE198228B5D}"/>
              </a:ext>
            </a:extLst>
          </p:cNvPr>
          <p:cNvSpPr txBox="1"/>
          <p:nvPr/>
        </p:nvSpPr>
        <p:spPr>
          <a:xfrm>
            <a:off x="6184792" y="4400730"/>
            <a:ext cx="11484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accent2"/>
                </a:solidFill>
                <a:latin typeface="Noto Sans JP"/>
              </a:rPr>
              <a:t>稼働</a:t>
            </a:r>
            <a:endParaRPr lang="ja-JP" altLang="en-US" sz="2800" dirty="0">
              <a:solidFill>
                <a:schemeClr val="accent2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44B9FD9-9EA9-F239-BD5B-C1E53B68F63B}"/>
              </a:ext>
            </a:extLst>
          </p:cNvPr>
          <p:cNvSpPr txBox="1"/>
          <p:nvPr/>
        </p:nvSpPr>
        <p:spPr>
          <a:xfrm>
            <a:off x="5967575" y="4853612"/>
            <a:ext cx="1620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2"/>
                </a:solidFill>
                <a:latin typeface="Noto Sans JP"/>
              </a:rPr>
              <a:t>1,500</a:t>
            </a:r>
            <a:r>
              <a:rPr lang="ja-JP" altLang="en-US" sz="2400" b="1" dirty="0">
                <a:solidFill>
                  <a:schemeClr val="accent2"/>
                </a:solidFill>
                <a:latin typeface="Noto Sans JP"/>
              </a:rPr>
              <a:t>時間</a:t>
            </a:r>
            <a:endParaRPr lang="ja-JP" altLang="en-US" sz="2400" dirty="0">
              <a:solidFill>
                <a:schemeClr val="accent2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59A8434-D82A-3E9A-E546-E8FBF3DA33D0}"/>
              </a:ext>
            </a:extLst>
          </p:cNvPr>
          <p:cNvSpPr/>
          <p:nvPr/>
        </p:nvSpPr>
        <p:spPr>
          <a:xfrm>
            <a:off x="7997392" y="4039420"/>
            <a:ext cx="3068877" cy="170354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83235C1B-C30F-531F-B0E5-148A84DC8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356" y="4668379"/>
            <a:ext cx="833187" cy="77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AD8033D-A0EB-B1B8-C5E1-F28C288C6090}"/>
              </a:ext>
            </a:extLst>
          </p:cNvPr>
          <p:cNvSpPr txBox="1"/>
          <p:nvPr/>
        </p:nvSpPr>
        <p:spPr>
          <a:xfrm>
            <a:off x="8053495" y="4039417"/>
            <a:ext cx="11484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00B050"/>
                </a:solidFill>
                <a:latin typeface="Noto Sans JP"/>
              </a:rPr>
              <a:t>製品</a:t>
            </a:r>
            <a:r>
              <a:rPr lang="en-US" altLang="ja-JP" sz="2800" b="1" dirty="0">
                <a:solidFill>
                  <a:srgbClr val="00B050"/>
                </a:solidFill>
                <a:latin typeface="Noto Sans JP"/>
              </a:rPr>
              <a:t>C</a:t>
            </a:r>
            <a:endParaRPr lang="ja-JP" altLang="en-US" sz="2800" dirty="0">
              <a:solidFill>
                <a:srgbClr val="00B050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023FA31-6A6B-3E07-99C2-84C3141AD5CD}"/>
              </a:ext>
            </a:extLst>
          </p:cNvPr>
          <p:cNvCxnSpPr>
            <a:cxnSpLocks/>
          </p:cNvCxnSpPr>
          <p:nvPr/>
        </p:nvCxnSpPr>
        <p:spPr>
          <a:xfrm>
            <a:off x="9312625" y="5385021"/>
            <a:ext cx="1528174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C6857A7-C0C8-FF10-5091-EF90B4FB20B7}"/>
              </a:ext>
            </a:extLst>
          </p:cNvPr>
          <p:cNvSpPr txBox="1"/>
          <p:nvPr/>
        </p:nvSpPr>
        <p:spPr>
          <a:xfrm>
            <a:off x="9500507" y="4406769"/>
            <a:ext cx="11484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>
                <a:solidFill>
                  <a:srgbClr val="00B050"/>
                </a:solidFill>
                <a:latin typeface="Noto Sans JP"/>
              </a:rPr>
              <a:t>稼働</a:t>
            </a:r>
            <a:endParaRPr lang="ja-JP" altLang="en-US" sz="2800" dirty="0">
              <a:solidFill>
                <a:srgbClr val="00B05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B678F26-FDF5-55CC-FD5F-CEE0FD2DDA2F}"/>
              </a:ext>
            </a:extLst>
          </p:cNvPr>
          <p:cNvSpPr txBox="1"/>
          <p:nvPr/>
        </p:nvSpPr>
        <p:spPr>
          <a:xfrm>
            <a:off x="9283290" y="4859651"/>
            <a:ext cx="1620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B050"/>
                </a:solidFill>
                <a:latin typeface="Noto Sans JP"/>
              </a:rPr>
              <a:t>1,100</a:t>
            </a:r>
            <a:r>
              <a:rPr lang="ja-JP" altLang="en-US" sz="2400" b="1" dirty="0">
                <a:solidFill>
                  <a:srgbClr val="00B050"/>
                </a:solidFill>
                <a:latin typeface="Noto Sans JP"/>
              </a:rPr>
              <a:t>時間</a:t>
            </a:r>
            <a:endParaRPr lang="ja-JP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6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88152" y="844806"/>
            <a:ext cx="10015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信頼度</a:t>
            </a:r>
            <a:endParaRPr lang="en-US" altLang="ja-JP" sz="2400" b="0" i="0" dirty="0">
              <a:solidFill>
                <a:srgbClr val="333333"/>
              </a:solidFill>
              <a:effectLst/>
              <a:latin typeface="Noto Sans JP"/>
            </a:endParaRPr>
          </a:p>
          <a:p>
            <a:endParaRPr lang="en-US" altLang="ja-JP" sz="1200" b="0" i="0" dirty="0">
              <a:effectLst/>
              <a:latin typeface="Noto Sans JP"/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単位時間あたりのシステムや機械が機能している確率のことで、信頼性ブロック図で表す。信頼性ブロック図では、直列系と並列系で信頼性を表現する。</a:t>
            </a:r>
            <a:endParaRPr lang="en-US" altLang="ja-JP" sz="20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8CC742D4-C44F-9C13-6C11-011F8356F290}"/>
              </a:ext>
            </a:extLst>
          </p:cNvPr>
          <p:cNvSpPr/>
          <p:nvPr/>
        </p:nvSpPr>
        <p:spPr>
          <a:xfrm>
            <a:off x="3018773" y="3310002"/>
            <a:ext cx="1465545" cy="46346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endParaRPr kumimoji="1" lang="ja-JP" altLang="en-US" sz="2400" b="1" baseline="-25000" dirty="0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285B7B62-C8FE-36B4-B648-BB44E10D1CF2}"/>
              </a:ext>
            </a:extLst>
          </p:cNvPr>
          <p:cNvSpPr/>
          <p:nvPr/>
        </p:nvSpPr>
        <p:spPr>
          <a:xfrm>
            <a:off x="5037551" y="3310002"/>
            <a:ext cx="1465545" cy="46346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2</a:t>
            </a:r>
            <a:endParaRPr kumimoji="1" lang="ja-JP" altLang="en-US" sz="2400" b="1" baseline="-25000" dirty="0"/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96B6C762-71EF-D47F-D94F-E627E97ADACC}"/>
              </a:ext>
            </a:extLst>
          </p:cNvPr>
          <p:cNvSpPr/>
          <p:nvPr/>
        </p:nvSpPr>
        <p:spPr>
          <a:xfrm>
            <a:off x="7056329" y="3310002"/>
            <a:ext cx="1465545" cy="46346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3</a:t>
            </a:r>
            <a:endParaRPr kumimoji="1" lang="ja-JP" altLang="en-US" sz="2400" b="1" baseline="-25000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0FDDBB0-B510-D53B-C35C-E8257D0CF041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4484318" y="3541734"/>
            <a:ext cx="5532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095A044-9648-895A-D49E-667C4FE8606B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6503096" y="3541734"/>
            <a:ext cx="5532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5D5B26B-B638-A9EF-BD4B-0175CB8C30C2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630466" y="3541734"/>
            <a:ext cx="3883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線コネクタ 1026">
            <a:extLst>
              <a:ext uri="{FF2B5EF4-FFF2-40B4-BE49-F238E27FC236}">
                <a16:creationId xmlns:a16="http://schemas.microsoft.com/office/drawing/2014/main" id="{50C2C982-D697-044C-01A3-F429445BEFE3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8521874" y="3541734"/>
            <a:ext cx="3590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テキスト ボックス 1030">
            <a:extLst>
              <a:ext uri="{FF2B5EF4-FFF2-40B4-BE49-F238E27FC236}">
                <a16:creationId xmlns:a16="http://schemas.microsoft.com/office/drawing/2014/main" id="{563D36BB-0176-46AB-2428-C832FA90ADC5}"/>
              </a:ext>
            </a:extLst>
          </p:cNvPr>
          <p:cNvSpPr txBox="1"/>
          <p:nvPr/>
        </p:nvSpPr>
        <p:spPr>
          <a:xfrm>
            <a:off x="2471803" y="2812184"/>
            <a:ext cx="1279742" cy="463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  <a:latin typeface="Noto Sans JP"/>
              </a:rPr>
              <a:t>直列系</a:t>
            </a:r>
            <a:endParaRPr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32" name="フローチャート: 処理 1031">
            <a:extLst>
              <a:ext uri="{FF2B5EF4-FFF2-40B4-BE49-F238E27FC236}">
                <a16:creationId xmlns:a16="http://schemas.microsoft.com/office/drawing/2014/main" id="{9C029A6F-EF91-C328-9B2F-5C03049C0B4E}"/>
              </a:ext>
            </a:extLst>
          </p:cNvPr>
          <p:cNvSpPr/>
          <p:nvPr/>
        </p:nvSpPr>
        <p:spPr>
          <a:xfrm>
            <a:off x="5037551" y="4331357"/>
            <a:ext cx="1465545" cy="46346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endParaRPr kumimoji="1" lang="ja-JP" altLang="en-US" sz="2400" b="1" baseline="-25000" dirty="0"/>
          </a:p>
        </p:txBody>
      </p:sp>
      <p:sp>
        <p:nvSpPr>
          <p:cNvPr id="1033" name="フローチャート: 処理 1032">
            <a:extLst>
              <a:ext uri="{FF2B5EF4-FFF2-40B4-BE49-F238E27FC236}">
                <a16:creationId xmlns:a16="http://schemas.microsoft.com/office/drawing/2014/main" id="{EF218875-3703-C188-5FEA-63F4870B684C}"/>
              </a:ext>
            </a:extLst>
          </p:cNvPr>
          <p:cNvSpPr/>
          <p:nvPr/>
        </p:nvSpPr>
        <p:spPr>
          <a:xfrm>
            <a:off x="5037550" y="5015630"/>
            <a:ext cx="1465545" cy="46346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2</a:t>
            </a:r>
            <a:endParaRPr kumimoji="1" lang="ja-JP" altLang="en-US" sz="2400" b="1" baseline="-25000" dirty="0"/>
          </a:p>
        </p:txBody>
      </p:sp>
      <p:sp>
        <p:nvSpPr>
          <p:cNvPr id="1034" name="フローチャート: 処理 1033">
            <a:extLst>
              <a:ext uri="{FF2B5EF4-FFF2-40B4-BE49-F238E27FC236}">
                <a16:creationId xmlns:a16="http://schemas.microsoft.com/office/drawing/2014/main" id="{0CE8248C-AA5F-8211-E4DD-933B6A5068C3}"/>
              </a:ext>
            </a:extLst>
          </p:cNvPr>
          <p:cNvSpPr/>
          <p:nvPr/>
        </p:nvSpPr>
        <p:spPr>
          <a:xfrm>
            <a:off x="5041727" y="5699903"/>
            <a:ext cx="1465545" cy="46346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3</a:t>
            </a:r>
            <a:endParaRPr kumimoji="1" lang="ja-JP" altLang="en-US" sz="2400" b="1" baseline="-25000" dirty="0"/>
          </a:p>
        </p:txBody>
      </p:sp>
      <p:cxnSp>
        <p:nvCxnSpPr>
          <p:cNvPr id="1036" name="コネクタ: カギ線 1035">
            <a:extLst>
              <a:ext uri="{FF2B5EF4-FFF2-40B4-BE49-F238E27FC236}">
                <a16:creationId xmlns:a16="http://schemas.microsoft.com/office/drawing/2014/main" id="{B8688969-B174-7923-6199-26237EC03BF7}"/>
              </a:ext>
            </a:extLst>
          </p:cNvPr>
          <p:cNvCxnSpPr>
            <a:stCxn id="1032" idx="3"/>
            <a:endCxn id="1033" idx="3"/>
          </p:cNvCxnSpPr>
          <p:nvPr/>
        </p:nvCxnSpPr>
        <p:spPr>
          <a:xfrm flipH="1">
            <a:off x="6503095" y="4563089"/>
            <a:ext cx="1" cy="684273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コネクタ: カギ線 1036">
            <a:extLst>
              <a:ext uri="{FF2B5EF4-FFF2-40B4-BE49-F238E27FC236}">
                <a16:creationId xmlns:a16="http://schemas.microsoft.com/office/drawing/2014/main" id="{D053B1F1-0E31-D2FD-A8DF-56927F6F0CF1}"/>
              </a:ext>
            </a:extLst>
          </p:cNvPr>
          <p:cNvCxnSpPr>
            <a:cxnSpLocks/>
            <a:stCxn id="1034" idx="3"/>
            <a:endCxn id="1033" idx="3"/>
          </p:cNvCxnSpPr>
          <p:nvPr/>
        </p:nvCxnSpPr>
        <p:spPr>
          <a:xfrm flipH="1" flipV="1">
            <a:off x="6503095" y="5247362"/>
            <a:ext cx="4177" cy="684273"/>
          </a:xfrm>
          <a:prstGeom prst="bentConnector3">
            <a:avLst>
              <a:gd name="adj1" fmla="val -5472827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コネクタ: カギ線 1039">
            <a:extLst>
              <a:ext uri="{FF2B5EF4-FFF2-40B4-BE49-F238E27FC236}">
                <a16:creationId xmlns:a16="http://schemas.microsoft.com/office/drawing/2014/main" id="{90E5EAF5-BF51-5468-B647-D556B3579692}"/>
              </a:ext>
            </a:extLst>
          </p:cNvPr>
          <p:cNvCxnSpPr>
            <a:cxnSpLocks/>
            <a:stCxn id="1033" idx="1"/>
            <a:endCxn id="1032" idx="1"/>
          </p:cNvCxnSpPr>
          <p:nvPr/>
        </p:nvCxnSpPr>
        <p:spPr>
          <a:xfrm rot="10800000" flipH="1">
            <a:off x="5037549" y="4563090"/>
            <a:ext cx="1" cy="684273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コネクタ: カギ線 1042">
            <a:extLst>
              <a:ext uri="{FF2B5EF4-FFF2-40B4-BE49-F238E27FC236}">
                <a16:creationId xmlns:a16="http://schemas.microsoft.com/office/drawing/2014/main" id="{66084688-2C3B-0BF6-9074-540BDEBFC4F9}"/>
              </a:ext>
            </a:extLst>
          </p:cNvPr>
          <p:cNvCxnSpPr>
            <a:cxnSpLocks/>
            <a:stCxn id="1033" idx="1"/>
            <a:endCxn id="1034" idx="1"/>
          </p:cNvCxnSpPr>
          <p:nvPr/>
        </p:nvCxnSpPr>
        <p:spPr>
          <a:xfrm rot="10800000" flipH="1" flipV="1">
            <a:off x="5037549" y="5247361"/>
            <a:ext cx="4177" cy="684273"/>
          </a:xfrm>
          <a:prstGeom prst="bentConnector3">
            <a:avLst>
              <a:gd name="adj1" fmla="val -5472827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線コネクタ 1045">
            <a:extLst>
              <a:ext uri="{FF2B5EF4-FFF2-40B4-BE49-F238E27FC236}">
                <a16:creationId xmlns:a16="http://schemas.microsoft.com/office/drawing/2014/main" id="{34F55D73-6B69-80E5-3B03-B32A79E8F261}"/>
              </a:ext>
            </a:extLst>
          </p:cNvPr>
          <p:cNvCxnSpPr>
            <a:cxnSpLocks/>
            <a:endCxn id="1033" idx="3"/>
          </p:cNvCxnSpPr>
          <p:nvPr/>
        </p:nvCxnSpPr>
        <p:spPr>
          <a:xfrm flipH="1">
            <a:off x="6503095" y="5247362"/>
            <a:ext cx="71189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線コネクタ 1048">
            <a:extLst>
              <a:ext uri="{FF2B5EF4-FFF2-40B4-BE49-F238E27FC236}">
                <a16:creationId xmlns:a16="http://schemas.microsoft.com/office/drawing/2014/main" id="{09728D9C-EEDA-18CA-A8C6-D57E54CB3BBB}"/>
              </a:ext>
            </a:extLst>
          </p:cNvPr>
          <p:cNvCxnSpPr>
            <a:cxnSpLocks/>
            <a:stCxn id="1033" idx="1"/>
          </p:cNvCxnSpPr>
          <p:nvPr/>
        </p:nvCxnSpPr>
        <p:spPr>
          <a:xfrm flipH="1" flipV="1">
            <a:off x="4325651" y="5247361"/>
            <a:ext cx="711899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テキスト ボックス 1050">
            <a:extLst>
              <a:ext uri="{FF2B5EF4-FFF2-40B4-BE49-F238E27FC236}">
                <a16:creationId xmlns:a16="http://schemas.microsoft.com/office/drawing/2014/main" id="{8192AFEA-3DF7-3E2E-8489-30A185E29A5D}"/>
              </a:ext>
            </a:extLst>
          </p:cNvPr>
          <p:cNvSpPr txBox="1"/>
          <p:nvPr/>
        </p:nvSpPr>
        <p:spPr>
          <a:xfrm>
            <a:off x="3664905" y="4174781"/>
            <a:ext cx="1279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chemeClr val="accent2"/>
                </a:solidFill>
                <a:latin typeface="Noto Sans JP"/>
              </a:rPr>
              <a:t>並列系</a:t>
            </a:r>
            <a:endParaRPr lang="ja-JP" alt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9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175834" y="1370900"/>
            <a:ext cx="9558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直列系の信頼度の計算方法</a:t>
            </a:r>
            <a:endParaRPr lang="en-US" altLang="ja-JP" sz="2400" b="0" i="0" dirty="0">
              <a:solidFill>
                <a:srgbClr val="333333"/>
              </a:solidFill>
              <a:effectLst/>
              <a:latin typeface="Noto Sans JP"/>
            </a:endParaRPr>
          </a:p>
          <a:p>
            <a:endParaRPr lang="en-US" altLang="ja-JP" sz="1200" b="0" i="0" dirty="0">
              <a:effectLst/>
              <a:latin typeface="Noto Sans JP"/>
            </a:endParaRPr>
          </a:p>
          <a:p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　信頼度 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= R</a:t>
            </a:r>
            <a:r>
              <a:rPr lang="en-US" altLang="ja-JP" sz="2400" i="0" baseline="-25000" dirty="0">
                <a:solidFill>
                  <a:srgbClr val="333333"/>
                </a:solidFill>
                <a:effectLst/>
                <a:latin typeface="Noto Sans JP"/>
              </a:rPr>
              <a:t>1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 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× R</a:t>
            </a:r>
            <a:r>
              <a:rPr lang="en-US" altLang="ja-JP" sz="2400" baseline="-25000" dirty="0">
                <a:solidFill>
                  <a:srgbClr val="333333"/>
                </a:solidFill>
                <a:latin typeface="Noto Sans JP"/>
              </a:rPr>
              <a:t>2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 × R</a:t>
            </a:r>
            <a:r>
              <a:rPr lang="en-US" altLang="ja-JP" sz="2400" baseline="-25000" dirty="0">
                <a:solidFill>
                  <a:srgbClr val="333333"/>
                </a:solidFill>
                <a:latin typeface="Noto Sans JP"/>
              </a:rPr>
              <a:t>3</a:t>
            </a:r>
            <a:r>
              <a:rPr lang="ja-JP" altLang="en-US" sz="2400" baseline="-25000" dirty="0">
                <a:solidFill>
                  <a:srgbClr val="333333"/>
                </a:solidFill>
                <a:latin typeface="Noto Sans JP"/>
              </a:rPr>
              <a:t>　</a:t>
            </a:r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　　　　 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= 0.90×0.95×0.85</a:t>
            </a:r>
          </a:p>
          <a:p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                   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≒ 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0.727</a:t>
            </a:r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0F92DA3C-E3B2-4CA7-BF90-022CC7E3B4AC}"/>
              </a:ext>
            </a:extLst>
          </p:cNvPr>
          <p:cNvSpPr/>
          <p:nvPr/>
        </p:nvSpPr>
        <p:spPr>
          <a:xfrm>
            <a:off x="3106455" y="3836096"/>
            <a:ext cx="1465545" cy="46346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endParaRPr kumimoji="1" lang="ja-JP" altLang="en-US" sz="2400" b="1" baseline="-25000" dirty="0"/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A9AA1A3E-948B-FCA7-CD5D-FDE1BDC6E9FD}"/>
              </a:ext>
            </a:extLst>
          </p:cNvPr>
          <p:cNvSpPr/>
          <p:nvPr/>
        </p:nvSpPr>
        <p:spPr>
          <a:xfrm>
            <a:off x="5125233" y="3836096"/>
            <a:ext cx="1465545" cy="46346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2</a:t>
            </a:r>
            <a:endParaRPr kumimoji="1" lang="ja-JP" altLang="en-US" sz="2400" b="1" baseline="-25000" dirty="0"/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ABB47F51-6041-D52F-6639-4E3CE03015FA}"/>
              </a:ext>
            </a:extLst>
          </p:cNvPr>
          <p:cNvSpPr/>
          <p:nvPr/>
        </p:nvSpPr>
        <p:spPr>
          <a:xfrm>
            <a:off x="7144011" y="3836096"/>
            <a:ext cx="1465545" cy="46346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3</a:t>
            </a:r>
            <a:endParaRPr kumimoji="1" lang="ja-JP" altLang="en-US" sz="2400" b="1" baseline="-250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53F3174-0F08-7458-86C9-5CB0CBE7D7F1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572000" y="4067828"/>
            <a:ext cx="5532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D0EC076-879C-FAA4-80C4-7F8BC4F7BC69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6590778" y="4067828"/>
            <a:ext cx="5532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79BD784-ADE3-A327-D883-426EF791B668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718148" y="4067828"/>
            <a:ext cx="3883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9A5EEFD-8C65-12A7-6AC5-B11028620A71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8609556" y="4067828"/>
            <a:ext cx="3590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5DE899-7C03-6E33-CF5D-B126A8E18AE6}"/>
              </a:ext>
            </a:extLst>
          </p:cNvPr>
          <p:cNvSpPr txBox="1"/>
          <p:nvPr/>
        </p:nvSpPr>
        <p:spPr>
          <a:xfrm>
            <a:off x="3199356" y="3372643"/>
            <a:ext cx="1279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  <a:latin typeface="Noto Sans JP"/>
              </a:rPr>
              <a:t>0.90</a:t>
            </a:r>
            <a:endParaRPr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913C2C9-3A90-9F8F-3DEF-1230ECB96907}"/>
              </a:ext>
            </a:extLst>
          </p:cNvPr>
          <p:cNvSpPr txBox="1"/>
          <p:nvPr/>
        </p:nvSpPr>
        <p:spPr>
          <a:xfrm>
            <a:off x="5171683" y="3372643"/>
            <a:ext cx="1279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  <a:latin typeface="Noto Sans JP"/>
              </a:rPr>
              <a:t>0.95</a:t>
            </a:r>
            <a:endParaRPr lang="ja-JP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1A77EA-A4F6-A4C9-D370-67EB78D0EC83}"/>
              </a:ext>
            </a:extLst>
          </p:cNvPr>
          <p:cNvSpPr txBox="1"/>
          <p:nvPr/>
        </p:nvSpPr>
        <p:spPr>
          <a:xfrm>
            <a:off x="7190461" y="3372642"/>
            <a:ext cx="1279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1"/>
                </a:solidFill>
                <a:latin typeface="Noto Sans JP"/>
              </a:rPr>
              <a:t>0.85</a:t>
            </a:r>
            <a:endParaRPr lang="ja-JP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3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13412" y="1433464"/>
            <a:ext cx="9558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並列</a:t>
            </a:r>
            <a:r>
              <a:rPr lang="ja-JP" altLang="en-US" sz="2400" b="1" dirty="0">
                <a:solidFill>
                  <a:srgbClr val="FF0000"/>
                </a:solidFill>
              </a:rPr>
              <a:t>系の信頼度の計算方法</a:t>
            </a:r>
            <a:endParaRPr lang="en-US" altLang="ja-JP" sz="2400" b="0" i="0" dirty="0">
              <a:solidFill>
                <a:srgbClr val="333333"/>
              </a:solidFill>
              <a:effectLst/>
              <a:latin typeface="Noto Sans JP"/>
            </a:endParaRPr>
          </a:p>
          <a:p>
            <a:endParaRPr lang="en-US" altLang="ja-JP" sz="1200" b="0" i="0" dirty="0">
              <a:effectLst/>
              <a:latin typeface="Noto Sans JP"/>
            </a:endParaRPr>
          </a:p>
          <a:p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　信頼度 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= 1 - (1-R</a:t>
            </a:r>
            <a:r>
              <a:rPr lang="en-US" altLang="ja-JP" sz="2400" i="0" baseline="-25000" dirty="0">
                <a:solidFill>
                  <a:srgbClr val="333333"/>
                </a:solidFill>
                <a:effectLst/>
                <a:latin typeface="Noto Sans JP"/>
              </a:rPr>
              <a:t>1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) 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× (1-R</a:t>
            </a:r>
            <a:r>
              <a:rPr lang="en-US" altLang="ja-JP" sz="2400" baseline="-25000" dirty="0">
                <a:solidFill>
                  <a:srgbClr val="333333"/>
                </a:solidFill>
                <a:latin typeface="Noto Sans JP"/>
              </a:rPr>
              <a:t>2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) × (1-R</a:t>
            </a:r>
            <a:r>
              <a:rPr lang="en-US" altLang="ja-JP" sz="2400" baseline="-25000" dirty="0">
                <a:solidFill>
                  <a:srgbClr val="333333"/>
                </a:solidFill>
                <a:latin typeface="Noto Sans JP"/>
              </a:rPr>
              <a:t>3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)</a:t>
            </a: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　　　　 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= 1-(1-0.90)×(1-0.95)×(1-0.85)</a:t>
            </a:r>
          </a:p>
          <a:p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                   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≒ 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0.999</a:t>
            </a:r>
          </a:p>
        </p:txBody>
      </p:sp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221E2768-7EDA-6B32-2A66-D271CEA70E5A}"/>
              </a:ext>
            </a:extLst>
          </p:cNvPr>
          <p:cNvSpPr/>
          <p:nvPr/>
        </p:nvSpPr>
        <p:spPr>
          <a:xfrm>
            <a:off x="5150285" y="3732775"/>
            <a:ext cx="1465545" cy="46346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1</a:t>
            </a:r>
            <a:endParaRPr kumimoji="1" lang="ja-JP" altLang="en-US" sz="2400" b="1" baseline="-25000" dirty="0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CFE48E67-ACDB-52DF-2659-13406BEE75DB}"/>
              </a:ext>
            </a:extLst>
          </p:cNvPr>
          <p:cNvSpPr/>
          <p:nvPr/>
        </p:nvSpPr>
        <p:spPr>
          <a:xfrm>
            <a:off x="5150284" y="4417048"/>
            <a:ext cx="1465545" cy="46346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2</a:t>
            </a:r>
            <a:endParaRPr kumimoji="1" lang="ja-JP" altLang="en-US" sz="2400" b="1" baseline="-25000" dirty="0"/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85D03B92-41DF-5BCF-EDCF-CCFB0D96C929}"/>
              </a:ext>
            </a:extLst>
          </p:cNvPr>
          <p:cNvSpPr/>
          <p:nvPr/>
        </p:nvSpPr>
        <p:spPr>
          <a:xfrm>
            <a:off x="5154461" y="5101321"/>
            <a:ext cx="1465545" cy="46346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R</a:t>
            </a:r>
            <a:r>
              <a:rPr kumimoji="1" lang="en-US" altLang="ja-JP" sz="2400" b="1" baseline="-25000" dirty="0"/>
              <a:t>3</a:t>
            </a:r>
            <a:endParaRPr kumimoji="1" lang="ja-JP" altLang="en-US" sz="2400" b="1" baseline="-25000" dirty="0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3606ADA7-7A2C-9466-AF35-BA481E768C0E}"/>
              </a:ext>
            </a:extLst>
          </p:cNvPr>
          <p:cNvCxnSpPr>
            <a:stCxn id="2" idx="3"/>
            <a:endCxn id="6" idx="3"/>
          </p:cNvCxnSpPr>
          <p:nvPr/>
        </p:nvCxnSpPr>
        <p:spPr>
          <a:xfrm flipH="1">
            <a:off x="6615829" y="3964507"/>
            <a:ext cx="1" cy="684273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FBBCC188-BA16-7771-0E28-10202E89D80E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>
          <a:xfrm flipH="1" flipV="1">
            <a:off x="6615829" y="4648780"/>
            <a:ext cx="4177" cy="684273"/>
          </a:xfrm>
          <a:prstGeom prst="bentConnector3">
            <a:avLst>
              <a:gd name="adj1" fmla="val -5472827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320AC45D-94A1-9C91-E025-9C0EB1B76FB5}"/>
              </a:ext>
            </a:extLst>
          </p:cNvPr>
          <p:cNvCxnSpPr>
            <a:cxnSpLocks/>
            <a:stCxn id="6" idx="1"/>
            <a:endCxn id="2" idx="1"/>
          </p:cNvCxnSpPr>
          <p:nvPr/>
        </p:nvCxnSpPr>
        <p:spPr>
          <a:xfrm rot="10800000" flipH="1">
            <a:off x="5150283" y="3964508"/>
            <a:ext cx="1" cy="684273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235B9B40-43D5-24AA-D6BA-A6B3F5BC8E48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H="1" flipV="1">
            <a:off x="5150283" y="4648779"/>
            <a:ext cx="4177" cy="684273"/>
          </a:xfrm>
          <a:prstGeom prst="bentConnector3">
            <a:avLst>
              <a:gd name="adj1" fmla="val -5472827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EB64B9D-BD47-F9E5-A2CD-01AA3D7533BD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615829" y="4648780"/>
            <a:ext cx="71189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2EC83A0-99E1-A683-AE28-A247B3B9351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438385" y="4648779"/>
            <a:ext cx="711899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90DA3F-C7C1-3A9A-A2D2-5252BC94CBF7}"/>
              </a:ext>
            </a:extLst>
          </p:cNvPr>
          <p:cNvSpPr txBox="1"/>
          <p:nvPr/>
        </p:nvSpPr>
        <p:spPr>
          <a:xfrm>
            <a:off x="3777639" y="3576199"/>
            <a:ext cx="1279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chemeClr val="accent2"/>
                </a:solidFill>
                <a:latin typeface="Noto Sans JP"/>
              </a:rPr>
              <a:t>並列系</a:t>
            </a:r>
            <a:endParaRPr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DB9E1B0-B0F0-F92B-2AE5-672377FFB466}"/>
              </a:ext>
            </a:extLst>
          </p:cNvPr>
          <p:cNvSpPr txBox="1"/>
          <p:nvPr/>
        </p:nvSpPr>
        <p:spPr>
          <a:xfrm>
            <a:off x="6443598" y="3573206"/>
            <a:ext cx="1431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2"/>
                </a:solidFill>
                <a:latin typeface="Noto Sans JP"/>
              </a:rPr>
              <a:t>0.90</a:t>
            </a:r>
            <a:endParaRPr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617E065-DE72-7C87-48F1-1760DD3C242F}"/>
              </a:ext>
            </a:extLst>
          </p:cNvPr>
          <p:cNvSpPr txBox="1"/>
          <p:nvPr/>
        </p:nvSpPr>
        <p:spPr>
          <a:xfrm>
            <a:off x="6531800" y="4252018"/>
            <a:ext cx="1279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2"/>
                </a:solidFill>
                <a:latin typeface="Noto Sans JP"/>
              </a:rPr>
              <a:t>0.95</a:t>
            </a:r>
            <a:endParaRPr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7BF4CFA-087D-A2DD-01B4-558CA8AD502C}"/>
              </a:ext>
            </a:extLst>
          </p:cNvPr>
          <p:cNvSpPr txBox="1"/>
          <p:nvPr/>
        </p:nvSpPr>
        <p:spPr>
          <a:xfrm>
            <a:off x="6545896" y="5256267"/>
            <a:ext cx="1279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accent2"/>
                </a:solidFill>
                <a:latin typeface="Noto Sans JP"/>
              </a:rPr>
              <a:t>0.85</a:t>
            </a:r>
            <a:endParaRPr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EF2073F-631D-32FF-0467-B2D2F3FDCD9A}"/>
              </a:ext>
            </a:extLst>
          </p:cNvPr>
          <p:cNvSpPr/>
          <p:nvPr/>
        </p:nvSpPr>
        <p:spPr>
          <a:xfrm>
            <a:off x="5473875" y="2029216"/>
            <a:ext cx="751562" cy="375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吹き出し: 四角形 26">
            <a:extLst>
              <a:ext uri="{FF2B5EF4-FFF2-40B4-BE49-F238E27FC236}">
                <a16:creationId xmlns:a16="http://schemas.microsoft.com/office/drawing/2014/main" id="{1837114B-EF56-9CC6-FCB2-D3FEDA1137D9}"/>
              </a:ext>
            </a:extLst>
          </p:cNvPr>
          <p:cNvSpPr/>
          <p:nvPr/>
        </p:nvSpPr>
        <p:spPr>
          <a:xfrm>
            <a:off x="6615829" y="1578279"/>
            <a:ext cx="1526089" cy="538620"/>
          </a:xfrm>
          <a:prstGeom prst="wedgeRectCallout">
            <a:avLst>
              <a:gd name="adj1" fmla="val -65156"/>
              <a:gd name="adj2" fmla="val 71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不信頼度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5211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58761" y="1144404"/>
            <a:ext cx="430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30</a:t>
            </a:r>
            <a:r>
              <a:rPr lang="ja-JP" altLang="en-US" sz="2000" b="1" dirty="0">
                <a:latin typeface="Noto Sans JP"/>
              </a:rPr>
              <a:t>年度 春季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9747977-DDD9-A9AF-73FD-ACBFE42E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192" y="1544514"/>
            <a:ext cx="8833615" cy="286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8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787</Words>
  <Application>Microsoft Office PowerPoint</Application>
  <PresentationFormat>ワイド画面</PresentationFormat>
  <Paragraphs>165</Paragraphs>
  <Slides>17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54</cp:revision>
  <dcterms:created xsi:type="dcterms:W3CDTF">2024-03-06T00:46:31Z</dcterms:created>
  <dcterms:modified xsi:type="dcterms:W3CDTF">2025-01-30T04:39:38Z</dcterms:modified>
</cp:coreProperties>
</file>