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36" r:id="rId2"/>
    <p:sldId id="256" r:id="rId3"/>
    <p:sldId id="620" r:id="rId4"/>
    <p:sldId id="616" r:id="rId5"/>
    <p:sldId id="617" r:id="rId6"/>
    <p:sldId id="618" r:id="rId7"/>
    <p:sldId id="619" r:id="rId8"/>
    <p:sldId id="961" r:id="rId9"/>
    <p:sldId id="959" r:id="rId10"/>
    <p:sldId id="621" r:id="rId11"/>
    <p:sldId id="953" r:id="rId12"/>
    <p:sldId id="958" r:id="rId13"/>
    <p:sldId id="379" r:id="rId14"/>
    <p:sldId id="96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74" d="100"/>
          <a:sy n="74" d="100"/>
        </p:scale>
        <p:origin x="42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61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-SSID/ESSID-</a:t>
            </a:r>
            <a:endParaRPr lang="ja-JP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6B7D543-016B-322D-6B2B-13930769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1407077"/>
            <a:ext cx="9764488" cy="304842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6A3C40B-5E55-F1D2-A038-9B82853424B9}"/>
              </a:ext>
            </a:extLst>
          </p:cNvPr>
          <p:cNvSpPr/>
          <p:nvPr/>
        </p:nvSpPr>
        <p:spPr>
          <a:xfrm>
            <a:off x="1682552" y="350121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4AE5B9-DFBA-0C94-8A6C-246B10CC1684}"/>
              </a:ext>
            </a:extLst>
          </p:cNvPr>
          <p:cNvSpPr txBox="1"/>
          <p:nvPr/>
        </p:nvSpPr>
        <p:spPr>
          <a:xfrm>
            <a:off x="1213756" y="1029469"/>
            <a:ext cx="168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95009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707551C-F362-DE4C-B18C-61721810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652075"/>
            <a:ext cx="10412278" cy="55538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1432C6-C72D-9BA5-39D9-4A8DE04E5369}"/>
              </a:ext>
            </a:extLst>
          </p:cNvPr>
          <p:cNvSpPr txBox="1"/>
          <p:nvPr/>
        </p:nvSpPr>
        <p:spPr>
          <a:xfrm>
            <a:off x="1133448" y="216669"/>
            <a:ext cx="162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76649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707551C-F362-DE4C-B18C-61721810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652075"/>
            <a:ext cx="10412278" cy="555385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0A17AB3-2CEE-F9A5-7195-198195F01C37}"/>
              </a:ext>
            </a:extLst>
          </p:cNvPr>
          <p:cNvSpPr/>
          <p:nvPr/>
        </p:nvSpPr>
        <p:spPr>
          <a:xfrm>
            <a:off x="1418260" y="271820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F14902-7B7F-47F3-C1CB-0662D34CFE3F}"/>
              </a:ext>
            </a:extLst>
          </p:cNvPr>
          <p:cNvSpPr txBox="1"/>
          <p:nvPr/>
        </p:nvSpPr>
        <p:spPr>
          <a:xfrm>
            <a:off x="1133448" y="216669"/>
            <a:ext cx="168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6BF7C6-97C8-185D-9FAB-F09EF4C67020}"/>
              </a:ext>
            </a:extLst>
          </p:cNvPr>
          <p:cNvCxnSpPr/>
          <p:nvPr/>
        </p:nvCxnSpPr>
        <p:spPr>
          <a:xfrm>
            <a:off x="10013244" y="1117600"/>
            <a:ext cx="10272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F2515EF-249D-2024-1613-807ED1F6EADD}"/>
              </a:ext>
            </a:extLst>
          </p:cNvPr>
          <p:cNvCxnSpPr>
            <a:cxnSpLocks/>
          </p:cNvCxnSpPr>
          <p:nvPr/>
        </p:nvCxnSpPr>
        <p:spPr>
          <a:xfrm>
            <a:off x="1418260" y="1642533"/>
            <a:ext cx="2747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5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529EEF-5360-9D82-C21F-C777D37541F2}"/>
              </a:ext>
            </a:extLst>
          </p:cNvPr>
          <p:cNvSpPr txBox="1"/>
          <p:nvPr/>
        </p:nvSpPr>
        <p:spPr>
          <a:xfrm>
            <a:off x="1024627" y="1691876"/>
            <a:ext cx="302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8C3C78-0BFE-E62E-F549-4AB087F1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27" y="2109704"/>
            <a:ext cx="10142746" cy="26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529EEF-5360-9D82-C21F-C777D37541F2}"/>
              </a:ext>
            </a:extLst>
          </p:cNvPr>
          <p:cNvSpPr txBox="1"/>
          <p:nvPr/>
        </p:nvSpPr>
        <p:spPr>
          <a:xfrm>
            <a:off x="1024627" y="1691876"/>
            <a:ext cx="302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8C3C78-0BFE-E62E-F549-4AB087F1D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27" y="2109704"/>
            <a:ext cx="10142746" cy="2638591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4A0EEA60-7892-CC56-0CB9-29973C3C00AB}"/>
              </a:ext>
            </a:extLst>
          </p:cNvPr>
          <p:cNvSpPr/>
          <p:nvPr/>
        </p:nvSpPr>
        <p:spPr>
          <a:xfrm>
            <a:off x="1497282" y="429887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3F97E66-78DE-F9A5-01CF-99F851CE53C5}"/>
              </a:ext>
            </a:extLst>
          </p:cNvPr>
          <p:cNvCxnSpPr>
            <a:cxnSpLocks/>
          </p:cNvCxnSpPr>
          <p:nvPr/>
        </p:nvCxnSpPr>
        <p:spPr>
          <a:xfrm>
            <a:off x="4301066" y="2641600"/>
            <a:ext cx="5757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3F69A65-0381-73A3-7045-8084ECFC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35" y="4218795"/>
            <a:ext cx="2253284" cy="17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32723" y="634022"/>
            <a:ext cx="10779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SSID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Service Set Identifier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Wi-Fi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ネットワーク名を識別する名前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。多くの場合、暗号化キーとセットで運用される。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はあくまでも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Wi-Fi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ネットワークの識別名で、それ自体に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セキュリティ対策の効果はない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。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と暗号化キーは、メーカーや機種によって表記名が異なる。例えば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は「ネットワーク名」、暗号化キーは「ネットワークキー」「セキュリティキー」「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WEP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キー」「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WPA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キー」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「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PSK-AES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」など、様々な呼び方が存在する。</a:t>
            </a:r>
            <a:endParaRPr lang="en-US" altLang="ja-JP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1C94E-4E16-34AD-2CB8-B28380C8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815" y="4391474"/>
            <a:ext cx="946169" cy="102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A58064C-1DF6-F93B-605F-839E82AF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72178" y="4119170"/>
            <a:ext cx="1141397" cy="179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-Fi（WiFi）のアイコン・イラスト">
            <a:extLst>
              <a:ext uri="{FF2B5EF4-FFF2-40B4-BE49-F238E27FC236}">
                <a16:creationId xmlns:a16="http://schemas.microsoft.com/office/drawing/2014/main" id="{4EC9C674-9E9D-C617-269B-C38757AD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77506" y="4446643"/>
            <a:ext cx="1344798" cy="134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DEE87C-6202-85F3-4310-1662E1C9FC45}"/>
              </a:ext>
            </a:extLst>
          </p:cNvPr>
          <p:cNvSpPr txBox="1"/>
          <p:nvPr/>
        </p:nvSpPr>
        <p:spPr>
          <a:xfrm>
            <a:off x="5073787" y="3987963"/>
            <a:ext cx="107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</a:rPr>
              <a:t>SSID</a:t>
            </a:r>
            <a:endParaRPr lang="ja-JP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06419" y="1136043"/>
            <a:ext cx="10779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ESSID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Extended Service Set Identifier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アクセスポイントの識別子である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を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複数のアクセスポイント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を設置したネットワークにおいても使用できるように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拡張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した識別子のこと。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  <a:p>
            <a:r>
              <a:rPr lang="ja-JP" altLang="en-US" sz="2400" dirty="0"/>
              <a:t>現在では</a:t>
            </a:r>
            <a:r>
              <a:rPr lang="en-US" altLang="ja-JP" sz="2400" dirty="0"/>
              <a:t>ESSID</a:t>
            </a:r>
            <a:r>
              <a:rPr lang="ja-JP" altLang="en-US" sz="2400" dirty="0"/>
              <a:t>の意味で</a:t>
            </a:r>
            <a:r>
              <a:rPr lang="en-US" altLang="ja-JP" sz="2400" dirty="0"/>
              <a:t>SSID</a:t>
            </a:r>
            <a:r>
              <a:rPr lang="ja-JP" altLang="en-US" sz="2400" dirty="0"/>
              <a:t>という語を使う場合が多い。</a:t>
            </a:r>
            <a:endParaRPr lang="en-US" altLang="ja-JP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58064C-1DF6-F93B-605F-839E82AF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17333" y="3291726"/>
            <a:ext cx="1603022" cy="25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8F102246-DE75-80F6-B1BA-C72EAB59C26C}"/>
              </a:ext>
            </a:extLst>
          </p:cNvPr>
          <p:cNvSpPr/>
          <p:nvPr/>
        </p:nvSpPr>
        <p:spPr>
          <a:xfrm>
            <a:off x="5441244" y="3984978"/>
            <a:ext cx="3160889" cy="970844"/>
          </a:xfrm>
          <a:prstGeom prst="wedgeRectCallout">
            <a:avLst>
              <a:gd name="adj1" fmla="val -70119"/>
              <a:gd name="adj2" fmla="val 40407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SSID</a:t>
            </a:r>
          </a:p>
          <a:p>
            <a:pPr algn="ctr"/>
            <a:r>
              <a:rPr kumimoji="1" lang="en-US" altLang="ja-JP" dirty="0"/>
              <a:t>5GHz</a:t>
            </a:r>
            <a:r>
              <a:rPr kumimoji="1" lang="ja-JP" altLang="en-US" dirty="0"/>
              <a:t>：</a:t>
            </a:r>
            <a:r>
              <a:rPr kumimoji="1" lang="en-US" altLang="ja-JP" dirty="0"/>
              <a:t>XXXX-111-XXX</a:t>
            </a:r>
          </a:p>
          <a:p>
            <a:pPr algn="ctr"/>
            <a:r>
              <a:rPr kumimoji="1" lang="en-US" altLang="ja-JP" dirty="0"/>
              <a:t>2.4GHz</a:t>
            </a:r>
            <a:r>
              <a:rPr kumimoji="1" lang="ja-JP" altLang="en-US" dirty="0"/>
              <a:t>：</a:t>
            </a:r>
            <a:r>
              <a:rPr kumimoji="1" lang="en-US" altLang="ja-JP" dirty="0"/>
              <a:t>XXXX-222-XXX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205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32723" y="373082"/>
            <a:ext cx="10779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SSID</a:t>
            </a:r>
            <a:r>
              <a:rPr lang="ja-JP" altLang="en-US" sz="2400" b="1" dirty="0">
                <a:solidFill>
                  <a:srgbClr val="FF0000"/>
                </a:solidFill>
              </a:rPr>
              <a:t>ステルス（</a:t>
            </a:r>
            <a:r>
              <a:rPr lang="en-US" altLang="ja-JP" sz="2400" b="1" dirty="0">
                <a:solidFill>
                  <a:srgbClr val="FF0000"/>
                </a:solidFill>
              </a:rPr>
              <a:t>SSID</a:t>
            </a:r>
            <a:r>
              <a:rPr lang="ja-JP" altLang="en-US" sz="2400" b="1" dirty="0">
                <a:solidFill>
                  <a:srgbClr val="FF0000"/>
                </a:solidFill>
              </a:rPr>
              <a:t>ステルスモード）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デバイス側の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Wi-Fi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ネットワーク一覧から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親機の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を隠す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機能のこと。通常はデバイスから接続しやすくするために、親機は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を含むビーコン信号を定期発信している。このビーコン信号の発信を停止することで、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を隠せる（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を知らないユーザーは接続できない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）。ただし、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を隠しても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Wi-Fi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通信に使用する電波は送受信されるため、デバイス側には「非公開のネットワーク」などと表示され、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実質的なセキュリティ対策効果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は見込めない。</a:t>
            </a:r>
            <a:endParaRPr lang="en-US" altLang="ja-JP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58064C-1DF6-F93B-605F-839E82AF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72178" y="4395319"/>
            <a:ext cx="936978" cy="14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-Fi（WiFi）のアイコン・イラスト">
            <a:extLst>
              <a:ext uri="{FF2B5EF4-FFF2-40B4-BE49-F238E27FC236}">
                <a16:creationId xmlns:a16="http://schemas.microsoft.com/office/drawing/2014/main" id="{4EC9C674-9E9D-C617-269B-C38757ADC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98586" y="4612104"/>
            <a:ext cx="1344798" cy="134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DEE87C-6202-85F3-4310-1662E1C9FC45}"/>
              </a:ext>
            </a:extLst>
          </p:cNvPr>
          <p:cNvSpPr txBox="1"/>
          <p:nvPr/>
        </p:nvSpPr>
        <p:spPr>
          <a:xfrm>
            <a:off x="4728793" y="3781107"/>
            <a:ext cx="1493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</a:rPr>
              <a:t>SSID</a:t>
            </a: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</a:rPr>
              <a:t>ステルス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B74BB1-3812-E11A-A931-6B0CB7A8C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52" y="3429000"/>
            <a:ext cx="1358398" cy="147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BB3268-7FB1-5318-8AE5-B0CE1878B17D}"/>
              </a:ext>
            </a:extLst>
          </p:cNvPr>
          <p:cNvSpPr txBox="1"/>
          <p:nvPr/>
        </p:nvSpPr>
        <p:spPr>
          <a:xfrm>
            <a:off x="7567006" y="3979820"/>
            <a:ext cx="2920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</a:rPr>
              <a:t>SSID</a:t>
            </a:r>
            <a:r>
              <a:rPr lang="ja-JP" altLang="en-US" sz="2400" b="1" dirty="0">
                <a:solidFill>
                  <a:srgbClr val="0070C0"/>
                </a:solidFill>
              </a:rPr>
              <a:t>を知っている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FB27AEB-2E41-F1C2-62D0-EE8A87E4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31" y="5047818"/>
            <a:ext cx="1403277" cy="150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FAE09F-781B-CBC4-8B20-470E69DA4E5D}"/>
              </a:ext>
            </a:extLst>
          </p:cNvPr>
          <p:cNvSpPr txBox="1"/>
          <p:nvPr/>
        </p:nvSpPr>
        <p:spPr>
          <a:xfrm>
            <a:off x="7567006" y="5637761"/>
            <a:ext cx="2920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7030A0"/>
                </a:solidFill>
              </a:rPr>
              <a:t>SSID</a:t>
            </a:r>
            <a:r>
              <a:rPr lang="ja-JP" altLang="en-US" sz="2400" b="1" dirty="0">
                <a:solidFill>
                  <a:srgbClr val="7030A0"/>
                </a:solidFill>
              </a:rPr>
              <a:t>を知らない</a:t>
            </a:r>
          </a:p>
        </p:txBody>
      </p:sp>
    </p:spTree>
    <p:extLst>
      <p:ext uri="{BB962C8B-B14F-4D97-AF65-F5344CB8AC3E}">
        <p14:creationId xmlns:p14="http://schemas.microsoft.com/office/powerpoint/2010/main" val="335774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59085" y="730289"/>
            <a:ext cx="107791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ANY</a:t>
            </a:r>
            <a:r>
              <a:rPr lang="ja-JP" altLang="en-US" sz="2400" b="1" dirty="0">
                <a:solidFill>
                  <a:srgbClr val="FF0000"/>
                </a:solidFill>
              </a:rPr>
              <a:t>接続拒否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Wi-Fi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接続先の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を指定せず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に、接続可能な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Wi-Fi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ネットワークに自動接続する方式を「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ANY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接続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」と呼ぶ。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ANY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接続を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拒否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する親機側の機能が「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ANY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接続拒否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」である。親機に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ANY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接続拒否を設定することで、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不特定多数からの接続要求を遮断できる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。</a:t>
            </a:r>
            <a:endParaRPr lang="en-US" altLang="ja-JP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58064C-1DF6-F93B-605F-839E82AF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7830" y="3716321"/>
            <a:ext cx="936978" cy="14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DEE87C-6202-85F3-4310-1662E1C9FC45}"/>
              </a:ext>
            </a:extLst>
          </p:cNvPr>
          <p:cNvSpPr txBox="1"/>
          <p:nvPr/>
        </p:nvSpPr>
        <p:spPr>
          <a:xfrm>
            <a:off x="2540001" y="5258988"/>
            <a:ext cx="19151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ANY</a:t>
            </a:r>
            <a:r>
              <a:rPr lang="ja-JP" altLang="en-US" sz="2000" b="1" dirty="0">
                <a:solidFill>
                  <a:srgbClr val="FF0000"/>
                </a:solidFill>
              </a:rPr>
              <a:t>接続拒否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B74BB1-3812-E11A-A931-6B0CB7A8C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86" y="2819395"/>
            <a:ext cx="1358398" cy="147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BB3268-7FB1-5318-8AE5-B0CE1878B17D}"/>
              </a:ext>
            </a:extLst>
          </p:cNvPr>
          <p:cNvSpPr txBox="1"/>
          <p:nvPr/>
        </p:nvSpPr>
        <p:spPr>
          <a:xfrm>
            <a:off x="7634740" y="3370215"/>
            <a:ext cx="2570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</a:rPr>
              <a:t>SSID:AXXXXX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FAE09F-781B-CBC4-8B20-470E69DA4E5D}"/>
              </a:ext>
            </a:extLst>
          </p:cNvPr>
          <p:cNvSpPr txBox="1"/>
          <p:nvPr/>
        </p:nvSpPr>
        <p:spPr>
          <a:xfrm>
            <a:off x="7634740" y="5028156"/>
            <a:ext cx="233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7030A0"/>
                </a:solidFill>
              </a:rPr>
              <a:t>SSID</a:t>
            </a:r>
            <a:r>
              <a:rPr lang="ja-JP" altLang="en-US" sz="2400" b="1" dirty="0">
                <a:solidFill>
                  <a:srgbClr val="7030A0"/>
                </a:solidFill>
              </a:rPr>
              <a:t>：</a:t>
            </a:r>
            <a:r>
              <a:rPr lang="en-US" altLang="ja-JP" sz="2400" b="1" dirty="0">
                <a:solidFill>
                  <a:srgbClr val="7030A0"/>
                </a:solidFill>
              </a:rPr>
              <a:t>ANY</a:t>
            </a:r>
            <a:endParaRPr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矢印: 上下 5">
            <a:extLst>
              <a:ext uri="{FF2B5EF4-FFF2-40B4-BE49-F238E27FC236}">
                <a16:creationId xmlns:a16="http://schemas.microsoft.com/office/drawing/2014/main" id="{62A8CC6A-5F4E-3FBA-4809-81117D0F9DC2}"/>
              </a:ext>
            </a:extLst>
          </p:cNvPr>
          <p:cNvSpPr/>
          <p:nvPr/>
        </p:nvSpPr>
        <p:spPr>
          <a:xfrm rot="4203551">
            <a:off x="5169534" y="3070798"/>
            <a:ext cx="215483" cy="177575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下 6">
            <a:extLst>
              <a:ext uri="{FF2B5EF4-FFF2-40B4-BE49-F238E27FC236}">
                <a16:creationId xmlns:a16="http://schemas.microsoft.com/office/drawing/2014/main" id="{342ABA2C-4EBD-C28A-3283-1D25042CB091}"/>
              </a:ext>
            </a:extLst>
          </p:cNvPr>
          <p:cNvSpPr/>
          <p:nvPr/>
        </p:nvSpPr>
        <p:spPr>
          <a:xfrm rot="6186718">
            <a:off x="5259869" y="4140279"/>
            <a:ext cx="215483" cy="177575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0CF9CAB-0381-11FC-F35F-FC16F853CCCA}"/>
              </a:ext>
            </a:extLst>
          </p:cNvPr>
          <p:cNvSpPr txBox="1"/>
          <p:nvPr/>
        </p:nvSpPr>
        <p:spPr>
          <a:xfrm>
            <a:off x="4995576" y="4658824"/>
            <a:ext cx="826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X</a:t>
            </a:r>
            <a:endParaRPr lang="ja-JP" altLang="en-US" sz="48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98C58B-67DB-FA67-1C3F-A9B5B31BD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43" y="4770397"/>
            <a:ext cx="857397" cy="11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7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矢印: 右 11">
            <a:extLst>
              <a:ext uri="{FF2B5EF4-FFF2-40B4-BE49-F238E27FC236}">
                <a16:creationId xmlns:a16="http://schemas.microsoft.com/office/drawing/2014/main" id="{17929734-A3AD-A572-9C41-DBEFF3B76603}"/>
              </a:ext>
            </a:extLst>
          </p:cNvPr>
          <p:cNvSpPr/>
          <p:nvPr/>
        </p:nvSpPr>
        <p:spPr>
          <a:xfrm>
            <a:off x="3339122" y="3310658"/>
            <a:ext cx="2068040" cy="154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2C1EEF9F-56DD-FBBF-FCDF-DA08678A1F7C}"/>
              </a:ext>
            </a:extLst>
          </p:cNvPr>
          <p:cNvSpPr/>
          <p:nvPr/>
        </p:nvSpPr>
        <p:spPr>
          <a:xfrm>
            <a:off x="3339121" y="4683690"/>
            <a:ext cx="4622331" cy="18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92952" y="570579"/>
            <a:ext cx="10779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ゲスト</a:t>
            </a:r>
            <a:r>
              <a:rPr lang="en-US" altLang="ja-JP" sz="2400" b="1" dirty="0">
                <a:solidFill>
                  <a:srgbClr val="FF0000"/>
                </a:solidFill>
              </a:rPr>
              <a:t>SSID</a:t>
            </a: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来客向けのインターネット提供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のこと。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インターネットのみを提供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し、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企業・自宅内のネットワークにはアクセスできない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ため、安全性を高めることができる。</a:t>
            </a:r>
            <a:endParaRPr lang="en-US" altLang="ja-JP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58064C-1DF6-F93B-605F-839E82AF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6786" y="3997659"/>
            <a:ext cx="872606" cy="137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DEE87C-6202-85F3-4310-1662E1C9FC45}"/>
              </a:ext>
            </a:extLst>
          </p:cNvPr>
          <p:cNvSpPr txBox="1"/>
          <p:nvPr/>
        </p:nvSpPr>
        <p:spPr>
          <a:xfrm>
            <a:off x="3182370" y="4101651"/>
            <a:ext cx="2005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ゲストポート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接続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0CF9CAB-0381-11FC-F35F-FC16F853CCCA}"/>
              </a:ext>
            </a:extLst>
          </p:cNvPr>
          <p:cNvSpPr txBox="1"/>
          <p:nvPr/>
        </p:nvSpPr>
        <p:spPr>
          <a:xfrm>
            <a:off x="4322103" y="3138808"/>
            <a:ext cx="855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X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420E3A-EFF6-C77E-279B-1323A9D5D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64" y="3618125"/>
            <a:ext cx="1521757" cy="21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1D25136-F09F-8576-A7F3-C72726BA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185" y="4154320"/>
            <a:ext cx="1384995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2FAC8D-455F-1F4C-C9E2-5886325336E0}"/>
              </a:ext>
            </a:extLst>
          </p:cNvPr>
          <p:cNvSpPr txBox="1"/>
          <p:nvPr/>
        </p:nvSpPr>
        <p:spPr>
          <a:xfrm>
            <a:off x="8055737" y="3819434"/>
            <a:ext cx="2114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インターネット</a:t>
            </a:r>
            <a:endParaRPr lang="en-US" altLang="ja-JP" sz="2000" b="1" dirty="0">
              <a:solidFill>
                <a:srgbClr val="0070C0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9A6FBD2-66AE-1798-37FA-CEAA74873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3216" y="2942918"/>
            <a:ext cx="1127858" cy="856562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1DCCD5A6-87F6-D0B2-B437-E5D3898A2A53}"/>
              </a:ext>
            </a:extLst>
          </p:cNvPr>
          <p:cNvSpPr/>
          <p:nvPr/>
        </p:nvSpPr>
        <p:spPr>
          <a:xfrm>
            <a:off x="3339121" y="5851472"/>
            <a:ext cx="2068040" cy="154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D19C7A-0CBC-96AB-4C23-E353CDBDFF99}"/>
              </a:ext>
            </a:extLst>
          </p:cNvPr>
          <p:cNvSpPr txBox="1"/>
          <p:nvPr/>
        </p:nvSpPr>
        <p:spPr>
          <a:xfrm>
            <a:off x="4322102" y="5679622"/>
            <a:ext cx="855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X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97A2458-6D5B-CA0B-CFB1-93802E99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10" y="5551586"/>
            <a:ext cx="609070" cy="9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A673B8-CFD9-EF68-ED87-A1467B2E68E0}"/>
              </a:ext>
            </a:extLst>
          </p:cNvPr>
          <p:cNvSpPr txBox="1"/>
          <p:nvPr/>
        </p:nvSpPr>
        <p:spPr>
          <a:xfrm>
            <a:off x="1945413" y="3157853"/>
            <a:ext cx="1393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来客者</a:t>
            </a:r>
            <a:endParaRPr lang="en-US" altLang="ja-JP" sz="2000" b="1" dirty="0">
              <a:solidFill>
                <a:srgbClr val="0070C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29427EB-9DFA-6FFF-CEAF-BABE5CAC6629}"/>
              </a:ext>
            </a:extLst>
          </p:cNvPr>
          <p:cNvSpPr/>
          <p:nvPr/>
        </p:nvSpPr>
        <p:spPr>
          <a:xfrm>
            <a:off x="5080000" y="2329390"/>
            <a:ext cx="2114465" cy="431976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D57543-714D-BD0B-26E6-7C4803AB7781}"/>
              </a:ext>
            </a:extLst>
          </p:cNvPr>
          <p:cNvSpPr txBox="1"/>
          <p:nvPr/>
        </p:nvSpPr>
        <p:spPr>
          <a:xfrm>
            <a:off x="5341060" y="2340728"/>
            <a:ext cx="1592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0070C0"/>
                </a:solidFill>
              </a:rPr>
              <a:t>社内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pPr algn="ctr"/>
            <a:r>
              <a:rPr lang="ja-JP" altLang="en-US" sz="1600" b="1" dirty="0">
                <a:solidFill>
                  <a:srgbClr val="0070C0"/>
                </a:solidFill>
              </a:rPr>
              <a:t>ネットワーク</a:t>
            </a:r>
            <a:endParaRPr lang="en-US" altLang="ja-JP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92952" y="1090672"/>
            <a:ext cx="10779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マルチ</a:t>
            </a:r>
            <a:r>
              <a:rPr lang="en-US" altLang="ja-JP" sz="2400" b="1" dirty="0">
                <a:solidFill>
                  <a:srgbClr val="FF0000"/>
                </a:solidFill>
              </a:rPr>
              <a:t>SSID</a:t>
            </a: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1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つの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Wi-Fi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親機で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複数の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が使える機能のこと。それぞれのアクセスポイントで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認証・暗号方式を別々に設定ができる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ため、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セキュリティ方式を分ける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ことができるのが特徴。</a:t>
            </a:r>
            <a:endParaRPr lang="en-US" altLang="ja-JP" sz="24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DDD770F9-B0D0-7662-834E-F2CD64B23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5555" y="2860028"/>
            <a:ext cx="936978" cy="14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3377C77-6B8D-E7C5-6A41-0C2326A67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52" y="4467576"/>
            <a:ext cx="1358398" cy="147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E1E6199-9045-B40F-9CDD-49255BB5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18" y="4855914"/>
            <a:ext cx="1202267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Wi-Fi（WiFi）のアイコン・イラスト">
            <a:extLst>
              <a:ext uri="{FF2B5EF4-FFF2-40B4-BE49-F238E27FC236}">
                <a16:creationId xmlns:a16="http://schemas.microsoft.com/office/drawing/2014/main" id="{221A4F8D-8ABC-82A9-14C2-796B79F05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45918">
            <a:off x="6154651" y="4084493"/>
            <a:ext cx="766164" cy="7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i-Fi（WiFi）のアイコン・イラスト">
            <a:extLst>
              <a:ext uri="{FF2B5EF4-FFF2-40B4-BE49-F238E27FC236}">
                <a16:creationId xmlns:a16="http://schemas.microsoft.com/office/drawing/2014/main" id="{463C723F-9056-E54B-327E-18CD37E02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4082" flipH="1">
            <a:off x="4796282" y="4112140"/>
            <a:ext cx="766164" cy="7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D5A7104-4EAE-B173-7C7B-71BCE6CF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27" y="4020297"/>
            <a:ext cx="445885" cy="44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AA5441B-9518-2E9A-84BB-898FEAC6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96" y="4067427"/>
            <a:ext cx="445885" cy="44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C7A942-473E-884C-22F8-7E2B4FC3DE4A}"/>
              </a:ext>
            </a:extLst>
          </p:cNvPr>
          <p:cNvSpPr txBox="1"/>
          <p:nvPr/>
        </p:nvSpPr>
        <p:spPr>
          <a:xfrm>
            <a:off x="3655719" y="3905679"/>
            <a:ext cx="1393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0070C0"/>
                </a:solidFill>
              </a:rPr>
              <a:t>AES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1EA2B6-F843-6306-E839-84F22F5D498A}"/>
              </a:ext>
            </a:extLst>
          </p:cNvPr>
          <p:cNvSpPr txBox="1"/>
          <p:nvPr/>
        </p:nvSpPr>
        <p:spPr>
          <a:xfrm>
            <a:off x="6620752" y="3905679"/>
            <a:ext cx="1393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0070C0"/>
                </a:solidFill>
              </a:rPr>
              <a:t>WEP</a:t>
            </a:r>
          </a:p>
        </p:txBody>
      </p:sp>
    </p:spTree>
    <p:extLst>
      <p:ext uri="{BB962C8B-B14F-4D97-AF65-F5344CB8AC3E}">
        <p14:creationId xmlns:p14="http://schemas.microsoft.com/office/powerpoint/2010/main" val="384877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07890" y="703311"/>
            <a:ext cx="107791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MAC</a:t>
            </a:r>
            <a:r>
              <a:rPr lang="ja-JP" altLang="en-US" sz="2400" b="1" dirty="0">
                <a:solidFill>
                  <a:srgbClr val="FF0000"/>
                </a:solidFill>
              </a:rPr>
              <a:t>アドレスフィルタリング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PC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やスマホ、タブレットなどの機器のネットワークアダプターが持つ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MAC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アドレスという固有番号で、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Wi-Fi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の接続制限をかける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Wi-Fi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親機の機能のこと。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Wi-Fi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親機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に登録した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MAC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アドレスを持つ機器のみが通信できる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ため、万が一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SSID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と暗号キーが突破されても、第三者からのアクセスを防げる。</a:t>
            </a:r>
            <a:endParaRPr lang="en-US" altLang="ja-JP" sz="2400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08FE16B-FA69-CA41-1D8B-841C5A53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1966" y="3759091"/>
            <a:ext cx="936978" cy="147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45C5BA-FC77-F184-EB2A-2106DCD86C7A}"/>
              </a:ext>
            </a:extLst>
          </p:cNvPr>
          <p:cNvSpPr txBox="1"/>
          <p:nvPr/>
        </p:nvSpPr>
        <p:spPr>
          <a:xfrm>
            <a:off x="1411342" y="5357875"/>
            <a:ext cx="3202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70C0"/>
                </a:solidFill>
              </a:rPr>
              <a:t>接続可能な</a:t>
            </a:r>
            <a:r>
              <a:rPr lang="en-US" altLang="ja-JP" b="1" dirty="0">
                <a:solidFill>
                  <a:srgbClr val="0070C0"/>
                </a:solidFill>
              </a:rPr>
              <a:t>MAC</a:t>
            </a:r>
            <a:r>
              <a:rPr lang="ja-JP" altLang="en-US" b="1" dirty="0">
                <a:solidFill>
                  <a:srgbClr val="0070C0"/>
                </a:solidFill>
              </a:rPr>
              <a:t>アドレス</a:t>
            </a:r>
            <a:endParaRPr lang="en-US" altLang="ja-JP" b="1" dirty="0">
              <a:solidFill>
                <a:srgbClr val="0070C0"/>
              </a:solidFill>
            </a:endParaRPr>
          </a:p>
          <a:p>
            <a:pPr algn="ctr"/>
            <a:r>
              <a:rPr lang="en-US" altLang="ja-JP" b="1" dirty="0">
                <a:solidFill>
                  <a:srgbClr val="0070C0"/>
                </a:solidFill>
              </a:rPr>
              <a:t>11:22:33:44:55:66</a:t>
            </a:r>
          </a:p>
          <a:p>
            <a:pPr algn="ctr"/>
            <a:r>
              <a:rPr lang="en-US" altLang="ja-JP" b="1" dirty="0">
                <a:solidFill>
                  <a:srgbClr val="0070C0"/>
                </a:solidFill>
              </a:rPr>
              <a:t>AA:BB:CC:DD:EE:FF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48357C-146F-9E28-0E5F-BDC7A9063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131" y="2977439"/>
            <a:ext cx="1358398" cy="147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上下 11">
            <a:extLst>
              <a:ext uri="{FF2B5EF4-FFF2-40B4-BE49-F238E27FC236}">
                <a16:creationId xmlns:a16="http://schemas.microsoft.com/office/drawing/2014/main" id="{90A92EAA-E436-814D-2970-CC66CF949F38}"/>
              </a:ext>
            </a:extLst>
          </p:cNvPr>
          <p:cNvSpPr/>
          <p:nvPr/>
        </p:nvSpPr>
        <p:spPr>
          <a:xfrm rot="4681273">
            <a:off x="4888346" y="2858004"/>
            <a:ext cx="251963" cy="242048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下 12">
            <a:extLst>
              <a:ext uri="{FF2B5EF4-FFF2-40B4-BE49-F238E27FC236}">
                <a16:creationId xmlns:a16="http://schemas.microsoft.com/office/drawing/2014/main" id="{315614E3-B3C4-2A83-3284-417D166721B7}"/>
              </a:ext>
            </a:extLst>
          </p:cNvPr>
          <p:cNvSpPr/>
          <p:nvPr/>
        </p:nvSpPr>
        <p:spPr>
          <a:xfrm rot="6186718">
            <a:off x="4941804" y="3865788"/>
            <a:ext cx="190667" cy="248242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F3BE028-580E-16B0-2FC2-4AC32DDFE07E}"/>
              </a:ext>
            </a:extLst>
          </p:cNvPr>
          <p:cNvSpPr txBox="1"/>
          <p:nvPr/>
        </p:nvSpPr>
        <p:spPr>
          <a:xfrm>
            <a:off x="4709094" y="4732578"/>
            <a:ext cx="8838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X</a:t>
            </a:r>
            <a:endParaRPr lang="ja-JP" altLang="en-US" sz="4800" dirty="0">
              <a:solidFill>
                <a:srgbClr val="FF0000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D4863F7-1240-7CAA-CBD6-D194F4CF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88" y="4928441"/>
            <a:ext cx="857397" cy="11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00D27C-4AA9-D790-9E45-E3B9BAF06D9E}"/>
              </a:ext>
            </a:extLst>
          </p:cNvPr>
          <p:cNvSpPr txBox="1"/>
          <p:nvPr/>
        </p:nvSpPr>
        <p:spPr>
          <a:xfrm>
            <a:off x="7645680" y="3456608"/>
            <a:ext cx="233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0070C0"/>
                </a:solidFill>
              </a:rPr>
              <a:t>MAC</a:t>
            </a:r>
            <a:r>
              <a:rPr lang="ja-JP" altLang="en-US" b="1" dirty="0">
                <a:solidFill>
                  <a:srgbClr val="0070C0"/>
                </a:solidFill>
              </a:rPr>
              <a:t>アドレス</a:t>
            </a:r>
            <a:endParaRPr lang="en-US" altLang="ja-JP" b="1" dirty="0">
              <a:solidFill>
                <a:srgbClr val="0070C0"/>
              </a:solidFill>
            </a:endParaRPr>
          </a:p>
          <a:p>
            <a:pPr algn="ctr"/>
            <a:r>
              <a:rPr lang="en-US" altLang="ja-JP" b="1" dirty="0">
                <a:solidFill>
                  <a:srgbClr val="0070C0"/>
                </a:solidFill>
              </a:rPr>
              <a:t>11:22:33:44:55:66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CFE18E7-6EF3-2A17-E39D-5E8D895CA76B}"/>
              </a:ext>
            </a:extLst>
          </p:cNvPr>
          <p:cNvSpPr txBox="1"/>
          <p:nvPr/>
        </p:nvSpPr>
        <p:spPr>
          <a:xfrm>
            <a:off x="7679547" y="5232366"/>
            <a:ext cx="233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rgbClr val="7030A0"/>
                </a:solidFill>
              </a:rPr>
              <a:t>MAC</a:t>
            </a:r>
            <a:r>
              <a:rPr lang="ja-JP" altLang="en-US" b="1" dirty="0">
                <a:solidFill>
                  <a:srgbClr val="7030A0"/>
                </a:solidFill>
              </a:rPr>
              <a:t>アドレス</a:t>
            </a:r>
            <a:endParaRPr lang="en-US" altLang="ja-JP" b="1" dirty="0">
              <a:solidFill>
                <a:srgbClr val="7030A0"/>
              </a:solidFill>
            </a:endParaRPr>
          </a:p>
          <a:p>
            <a:pPr algn="ctr"/>
            <a:r>
              <a:rPr lang="en-US" altLang="ja-JP" b="1" dirty="0">
                <a:solidFill>
                  <a:srgbClr val="7030A0"/>
                </a:solidFill>
              </a:rPr>
              <a:t>AA:CC:33:44:00:66</a:t>
            </a:r>
          </a:p>
        </p:txBody>
      </p:sp>
    </p:spTree>
    <p:extLst>
      <p:ext uri="{BB962C8B-B14F-4D97-AF65-F5344CB8AC3E}">
        <p14:creationId xmlns:p14="http://schemas.microsoft.com/office/powerpoint/2010/main" val="189058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6B7D543-016B-322D-6B2B-13930769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1407077"/>
            <a:ext cx="9764488" cy="304842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1BBF26-1A23-50CE-2B26-000616D0A08E}"/>
              </a:ext>
            </a:extLst>
          </p:cNvPr>
          <p:cNvSpPr txBox="1"/>
          <p:nvPr/>
        </p:nvSpPr>
        <p:spPr>
          <a:xfrm>
            <a:off x="1213756" y="1029469"/>
            <a:ext cx="163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62781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564</Words>
  <Application>Microsoft Office PowerPoint</Application>
  <PresentationFormat>ワイド画面</PresentationFormat>
  <Paragraphs>62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662</cp:revision>
  <dcterms:created xsi:type="dcterms:W3CDTF">2023-10-19T04:21:29Z</dcterms:created>
  <dcterms:modified xsi:type="dcterms:W3CDTF">2024-07-18T01:52:10Z</dcterms:modified>
</cp:coreProperties>
</file>