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536" r:id="rId2"/>
    <p:sldId id="979" r:id="rId3"/>
    <p:sldId id="977" r:id="rId4"/>
    <p:sldId id="962" r:id="rId5"/>
    <p:sldId id="377" r:id="rId6"/>
    <p:sldId id="605" r:id="rId7"/>
    <p:sldId id="978" r:id="rId8"/>
    <p:sldId id="980" r:id="rId9"/>
    <p:sldId id="981"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F0D9"/>
    <a:srgbClr val="DAE3F3"/>
    <a:srgbClr val="4472C4"/>
    <a:srgbClr val="2E02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99" autoAdjust="0"/>
    <p:restoredTop sz="94933" autoAdjust="0"/>
  </p:normalViewPr>
  <p:slideViewPr>
    <p:cSldViewPr snapToGrid="0">
      <p:cViewPr varScale="1">
        <p:scale>
          <a:sx n="81" d="100"/>
          <a:sy n="81" d="100"/>
        </p:scale>
        <p:origin x="717" y="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637485-AC61-4037-93FD-DB1CB79EDBAE}" type="datetimeFigureOut">
              <a:rPr kumimoji="1" lang="ja-JP" altLang="en-US" smtClean="0"/>
              <a:t>2024/11/27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CF72D1-6F72-45BF-9C3F-52E40963F665}" type="slidenum">
              <a:rPr kumimoji="1" lang="ja-JP" altLang="en-US" smtClean="0"/>
              <a:t>‹#›</a:t>
            </a:fld>
            <a:endParaRPr kumimoji="1" lang="ja-JP" altLang="en-US"/>
          </a:p>
        </p:txBody>
      </p:sp>
    </p:spTree>
    <p:extLst>
      <p:ext uri="{BB962C8B-B14F-4D97-AF65-F5344CB8AC3E}">
        <p14:creationId xmlns:p14="http://schemas.microsoft.com/office/powerpoint/2010/main" val="37173234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3EE13-E53E-968F-10AA-3E5BD16991B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80139F6-0006-5DE6-ABC8-29A0802226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36D393B-E17B-BE59-CDB5-2B52AC1167B5}"/>
              </a:ext>
            </a:extLst>
          </p:cNvPr>
          <p:cNvSpPr>
            <a:spLocks noGrp="1"/>
          </p:cNvSpPr>
          <p:nvPr>
            <p:ph type="dt" sz="half" idx="10"/>
          </p:nvPr>
        </p:nvSpPr>
        <p:spPr/>
        <p:txBody>
          <a:bodyPr/>
          <a:lstStyle/>
          <a:p>
            <a:fld id="{7E6659E3-AF4E-4097-B951-5CEE4C68EC00}" type="datetimeFigureOut">
              <a:rPr kumimoji="1" lang="ja-JP" altLang="en-US" smtClean="0"/>
              <a:t>2024/11/27</a:t>
            </a:fld>
            <a:endParaRPr kumimoji="1" lang="ja-JP" altLang="en-US"/>
          </a:p>
        </p:txBody>
      </p:sp>
      <p:sp>
        <p:nvSpPr>
          <p:cNvPr id="5" name="フッター プレースホルダー 4">
            <a:extLst>
              <a:ext uri="{FF2B5EF4-FFF2-40B4-BE49-F238E27FC236}">
                <a16:creationId xmlns:a16="http://schemas.microsoft.com/office/drawing/2014/main" id="{ECC20AC5-313F-68FB-1F82-9A1C040FADD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7F714C-63B4-E0A6-2634-DC561C25641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1246233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251349-E83E-189C-3F6F-02919DF17A5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F9EE85F-5471-5414-28E5-3BA55E64E3C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E5D245-05A9-8B7A-2CDD-2A7B4E51589A}"/>
              </a:ext>
            </a:extLst>
          </p:cNvPr>
          <p:cNvSpPr>
            <a:spLocks noGrp="1"/>
          </p:cNvSpPr>
          <p:nvPr>
            <p:ph type="dt" sz="half" idx="10"/>
          </p:nvPr>
        </p:nvSpPr>
        <p:spPr/>
        <p:txBody>
          <a:bodyPr/>
          <a:lstStyle/>
          <a:p>
            <a:fld id="{7E6659E3-AF4E-4097-B951-5CEE4C68EC00}" type="datetimeFigureOut">
              <a:rPr kumimoji="1" lang="ja-JP" altLang="en-US" smtClean="0"/>
              <a:t>2024/11/27</a:t>
            </a:fld>
            <a:endParaRPr kumimoji="1" lang="ja-JP" altLang="en-US"/>
          </a:p>
        </p:txBody>
      </p:sp>
      <p:sp>
        <p:nvSpPr>
          <p:cNvPr id="5" name="フッター プレースホルダー 4">
            <a:extLst>
              <a:ext uri="{FF2B5EF4-FFF2-40B4-BE49-F238E27FC236}">
                <a16:creationId xmlns:a16="http://schemas.microsoft.com/office/drawing/2014/main" id="{E813A2C2-F277-00F1-B0C7-43782D6ECD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C5759B-A2EA-E12E-BF72-D24375505EDD}"/>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2793792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975389E-1A6E-E07E-E236-F5CA39448A4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B913E6F-3D87-98A2-75E1-E3122A406CD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C342B24-18A5-4E75-CBA4-E1EDE74E45A3}"/>
              </a:ext>
            </a:extLst>
          </p:cNvPr>
          <p:cNvSpPr>
            <a:spLocks noGrp="1"/>
          </p:cNvSpPr>
          <p:nvPr>
            <p:ph type="dt" sz="half" idx="10"/>
          </p:nvPr>
        </p:nvSpPr>
        <p:spPr/>
        <p:txBody>
          <a:bodyPr/>
          <a:lstStyle/>
          <a:p>
            <a:fld id="{7E6659E3-AF4E-4097-B951-5CEE4C68EC00}" type="datetimeFigureOut">
              <a:rPr kumimoji="1" lang="ja-JP" altLang="en-US" smtClean="0"/>
              <a:t>2024/11/27</a:t>
            </a:fld>
            <a:endParaRPr kumimoji="1" lang="ja-JP" altLang="en-US"/>
          </a:p>
        </p:txBody>
      </p:sp>
      <p:sp>
        <p:nvSpPr>
          <p:cNvPr id="5" name="フッター プレースホルダー 4">
            <a:extLst>
              <a:ext uri="{FF2B5EF4-FFF2-40B4-BE49-F238E27FC236}">
                <a16:creationId xmlns:a16="http://schemas.microsoft.com/office/drawing/2014/main" id="{DDB8E504-2216-6822-D971-228FE511D6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B6FF23-9AED-D68C-CA65-DBBD5F1C23AF}"/>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800030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50E4A-3EC1-972D-77E5-4923D1D2223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2C92F36-A6DF-D0B5-05DC-FFFFF883660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C22459-9663-2080-9CF8-395CE08AB5B4}"/>
              </a:ext>
            </a:extLst>
          </p:cNvPr>
          <p:cNvSpPr>
            <a:spLocks noGrp="1"/>
          </p:cNvSpPr>
          <p:nvPr>
            <p:ph type="dt" sz="half" idx="10"/>
          </p:nvPr>
        </p:nvSpPr>
        <p:spPr/>
        <p:txBody>
          <a:bodyPr/>
          <a:lstStyle/>
          <a:p>
            <a:fld id="{7E6659E3-AF4E-4097-B951-5CEE4C68EC00}" type="datetimeFigureOut">
              <a:rPr kumimoji="1" lang="ja-JP" altLang="en-US" smtClean="0"/>
              <a:t>2024/11/27</a:t>
            </a:fld>
            <a:endParaRPr kumimoji="1" lang="ja-JP" altLang="en-US"/>
          </a:p>
        </p:txBody>
      </p:sp>
      <p:sp>
        <p:nvSpPr>
          <p:cNvPr id="5" name="フッター プレースホルダー 4">
            <a:extLst>
              <a:ext uri="{FF2B5EF4-FFF2-40B4-BE49-F238E27FC236}">
                <a16:creationId xmlns:a16="http://schemas.microsoft.com/office/drawing/2014/main" id="{2BE30E9B-2FA6-B5AB-ACE3-A50C2149F1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028879-FD21-37E3-3552-85DAEEB00AE8}"/>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2247430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BA3A2-874D-4BE9-C388-B3A0E374F47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AACCB62-16D5-08E5-CEBE-F05B066A5A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88D4585-BACF-06B0-2EA1-673595CD2531}"/>
              </a:ext>
            </a:extLst>
          </p:cNvPr>
          <p:cNvSpPr>
            <a:spLocks noGrp="1"/>
          </p:cNvSpPr>
          <p:nvPr>
            <p:ph type="dt" sz="half" idx="10"/>
          </p:nvPr>
        </p:nvSpPr>
        <p:spPr/>
        <p:txBody>
          <a:bodyPr/>
          <a:lstStyle/>
          <a:p>
            <a:fld id="{7E6659E3-AF4E-4097-B951-5CEE4C68EC00}" type="datetimeFigureOut">
              <a:rPr kumimoji="1" lang="ja-JP" altLang="en-US" smtClean="0"/>
              <a:t>2024/11/27</a:t>
            </a:fld>
            <a:endParaRPr kumimoji="1" lang="ja-JP" altLang="en-US"/>
          </a:p>
        </p:txBody>
      </p:sp>
      <p:sp>
        <p:nvSpPr>
          <p:cNvPr id="5" name="フッター プレースホルダー 4">
            <a:extLst>
              <a:ext uri="{FF2B5EF4-FFF2-40B4-BE49-F238E27FC236}">
                <a16:creationId xmlns:a16="http://schemas.microsoft.com/office/drawing/2014/main" id="{7305A1CF-D0F1-D75F-A992-2AE817BCE6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6DD052-4C4A-CAB9-61A8-FA662BE1675B}"/>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316496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3567D-A8ED-D111-D0F3-9A21536E27A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4C964D-D31A-AEF3-475D-19B96BDB818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8B00E2D-7C09-871D-07F9-BCA93E5BE67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A69DC15-3DAB-9BE6-D240-CF4A620AFF3A}"/>
              </a:ext>
            </a:extLst>
          </p:cNvPr>
          <p:cNvSpPr>
            <a:spLocks noGrp="1"/>
          </p:cNvSpPr>
          <p:nvPr>
            <p:ph type="dt" sz="half" idx="10"/>
          </p:nvPr>
        </p:nvSpPr>
        <p:spPr/>
        <p:txBody>
          <a:bodyPr/>
          <a:lstStyle/>
          <a:p>
            <a:fld id="{7E6659E3-AF4E-4097-B951-5CEE4C68EC00}" type="datetimeFigureOut">
              <a:rPr kumimoji="1" lang="ja-JP" altLang="en-US" smtClean="0"/>
              <a:t>2024/11/27</a:t>
            </a:fld>
            <a:endParaRPr kumimoji="1" lang="ja-JP" altLang="en-US"/>
          </a:p>
        </p:txBody>
      </p:sp>
      <p:sp>
        <p:nvSpPr>
          <p:cNvPr id="6" name="フッター プレースホルダー 5">
            <a:extLst>
              <a:ext uri="{FF2B5EF4-FFF2-40B4-BE49-F238E27FC236}">
                <a16:creationId xmlns:a16="http://schemas.microsoft.com/office/drawing/2014/main" id="{83385BEF-E649-B4EF-803A-4A1AA169FDE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B2662CD-7659-B569-8E30-51F404FCE88D}"/>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8421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B73D7A-CBB2-E8A7-0EE5-14427EF74A1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21B17B-FCEA-FF8D-163A-E51A6EA941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1B57FCA-C47F-031D-AE2E-6F48D69911A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8022031-A2AE-5E9C-231E-0B674A59BD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12758D5-3390-4047-167C-3EE3AC9E22D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3E056F-2928-67C9-1B64-17EA35FB1253}"/>
              </a:ext>
            </a:extLst>
          </p:cNvPr>
          <p:cNvSpPr>
            <a:spLocks noGrp="1"/>
          </p:cNvSpPr>
          <p:nvPr>
            <p:ph type="dt" sz="half" idx="10"/>
          </p:nvPr>
        </p:nvSpPr>
        <p:spPr/>
        <p:txBody>
          <a:bodyPr/>
          <a:lstStyle/>
          <a:p>
            <a:fld id="{7E6659E3-AF4E-4097-B951-5CEE4C68EC00}" type="datetimeFigureOut">
              <a:rPr kumimoji="1" lang="ja-JP" altLang="en-US" smtClean="0"/>
              <a:t>2024/11/27</a:t>
            </a:fld>
            <a:endParaRPr kumimoji="1" lang="ja-JP" altLang="en-US"/>
          </a:p>
        </p:txBody>
      </p:sp>
      <p:sp>
        <p:nvSpPr>
          <p:cNvPr id="8" name="フッター プレースホルダー 7">
            <a:extLst>
              <a:ext uri="{FF2B5EF4-FFF2-40B4-BE49-F238E27FC236}">
                <a16:creationId xmlns:a16="http://schemas.microsoft.com/office/drawing/2014/main" id="{AF018C53-BA0E-007E-E622-25CEEC695B8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917D049-579A-DD47-19B3-8D81489FB1E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4089917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DA101-AC73-9BF6-9B5C-6DE970EF80E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D594641-2C8E-D76D-7628-A5C2C3DD3B51}"/>
              </a:ext>
            </a:extLst>
          </p:cNvPr>
          <p:cNvSpPr>
            <a:spLocks noGrp="1"/>
          </p:cNvSpPr>
          <p:nvPr>
            <p:ph type="dt" sz="half" idx="10"/>
          </p:nvPr>
        </p:nvSpPr>
        <p:spPr/>
        <p:txBody>
          <a:bodyPr/>
          <a:lstStyle/>
          <a:p>
            <a:fld id="{7E6659E3-AF4E-4097-B951-5CEE4C68EC00}" type="datetimeFigureOut">
              <a:rPr kumimoji="1" lang="ja-JP" altLang="en-US" smtClean="0"/>
              <a:t>2024/11/27</a:t>
            </a:fld>
            <a:endParaRPr kumimoji="1" lang="ja-JP" altLang="en-US"/>
          </a:p>
        </p:txBody>
      </p:sp>
      <p:sp>
        <p:nvSpPr>
          <p:cNvPr id="4" name="フッター プレースホルダー 3">
            <a:extLst>
              <a:ext uri="{FF2B5EF4-FFF2-40B4-BE49-F238E27FC236}">
                <a16:creationId xmlns:a16="http://schemas.microsoft.com/office/drawing/2014/main" id="{BCC370C7-D57C-0F5C-003A-F090A004574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6F4F308-9A95-CFBE-C5DC-8B5D53D45ED1}"/>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0789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C1A3471-3FD9-21D7-F730-DCE80BAF8F82}"/>
              </a:ext>
            </a:extLst>
          </p:cNvPr>
          <p:cNvSpPr>
            <a:spLocks noGrp="1"/>
          </p:cNvSpPr>
          <p:nvPr>
            <p:ph type="dt" sz="half" idx="10"/>
          </p:nvPr>
        </p:nvSpPr>
        <p:spPr/>
        <p:txBody>
          <a:bodyPr/>
          <a:lstStyle/>
          <a:p>
            <a:fld id="{7E6659E3-AF4E-4097-B951-5CEE4C68EC00}" type="datetimeFigureOut">
              <a:rPr kumimoji="1" lang="ja-JP" altLang="en-US" smtClean="0"/>
              <a:t>2024/11/27</a:t>
            </a:fld>
            <a:endParaRPr kumimoji="1" lang="ja-JP" altLang="en-US"/>
          </a:p>
        </p:txBody>
      </p:sp>
      <p:sp>
        <p:nvSpPr>
          <p:cNvPr id="3" name="フッター プレースホルダー 2">
            <a:extLst>
              <a:ext uri="{FF2B5EF4-FFF2-40B4-BE49-F238E27FC236}">
                <a16:creationId xmlns:a16="http://schemas.microsoft.com/office/drawing/2014/main" id="{212A1E2E-FFB2-7C2B-270D-BFD94A3D671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2D76C60-BB7F-CB36-158C-CE7891378D08}"/>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1294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C6154A-F873-61AA-7805-53B27E5B5BB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513261-1500-8A8E-F1F1-451DCA2378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69AED63-0AD7-6D39-DBB0-102603CF2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9569ADC-732C-872D-F810-3303EF1126E6}"/>
              </a:ext>
            </a:extLst>
          </p:cNvPr>
          <p:cNvSpPr>
            <a:spLocks noGrp="1"/>
          </p:cNvSpPr>
          <p:nvPr>
            <p:ph type="dt" sz="half" idx="10"/>
          </p:nvPr>
        </p:nvSpPr>
        <p:spPr/>
        <p:txBody>
          <a:bodyPr/>
          <a:lstStyle/>
          <a:p>
            <a:fld id="{7E6659E3-AF4E-4097-B951-5CEE4C68EC00}" type="datetimeFigureOut">
              <a:rPr kumimoji="1" lang="ja-JP" altLang="en-US" smtClean="0"/>
              <a:t>2024/11/27</a:t>
            </a:fld>
            <a:endParaRPr kumimoji="1" lang="ja-JP" altLang="en-US"/>
          </a:p>
        </p:txBody>
      </p:sp>
      <p:sp>
        <p:nvSpPr>
          <p:cNvPr id="6" name="フッター プレースホルダー 5">
            <a:extLst>
              <a:ext uri="{FF2B5EF4-FFF2-40B4-BE49-F238E27FC236}">
                <a16:creationId xmlns:a16="http://schemas.microsoft.com/office/drawing/2014/main" id="{86A99248-A80B-6DD7-C4F8-B6063368449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4404F0-A918-5F82-8E0E-EDA0FBF46A8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586006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6D44FD-8E6D-B02B-C9A6-082997C46A4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28458CF-2AA9-5B1D-B4BA-C274597DD5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EA36BC0-312F-E5EA-A324-89100030D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4B7F34A-6207-D10B-2191-645ED96921B8}"/>
              </a:ext>
            </a:extLst>
          </p:cNvPr>
          <p:cNvSpPr>
            <a:spLocks noGrp="1"/>
          </p:cNvSpPr>
          <p:nvPr>
            <p:ph type="dt" sz="half" idx="10"/>
          </p:nvPr>
        </p:nvSpPr>
        <p:spPr/>
        <p:txBody>
          <a:bodyPr/>
          <a:lstStyle/>
          <a:p>
            <a:fld id="{7E6659E3-AF4E-4097-B951-5CEE4C68EC00}" type="datetimeFigureOut">
              <a:rPr kumimoji="1" lang="ja-JP" altLang="en-US" smtClean="0"/>
              <a:t>2024/11/27</a:t>
            </a:fld>
            <a:endParaRPr kumimoji="1" lang="ja-JP" altLang="en-US"/>
          </a:p>
        </p:txBody>
      </p:sp>
      <p:sp>
        <p:nvSpPr>
          <p:cNvPr id="6" name="フッター プレースホルダー 5">
            <a:extLst>
              <a:ext uri="{FF2B5EF4-FFF2-40B4-BE49-F238E27FC236}">
                <a16:creationId xmlns:a16="http://schemas.microsoft.com/office/drawing/2014/main" id="{E99D7CD2-5DAF-9E00-783B-C4402826B8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72243-B18D-C5B8-391B-2EE5DCABAD6E}"/>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97888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2D95810-6BE8-51BE-56C8-A1BEC246D8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6E507CC-6800-03FC-0943-6F0712A4A2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987754-2B7D-1867-63AD-BC8CA072E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6659E3-AF4E-4097-B951-5CEE4C68EC00}" type="datetimeFigureOut">
              <a:rPr kumimoji="1" lang="ja-JP" altLang="en-US" smtClean="0"/>
              <a:t>2024/11/27</a:t>
            </a:fld>
            <a:endParaRPr kumimoji="1" lang="ja-JP" altLang="en-US"/>
          </a:p>
        </p:txBody>
      </p:sp>
      <p:sp>
        <p:nvSpPr>
          <p:cNvPr id="5" name="フッター プレースホルダー 4">
            <a:extLst>
              <a:ext uri="{FF2B5EF4-FFF2-40B4-BE49-F238E27FC236}">
                <a16:creationId xmlns:a16="http://schemas.microsoft.com/office/drawing/2014/main" id="{7712A0E5-4AA1-5ED8-A89A-995482AEB3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5ABE94A-721A-9BF8-F7D3-43AECE9A41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005563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jt-tsushin.jp/articles/case/jt29_advanceddesign"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6BC3C28D-506C-CDDE-35B8-8B3E041FA646}"/>
              </a:ext>
            </a:extLst>
          </p:cNvPr>
          <p:cNvSpPr/>
          <p:nvPr/>
        </p:nvSpPr>
        <p:spPr>
          <a:xfrm>
            <a:off x="0" y="2151727"/>
            <a:ext cx="12192000" cy="2554545"/>
          </a:xfrm>
          <a:prstGeom prst="rect">
            <a:avLst/>
          </a:prstGeom>
          <a:noFill/>
        </p:spPr>
        <p:txBody>
          <a:bodyPr wrap="square" lIns="91440" tIns="45720" rIns="91440" bIns="45720">
            <a:spAutoFit/>
          </a:bodyPr>
          <a:lstStyle/>
          <a:p>
            <a:pPr algn="ctr"/>
            <a:r>
              <a:rPr lang="en-US" altLang="ja-JP"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IT</a:t>
            </a:r>
            <a:r>
              <a:rPr lang="ja-JP" altLang="en-US"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パスポート試験対策</a:t>
            </a:r>
            <a:endParaRPr lang="en-US" altLang="ja-JP"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a:p>
            <a:pPr algn="ctr"/>
            <a:r>
              <a:rPr lang="en-US" altLang="ja-JP" sz="8000" b="1"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Secure Erase</a:t>
            </a:r>
            <a:endParaRPr lang="ja-JP" altLang="en-US"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p:txBody>
      </p:sp>
    </p:spTree>
    <p:extLst>
      <p:ext uri="{BB962C8B-B14F-4D97-AF65-F5344CB8AC3E}">
        <p14:creationId xmlns:p14="http://schemas.microsoft.com/office/powerpoint/2010/main" val="4279135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6BC3C28D-506C-CDDE-35B8-8B3E041FA646}"/>
              </a:ext>
            </a:extLst>
          </p:cNvPr>
          <p:cNvSpPr/>
          <p:nvPr/>
        </p:nvSpPr>
        <p:spPr>
          <a:xfrm>
            <a:off x="0" y="1643896"/>
            <a:ext cx="12192000" cy="3570208"/>
          </a:xfrm>
          <a:prstGeom prst="rect">
            <a:avLst/>
          </a:prstGeom>
          <a:noFill/>
        </p:spPr>
        <p:txBody>
          <a:bodyPr wrap="square" lIns="91440" tIns="45720" rIns="91440" bIns="45720">
            <a:spAutoFit/>
          </a:bodyPr>
          <a:lstStyle/>
          <a:p>
            <a:pPr algn="ctr"/>
            <a:r>
              <a:rPr lang="en-US" altLang="ja-JP"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IT</a:t>
            </a:r>
            <a:r>
              <a:rPr lang="ja-JP" altLang="en-US"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パスポート試験対策</a:t>
            </a:r>
            <a:endParaRPr lang="en-US" altLang="ja-JP"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a:p>
            <a:pPr algn="ctr"/>
            <a:r>
              <a:rPr lang="en-US" altLang="ja-JP" sz="8000" b="1"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Secure Erase</a:t>
            </a:r>
          </a:p>
          <a:p>
            <a:pPr algn="ctr"/>
            <a:r>
              <a:rPr lang="en-US" altLang="ja-JP" sz="6600" b="1" cap="none" spc="0" dirty="0">
                <a:ln w="9525">
                  <a:solidFill>
                    <a:schemeClr val="bg1"/>
                  </a:solidFill>
                  <a:prstDash val="solid"/>
                </a:ln>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a:t>
            </a:r>
            <a:r>
              <a:rPr lang="ja-JP" altLang="en-US" sz="6600" b="1" cap="none" spc="0" dirty="0">
                <a:ln w="9525">
                  <a:solidFill>
                    <a:schemeClr val="bg1"/>
                  </a:solidFill>
                  <a:prstDash val="solid"/>
                </a:ln>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男性ボイス</a:t>
            </a:r>
            <a:r>
              <a:rPr lang="en-US" altLang="ja-JP" sz="6600" b="1" cap="none" spc="0" dirty="0">
                <a:ln w="9525">
                  <a:solidFill>
                    <a:schemeClr val="bg1"/>
                  </a:solidFill>
                  <a:prstDash val="solid"/>
                </a:ln>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Ver.-</a:t>
            </a:r>
            <a:endParaRPr lang="ja-JP" altLang="en-US" sz="6600" b="1" cap="none" spc="0" dirty="0">
              <a:ln w="9525">
                <a:solidFill>
                  <a:schemeClr val="bg1"/>
                </a:solidFill>
                <a:prstDash val="solid"/>
              </a:ln>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p:txBody>
      </p:sp>
    </p:spTree>
    <p:extLst>
      <p:ext uri="{BB962C8B-B14F-4D97-AF65-F5344CB8AC3E}">
        <p14:creationId xmlns:p14="http://schemas.microsoft.com/office/powerpoint/2010/main" val="3327330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グラフィカル ユーザー インターフェイス, テキスト, アプリケーション, メール&#10;&#10;自動的に生成された説明">
            <a:extLst>
              <a:ext uri="{FF2B5EF4-FFF2-40B4-BE49-F238E27FC236}">
                <a16:creationId xmlns:a16="http://schemas.microsoft.com/office/drawing/2014/main" id="{3C41FD10-3A1C-D8B4-340E-32932D1C6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5898" y="774145"/>
            <a:ext cx="7720203" cy="5309710"/>
          </a:xfrm>
          <a:prstGeom prst="rect">
            <a:avLst/>
          </a:prstGeom>
        </p:spPr>
      </p:pic>
    </p:spTree>
    <p:extLst>
      <p:ext uri="{BB962C8B-B14F-4D97-AF65-F5344CB8AC3E}">
        <p14:creationId xmlns:p14="http://schemas.microsoft.com/office/powerpoint/2010/main" val="3534467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624141" y="655895"/>
            <a:ext cx="10943714" cy="3231654"/>
          </a:xfrm>
          <a:prstGeom prst="rect">
            <a:avLst/>
          </a:prstGeom>
          <a:noFill/>
        </p:spPr>
        <p:txBody>
          <a:bodyPr wrap="square" rtlCol="0">
            <a:spAutoFit/>
          </a:bodyPr>
          <a:lstStyle/>
          <a:p>
            <a:r>
              <a:rPr lang="en-US" altLang="ja-JP" sz="2400" b="1" dirty="0">
                <a:solidFill>
                  <a:srgbClr val="FF0000"/>
                </a:solidFill>
              </a:rPr>
              <a:t>Secure Erase</a:t>
            </a:r>
          </a:p>
          <a:p>
            <a:endParaRPr lang="en-US" altLang="ja-JP" sz="1200" dirty="0">
              <a:solidFill>
                <a:srgbClr val="FF0000"/>
              </a:solidFill>
            </a:endParaRPr>
          </a:p>
          <a:p>
            <a:r>
              <a:rPr lang="ja-JP" altLang="en-US" sz="2400" i="0" dirty="0">
                <a:solidFill>
                  <a:srgbClr val="333333"/>
                </a:solidFill>
                <a:effectLst/>
                <a:latin typeface="Noto Sans JP"/>
              </a:rPr>
              <a:t>セキュアイレースと読む。「</a:t>
            </a:r>
            <a:r>
              <a:rPr lang="en-US" altLang="ja-JP" sz="2400" i="0" dirty="0">
                <a:solidFill>
                  <a:srgbClr val="333333"/>
                </a:solidFill>
                <a:effectLst/>
                <a:latin typeface="Noto Sans JP"/>
              </a:rPr>
              <a:t>Secure</a:t>
            </a:r>
            <a:r>
              <a:rPr lang="ja-JP" altLang="en-US" sz="2400" i="0" dirty="0">
                <a:solidFill>
                  <a:srgbClr val="333333"/>
                </a:solidFill>
                <a:effectLst/>
                <a:latin typeface="Noto Sans JP"/>
              </a:rPr>
              <a:t>」は「安全な」、「</a:t>
            </a:r>
            <a:r>
              <a:rPr lang="en-US" altLang="ja-JP" sz="2400" i="0" dirty="0">
                <a:solidFill>
                  <a:srgbClr val="333333"/>
                </a:solidFill>
                <a:effectLst/>
                <a:latin typeface="Noto Sans JP"/>
              </a:rPr>
              <a:t>Erase</a:t>
            </a:r>
            <a:r>
              <a:rPr lang="ja-JP" altLang="en-US" sz="2400" i="0" dirty="0">
                <a:solidFill>
                  <a:srgbClr val="333333"/>
                </a:solidFill>
                <a:effectLst/>
                <a:latin typeface="Noto Sans JP"/>
              </a:rPr>
              <a:t>」は「消去」という意味。つまり、</a:t>
            </a:r>
            <a:r>
              <a:rPr lang="en-US" altLang="ja-JP" sz="2400" i="0" dirty="0">
                <a:solidFill>
                  <a:srgbClr val="333333"/>
                </a:solidFill>
                <a:effectLst/>
                <a:latin typeface="Noto Sans JP"/>
              </a:rPr>
              <a:t>Secure Erase</a:t>
            </a:r>
            <a:r>
              <a:rPr lang="ja-JP" altLang="en-US" sz="2400" i="0" dirty="0">
                <a:solidFill>
                  <a:srgbClr val="333333"/>
                </a:solidFill>
                <a:effectLst/>
                <a:latin typeface="Noto Sans JP"/>
              </a:rPr>
              <a:t>は「安全に消去する」という意味にな</a:t>
            </a:r>
            <a:r>
              <a:rPr lang="ja-JP" altLang="en-US" sz="2400" dirty="0">
                <a:solidFill>
                  <a:srgbClr val="333333"/>
                </a:solidFill>
                <a:latin typeface="Noto Sans JP"/>
              </a:rPr>
              <a:t>る</a:t>
            </a:r>
            <a:r>
              <a:rPr lang="ja-JP" altLang="en-US" sz="2400" i="0" dirty="0">
                <a:solidFill>
                  <a:srgbClr val="333333"/>
                </a:solidFill>
                <a:effectLst/>
                <a:latin typeface="Noto Sans JP"/>
              </a:rPr>
              <a:t>。</a:t>
            </a:r>
            <a:r>
              <a:rPr lang="ja-JP" altLang="en-US" sz="2400" b="1" i="0" dirty="0">
                <a:solidFill>
                  <a:srgbClr val="333333"/>
                </a:solidFill>
                <a:effectLst/>
                <a:latin typeface="Noto Sans JP"/>
              </a:rPr>
              <a:t>ストレージデバイス（ハードディスクドライブ、</a:t>
            </a:r>
            <a:r>
              <a:rPr lang="en-US" altLang="ja-JP" sz="2400" b="1" i="0" dirty="0">
                <a:solidFill>
                  <a:srgbClr val="333333"/>
                </a:solidFill>
                <a:effectLst/>
                <a:latin typeface="Noto Sans JP"/>
              </a:rPr>
              <a:t>SSD</a:t>
            </a:r>
            <a:r>
              <a:rPr lang="ja-JP" altLang="en-US" sz="2400" b="1" i="0" dirty="0">
                <a:solidFill>
                  <a:srgbClr val="333333"/>
                </a:solidFill>
                <a:effectLst/>
                <a:latin typeface="Noto Sans JP"/>
              </a:rPr>
              <a:t>など）のデータを完全に消去する技術</a:t>
            </a:r>
            <a:r>
              <a:rPr lang="ja-JP" altLang="en-US" sz="2400" i="0" dirty="0">
                <a:solidFill>
                  <a:srgbClr val="333333"/>
                </a:solidFill>
                <a:effectLst/>
                <a:latin typeface="Noto Sans JP"/>
              </a:rPr>
              <a:t>のこと。一般的な削除は、ファイルのポインタを削除するだけで、実際のデータはディスク上に残っている場合がある。</a:t>
            </a:r>
            <a:r>
              <a:rPr lang="en-US" altLang="ja-JP" sz="2400" i="0" dirty="0">
                <a:solidFill>
                  <a:srgbClr val="333333"/>
                </a:solidFill>
                <a:effectLst/>
                <a:latin typeface="Noto Sans JP"/>
              </a:rPr>
              <a:t>Secure Erase</a:t>
            </a:r>
            <a:r>
              <a:rPr lang="ja-JP" altLang="en-US" sz="2400" i="0" dirty="0">
                <a:solidFill>
                  <a:srgbClr val="333333"/>
                </a:solidFill>
                <a:effectLst/>
                <a:latin typeface="Noto Sans JP"/>
              </a:rPr>
              <a:t>は、</a:t>
            </a:r>
            <a:r>
              <a:rPr lang="ja-JP" altLang="en-US" sz="2400" b="1" i="0" dirty="0">
                <a:solidFill>
                  <a:srgbClr val="333333"/>
                </a:solidFill>
                <a:effectLst/>
                <a:latin typeface="Noto Sans JP"/>
              </a:rPr>
              <a:t>データを物理的に上書きしたり、暗号化キーを消去したりするため、より強力なデータ消去が可能</a:t>
            </a:r>
            <a:r>
              <a:rPr lang="ja-JP" altLang="en-US" sz="2400" i="0" dirty="0">
                <a:solidFill>
                  <a:srgbClr val="333333"/>
                </a:solidFill>
                <a:effectLst/>
                <a:latin typeface="Noto Sans JP"/>
              </a:rPr>
              <a:t>となる。</a:t>
            </a:r>
            <a:endParaRPr lang="en-US" altLang="ja-JP" sz="2400" i="0" dirty="0">
              <a:solidFill>
                <a:srgbClr val="333333"/>
              </a:solidFill>
              <a:effectLst/>
              <a:latin typeface="Noto Sans JP"/>
            </a:endParaRPr>
          </a:p>
        </p:txBody>
      </p:sp>
      <p:pic>
        <p:nvPicPr>
          <p:cNvPr id="3" name="Picture 2">
            <a:extLst>
              <a:ext uri="{FF2B5EF4-FFF2-40B4-BE49-F238E27FC236}">
                <a16:creationId xmlns:a16="http://schemas.microsoft.com/office/drawing/2014/main" id="{9F884A32-E79F-748B-7345-F68775FDBE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9140" y="3708971"/>
            <a:ext cx="1472130" cy="2255178"/>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E328654D-FB00-EA23-15C1-82DC9947C2AB}"/>
              </a:ext>
            </a:extLst>
          </p:cNvPr>
          <p:cNvSpPr txBox="1"/>
          <p:nvPr/>
        </p:nvSpPr>
        <p:spPr>
          <a:xfrm>
            <a:off x="5845067" y="4983234"/>
            <a:ext cx="2530012" cy="646331"/>
          </a:xfrm>
          <a:prstGeom prst="rect">
            <a:avLst/>
          </a:prstGeom>
          <a:noFill/>
        </p:spPr>
        <p:txBody>
          <a:bodyPr wrap="square">
            <a:spAutoFit/>
          </a:bodyPr>
          <a:lstStyle/>
          <a:p>
            <a:r>
              <a:rPr lang="ja-JP" altLang="en-US" dirty="0"/>
              <a:t>あつまるカンパニー さよならマイデータ</a:t>
            </a:r>
          </a:p>
        </p:txBody>
      </p:sp>
      <p:sp>
        <p:nvSpPr>
          <p:cNvPr id="11" name="テキスト ボックス 10">
            <a:extLst>
              <a:ext uri="{FF2B5EF4-FFF2-40B4-BE49-F238E27FC236}">
                <a16:creationId xmlns:a16="http://schemas.microsoft.com/office/drawing/2014/main" id="{BFC4FBC1-8AAB-A9B7-980F-97ED55E6BC9F}"/>
              </a:ext>
            </a:extLst>
          </p:cNvPr>
          <p:cNvSpPr txBox="1"/>
          <p:nvPr/>
        </p:nvSpPr>
        <p:spPr>
          <a:xfrm>
            <a:off x="5935894" y="5629565"/>
            <a:ext cx="3331396" cy="369332"/>
          </a:xfrm>
          <a:prstGeom prst="rect">
            <a:avLst/>
          </a:prstGeom>
          <a:noFill/>
        </p:spPr>
        <p:txBody>
          <a:bodyPr wrap="square">
            <a:spAutoFit/>
          </a:bodyPr>
          <a:lstStyle/>
          <a:p>
            <a:r>
              <a:rPr lang="ja-JP" altLang="en-US" dirty="0"/>
              <a:t>https://amzn.to/3VaIATD</a:t>
            </a:r>
          </a:p>
        </p:txBody>
      </p:sp>
    </p:spTree>
    <p:extLst>
      <p:ext uri="{BB962C8B-B14F-4D97-AF65-F5344CB8AC3E}">
        <p14:creationId xmlns:p14="http://schemas.microsoft.com/office/powerpoint/2010/main" val="1958816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ADD782BF-BB47-2182-C09B-6E69DEEE5868}"/>
              </a:ext>
            </a:extLst>
          </p:cNvPr>
          <p:cNvPicPr>
            <a:picLocks noChangeAspect="1"/>
          </p:cNvPicPr>
          <p:nvPr/>
        </p:nvPicPr>
        <p:blipFill>
          <a:blip r:embed="rId2"/>
          <a:stretch>
            <a:fillRect/>
          </a:stretch>
        </p:blipFill>
        <p:spPr>
          <a:xfrm>
            <a:off x="1051808" y="1491431"/>
            <a:ext cx="10088383" cy="2810267"/>
          </a:xfrm>
          <a:prstGeom prst="rect">
            <a:avLst/>
          </a:prstGeom>
        </p:spPr>
      </p:pic>
      <p:sp>
        <p:nvSpPr>
          <p:cNvPr id="2" name="テキスト ボックス 1">
            <a:extLst>
              <a:ext uri="{FF2B5EF4-FFF2-40B4-BE49-F238E27FC236}">
                <a16:creationId xmlns:a16="http://schemas.microsoft.com/office/drawing/2014/main" id="{F089852A-3C7B-4CFE-6E56-7F124A6E3EBD}"/>
              </a:ext>
            </a:extLst>
          </p:cNvPr>
          <p:cNvSpPr txBox="1"/>
          <p:nvPr/>
        </p:nvSpPr>
        <p:spPr>
          <a:xfrm>
            <a:off x="1093053" y="1198972"/>
            <a:ext cx="2517271" cy="400110"/>
          </a:xfrm>
          <a:prstGeom prst="rect">
            <a:avLst/>
          </a:prstGeom>
          <a:noFill/>
        </p:spPr>
        <p:txBody>
          <a:bodyPr wrap="square" rtlCol="0">
            <a:spAutoFit/>
          </a:bodyPr>
          <a:lstStyle/>
          <a:p>
            <a:r>
              <a:rPr lang="ja-JP" altLang="en-US" sz="2000" b="1" dirty="0">
                <a:latin typeface="Noto Sans JP"/>
              </a:rPr>
              <a:t>令和</a:t>
            </a:r>
            <a:r>
              <a:rPr lang="en-US" altLang="ja-JP" sz="2000" b="1" dirty="0">
                <a:latin typeface="Noto Sans JP"/>
              </a:rPr>
              <a:t>6</a:t>
            </a:r>
            <a:r>
              <a:rPr lang="ja-JP" altLang="en-US" sz="2000" b="1" dirty="0">
                <a:latin typeface="Noto Sans JP"/>
              </a:rPr>
              <a:t>年度</a:t>
            </a:r>
            <a:endParaRPr lang="en-US" altLang="ja-JP" sz="2000" b="1" dirty="0">
              <a:latin typeface="Noto Sans JP"/>
            </a:endParaRPr>
          </a:p>
        </p:txBody>
      </p:sp>
    </p:spTree>
    <p:extLst>
      <p:ext uri="{BB962C8B-B14F-4D97-AF65-F5344CB8AC3E}">
        <p14:creationId xmlns:p14="http://schemas.microsoft.com/office/powerpoint/2010/main" val="2077862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ADD782BF-BB47-2182-C09B-6E69DEEE5868}"/>
              </a:ext>
            </a:extLst>
          </p:cNvPr>
          <p:cNvPicPr>
            <a:picLocks noChangeAspect="1"/>
          </p:cNvPicPr>
          <p:nvPr/>
        </p:nvPicPr>
        <p:blipFill>
          <a:blip r:embed="rId2"/>
          <a:stretch>
            <a:fillRect/>
          </a:stretch>
        </p:blipFill>
        <p:spPr>
          <a:xfrm>
            <a:off x="1051808" y="1491431"/>
            <a:ext cx="10088383" cy="2810267"/>
          </a:xfrm>
          <a:prstGeom prst="rect">
            <a:avLst/>
          </a:prstGeom>
        </p:spPr>
      </p:pic>
      <p:sp>
        <p:nvSpPr>
          <p:cNvPr id="2" name="楕円 1">
            <a:extLst>
              <a:ext uri="{FF2B5EF4-FFF2-40B4-BE49-F238E27FC236}">
                <a16:creationId xmlns:a16="http://schemas.microsoft.com/office/drawing/2014/main" id="{BB93DB60-CBEB-10CB-DA0A-5CD3E112D9F7}"/>
              </a:ext>
            </a:extLst>
          </p:cNvPr>
          <p:cNvSpPr/>
          <p:nvPr/>
        </p:nvSpPr>
        <p:spPr>
          <a:xfrm>
            <a:off x="1555234" y="3069718"/>
            <a:ext cx="442450" cy="40558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8B5A43E3-A5BB-04AB-9634-AE24623AB661}"/>
              </a:ext>
            </a:extLst>
          </p:cNvPr>
          <p:cNvSpPr txBox="1"/>
          <p:nvPr/>
        </p:nvSpPr>
        <p:spPr>
          <a:xfrm>
            <a:off x="1093053" y="1198972"/>
            <a:ext cx="2517271" cy="400110"/>
          </a:xfrm>
          <a:prstGeom prst="rect">
            <a:avLst/>
          </a:prstGeom>
          <a:noFill/>
        </p:spPr>
        <p:txBody>
          <a:bodyPr wrap="square" rtlCol="0">
            <a:spAutoFit/>
          </a:bodyPr>
          <a:lstStyle/>
          <a:p>
            <a:r>
              <a:rPr lang="ja-JP" altLang="en-US" sz="2000" b="1" dirty="0">
                <a:latin typeface="Noto Sans JP"/>
              </a:rPr>
              <a:t>令和</a:t>
            </a:r>
            <a:r>
              <a:rPr lang="en-US" altLang="ja-JP" sz="2000" b="1" dirty="0">
                <a:latin typeface="Noto Sans JP"/>
              </a:rPr>
              <a:t>6</a:t>
            </a:r>
            <a:r>
              <a:rPr lang="ja-JP" altLang="en-US" sz="2000" b="1" dirty="0">
                <a:latin typeface="Noto Sans JP"/>
              </a:rPr>
              <a:t>年度</a:t>
            </a:r>
            <a:endParaRPr lang="en-US" altLang="ja-JP" sz="2000" b="1" dirty="0">
              <a:latin typeface="Noto Sans JP"/>
            </a:endParaRPr>
          </a:p>
        </p:txBody>
      </p:sp>
    </p:spTree>
    <p:extLst>
      <p:ext uri="{BB962C8B-B14F-4D97-AF65-F5344CB8AC3E}">
        <p14:creationId xmlns:p14="http://schemas.microsoft.com/office/powerpoint/2010/main" val="2386442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624143" y="816779"/>
            <a:ext cx="10943714" cy="2492990"/>
          </a:xfrm>
          <a:prstGeom prst="rect">
            <a:avLst/>
          </a:prstGeom>
          <a:noFill/>
        </p:spPr>
        <p:txBody>
          <a:bodyPr wrap="square" rtlCol="0">
            <a:spAutoFit/>
          </a:bodyPr>
          <a:lstStyle/>
          <a:p>
            <a:r>
              <a:rPr lang="ja-JP" altLang="en-US" sz="2400" b="1" dirty="0">
                <a:solidFill>
                  <a:srgbClr val="FF0000"/>
                </a:solidFill>
              </a:rPr>
              <a:t>磁気消去</a:t>
            </a:r>
            <a:endParaRPr lang="en-US" altLang="ja-JP" sz="2400" b="1" dirty="0">
              <a:solidFill>
                <a:srgbClr val="FF0000"/>
              </a:solidFill>
            </a:endParaRPr>
          </a:p>
          <a:p>
            <a:endParaRPr lang="en-US" altLang="ja-JP" sz="1200" dirty="0">
              <a:solidFill>
                <a:srgbClr val="FF0000"/>
              </a:solidFill>
            </a:endParaRPr>
          </a:p>
          <a:p>
            <a:r>
              <a:rPr lang="en-US" altLang="ja-JP" sz="2400" b="1" i="0" dirty="0">
                <a:solidFill>
                  <a:srgbClr val="FF0000"/>
                </a:solidFill>
                <a:effectLst/>
                <a:latin typeface="Noto Sans JP"/>
              </a:rPr>
              <a:t>HDD</a:t>
            </a:r>
            <a:r>
              <a:rPr lang="ja-JP" altLang="en-US" sz="2400" b="1" i="0" dirty="0">
                <a:solidFill>
                  <a:srgbClr val="333333"/>
                </a:solidFill>
                <a:effectLst/>
                <a:latin typeface="Noto Sans JP"/>
              </a:rPr>
              <a:t>に強力な磁力を当てて、記録されているデータを完全に破壊する方法</a:t>
            </a:r>
            <a:r>
              <a:rPr lang="ja-JP" altLang="en-US" sz="2400" i="0" dirty="0">
                <a:solidFill>
                  <a:srgbClr val="333333"/>
                </a:solidFill>
                <a:effectLst/>
                <a:latin typeface="Noto Sans JP"/>
              </a:rPr>
              <a:t>のこと。</a:t>
            </a:r>
            <a:r>
              <a:rPr lang="en-US" altLang="ja-JP" sz="2400" i="0" dirty="0">
                <a:solidFill>
                  <a:srgbClr val="333333"/>
                </a:solidFill>
                <a:effectLst/>
                <a:latin typeface="Noto Sans JP"/>
              </a:rPr>
              <a:t>HDD</a:t>
            </a:r>
            <a:r>
              <a:rPr lang="ja-JP" altLang="en-US" sz="2400" i="0" dirty="0">
                <a:solidFill>
                  <a:srgbClr val="333333"/>
                </a:solidFill>
                <a:effectLst/>
                <a:latin typeface="Noto Sans JP"/>
              </a:rPr>
              <a:t>は、磁気ディスクと呼ばれる回転する円盤にデータを磁気で記録する。そのため、強力な磁力を当てて磁気を消去することで、データを破壊できる。</a:t>
            </a:r>
            <a:endParaRPr lang="en-US" altLang="ja-JP" sz="2400" i="0" dirty="0">
              <a:solidFill>
                <a:srgbClr val="333333"/>
              </a:solidFill>
              <a:effectLst/>
              <a:latin typeface="Noto Sans JP"/>
            </a:endParaRPr>
          </a:p>
          <a:p>
            <a:r>
              <a:rPr lang="ja-JP" altLang="en-US" sz="2400" i="0" dirty="0">
                <a:solidFill>
                  <a:srgbClr val="333333"/>
                </a:solidFill>
                <a:effectLst/>
                <a:latin typeface="Noto Sans JP"/>
              </a:rPr>
              <a:t>一方、</a:t>
            </a:r>
            <a:r>
              <a:rPr lang="en-US" altLang="ja-JP" sz="2400" b="1" i="0" dirty="0">
                <a:solidFill>
                  <a:srgbClr val="333333"/>
                </a:solidFill>
                <a:effectLst/>
                <a:latin typeface="Noto Sans JP"/>
              </a:rPr>
              <a:t>SSD</a:t>
            </a:r>
            <a:r>
              <a:rPr lang="ja-JP" altLang="en-US" sz="2400" i="0" dirty="0">
                <a:solidFill>
                  <a:srgbClr val="333333"/>
                </a:solidFill>
                <a:effectLst/>
                <a:latin typeface="Noto Sans JP"/>
              </a:rPr>
              <a:t>はフラッシュメモリという半導体素子にデータを電気的に書き込む方式であることから磁気を使用しないため、</a:t>
            </a:r>
            <a:r>
              <a:rPr lang="ja-JP" altLang="en-US" sz="2400" b="1" i="0" dirty="0">
                <a:solidFill>
                  <a:srgbClr val="333333"/>
                </a:solidFill>
                <a:effectLst/>
                <a:latin typeface="Noto Sans JP"/>
              </a:rPr>
              <a:t>磁気消去は効果が無い</a:t>
            </a:r>
            <a:r>
              <a:rPr lang="ja-JP" altLang="en-US" sz="2400" i="0" dirty="0">
                <a:solidFill>
                  <a:srgbClr val="333333"/>
                </a:solidFill>
                <a:effectLst/>
                <a:latin typeface="Noto Sans JP"/>
              </a:rPr>
              <a:t>。</a:t>
            </a:r>
            <a:endParaRPr lang="en-US" altLang="ja-JP" sz="2400" i="0" dirty="0">
              <a:solidFill>
                <a:srgbClr val="333333"/>
              </a:solidFill>
              <a:effectLst/>
              <a:latin typeface="Noto Sans JP"/>
            </a:endParaRPr>
          </a:p>
        </p:txBody>
      </p:sp>
      <p:sp>
        <p:nvSpPr>
          <p:cNvPr id="5" name="テキスト ボックス 4">
            <a:extLst>
              <a:ext uri="{FF2B5EF4-FFF2-40B4-BE49-F238E27FC236}">
                <a16:creationId xmlns:a16="http://schemas.microsoft.com/office/drawing/2014/main" id="{60F462D1-A94A-9B9D-FE5D-777FD49AF1ED}"/>
              </a:ext>
            </a:extLst>
          </p:cNvPr>
          <p:cNvSpPr txBox="1"/>
          <p:nvPr/>
        </p:nvSpPr>
        <p:spPr>
          <a:xfrm>
            <a:off x="7374277" y="4566796"/>
            <a:ext cx="3300573" cy="461665"/>
          </a:xfrm>
          <a:prstGeom prst="rect">
            <a:avLst/>
          </a:prstGeom>
          <a:noFill/>
        </p:spPr>
        <p:txBody>
          <a:bodyPr wrap="square">
            <a:spAutoFit/>
          </a:bodyPr>
          <a:lstStyle/>
          <a:p>
            <a:r>
              <a:rPr lang="ja-JP" altLang="en-US" sz="1200" dirty="0">
                <a:hlinkClick r:id="rId2"/>
              </a:rPr>
              <a:t>磁気破壊装置の活用で「記憶媒体」のデータを適切に消去 </a:t>
            </a:r>
            <a:r>
              <a:rPr lang="en-US" altLang="ja-JP" sz="1200" dirty="0">
                <a:hlinkClick r:id="rId2"/>
              </a:rPr>
              <a:t>| </a:t>
            </a:r>
            <a:r>
              <a:rPr lang="ja-JP" altLang="en-US" sz="1200" dirty="0">
                <a:hlinkClick r:id="rId2"/>
              </a:rPr>
              <a:t>自治体通信</a:t>
            </a:r>
            <a:r>
              <a:rPr lang="en-US" altLang="ja-JP" sz="1200" dirty="0">
                <a:hlinkClick r:id="rId2"/>
              </a:rPr>
              <a:t>Online</a:t>
            </a:r>
            <a:endParaRPr lang="ja-JP" altLang="en-US" sz="1200" dirty="0"/>
          </a:p>
        </p:txBody>
      </p:sp>
      <p:pic>
        <p:nvPicPr>
          <p:cNvPr id="9" name="図 8" descr="人, 屋内, 男, テーブル が含まれている画像&#10;&#10;自動的に生成された説明">
            <a:extLst>
              <a:ext uri="{FF2B5EF4-FFF2-40B4-BE49-F238E27FC236}">
                <a16:creationId xmlns:a16="http://schemas.microsoft.com/office/drawing/2014/main" id="{11A40EAC-9049-37DA-FDB1-AD7A51A8C6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9592" y="3486588"/>
            <a:ext cx="4153415" cy="2209361"/>
          </a:xfrm>
          <a:prstGeom prst="rect">
            <a:avLst/>
          </a:prstGeom>
        </p:spPr>
      </p:pic>
    </p:spTree>
    <p:extLst>
      <p:ext uri="{BB962C8B-B14F-4D97-AF65-F5344CB8AC3E}">
        <p14:creationId xmlns:p14="http://schemas.microsoft.com/office/powerpoint/2010/main" val="606939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624143" y="920460"/>
            <a:ext cx="10943714" cy="2123658"/>
          </a:xfrm>
          <a:prstGeom prst="rect">
            <a:avLst/>
          </a:prstGeom>
          <a:noFill/>
        </p:spPr>
        <p:txBody>
          <a:bodyPr wrap="square" rtlCol="0">
            <a:spAutoFit/>
          </a:bodyPr>
          <a:lstStyle/>
          <a:p>
            <a:r>
              <a:rPr lang="ja-JP" altLang="en-US" sz="2400" b="1" dirty="0">
                <a:solidFill>
                  <a:srgbClr val="FF0000"/>
                </a:solidFill>
              </a:rPr>
              <a:t>セキュアブート</a:t>
            </a:r>
            <a:endParaRPr lang="en-US" altLang="ja-JP" sz="2400" b="1" dirty="0">
              <a:solidFill>
                <a:srgbClr val="FF0000"/>
              </a:solidFill>
            </a:endParaRPr>
          </a:p>
          <a:p>
            <a:endParaRPr lang="en-US" altLang="ja-JP" sz="1200" dirty="0">
              <a:solidFill>
                <a:srgbClr val="FF0000"/>
              </a:solidFill>
            </a:endParaRPr>
          </a:p>
          <a:p>
            <a:r>
              <a:rPr lang="ja-JP" altLang="en-US" sz="2400" b="1" i="0" dirty="0">
                <a:effectLst/>
                <a:latin typeface="Noto Sans JP"/>
              </a:rPr>
              <a:t>パソコンが起動する際に、悪意のあるソフトウェアが実行されないようにするためのセキュリティ機能</a:t>
            </a:r>
            <a:r>
              <a:rPr lang="ja-JP" altLang="en-US" sz="2400" i="0" dirty="0">
                <a:effectLst/>
                <a:latin typeface="Noto Sans JP"/>
              </a:rPr>
              <a:t>のこと。マルウェアや不正な</a:t>
            </a:r>
            <a:r>
              <a:rPr lang="en-US" altLang="ja-JP" sz="2400" i="0" dirty="0">
                <a:effectLst/>
                <a:latin typeface="Noto Sans JP"/>
              </a:rPr>
              <a:t>OS</a:t>
            </a:r>
            <a:r>
              <a:rPr lang="ja-JP" altLang="en-US" sz="2400" i="0" dirty="0">
                <a:effectLst/>
                <a:latin typeface="Noto Sans JP"/>
              </a:rPr>
              <a:t>からの攻撃に対して、高いレベルのセキュリティを提供する。セキュアブートは、パソコンのファームウェア（</a:t>
            </a:r>
            <a:r>
              <a:rPr lang="en-US" altLang="ja-JP" sz="2400" i="0" dirty="0">
                <a:effectLst/>
                <a:latin typeface="Noto Sans JP"/>
              </a:rPr>
              <a:t>UEFI</a:t>
            </a:r>
            <a:r>
              <a:rPr lang="ja-JP" altLang="en-US" sz="2400" i="0" dirty="0">
                <a:effectLst/>
                <a:latin typeface="Noto Sans JP"/>
              </a:rPr>
              <a:t>）に搭載されている</a:t>
            </a:r>
            <a:r>
              <a:rPr lang="ja-JP" altLang="en-US" sz="2400" dirty="0">
                <a:latin typeface="Noto Sans JP"/>
              </a:rPr>
              <a:t>。</a:t>
            </a:r>
            <a:endParaRPr lang="en-US" altLang="ja-JP" sz="2400" i="0" dirty="0">
              <a:effectLst/>
              <a:latin typeface="Noto Sans JP"/>
            </a:endParaRPr>
          </a:p>
        </p:txBody>
      </p:sp>
      <p:pic>
        <p:nvPicPr>
          <p:cNvPr id="2050" name="Picture 2">
            <a:extLst>
              <a:ext uri="{FF2B5EF4-FFF2-40B4-BE49-F238E27FC236}">
                <a16:creationId xmlns:a16="http://schemas.microsoft.com/office/drawing/2014/main" id="{C5B11D7A-4C04-A5D7-1F22-A74B55115C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9248" y="3835370"/>
            <a:ext cx="1957474" cy="148777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3C55AC6-9A39-0327-DA6E-1B1F309B2C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0828" y="4683011"/>
            <a:ext cx="606215" cy="55994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AB61AED-B312-9024-C685-6468220D4E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3349" y="3601922"/>
            <a:ext cx="606216" cy="691226"/>
          </a:xfrm>
          <a:prstGeom prst="rect">
            <a:avLst/>
          </a:prstGeom>
          <a:noFill/>
          <a:extLst>
            <a:ext uri="{909E8E84-426E-40DD-AFC4-6F175D3DCCD1}">
              <a14:hiddenFill xmlns:a14="http://schemas.microsoft.com/office/drawing/2010/main">
                <a:solidFill>
                  <a:srgbClr val="FFFFFF"/>
                </a:solidFill>
              </a14:hiddenFill>
            </a:ext>
          </a:extLst>
        </p:spPr>
      </p:pic>
      <p:sp>
        <p:nvSpPr>
          <p:cNvPr id="2" name="矢印: 右 1">
            <a:extLst>
              <a:ext uri="{FF2B5EF4-FFF2-40B4-BE49-F238E27FC236}">
                <a16:creationId xmlns:a16="http://schemas.microsoft.com/office/drawing/2014/main" id="{6671D1B0-140D-8AC3-CB64-A317B63D86BA}"/>
              </a:ext>
            </a:extLst>
          </p:cNvPr>
          <p:cNvSpPr/>
          <p:nvPr/>
        </p:nvSpPr>
        <p:spPr>
          <a:xfrm>
            <a:off x="3736722" y="4356242"/>
            <a:ext cx="1554469" cy="2465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56" name="Picture 8">
            <a:extLst>
              <a:ext uri="{FF2B5EF4-FFF2-40B4-BE49-F238E27FC236}">
                <a16:creationId xmlns:a16="http://schemas.microsoft.com/office/drawing/2014/main" id="{8B1F5B9F-2B33-8E32-9AE1-66B0E51483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3580" y="3601922"/>
            <a:ext cx="1041001" cy="1854485"/>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C54C5BA4-3DB4-FA6F-FB8E-489002659075}"/>
              </a:ext>
            </a:extLst>
          </p:cNvPr>
          <p:cNvSpPr txBox="1"/>
          <p:nvPr/>
        </p:nvSpPr>
        <p:spPr>
          <a:xfrm>
            <a:off x="5596418" y="5456407"/>
            <a:ext cx="855324" cy="400110"/>
          </a:xfrm>
          <a:prstGeom prst="rect">
            <a:avLst/>
          </a:prstGeom>
          <a:noFill/>
        </p:spPr>
        <p:txBody>
          <a:bodyPr wrap="square">
            <a:spAutoFit/>
          </a:bodyPr>
          <a:lstStyle/>
          <a:p>
            <a:pPr algn="ctr"/>
            <a:r>
              <a:rPr lang="en-US" altLang="ja-JP" sz="2000" b="1" i="0" dirty="0">
                <a:effectLst/>
                <a:latin typeface="Noto Sans JP"/>
              </a:rPr>
              <a:t>UEFI</a:t>
            </a:r>
            <a:endParaRPr lang="ja-JP" altLang="en-US" sz="2000" b="1" dirty="0"/>
          </a:p>
        </p:txBody>
      </p:sp>
      <p:sp>
        <p:nvSpPr>
          <p:cNvPr id="7" name="テキスト ボックス 6">
            <a:extLst>
              <a:ext uri="{FF2B5EF4-FFF2-40B4-BE49-F238E27FC236}">
                <a16:creationId xmlns:a16="http://schemas.microsoft.com/office/drawing/2014/main" id="{9EDF5F45-7676-7838-F5DC-075B6D949204}"/>
              </a:ext>
            </a:extLst>
          </p:cNvPr>
          <p:cNvSpPr txBox="1"/>
          <p:nvPr/>
        </p:nvSpPr>
        <p:spPr>
          <a:xfrm>
            <a:off x="5318588" y="3207779"/>
            <a:ext cx="1420831" cy="400110"/>
          </a:xfrm>
          <a:prstGeom prst="rect">
            <a:avLst/>
          </a:prstGeom>
          <a:noFill/>
        </p:spPr>
        <p:txBody>
          <a:bodyPr wrap="square">
            <a:spAutoFit/>
          </a:bodyPr>
          <a:lstStyle/>
          <a:p>
            <a:pPr algn="ctr"/>
            <a:r>
              <a:rPr lang="ja-JP" altLang="en-US" sz="2000" b="1" i="0" dirty="0">
                <a:solidFill>
                  <a:srgbClr val="FF0000"/>
                </a:solidFill>
                <a:effectLst/>
                <a:latin typeface="Noto Sans JP"/>
              </a:rPr>
              <a:t>検証</a:t>
            </a:r>
            <a:r>
              <a:rPr lang="en-US" altLang="ja-JP" sz="2000" b="1" i="0" dirty="0">
                <a:solidFill>
                  <a:srgbClr val="FF0000"/>
                </a:solidFill>
                <a:effectLst/>
                <a:latin typeface="Noto Sans JP"/>
              </a:rPr>
              <a:t>/</a:t>
            </a:r>
            <a:r>
              <a:rPr lang="ja-JP" altLang="en-US" sz="2000" b="1" i="0" dirty="0">
                <a:solidFill>
                  <a:srgbClr val="FF0000"/>
                </a:solidFill>
                <a:effectLst/>
                <a:latin typeface="Noto Sans JP"/>
              </a:rPr>
              <a:t>起動</a:t>
            </a:r>
            <a:endParaRPr lang="ja-JP" altLang="en-US" sz="2000" b="1" dirty="0">
              <a:solidFill>
                <a:srgbClr val="FF0000"/>
              </a:solidFill>
            </a:endParaRPr>
          </a:p>
        </p:txBody>
      </p:sp>
      <p:sp>
        <p:nvSpPr>
          <p:cNvPr id="8" name="矢印: 右 7">
            <a:extLst>
              <a:ext uri="{FF2B5EF4-FFF2-40B4-BE49-F238E27FC236}">
                <a16:creationId xmlns:a16="http://schemas.microsoft.com/office/drawing/2014/main" id="{B397ECC3-FB84-06B9-90E3-F033D0A6ED05}"/>
              </a:ext>
            </a:extLst>
          </p:cNvPr>
          <p:cNvSpPr/>
          <p:nvPr/>
        </p:nvSpPr>
        <p:spPr>
          <a:xfrm>
            <a:off x="6858353" y="4356242"/>
            <a:ext cx="1554469" cy="2465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Picture 6">
            <a:extLst>
              <a:ext uri="{FF2B5EF4-FFF2-40B4-BE49-F238E27FC236}">
                <a16:creationId xmlns:a16="http://schemas.microsoft.com/office/drawing/2014/main" id="{FE73D448-8A43-AB27-DCDB-75D27C5C61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4963" y="3601922"/>
            <a:ext cx="606216" cy="69122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45F45E78-A4E3-7239-F34B-B5E64CE215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2822" y="3814822"/>
            <a:ext cx="1957474" cy="148777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a:extLst>
              <a:ext uri="{FF2B5EF4-FFF2-40B4-BE49-F238E27FC236}">
                <a16:creationId xmlns:a16="http://schemas.microsoft.com/office/drawing/2014/main" id="{F80C4B04-0B16-E01B-58F3-EB13E4DC75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0065" y="4133919"/>
            <a:ext cx="606216" cy="691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005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624143" y="920460"/>
            <a:ext cx="10943714" cy="2492990"/>
          </a:xfrm>
          <a:prstGeom prst="rect">
            <a:avLst/>
          </a:prstGeom>
          <a:noFill/>
        </p:spPr>
        <p:txBody>
          <a:bodyPr wrap="square" rtlCol="0">
            <a:spAutoFit/>
          </a:bodyPr>
          <a:lstStyle/>
          <a:p>
            <a:r>
              <a:rPr lang="ja-JP" altLang="en-US" sz="2400" b="1" dirty="0">
                <a:solidFill>
                  <a:srgbClr val="FF0000"/>
                </a:solidFill>
              </a:rPr>
              <a:t>データクレンジング</a:t>
            </a:r>
            <a:endParaRPr lang="en-US" altLang="ja-JP" sz="2400" b="1" dirty="0">
              <a:solidFill>
                <a:srgbClr val="FF0000"/>
              </a:solidFill>
            </a:endParaRPr>
          </a:p>
          <a:p>
            <a:endParaRPr lang="en-US" altLang="ja-JP" sz="1200" dirty="0">
              <a:solidFill>
                <a:srgbClr val="FF0000"/>
              </a:solidFill>
            </a:endParaRPr>
          </a:p>
          <a:p>
            <a:r>
              <a:rPr lang="ja-JP" altLang="en-US" sz="2400" b="1" i="0" dirty="0">
                <a:effectLst/>
                <a:latin typeface="Noto Sans JP"/>
              </a:rPr>
              <a:t>データの中に含まれる誤りや矛盾、不完全な部分を修正し、データの質を高めるための処理</a:t>
            </a:r>
            <a:r>
              <a:rPr lang="ja-JP" altLang="en-US" sz="2400" i="0" dirty="0">
                <a:effectLst/>
                <a:latin typeface="Noto Sans JP"/>
              </a:rPr>
              <a:t>のこと。データ分析や、</a:t>
            </a:r>
            <a:r>
              <a:rPr lang="en-US" altLang="ja-JP" sz="2400" i="0" dirty="0">
                <a:effectLst/>
                <a:latin typeface="Noto Sans JP"/>
              </a:rPr>
              <a:t>AI</a:t>
            </a:r>
            <a:r>
              <a:rPr lang="ja-JP" altLang="en-US" sz="2400" i="0" dirty="0">
                <a:effectLst/>
                <a:latin typeface="Noto Sans JP"/>
              </a:rPr>
              <a:t>による学習など、データに基づいた作業を行う上で、データの正確性は非常に重要である。誤ったデータが含まれていると、分析結果も誤ってしまう可能性が高まるため、データクレンジングは重要な作業である。</a:t>
            </a:r>
            <a:endParaRPr lang="en-US" altLang="ja-JP" sz="2400" i="0" dirty="0">
              <a:effectLst/>
              <a:latin typeface="Noto Sans JP"/>
            </a:endParaRPr>
          </a:p>
        </p:txBody>
      </p:sp>
      <p:pic>
        <p:nvPicPr>
          <p:cNvPr id="13" name="図 12" descr="グラフ&#10;&#10;自動的に生成された説明">
            <a:extLst>
              <a:ext uri="{FF2B5EF4-FFF2-40B4-BE49-F238E27FC236}">
                <a16:creationId xmlns:a16="http://schemas.microsoft.com/office/drawing/2014/main" id="{3BEFC56D-113A-E24E-B1F5-8CE2A4B2EF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5650" y="3236474"/>
            <a:ext cx="2701066" cy="2701066"/>
          </a:xfrm>
          <a:prstGeom prst="rect">
            <a:avLst/>
          </a:prstGeom>
        </p:spPr>
      </p:pic>
    </p:spTree>
    <p:extLst>
      <p:ext uri="{BB962C8B-B14F-4D97-AF65-F5344CB8AC3E}">
        <p14:creationId xmlns:p14="http://schemas.microsoft.com/office/powerpoint/2010/main" val="23170015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2237</TotalTime>
  <Words>410</Words>
  <Application>Microsoft Office PowerPoint</Application>
  <PresentationFormat>ワイド画面</PresentationFormat>
  <Paragraphs>25</Paragraphs>
  <Slides>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Noto Sans JP</vt:lpstr>
      <vt:lpstr>けいふぉんと</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旭化成グループ</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矢野　雅也(Yano, Masaya)</dc:creator>
  <cp:lastModifiedBy>矢野　雅也(Yano, Masaya)</cp:lastModifiedBy>
  <cp:revision>734</cp:revision>
  <dcterms:created xsi:type="dcterms:W3CDTF">2023-10-19T04:21:29Z</dcterms:created>
  <dcterms:modified xsi:type="dcterms:W3CDTF">2024-11-27T01:30:31Z</dcterms:modified>
</cp:coreProperties>
</file>