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536" r:id="rId2"/>
    <p:sldId id="979" r:id="rId3"/>
    <p:sldId id="977" r:id="rId4"/>
    <p:sldId id="984" r:id="rId5"/>
    <p:sldId id="995" r:id="rId6"/>
    <p:sldId id="997" r:id="rId7"/>
    <p:sldId id="985" r:id="rId8"/>
    <p:sldId id="986" r:id="rId9"/>
    <p:sldId id="658" r:id="rId10"/>
    <p:sldId id="661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02CE"/>
    <a:srgbClr val="E2F0D9"/>
    <a:srgbClr val="DAE3F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9" autoAdjust="0"/>
    <p:restoredTop sz="94933" autoAdjust="0"/>
  </p:normalViewPr>
  <p:slideViewPr>
    <p:cSldViewPr snapToGrid="0">
      <p:cViewPr varScale="1">
        <p:scale>
          <a:sx n="81" d="100"/>
          <a:sy n="81" d="100"/>
        </p:scale>
        <p:origin x="524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485-AC61-4037-93FD-DB1CB79EDBAE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72D1-6F72-45BF-9C3F-52E40963F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C3C28D-506C-CDDE-35B8-8B3E041FA646}"/>
              </a:ext>
            </a:extLst>
          </p:cNvPr>
          <p:cNvSpPr/>
          <p:nvPr/>
        </p:nvSpPr>
        <p:spPr>
          <a:xfrm>
            <a:off x="0" y="2151727"/>
            <a:ext cx="1219200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IT</a:t>
            </a:r>
            <a:r>
              <a:rPr lang="ja-JP" alt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パスポート試験対策</a:t>
            </a:r>
            <a:endParaRPr lang="en-US" altLang="ja-JP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en-US" altLang="ja-JP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WAF</a:t>
            </a:r>
            <a:endParaRPr lang="ja-JP" alt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9135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2308B40-82A8-FC0A-2AD0-DD05E5DAC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6" y="985496"/>
            <a:ext cx="9945488" cy="4887007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1AF32AD9-8940-60B4-BBD4-898D0E69DFAB}"/>
              </a:ext>
            </a:extLst>
          </p:cNvPr>
          <p:cNvSpPr/>
          <p:nvPr/>
        </p:nvSpPr>
        <p:spPr>
          <a:xfrm>
            <a:off x="1634180" y="2074293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7EB45B-D5B2-4AE1-0C56-733B863BE451}"/>
              </a:ext>
            </a:extLst>
          </p:cNvPr>
          <p:cNvSpPr txBox="1"/>
          <p:nvPr/>
        </p:nvSpPr>
        <p:spPr>
          <a:xfrm>
            <a:off x="4994840" y="3556849"/>
            <a:ext cx="300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</a:t>
            </a:r>
            <a:r>
              <a:rPr lang="en-US" altLang="ja-JP" b="1" dirty="0">
                <a:solidFill>
                  <a:srgbClr val="0070C0"/>
                </a:solidFill>
              </a:rPr>
              <a:t>VPN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FABEF97-D9F4-63F5-1EE8-44763F7E4970}"/>
              </a:ext>
            </a:extLst>
          </p:cNvPr>
          <p:cNvSpPr txBox="1"/>
          <p:nvPr/>
        </p:nvSpPr>
        <p:spPr>
          <a:xfrm>
            <a:off x="6950963" y="4530010"/>
            <a:ext cx="300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</a:t>
            </a:r>
            <a:r>
              <a:rPr lang="en-US" altLang="ja-JP" b="1" dirty="0">
                <a:solidFill>
                  <a:srgbClr val="0070C0"/>
                </a:solidFill>
              </a:rPr>
              <a:t>DLP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284D8B1-859E-5CEA-F222-EBC85FE07CAA}"/>
              </a:ext>
            </a:extLst>
          </p:cNvPr>
          <p:cNvSpPr txBox="1"/>
          <p:nvPr/>
        </p:nvSpPr>
        <p:spPr>
          <a:xfrm>
            <a:off x="4485554" y="5503171"/>
            <a:ext cx="300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</a:t>
            </a:r>
            <a:r>
              <a:rPr lang="en-US" altLang="ja-JP" b="1" dirty="0">
                <a:solidFill>
                  <a:srgbClr val="0070C0"/>
                </a:solidFill>
              </a:rPr>
              <a:t>DMZ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17AEF6-6395-AF25-7E61-D7D110ECC0F0}"/>
              </a:ext>
            </a:extLst>
          </p:cNvPr>
          <p:cNvSpPr txBox="1"/>
          <p:nvPr/>
        </p:nvSpPr>
        <p:spPr>
          <a:xfrm>
            <a:off x="1123256" y="705813"/>
            <a:ext cx="2517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令和</a:t>
            </a:r>
            <a:r>
              <a:rPr lang="en-US" altLang="ja-JP" sz="2000" b="1" dirty="0">
                <a:latin typeface="Noto Sans JP"/>
              </a:rPr>
              <a:t>6</a:t>
            </a:r>
            <a:r>
              <a:rPr lang="ja-JP" altLang="en-US" sz="2000" b="1" dirty="0">
                <a:latin typeface="Noto Sans JP"/>
              </a:rPr>
              <a:t>年度</a:t>
            </a:r>
            <a:endParaRPr lang="en-US" altLang="ja-JP" sz="20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235382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C3C28D-506C-CDDE-35B8-8B3E041FA646}"/>
              </a:ext>
            </a:extLst>
          </p:cNvPr>
          <p:cNvSpPr/>
          <p:nvPr/>
        </p:nvSpPr>
        <p:spPr>
          <a:xfrm>
            <a:off x="0" y="1643896"/>
            <a:ext cx="12192000" cy="35702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IT</a:t>
            </a:r>
            <a:r>
              <a:rPr lang="ja-JP" alt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パスポート試験対策</a:t>
            </a:r>
            <a:endParaRPr lang="en-US" altLang="ja-JP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en-US" altLang="ja-JP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WAF</a:t>
            </a:r>
          </a:p>
          <a:p>
            <a:pPr algn="ctr"/>
            <a:r>
              <a:rPr lang="en-US" altLang="ja-JP" sz="66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-</a:t>
            </a:r>
            <a:r>
              <a:rPr lang="ja-JP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男性ボイス</a:t>
            </a:r>
            <a:r>
              <a:rPr lang="en-US" altLang="ja-JP" sz="66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Ver.-</a:t>
            </a:r>
            <a:endParaRPr lang="ja-JP" altLang="en-US" sz="66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733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6F42A668-46F4-0850-E194-A19E1FFCF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83" y="484223"/>
            <a:ext cx="7604234" cy="588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6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矢印: 右 16">
            <a:extLst>
              <a:ext uri="{FF2B5EF4-FFF2-40B4-BE49-F238E27FC236}">
                <a16:creationId xmlns:a16="http://schemas.microsoft.com/office/drawing/2014/main" id="{A4338371-A913-CB90-D842-7364522DFEE8}"/>
              </a:ext>
            </a:extLst>
          </p:cNvPr>
          <p:cNvSpPr/>
          <p:nvPr/>
        </p:nvSpPr>
        <p:spPr>
          <a:xfrm>
            <a:off x="4057017" y="3814192"/>
            <a:ext cx="3812987" cy="2338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624143" y="550819"/>
            <a:ext cx="109437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WAF</a:t>
            </a:r>
            <a:r>
              <a:rPr lang="ja-JP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ja-JP" sz="2400" b="1" dirty="0">
                <a:solidFill>
                  <a:srgbClr val="FF0000"/>
                </a:solidFill>
              </a:rPr>
              <a:t>Web Application Firewall</a:t>
            </a:r>
            <a:r>
              <a:rPr lang="ja-JP" altLang="en-US" sz="2400" b="1" dirty="0">
                <a:solidFill>
                  <a:srgbClr val="FF0000"/>
                </a:solidFill>
              </a:rPr>
              <a:t>）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「わふ」と読む。</a:t>
            </a:r>
            <a:r>
              <a:rPr lang="en-US" altLang="ja-JP" sz="2400" b="1" dirty="0">
                <a:solidFill>
                  <a:srgbClr val="333333"/>
                </a:solidFill>
                <a:latin typeface="Noto Sans JP"/>
              </a:rPr>
              <a:t>Web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アプリケーションの脆弱性を狙うサイバー攻撃から</a:t>
            </a:r>
            <a:r>
              <a:rPr lang="en-US" altLang="ja-JP" sz="2400" b="1" dirty="0">
                <a:solidFill>
                  <a:srgbClr val="333333"/>
                </a:solidFill>
                <a:latin typeface="Noto Sans JP"/>
              </a:rPr>
              <a:t>Web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サイトを保護するセキュリティ対策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のこと。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Web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サーバの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前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に設置して通信を解析・検査し、攻撃と判断した通信を遮断する。従来のファイアウォールや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IPS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（不正侵入防御）とは異なり、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アプリケーションレベル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で通信を制御するセキュリティ対策﻿である。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F6A214-8B3A-1F02-F5F0-FB8165CF8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583" y="3173835"/>
            <a:ext cx="761517" cy="110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8CBD351-073E-1D4B-7329-121A3B675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583" y="4817065"/>
            <a:ext cx="841771" cy="110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25B39BD-3B40-CAB9-22CE-D0AD56DE5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878" y="3570294"/>
            <a:ext cx="1858960" cy="188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03FAA4E-C99A-16AA-7869-7ADC6BB7E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989" y="3568391"/>
            <a:ext cx="1147214" cy="204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15D603-7DF1-DC88-EA4E-9C7C9A032487}"/>
              </a:ext>
            </a:extLst>
          </p:cNvPr>
          <p:cNvSpPr txBox="1"/>
          <p:nvPr/>
        </p:nvSpPr>
        <p:spPr>
          <a:xfrm>
            <a:off x="5339443" y="5612088"/>
            <a:ext cx="1294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2E02CE"/>
                </a:solidFill>
                <a:latin typeface="Noto Sans JP"/>
              </a:rPr>
              <a:t>WAF</a:t>
            </a:r>
            <a:endParaRPr lang="ja-JP" altLang="en-US" sz="2000" b="1" dirty="0">
              <a:solidFill>
                <a:srgbClr val="2E02CE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9DA52F1-A501-B2E5-8778-6614B967EB2A}"/>
              </a:ext>
            </a:extLst>
          </p:cNvPr>
          <p:cNvSpPr txBox="1"/>
          <p:nvPr/>
        </p:nvSpPr>
        <p:spPr>
          <a:xfrm>
            <a:off x="2207668" y="4284213"/>
            <a:ext cx="18493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latin typeface="Noto Sans JP"/>
              </a:rPr>
              <a:t>通常のユーザ</a:t>
            </a:r>
            <a:endParaRPr lang="ja-JP" altLang="en-US" sz="20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963138-6DCD-328D-AC0A-64CCC988749E}"/>
              </a:ext>
            </a:extLst>
          </p:cNvPr>
          <p:cNvSpPr txBox="1"/>
          <p:nvPr/>
        </p:nvSpPr>
        <p:spPr>
          <a:xfrm>
            <a:off x="2025301" y="5924727"/>
            <a:ext cx="2294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0000"/>
                </a:solidFill>
                <a:latin typeface="Noto Sans JP"/>
              </a:rPr>
              <a:t>悪意</a:t>
            </a:r>
            <a:r>
              <a:rPr lang="ja-JP" altLang="en-US" sz="2000" b="1" dirty="0">
                <a:latin typeface="Noto Sans JP"/>
              </a:rPr>
              <a:t>のあるユーザ</a:t>
            </a:r>
            <a:endParaRPr lang="ja-JP" altLang="en-US" sz="2000" b="1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05B59797-D341-2493-66DF-3CC82C5F3A09}"/>
              </a:ext>
            </a:extLst>
          </p:cNvPr>
          <p:cNvSpPr/>
          <p:nvPr/>
        </p:nvSpPr>
        <p:spPr>
          <a:xfrm>
            <a:off x="4057016" y="5137070"/>
            <a:ext cx="1521851" cy="23382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星: 32 pt 18">
            <a:extLst>
              <a:ext uri="{FF2B5EF4-FFF2-40B4-BE49-F238E27FC236}">
                <a16:creationId xmlns:a16="http://schemas.microsoft.com/office/drawing/2014/main" id="{18D6C0C9-3C5E-CEEB-EF6B-AC166DD52B2C}"/>
              </a:ext>
            </a:extLst>
          </p:cNvPr>
          <p:cNvSpPr/>
          <p:nvPr/>
        </p:nvSpPr>
        <p:spPr>
          <a:xfrm>
            <a:off x="5280917" y="5054885"/>
            <a:ext cx="462999" cy="400110"/>
          </a:xfrm>
          <a:prstGeom prst="star32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B9BF2194-69F2-5F01-1B25-C3C252E25787}"/>
              </a:ext>
            </a:extLst>
          </p:cNvPr>
          <p:cNvSpPr/>
          <p:nvPr/>
        </p:nvSpPr>
        <p:spPr>
          <a:xfrm rot="13646665">
            <a:off x="5102186" y="4767053"/>
            <a:ext cx="312628" cy="251104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F1B70EB-4175-F6D8-FFE4-A1773DC3CECD}"/>
              </a:ext>
            </a:extLst>
          </p:cNvPr>
          <p:cNvSpPr txBox="1"/>
          <p:nvPr/>
        </p:nvSpPr>
        <p:spPr>
          <a:xfrm>
            <a:off x="8023490" y="5484666"/>
            <a:ext cx="18493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Noto Sans JP"/>
              </a:rPr>
              <a:t>Web</a:t>
            </a:r>
            <a:r>
              <a:rPr lang="ja-JP" altLang="en-US" sz="2000" b="1" dirty="0">
                <a:latin typeface="Noto Sans JP"/>
              </a:rPr>
              <a:t>サイト</a:t>
            </a:r>
            <a:endParaRPr lang="en-US" altLang="ja-JP" sz="2000" b="1" dirty="0">
              <a:latin typeface="Noto Sans JP"/>
            </a:endParaRPr>
          </a:p>
          <a:p>
            <a:pPr algn="ctr"/>
            <a:r>
              <a:rPr lang="en-US" altLang="ja-JP" sz="2000" b="1" dirty="0">
                <a:latin typeface="Noto Sans JP"/>
              </a:rPr>
              <a:t>Web</a:t>
            </a:r>
            <a:r>
              <a:rPr lang="ja-JP" altLang="en-US" sz="2000" b="1" dirty="0">
                <a:latin typeface="Noto Sans JP"/>
              </a:rPr>
              <a:t>サービス</a:t>
            </a:r>
            <a:endParaRPr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4195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624143" y="797399"/>
            <a:ext cx="109437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ホワイトリスト方式とブラックリスト方式の違い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ホワイトリスト方式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は、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あらかじめ定義された正当パターンに該当する通信を許可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する方式のこと。害のない安全な通信パターンを定義し、他の通信はすべてブロックする。</a:t>
            </a:r>
            <a:endParaRPr lang="en-US" altLang="ja-JP" sz="2400" dirty="0">
              <a:solidFill>
                <a:srgbClr val="333333"/>
              </a:solidFill>
              <a:latin typeface="Noto Sans JP"/>
            </a:endParaRPr>
          </a:p>
          <a:p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ブラックリスト方式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は、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あらかじめ定義された不正パターンに該当する通信を検知・防御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する方式のこと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。シグネチャと呼ばれる定義された不正パターンのリストと通信を照合し、一致した通信をブロックする。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751999-92B4-9D82-ED0E-7523C2A48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417" y="4032120"/>
            <a:ext cx="2029145" cy="178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1B59703-54F8-5CED-1289-A420D6DE0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562" y="3939025"/>
            <a:ext cx="2104927" cy="188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53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624143" y="807675"/>
            <a:ext cx="109437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フォールスポジティブとフォールスネガティブ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フォールスポジティブ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は、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正常なものを不正なものと間違って判断する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こと。いわゆる</a:t>
            </a:r>
            <a:r>
              <a:rPr lang="ja-JP" altLang="en-US" sz="2400" b="1" dirty="0">
                <a:solidFill>
                  <a:srgbClr val="2E02CE"/>
                </a:solidFill>
                <a:latin typeface="Noto Sans JP"/>
              </a:rPr>
              <a:t>誤検知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。</a:t>
            </a:r>
            <a:endParaRPr lang="en-US" altLang="ja-JP" sz="2400" dirty="0">
              <a:solidFill>
                <a:srgbClr val="333333"/>
              </a:solidFill>
              <a:latin typeface="Noto Sans JP"/>
            </a:endParaRPr>
          </a:p>
          <a:p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フォールスネガティブ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は、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不正なものを正常なものとみなして通過させてしまう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こと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。いわゆる</a:t>
            </a:r>
            <a:r>
              <a:rPr lang="ja-JP" altLang="en-US" sz="2400" b="1" i="0" dirty="0">
                <a:solidFill>
                  <a:srgbClr val="2E02CE"/>
                </a:solidFill>
                <a:effectLst/>
                <a:latin typeface="Noto Sans JP"/>
              </a:rPr>
              <a:t>見逃し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。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9B45A6D1-3C0A-B83C-43A9-29885FAE7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080" y="3182421"/>
            <a:ext cx="1958600" cy="221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5F601F0-4F20-C4E2-53DF-702FD9AA3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966" y="3182421"/>
            <a:ext cx="2508935" cy="234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77E0464-A035-BECA-3E4C-A24AE42B86BC}"/>
              </a:ext>
            </a:extLst>
          </p:cNvPr>
          <p:cNvSpPr txBox="1"/>
          <p:nvPr/>
        </p:nvSpPr>
        <p:spPr>
          <a:xfrm>
            <a:off x="2658966" y="5531489"/>
            <a:ext cx="27555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latin typeface="Noto Sans JP"/>
              </a:rPr>
              <a:t>フォールスポジティブ（誤検知）</a:t>
            </a:r>
            <a:endParaRPr lang="ja-JP" altLang="en-US" sz="20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97498AA-E4DF-1398-D0D1-D98D9BEA7E48}"/>
              </a:ext>
            </a:extLst>
          </p:cNvPr>
          <p:cNvSpPr txBox="1"/>
          <p:nvPr/>
        </p:nvSpPr>
        <p:spPr>
          <a:xfrm>
            <a:off x="6437622" y="5531489"/>
            <a:ext cx="27555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latin typeface="Noto Sans JP"/>
              </a:rPr>
              <a:t>フォールスネガティブ（見逃し）</a:t>
            </a:r>
            <a:endParaRPr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081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正方形/長方形 2048">
            <a:extLst>
              <a:ext uri="{FF2B5EF4-FFF2-40B4-BE49-F238E27FC236}">
                <a16:creationId xmlns:a16="http://schemas.microsoft.com/office/drawing/2014/main" id="{1459854B-A004-A691-A6BB-4EE13C5EA25B}"/>
              </a:ext>
            </a:extLst>
          </p:cNvPr>
          <p:cNvSpPr/>
          <p:nvPr/>
        </p:nvSpPr>
        <p:spPr>
          <a:xfrm>
            <a:off x="4045702" y="4554612"/>
            <a:ext cx="6207909" cy="18671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1D16E05-E865-2A43-8777-D473F58056CE}"/>
              </a:ext>
            </a:extLst>
          </p:cNvPr>
          <p:cNvSpPr/>
          <p:nvPr/>
        </p:nvSpPr>
        <p:spPr>
          <a:xfrm>
            <a:off x="4691284" y="2860395"/>
            <a:ext cx="5562328" cy="147947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8882440-38B2-FAFE-218E-3E01A7E3F28E}"/>
              </a:ext>
            </a:extLst>
          </p:cNvPr>
          <p:cNvSpPr/>
          <p:nvPr/>
        </p:nvSpPr>
        <p:spPr>
          <a:xfrm>
            <a:off x="5465853" y="735078"/>
            <a:ext cx="4787759" cy="2017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12881D52-AA9F-597E-959A-6B02843E2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25" y="1041238"/>
            <a:ext cx="841771" cy="110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FC380DA1-8973-C8DF-7097-DFC421219B6F}"/>
              </a:ext>
            </a:extLst>
          </p:cNvPr>
          <p:cNvSpPr/>
          <p:nvPr/>
        </p:nvSpPr>
        <p:spPr>
          <a:xfrm>
            <a:off x="1313384" y="2681552"/>
            <a:ext cx="3412732" cy="1479479"/>
          </a:xfrm>
          <a:prstGeom prst="rightArrow">
            <a:avLst>
              <a:gd name="adj1" fmla="val 76005"/>
              <a:gd name="adj2" fmla="val 475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D08E5E-094B-7E69-DAD9-E02756823187}"/>
              </a:ext>
            </a:extLst>
          </p:cNvPr>
          <p:cNvSpPr txBox="1"/>
          <p:nvPr/>
        </p:nvSpPr>
        <p:spPr>
          <a:xfrm>
            <a:off x="1310515" y="3067348"/>
            <a:ext cx="31182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</a:rPr>
              <a:t>サーバや</a:t>
            </a:r>
            <a:r>
              <a:rPr lang="en-US" altLang="ja-JP" sz="2000" b="1" dirty="0">
                <a:solidFill>
                  <a:schemeClr val="bg1"/>
                </a:solidFill>
              </a:rPr>
              <a:t>OS</a:t>
            </a:r>
            <a:r>
              <a:rPr lang="ja-JP" altLang="en-US" sz="2000" b="1" dirty="0">
                <a:solidFill>
                  <a:schemeClr val="bg1"/>
                </a:solidFill>
              </a:rPr>
              <a:t>などへの</a:t>
            </a:r>
            <a:endParaRPr lang="en-US" altLang="ja-JP" sz="20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>
                <a:solidFill>
                  <a:schemeClr val="bg1"/>
                </a:solidFill>
              </a:rPr>
              <a:t>不正アクセスによる攻撃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34AF19B-AAF1-D3A4-8B14-FCF913C0F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25" y="2809596"/>
            <a:ext cx="841771" cy="110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C8FE335A-9EF9-9CCE-D41B-9BC441FD70C1}"/>
              </a:ext>
            </a:extLst>
          </p:cNvPr>
          <p:cNvSpPr/>
          <p:nvPr/>
        </p:nvSpPr>
        <p:spPr>
          <a:xfrm>
            <a:off x="1313383" y="903436"/>
            <a:ext cx="4152471" cy="1479479"/>
          </a:xfrm>
          <a:prstGeom prst="rightArrow">
            <a:avLst>
              <a:gd name="adj1" fmla="val 76005"/>
              <a:gd name="adj2" fmla="val 475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A0DD597-B473-B9F6-FD3C-20BBB3AB054C}"/>
              </a:ext>
            </a:extLst>
          </p:cNvPr>
          <p:cNvSpPr txBox="1"/>
          <p:nvPr/>
        </p:nvSpPr>
        <p:spPr>
          <a:xfrm>
            <a:off x="1402401" y="1289232"/>
            <a:ext cx="33237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bg1"/>
                </a:solidFill>
              </a:rPr>
              <a:t>Web</a:t>
            </a:r>
            <a:r>
              <a:rPr lang="ja-JP" altLang="en-US" sz="2000" b="1" dirty="0">
                <a:solidFill>
                  <a:schemeClr val="bg1"/>
                </a:solidFill>
              </a:rPr>
              <a:t>アプリケーションの</a:t>
            </a:r>
            <a:endParaRPr lang="en-US" altLang="ja-JP" sz="20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>
                <a:solidFill>
                  <a:schemeClr val="bg1"/>
                </a:solidFill>
              </a:rPr>
              <a:t>脆弱性を利用した攻撃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0B8F2832-61C6-4D58-8FC6-F33E288DC941}"/>
              </a:ext>
            </a:extLst>
          </p:cNvPr>
          <p:cNvSpPr/>
          <p:nvPr/>
        </p:nvSpPr>
        <p:spPr>
          <a:xfrm>
            <a:off x="1256296" y="4459667"/>
            <a:ext cx="2841984" cy="1479479"/>
          </a:xfrm>
          <a:prstGeom prst="rightArrow">
            <a:avLst>
              <a:gd name="adj1" fmla="val 76005"/>
              <a:gd name="adj2" fmla="val 475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72559F3-C0D5-6692-82EF-BCE0F4BABFF3}"/>
              </a:ext>
            </a:extLst>
          </p:cNvPr>
          <p:cNvSpPr txBox="1"/>
          <p:nvPr/>
        </p:nvSpPr>
        <p:spPr>
          <a:xfrm>
            <a:off x="1310515" y="4877519"/>
            <a:ext cx="21730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</a:rPr>
              <a:t>ネットワークを</a:t>
            </a:r>
            <a:endParaRPr lang="en-US" altLang="ja-JP" sz="20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2000" b="1" dirty="0">
                <a:solidFill>
                  <a:schemeClr val="bg1"/>
                </a:solidFill>
              </a:rPr>
              <a:t>利用した攻撃</a:t>
            </a:r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398CC4C9-7B4F-AAFE-3675-CFF5025B8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25" y="4587712"/>
            <a:ext cx="841771" cy="110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BA20BBDA-02FC-A242-8C59-3088B3E4F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872" y="765900"/>
            <a:ext cx="907700" cy="161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61D5471-4811-FC60-CFD1-E8A64993D1A8}"/>
              </a:ext>
            </a:extLst>
          </p:cNvPr>
          <p:cNvSpPr txBox="1"/>
          <p:nvPr/>
        </p:nvSpPr>
        <p:spPr>
          <a:xfrm>
            <a:off x="5431216" y="2382915"/>
            <a:ext cx="1294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2E02CE"/>
                </a:solidFill>
                <a:latin typeface="Noto Sans JP"/>
              </a:rPr>
              <a:t>WAF</a:t>
            </a:r>
            <a:endParaRPr lang="ja-JP" altLang="en-US" sz="2000" b="1" dirty="0">
              <a:solidFill>
                <a:srgbClr val="2E02CE"/>
              </a:solidFill>
            </a:endParaRPr>
          </a:p>
        </p:txBody>
      </p:sp>
      <p:sp>
        <p:nvSpPr>
          <p:cNvPr id="24" name="星: 32 pt 23">
            <a:extLst>
              <a:ext uri="{FF2B5EF4-FFF2-40B4-BE49-F238E27FC236}">
                <a16:creationId xmlns:a16="http://schemas.microsoft.com/office/drawing/2014/main" id="{8CC6DCA3-9D74-1441-B097-570F020AB523}"/>
              </a:ext>
            </a:extLst>
          </p:cNvPr>
          <p:cNvSpPr/>
          <p:nvPr/>
        </p:nvSpPr>
        <p:spPr>
          <a:xfrm>
            <a:off x="5153814" y="1248135"/>
            <a:ext cx="554804" cy="543948"/>
          </a:xfrm>
          <a:prstGeom prst="star32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066A2E3-385F-FA31-E935-78F0DE2FD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320" y="4701576"/>
            <a:ext cx="1183875" cy="127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星: 32 pt 24">
            <a:extLst>
              <a:ext uri="{FF2B5EF4-FFF2-40B4-BE49-F238E27FC236}">
                <a16:creationId xmlns:a16="http://schemas.microsoft.com/office/drawing/2014/main" id="{974D880B-E97B-EB68-BF91-140AC0DCB499}"/>
              </a:ext>
            </a:extLst>
          </p:cNvPr>
          <p:cNvSpPr/>
          <p:nvPr/>
        </p:nvSpPr>
        <p:spPr>
          <a:xfrm>
            <a:off x="3954316" y="4735189"/>
            <a:ext cx="554804" cy="543948"/>
          </a:xfrm>
          <a:prstGeom prst="star32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23AA251-C730-F006-C40D-2EE56720B43D}"/>
              </a:ext>
            </a:extLst>
          </p:cNvPr>
          <p:cNvSpPr txBox="1"/>
          <p:nvPr/>
        </p:nvSpPr>
        <p:spPr>
          <a:xfrm>
            <a:off x="4098280" y="5922867"/>
            <a:ext cx="23187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latin typeface="Noto Sans JP"/>
              </a:rPr>
              <a:t>ファイアウォール</a:t>
            </a:r>
            <a:endParaRPr lang="ja-JP" altLang="en-US" sz="2000" b="1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F26CC42-5F2E-5EC2-BFA9-C637B9F04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500" y="2920561"/>
            <a:ext cx="1052416" cy="105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星: 32 pt 26">
            <a:extLst>
              <a:ext uri="{FF2B5EF4-FFF2-40B4-BE49-F238E27FC236}">
                <a16:creationId xmlns:a16="http://schemas.microsoft.com/office/drawing/2014/main" id="{BFF29371-8B8B-3194-E62E-5D2B0B3B152F}"/>
              </a:ext>
            </a:extLst>
          </p:cNvPr>
          <p:cNvSpPr/>
          <p:nvPr/>
        </p:nvSpPr>
        <p:spPr>
          <a:xfrm>
            <a:off x="4470605" y="2868058"/>
            <a:ext cx="554804" cy="543948"/>
          </a:xfrm>
          <a:prstGeom prst="star32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082EC4E-B554-B2F7-6A9A-4D06F8BD85CF}"/>
              </a:ext>
            </a:extLst>
          </p:cNvPr>
          <p:cNvSpPr txBox="1"/>
          <p:nvPr/>
        </p:nvSpPr>
        <p:spPr>
          <a:xfrm>
            <a:off x="4564153" y="3925468"/>
            <a:ext cx="14050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Noto Sans JP"/>
              </a:rPr>
              <a:t>IPS/IDS</a:t>
            </a:r>
            <a:endParaRPr lang="ja-JP" altLang="en-US" sz="20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EAF404F-497D-0DA8-146C-310EB5F875DA}"/>
              </a:ext>
            </a:extLst>
          </p:cNvPr>
          <p:cNvSpPr txBox="1"/>
          <p:nvPr/>
        </p:nvSpPr>
        <p:spPr>
          <a:xfrm>
            <a:off x="6446252" y="1349618"/>
            <a:ext cx="37272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・</a:t>
            </a:r>
            <a:r>
              <a:rPr lang="en-US" altLang="ja-JP" b="1" dirty="0"/>
              <a:t>SQL</a:t>
            </a:r>
            <a:r>
              <a:rPr lang="ja-JP" altLang="en-US" b="1" dirty="0">
                <a:latin typeface="Noto Sans JP"/>
              </a:rPr>
              <a:t>インジェクション</a:t>
            </a:r>
            <a:endParaRPr lang="en-US" altLang="ja-JP" b="1" dirty="0">
              <a:latin typeface="Noto Sans JP"/>
            </a:endParaRPr>
          </a:p>
          <a:p>
            <a:r>
              <a:rPr lang="ja-JP" altLang="en-US" b="1" dirty="0"/>
              <a:t>・クロスサイトスクリプティング</a:t>
            </a:r>
            <a:endParaRPr lang="en-US" altLang="ja-JP" b="1" dirty="0"/>
          </a:p>
          <a:p>
            <a:r>
              <a:rPr lang="ja-JP" altLang="en-US" b="1" dirty="0"/>
              <a:t>・</a:t>
            </a:r>
            <a:r>
              <a:rPr lang="en-US" altLang="ja-JP" b="1" dirty="0"/>
              <a:t>OS</a:t>
            </a:r>
            <a:r>
              <a:rPr lang="ja-JP" altLang="en-US" b="1" dirty="0"/>
              <a:t>コマンドインジェクション</a:t>
            </a: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769B94EB-F4A4-262B-7B1E-446D25CF3A38}"/>
              </a:ext>
            </a:extLst>
          </p:cNvPr>
          <p:cNvSpPr txBox="1"/>
          <p:nvPr/>
        </p:nvSpPr>
        <p:spPr>
          <a:xfrm>
            <a:off x="6547393" y="3323798"/>
            <a:ext cx="3326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・</a:t>
            </a:r>
            <a:r>
              <a:rPr lang="en-US" altLang="ja-JP" b="1" dirty="0"/>
              <a:t>DDoS</a:t>
            </a:r>
            <a:r>
              <a:rPr lang="ja-JP" altLang="en-US" b="1" dirty="0"/>
              <a:t>攻撃</a:t>
            </a:r>
            <a:endParaRPr lang="en-US" altLang="ja-JP" b="1" dirty="0"/>
          </a:p>
          <a:p>
            <a:r>
              <a:rPr lang="ja-JP" altLang="en-US" b="1" dirty="0"/>
              <a:t>・</a:t>
            </a:r>
            <a:r>
              <a:rPr lang="en-US" altLang="ja-JP" b="1" dirty="0"/>
              <a:t>DoS</a:t>
            </a:r>
            <a:r>
              <a:rPr lang="ja-JP" altLang="en-US" b="1" dirty="0"/>
              <a:t>攻撃</a:t>
            </a:r>
          </a:p>
        </p:txBody>
      </p:sp>
      <p:sp>
        <p:nvSpPr>
          <p:cNvPr id="2053" name="テキスト ボックス 2052">
            <a:extLst>
              <a:ext uri="{FF2B5EF4-FFF2-40B4-BE49-F238E27FC236}">
                <a16:creationId xmlns:a16="http://schemas.microsoft.com/office/drawing/2014/main" id="{3030053A-AC09-5FD8-50D4-F17964F52B5A}"/>
              </a:ext>
            </a:extLst>
          </p:cNvPr>
          <p:cNvSpPr txBox="1"/>
          <p:nvPr/>
        </p:nvSpPr>
        <p:spPr>
          <a:xfrm>
            <a:off x="6547392" y="5326042"/>
            <a:ext cx="3326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latin typeface="Noto Sans JP"/>
              </a:rPr>
              <a:t>・ポートスキャン</a:t>
            </a:r>
            <a:endParaRPr lang="ja-JP" altLang="en-US" b="1" dirty="0"/>
          </a:p>
        </p:txBody>
      </p:sp>
      <p:sp>
        <p:nvSpPr>
          <p:cNvPr id="2055" name="正方形/長方形 2054">
            <a:extLst>
              <a:ext uri="{FF2B5EF4-FFF2-40B4-BE49-F238E27FC236}">
                <a16:creationId xmlns:a16="http://schemas.microsoft.com/office/drawing/2014/main" id="{15BCD681-9564-08F7-F17F-A5311BBE71E8}"/>
              </a:ext>
            </a:extLst>
          </p:cNvPr>
          <p:cNvSpPr/>
          <p:nvPr/>
        </p:nvSpPr>
        <p:spPr>
          <a:xfrm>
            <a:off x="6462572" y="287675"/>
            <a:ext cx="3838078" cy="613406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6" name="テキスト ボックス 2055">
            <a:extLst>
              <a:ext uri="{FF2B5EF4-FFF2-40B4-BE49-F238E27FC236}">
                <a16:creationId xmlns:a16="http://schemas.microsoft.com/office/drawing/2014/main" id="{C6127D5B-1CE1-8BEA-1D04-B802B69F777C}"/>
              </a:ext>
            </a:extLst>
          </p:cNvPr>
          <p:cNvSpPr txBox="1"/>
          <p:nvPr/>
        </p:nvSpPr>
        <p:spPr>
          <a:xfrm>
            <a:off x="6537118" y="331870"/>
            <a:ext cx="370621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latin typeface="Noto Sans JP"/>
              </a:rPr>
              <a:t>防御できる攻撃</a:t>
            </a:r>
            <a:endParaRPr lang="ja-JP" altLang="en-US" sz="2000" b="1" dirty="0"/>
          </a:p>
        </p:txBody>
      </p:sp>
      <p:sp>
        <p:nvSpPr>
          <p:cNvPr id="2057" name="正方形/長方形 2056">
            <a:extLst>
              <a:ext uri="{FF2B5EF4-FFF2-40B4-BE49-F238E27FC236}">
                <a16:creationId xmlns:a16="http://schemas.microsoft.com/office/drawing/2014/main" id="{9ABDE5F4-A87C-FC61-D29B-A004489BFBB9}"/>
              </a:ext>
            </a:extLst>
          </p:cNvPr>
          <p:cNvSpPr/>
          <p:nvPr/>
        </p:nvSpPr>
        <p:spPr>
          <a:xfrm>
            <a:off x="10377364" y="765901"/>
            <a:ext cx="1567443" cy="138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58" name="テキスト ボックス 2057">
            <a:extLst>
              <a:ext uri="{FF2B5EF4-FFF2-40B4-BE49-F238E27FC236}">
                <a16:creationId xmlns:a16="http://schemas.microsoft.com/office/drawing/2014/main" id="{C8A84385-2E75-1A02-A30D-0D4325C42BCC}"/>
              </a:ext>
            </a:extLst>
          </p:cNvPr>
          <p:cNvSpPr txBox="1"/>
          <p:nvPr/>
        </p:nvSpPr>
        <p:spPr>
          <a:xfrm>
            <a:off x="10377364" y="989865"/>
            <a:ext cx="15674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Web</a:t>
            </a:r>
          </a:p>
          <a:p>
            <a:pPr algn="ctr"/>
            <a:r>
              <a:rPr lang="ja-JP" altLang="en-US" b="1" dirty="0"/>
              <a:t>アプリ</a:t>
            </a:r>
            <a:endParaRPr lang="en-US" altLang="ja-JP" b="1" dirty="0"/>
          </a:p>
          <a:p>
            <a:pPr algn="ctr"/>
            <a:r>
              <a:rPr lang="ja-JP" altLang="en-US" b="1" dirty="0"/>
              <a:t>ケーション</a:t>
            </a:r>
          </a:p>
        </p:txBody>
      </p:sp>
      <p:sp>
        <p:nvSpPr>
          <p:cNvPr id="2059" name="正方形/長方形 2058">
            <a:extLst>
              <a:ext uri="{FF2B5EF4-FFF2-40B4-BE49-F238E27FC236}">
                <a16:creationId xmlns:a16="http://schemas.microsoft.com/office/drawing/2014/main" id="{D36A96A5-F437-76C1-B341-00D76F319BEA}"/>
              </a:ext>
            </a:extLst>
          </p:cNvPr>
          <p:cNvSpPr/>
          <p:nvPr/>
        </p:nvSpPr>
        <p:spPr>
          <a:xfrm>
            <a:off x="10385471" y="2168895"/>
            <a:ext cx="1567443" cy="138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60" name="テキスト ボックス 2059">
            <a:extLst>
              <a:ext uri="{FF2B5EF4-FFF2-40B4-BE49-F238E27FC236}">
                <a16:creationId xmlns:a16="http://schemas.microsoft.com/office/drawing/2014/main" id="{E6326153-1F0F-BD18-31A0-B77547F8C38F}"/>
              </a:ext>
            </a:extLst>
          </p:cNvPr>
          <p:cNvSpPr txBox="1"/>
          <p:nvPr/>
        </p:nvSpPr>
        <p:spPr>
          <a:xfrm>
            <a:off x="10364995" y="2582970"/>
            <a:ext cx="15674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bg1"/>
                </a:solidFill>
              </a:rPr>
              <a:t>Web</a:t>
            </a:r>
            <a:r>
              <a:rPr lang="ja-JP" altLang="en-US" sz="1600" b="1" dirty="0">
                <a:solidFill>
                  <a:schemeClr val="bg1"/>
                </a:solidFill>
              </a:rPr>
              <a:t>システム</a:t>
            </a:r>
            <a:endParaRPr lang="en-US" altLang="ja-JP" sz="1600" b="1" dirty="0">
              <a:solidFill>
                <a:schemeClr val="bg1"/>
              </a:solidFill>
            </a:endParaRPr>
          </a:p>
          <a:p>
            <a:pPr algn="ctr"/>
            <a:r>
              <a:rPr lang="en-US" altLang="ja-JP" sz="1600" b="1" dirty="0">
                <a:solidFill>
                  <a:schemeClr val="bg1"/>
                </a:solidFill>
              </a:rPr>
              <a:t>Web</a:t>
            </a:r>
            <a:r>
              <a:rPr lang="ja-JP" altLang="en-US" sz="1600" b="1" dirty="0">
                <a:solidFill>
                  <a:schemeClr val="bg1"/>
                </a:solidFill>
              </a:rPr>
              <a:t>サーバ</a:t>
            </a:r>
          </a:p>
        </p:txBody>
      </p:sp>
      <p:sp>
        <p:nvSpPr>
          <p:cNvPr id="2061" name="正方形/長方形 2060">
            <a:extLst>
              <a:ext uri="{FF2B5EF4-FFF2-40B4-BE49-F238E27FC236}">
                <a16:creationId xmlns:a16="http://schemas.microsoft.com/office/drawing/2014/main" id="{D728778F-4CE3-FFC7-EE27-ECC725BA7E59}"/>
              </a:ext>
            </a:extLst>
          </p:cNvPr>
          <p:cNvSpPr/>
          <p:nvPr/>
        </p:nvSpPr>
        <p:spPr>
          <a:xfrm>
            <a:off x="10385471" y="3585236"/>
            <a:ext cx="1567443" cy="138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62" name="テキスト ボックス 2061">
            <a:extLst>
              <a:ext uri="{FF2B5EF4-FFF2-40B4-BE49-F238E27FC236}">
                <a16:creationId xmlns:a16="http://schemas.microsoft.com/office/drawing/2014/main" id="{EB740A15-7C25-56FD-4EAA-7D9D59D76E1E}"/>
              </a:ext>
            </a:extLst>
          </p:cNvPr>
          <p:cNvSpPr txBox="1"/>
          <p:nvPr/>
        </p:nvSpPr>
        <p:spPr>
          <a:xfrm>
            <a:off x="10364996" y="4140912"/>
            <a:ext cx="1567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chemeClr val="bg1"/>
                </a:solidFill>
              </a:rPr>
              <a:t>OS</a:t>
            </a:r>
            <a:endParaRPr lang="ja-JP" altLang="en-US" b="1" dirty="0">
              <a:solidFill>
                <a:schemeClr val="bg1"/>
              </a:solidFill>
            </a:endParaRPr>
          </a:p>
        </p:txBody>
      </p:sp>
      <p:sp>
        <p:nvSpPr>
          <p:cNvPr id="2063" name="正方形/長方形 2062">
            <a:extLst>
              <a:ext uri="{FF2B5EF4-FFF2-40B4-BE49-F238E27FC236}">
                <a16:creationId xmlns:a16="http://schemas.microsoft.com/office/drawing/2014/main" id="{40E97929-F741-F6D4-DBFB-4EDB680D1988}"/>
              </a:ext>
            </a:extLst>
          </p:cNvPr>
          <p:cNvSpPr/>
          <p:nvPr/>
        </p:nvSpPr>
        <p:spPr>
          <a:xfrm>
            <a:off x="10385470" y="5007163"/>
            <a:ext cx="1567443" cy="138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64" name="テキスト ボックス 2063">
            <a:extLst>
              <a:ext uri="{FF2B5EF4-FFF2-40B4-BE49-F238E27FC236}">
                <a16:creationId xmlns:a16="http://schemas.microsoft.com/office/drawing/2014/main" id="{1B10A247-3246-6707-44A4-70DA79F10264}"/>
              </a:ext>
            </a:extLst>
          </p:cNvPr>
          <p:cNvSpPr txBox="1"/>
          <p:nvPr/>
        </p:nvSpPr>
        <p:spPr>
          <a:xfrm>
            <a:off x="10364995" y="5562839"/>
            <a:ext cx="1567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ネットワーク</a:t>
            </a:r>
          </a:p>
        </p:txBody>
      </p:sp>
    </p:spTree>
    <p:extLst>
      <p:ext uri="{BB962C8B-B14F-4D97-AF65-F5344CB8AC3E}">
        <p14:creationId xmlns:p14="http://schemas.microsoft.com/office/powerpoint/2010/main" val="4118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0" name="図 3099" descr="アイコン&#10;&#10;自動的に生成された説明">
            <a:extLst>
              <a:ext uri="{FF2B5EF4-FFF2-40B4-BE49-F238E27FC236}">
                <a16:creationId xmlns:a16="http://schemas.microsoft.com/office/drawing/2014/main" id="{D446A570-B77A-7A34-9A57-A75803D7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113" y="2191729"/>
            <a:ext cx="742207" cy="742207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699A7C21-EF75-0DA2-7113-1222562F8EB5}"/>
              </a:ext>
            </a:extLst>
          </p:cNvPr>
          <p:cNvSpPr/>
          <p:nvPr/>
        </p:nvSpPr>
        <p:spPr>
          <a:xfrm>
            <a:off x="1222626" y="1867642"/>
            <a:ext cx="2024008" cy="269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65297-AE2A-9F24-8CC1-657E6D830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7" y="1451683"/>
            <a:ext cx="530133" cy="77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49DFB0F-5140-B3AA-0CC4-5A494C1F2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73" y="2303327"/>
            <a:ext cx="551906" cy="72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988F85E8-2A76-0364-38D2-EA10E678435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507" y="1754311"/>
            <a:ext cx="880170" cy="88017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1BE2A57-5800-2A89-87A7-983E465CE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03" y="1728628"/>
            <a:ext cx="847992" cy="100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555D1F6-E17F-87BD-A6D2-8B338CB7FFD1}"/>
              </a:ext>
            </a:extLst>
          </p:cNvPr>
          <p:cNvSpPr txBox="1"/>
          <p:nvPr/>
        </p:nvSpPr>
        <p:spPr>
          <a:xfrm>
            <a:off x="3085030" y="2758612"/>
            <a:ext cx="101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Noto Sans JP"/>
              </a:rPr>
              <a:t>サーバ</a:t>
            </a:r>
            <a:endParaRPr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D89B3EF-68DB-EDB9-AD48-95BE97FE6BD8}"/>
              </a:ext>
            </a:extLst>
          </p:cNvPr>
          <p:cNvSpPr txBox="1"/>
          <p:nvPr/>
        </p:nvSpPr>
        <p:spPr>
          <a:xfrm>
            <a:off x="1567139" y="2648366"/>
            <a:ext cx="11733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Noto Sans JP"/>
              </a:rPr>
              <a:t>WAF</a:t>
            </a:r>
          </a:p>
          <a:p>
            <a:pPr algn="ctr"/>
            <a:r>
              <a:rPr lang="ja-JP" altLang="en-US" dirty="0">
                <a:latin typeface="Noto Sans JP"/>
              </a:rPr>
              <a:t>専用機器</a:t>
            </a:r>
            <a:endParaRPr lang="ja-JP" altLang="en-US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E5D794A8-E21D-22A5-F3BE-08D4C76CECEF}"/>
              </a:ext>
            </a:extLst>
          </p:cNvPr>
          <p:cNvSpPr/>
          <p:nvPr/>
        </p:nvSpPr>
        <p:spPr>
          <a:xfrm>
            <a:off x="1231800" y="2408423"/>
            <a:ext cx="644154" cy="22605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星: 32 pt 15">
            <a:extLst>
              <a:ext uri="{FF2B5EF4-FFF2-40B4-BE49-F238E27FC236}">
                <a16:creationId xmlns:a16="http://schemas.microsoft.com/office/drawing/2014/main" id="{7A06857D-5BA0-9656-7DEC-D5FA90C7BF93}"/>
              </a:ext>
            </a:extLst>
          </p:cNvPr>
          <p:cNvSpPr/>
          <p:nvPr/>
        </p:nvSpPr>
        <p:spPr>
          <a:xfrm>
            <a:off x="1585212" y="2266336"/>
            <a:ext cx="462999" cy="400110"/>
          </a:xfrm>
          <a:prstGeom prst="star32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60191230-D43A-BC4A-5911-40F41715E314}"/>
              </a:ext>
            </a:extLst>
          </p:cNvPr>
          <p:cNvSpPr/>
          <p:nvPr/>
        </p:nvSpPr>
        <p:spPr>
          <a:xfrm rot="8899765">
            <a:off x="1474354" y="2647943"/>
            <a:ext cx="312628" cy="251104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99900CA-584D-7CDF-BE5F-BB290DE8084F}"/>
              </a:ext>
            </a:extLst>
          </p:cNvPr>
          <p:cNvSpPr txBox="1"/>
          <p:nvPr/>
        </p:nvSpPr>
        <p:spPr>
          <a:xfrm>
            <a:off x="382675" y="776590"/>
            <a:ext cx="371649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latin typeface="Noto Sans JP"/>
              </a:rPr>
              <a:t>アプライアンス型</a:t>
            </a:r>
            <a:endParaRPr lang="ja-JP" altLang="en-US" sz="2000" b="1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0775C89-84B0-15FB-A82D-469C39C7037F}"/>
              </a:ext>
            </a:extLst>
          </p:cNvPr>
          <p:cNvSpPr/>
          <p:nvPr/>
        </p:nvSpPr>
        <p:spPr>
          <a:xfrm>
            <a:off x="392949" y="776590"/>
            <a:ext cx="3706219" cy="540845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0" name="テキスト ボックス 2049">
            <a:extLst>
              <a:ext uri="{FF2B5EF4-FFF2-40B4-BE49-F238E27FC236}">
                <a16:creationId xmlns:a16="http://schemas.microsoft.com/office/drawing/2014/main" id="{3464753F-0093-31DF-9CDF-8A560C46138A}"/>
              </a:ext>
            </a:extLst>
          </p:cNvPr>
          <p:cNvSpPr txBox="1"/>
          <p:nvPr/>
        </p:nvSpPr>
        <p:spPr>
          <a:xfrm>
            <a:off x="413277" y="3214407"/>
            <a:ext cx="3716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chemeClr val="accent1"/>
                </a:solidFill>
                <a:latin typeface="Noto Sans JP"/>
              </a:rPr>
              <a:t>ネットワーク上に専用機器を設置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2051" name="四角形: 角を丸くする 2050">
            <a:extLst>
              <a:ext uri="{FF2B5EF4-FFF2-40B4-BE49-F238E27FC236}">
                <a16:creationId xmlns:a16="http://schemas.microsoft.com/office/drawing/2014/main" id="{7018E30A-ED30-0352-6106-89FA09228DF6}"/>
              </a:ext>
            </a:extLst>
          </p:cNvPr>
          <p:cNvSpPr/>
          <p:nvPr/>
        </p:nvSpPr>
        <p:spPr>
          <a:xfrm>
            <a:off x="444088" y="3709692"/>
            <a:ext cx="1431866" cy="310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メリット</a:t>
            </a:r>
          </a:p>
        </p:txBody>
      </p:sp>
      <p:sp>
        <p:nvSpPr>
          <p:cNvPr id="2065" name="テキスト ボックス 2064">
            <a:extLst>
              <a:ext uri="{FF2B5EF4-FFF2-40B4-BE49-F238E27FC236}">
                <a16:creationId xmlns:a16="http://schemas.microsoft.com/office/drawing/2014/main" id="{13FA9DD0-00EB-3028-8F3C-1178A87BC47C}"/>
              </a:ext>
            </a:extLst>
          </p:cNvPr>
          <p:cNvSpPr txBox="1"/>
          <p:nvPr/>
        </p:nvSpPr>
        <p:spPr>
          <a:xfrm>
            <a:off x="444088" y="4101652"/>
            <a:ext cx="3326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・柔軟なカスタマイズが可能</a:t>
            </a:r>
          </a:p>
        </p:txBody>
      </p:sp>
      <p:sp>
        <p:nvSpPr>
          <p:cNvPr id="2066" name="四角形: 角を丸くする 2065">
            <a:extLst>
              <a:ext uri="{FF2B5EF4-FFF2-40B4-BE49-F238E27FC236}">
                <a16:creationId xmlns:a16="http://schemas.microsoft.com/office/drawing/2014/main" id="{142FFFFD-0CA3-9E2F-A4B8-F5FA9FCDEE32}"/>
              </a:ext>
            </a:extLst>
          </p:cNvPr>
          <p:cNvSpPr/>
          <p:nvPr/>
        </p:nvSpPr>
        <p:spPr>
          <a:xfrm>
            <a:off x="444088" y="4638947"/>
            <a:ext cx="1431866" cy="34995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デメリット</a:t>
            </a:r>
          </a:p>
        </p:txBody>
      </p:sp>
      <p:sp>
        <p:nvSpPr>
          <p:cNvPr id="2067" name="テキスト ボックス 2066">
            <a:extLst>
              <a:ext uri="{FF2B5EF4-FFF2-40B4-BE49-F238E27FC236}">
                <a16:creationId xmlns:a16="http://schemas.microsoft.com/office/drawing/2014/main" id="{533E41F1-47EB-2499-0897-A48DB19B7A80}"/>
              </a:ext>
            </a:extLst>
          </p:cNvPr>
          <p:cNvSpPr txBox="1"/>
          <p:nvPr/>
        </p:nvSpPr>
        <p:spPr>
          <a:xfrm>
            <a:off x="444088" y="5030906"/>
            <a:ext cx="3326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・導入コストが高い</a:t>
            </a:r>
            <a:endParaRPr lang="en-US" altLang="ja-JP" b="1" dirty="0"/>
          </a:p>
          <a:p>
            <a:r>
              <a:rPr lang="ja-JP" altLang="en-US" b="1" dirty="0"/>
              <a:t>・運用に専門的な技術が必要</a:t>
            </a:r>
          </a:p>
        </p:txBody>
      </p:sp>
      <p:sp>
        <p:nvSpPr>
          <p:cNvPr id="2068" name="矢印: 右 2067">
            <a:extLst>
              <a:ext uri="{FF2B5EF4-FFF2-40B4-BE49-F238E27FC236}">
                <a16:creationId xmlns:a16="http://schemas.microsoft.com/office/drawing/2014/main" id="{161C5AF4-2AA5-BFAB-DF4D-6066C28A7318}"/>
              </a:ext>
            </a:extLst>
          </p:cNvPr>
          <p:cNvSpPr/>
          <p:nvPr/>
        </p:nvSpPr>
        <p:spPr>
          <a:xfrm>
            <a:off x="5073468" y="1867642"/>
            <a:ext cx="2024008" cy="269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69" name="Picture 2">
            <a:extLst>
              <a:ext uri="{FF2B5EF4-FFF2-40B4-BE49-F238E27FC236}">
                <a16:creationId xmlns:a16="http://schemas.microsoft.com/office/drawing/2014/main" id="{41F67456-3270-ADF1-FE57-0B76CCEF4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769" y="1451683"/>
            <a:ext cx="530133" cy="77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4">
            <a:extLst>
              <a:ext uri="{FF2B5EF4-FFF2-40B4-BE49-F238E27FC236}">
                <a16:creationId xmlns:a16="http://schemas.microsoft.com/office/drawing/2014/main" id="{E0BD8BF4-0EC9-60AF-9931-55A6733D3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715" y="2303327"/>
            <a:ext cx="551906" cy="72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">
            <a:extLst>
              <a:ext uri="{FF2B5EF4-FFF2-40B4-BE49-F238E27FC236}">
                <a16:creationId xmlns:a16="http://schemas.microsoft.com/office/drawing/2014/main" id="{D148ED4B-5E14-1DC0-3653-CA3C6FE28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945" y="1728628"/>
            <a:ext cx="847992" cy="100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3" name="テキスト ボックス 2072">
            <a:extLst>
              <a:ext uri="{FF2B5EF4-FFF2-40B4-BE49-F238E27FC236}">
                <a16:creationId xmlns:a16="http://schemas.microsoft.com/office/drawing/2014/main" id="{98D0E525-0304-BE6A-9ED9-5290F63FF1B4}"/>
              </a:ext>
            </a:extLst>
          </p:cNvPr>
          <p:cNvSpPr txBox="1"/>
          <p:nvPr/>
        </p:nvSpPr>
        <p:spPr>
          <a:xfrm>
            <a:off x="6935872" y="2758612"/>
            <a:ext cx="101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Noto Sans JP"/>
              </a:rPr>
              <a:t>サーバ</a:t>
            </a:r>
            <a:endParaRPr lang="ja-JP" altLang="en-US" dirty="0"/>
          </a:p>
        </p:txBody>
      </p:sp>
      <p:sp>
        <p:nvSpPr>
          <p:cNvPr id="2075" name="矢印: 右 2074">
            <a:extLst>
              <a:ext uri="{FF2B5EF4-FFF2-40B4-BE49-F238E27FC236}">
                <a16:creationId xmlns:a16="http://schemas.microsoft.com/office/drawing/2014/main" id="{9AA4AA2C-9A95-D7B0-6EE1-D4D48FFC5292}"/>
              </a:ext>
            </a:extLst>
          </p:cNvPr>
          <p:cNvSpPr/>
          <p:nvPr/>
        </p:nvSpPr>
        <p:spPr>
          <a:xfrm>
            <a:off x="5082641" y="2365096"/>
            <a:ext cx="1588327" cy="26938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76" name="星: 32 pt 2075">
            <a:extLst>
              <a:ext uri="{FF2B5EF4-FFF2-40B4-BE49-F238E27FC236}">
                <a16:creationId xmlns:a16="http://schemas.microsoft.com/office/drawing/2014/main" id="{0538B756-6ECB-413A-1F63-CC4065CF25B0}"/>
              </a:ext>
            </a:extLst>
          </p:cNvPr>
          <p:cNvSpPr/>
          <p:nvPr/>
        </p:nvSpPr>
        <p:spPr>
          <a:xfrm>
            <a:off x="6491940" y="2254830"/>
            <a:ext cx="462999" cy="400110"/>
          </a:xfrm>
          <a:prstGeom prst="star32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7" name="矢印: 右 2076">
            <a:extLst>
              <a:ext uri="{FF2B5EF4-FFF2-40B4-BE49-F238E27FC236}">
                <a16:creationId xmlns:a16="http://schemas.microsoft.com/office/drawing/2014/main" id="{811EF803-BD3E-649A-67F4-2149181003F3}"/>
              </a:ext>
            </a:extLst>
          </p:cNvPr>
          <p:cNvSpPr/>
          <p:nvPr/>
        </p:nvSpPr>
        <p:spPr>
          <a:xfrm rot="8899765">
            <a:off x="6435044" y="2636982"/>
            <a:ext cx="312628" cy="251104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78" name="テキスト ボックス 2077">
            <a:extLst>
              <a:ext uri="{FF2B5EF4-FFF2-40B4-BE49-F238E27FC236}">
                <a16:creationId xmlns:a16="http://schemas.microsoft.com/office/drawing/2014/main" id="{CEFB7FC2-9EDC-3CCC-3ED6-E686BC12629E}"/>
              </a:ext>
            </a:extLst>
          </p:cNvPr>
          <p:cNvSpPr txBox="1"/>
          <p:nvPr/>
        </p:nvSpPr>
        <p:spPr>
          <a:xfrm>
            <a:off x="4233517" y="776590"/>
            <a:ext cx="371649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latin typeface="Noto Sans JP"/>
              </a:rPr>
              <a:t>ホスト型</a:t>
            </a:r>
            <a:endParaRPr lang="ja-JP" altLang="en-US" sz="2000" b="1" dirty="0"/>
          </a:p>
        </p:txBody>
      </p:sp>
      <p:sp>
        <p:nvSpPr>
          <p:cNvPr id="2079" name="正方形/長方形 2078">
            <a:extLst>
              <a:ext uri="{FF2B5EF4-FFF2-40B4-BE49-F238E27FC236}">
                <a16:creationId xmlns:a16="http://schemas.microsoft.com/office/drawing/2014/main" id="{BBAD2C86-DA55-DDBB-810C-47B2DF8E8146}"/>
              </a:ext>
            </a:extLst>
          </p:cNvPr>
          <p:cNvSpPr/>
          <p:nvPr/>
        </p:nvSpPr>
        <p:spPr>
          <a:xfrm>
            <a:off x="4243791" y="776590"/>
            <a:ext cx="3706219" cy="540845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2" name="テキスト ボックス 3071">
            <a:extLst>
              <a:ext uri="{FF2B5EF4-FFF2-40B4-BE49-F238E27FC236}">
                <a16:creationId xmlns:a16="http://schemas.microsoft.com/office/drawing/2014/main" id="{72DA934E-ACE7-E520-1DB7-BAD6C4633A9F}"/>
              </a:ext>
            </a:extLst>
          </p:cNvPr>
          <p:cNvSpPr txBox="1"/>
          <p:nvPr/>
        </p:nvSpPr>
        <p:spPr>
          <a:xfrm>
            <a:off x="4264119" y="3214407"/>
            <a:ext cx="3716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2"/>
                </a:solidFill>
                <a:latin typeface="Noto Sans JP"/>
              </a:rPr>
              <a:t>Web</a:t>
            </a:r>
            <a:r>
              <a:rPr lang="ja-JP" altLang="en-US" b="1" dirty="0">
                <a:solidFill>
                  <a:schemeClr val="accent2"/>
                </a:solidFill>
                <a:latin typeface="Noto Sans JP"/>
              </a:rPr>
              <a:t>サーバにインストール</a:t>
            </a:r>
            <a:endParaRPr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3073" name="四角形: 角を丸くする 3072">
            <a:extLst>
              <a:ext uri="{FF2B5EF4-FFF2-40B4-BE49-F238E27FC236}">
                <a16:creationId xmlns:a16="http://schemas.microsoft.com/office/drawing/2014/main" id="{B3BECBF8-AC0F-5468-A4BB-56080D836D3D}"/>
              </a:ext>
            </a:extLst>
          </p:cNvPr>
          <p:cNvSpPr/>
          <p:nvPr/>
        </p:nvSpPr>
        <p:spPr>
          <a:xfrm>
            <a:off x="4294930" y="3709692"/>
            <a:ext cx="1431866" cy="310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メリット</a:t>
            </a:r>
          </a:p>
        </p:txBody>
      </p:sp>
      <p:sp>
        <p:nvSpPr>
          <p:cNvPr id="3075" name="テキスト ボックス 3074">
            <a:extLst>
              <a:ext uri="{FF2B5EF4-FFF2-40B4-BE49-F238E27FC236}">
                <a16:creationId xmlns:a16="http://schemas.microsoft.com/office/drawing/2014/main" id="{DCA65FFA-2454-B6FF-EA18-3F5005F8B698}"/>
              </a:ext>
            </a:extLst>
          </p:cNvPr>
          <p:cNvSpPr txBox="1"/>
          <p:nvPr/>
        </p:nvSpPr>
        <p:spPr>
          <a:xfrm>
            <a:off x="4294930" y="4101652"/>
            <a:ext cx="3326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・導入コストが低い</a:t>
            </a:r>
          </a:p>
        </p:txBody>
      </p:sp>
      <p:sp>
        <p:nvSpPr>
          <p:cNvPr id="3076" name="四角形: 角を丸くする 3075">
            <a:extLst>
              <a:ext uri="{FF2B5EF4-FFF2-40B4-BE49-F238E27FC236}">
                <a16:creationId xmlns:a16="http://schemas.microsoft.com/office/drawing/2014/main" id="{92C3EB0B-414D-F61B-76F2-23D3854C65BE}"/>
              </a:ext>
            </a:extLst>
          </p:cNvPr>
          <p:cNvSpPr/>
          <p:nvPr/>
        </p:nvSpPr>
        <p:spPr>
          <a:xfrm>
            <a:off x="4294930" y="4638947"/>
            <a:ext cx="1431866" cy="34995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デメリット</a:t>
            </a:r>
          </a:p>
        </p:txBody>
      </p:sp>
      <p:sp>
        <p:nvSpPr>
          <p:cNvPr id="3077" name="テキスト ボックス 3076">
            <a:extLst>
              <a:ext uri="{FF2B5EF4-FFF2-40B4-BE49-F238E27FC236}">
                <a16:creationId xmlns:a16="http://schemas.microsoft.com/office/drawing/2014/main" id="{9310447D-BC24-EEF2-AB43-86875BE9DB19}"/>
              </a:ext>
            </a:extLst>
          </p:cNvPr>
          <p:cNvSpPr txBox="1"/>
          <p:nvPr/>
        </p:nvSpPr>
        <p:spPr>
          <a:xfrm>
            <a:off x="4294930" y="5030906"/>
            <a:ext cx="3655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・攻撃遮断時のサーバ負荷が高い</a:t>
            </a:r>
            <a:endParaRPr lang="en-US" altLang="ja-JP" b="1" dirty="0"/>
          </a:p>
          <a:p>
            <a:r>
              <a:rPr lang="ja-JP" altLang="en-US" b="1" dirty="0"/>
              <a:t>・サーバごとに構築が必要</a:t>
            </a:r>
          </a:p>
        </p:txBody>
      </p:sp>
      <p:sp>
        <p:nvSpPr>
          <p:cNvPr id="3078" name="矢印: 右 3077">
            <a:extLst>
              <a:ext uri="{FF2B5EF4-FFF2-40B4-BE49-F238E27FC236}">
                <a16:creationId xmlns:a16="http://schemas.microsoft.com/office/drawing/2014/main" id="{2113B393-B6FC-E769-4B1A-DFB245349C75}"/>
              </a:ext>
            </a:extLst>
          </p:cNvPr>
          <p:cNvSpPr/>
          <p:nvPr/>
        </p:nvSpPr>
        <p:spPr>
          <a:xfrm>
            <a:off x="8924310" y="1867642"/>
            <a:ext cx="2024008" cy="269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9" name="Picture 2">
            <a:extLst>
              <a:ext uri="{FF2B5EF4-FFF2-40B4-BE49-F238E27FC236}">
                <a16:creationId xmlns:a16="http://schemas.microsoft.com/office/drawing/2014/main" id="{37C2DD9F-51AD-B1B2-6DD2-BFEEC2E80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11" y="1451683"/>
            <a:ext cx="530133" cy="77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4">
            <a:extLst>
              <a:ext uri="{FF2B5EF4-FFF2-40B4-BE49-F238E27FC236}">
                <a16:creationId xmlns:a16="http://schemas.microsoft.com/office/drawing/2014/main" id="{4B4951C4-31AF-5FC0-22B3-26074A9F8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557" y="2303327"/>
            <a:ext cx="551906" cy="72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2">
            <a:extLst>
              <a:ext uri="{FF2B5EF4-FFF2-40B4-BE49-F238E27FC236}">
                <a16:creationId xmlns:a16="http://schemas.microsoft.com/office/drawing/2014/main" id="{FD8E8C72-6D62-E297-D722-E35CC7349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787" y="1728628"/>
            <a:ext cx="847992" cy="100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テキスト ボックス 3082">
            <a:extLst>
              <a:ext uri="{FF2B5EF4-FFF2-40B4-BE49-F238E27FC236}">
                <a16:creationId xmlns:a16="http://schemas.microsoft.com/office/drawing/2014/main" id="{E7EBFDDB-ACAA-C614-693E-17A3D99A86A7}"/>
              </a:ext>
            </a:extLst>
          </p:cNvPr>
          <p:cNvSpPr txBox="1"/>
          <p:nvPr/>
        </p:nvSpPr>
        <p:spPr>
          <a:xfrm>
            <a:off x="10786714" y="2758612"/>
            <a:ext cx="101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Noto Sans JP"/>
              </a:rPr>
              <a:t>サーバ</a:t>
            </a:r>
            <a:endParaRPr lang="ja-JP" altLang="en-US" dirty="0"/>
          </a:p>
        </p:txBody>
      </p:sp>
      <p:sp>
        <p:nvSpPr>
          <p:cNvPr id="3085" name="矢印: 右 3084">
            <a:extLst>
              <a:ext uri="{FF2B5EF4-FFF2-40B4-BE49-F238E27FC236}">
                <a16:creationId xmlns:a16="http://schemas.microsoft.com/office/drawing/2014/main" id="{62F4E9AB-C28A-220F-814B-B38F58FD2559}"/>
              </a:ext>
            </a:extLst>
          </p:cNvPr>
          <p:cNvSpPr/>
          <p:nvPr/>
        </p:nvSpPr>
        <p:spPr>
          <a:xfrm>
            <a:off x="8933484" y="2434193"/>
            <a:ext cx="644154" cy="20028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86" name="星: 32 pt 3085">
            <a:extLst>
              <a:ext uri="{FF2B5EF4-FFF2-40B4-BE49-F238E27FC236}">
                <a16:creationId xmlns:a16="http://schemas.microsoft.com/office/drawing/2014/main" id="{C4446308-2BD1-A8A1-7BFE-52EFD185A441}"/>
              </a:ext>
            </a:extLst>
          </p:cNvPr>
          <p:cNvSpPr/>
          <p:nvPr/>
        </p:nvSpPr>
        <p:spPr>
          <a:xfrm>
            <a:off x="9286896" y="2266336"/>
            <a:ext cx="462999" cy="400110"/>
          </a:xfrm>
          <a:prstGeom prst="star32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87" name="矢印: 右 3086">
            <a:extLst>
              <a:ext uri="{FF2B5EF4-FFF2-40B4-BE49-F238E27FC236}">
                <a16:creationId xmlns:a16="http://schemas.microsoft.com/office/drawing/2014/main" id="{DF119E6C-EA48-A820-E3B2-C9EE0DF77CDC}"/>
              </a:ext>
            </a:extLst>
          </p:cNvPr>
          <p:cNvSpPr/>
          <p:nvPr/>
        </p:nvSpPr>
        <p:spPr>
          <a:xfrm rot="8899765">
            <a:off x="9176038" y="2647943"/>
            <a:ext cx="312628" cy="251104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88" name="テキスト ボックス 3087">
            <a:extLst>
              <a:ext uri="{FF2B5EF4-FFF2-40B4-BE49-F238E27FC236}">
                <a16:creationId xmlns:a16="http://schemas.microsoft.com/office/drawing/2014/main" id="{E890C657-7FB5-0353-2F04-9A8C00399DDF}"/>
              </a:ext>
            </a:extLst>
          </p:cNvPr>
          <p:cNvSpPr txBox="1"/>
          <p:nvPr/>
        </p:nvSpPr>
        <p:spPr>
          <a:xfrm>
            <a:off x="8084359" y="776590"/>
            <a:ext cx="371649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latin typeface="Noto Sans JP"/>
              </a:rPr>
              <a:t>クラウド型</a:t>
            </a:r>
            <a:endParaRPr lang="ja-JP" altLang="en-US" sz="2000" b="1" dirty="0"/>
          </a:p>
        </p:txBody>
      </p:sp>
      <p:sp>
        <p:nvSpPr>
          <p:cNvPr id="3089" name="正方形/長方形 3088">
            <a:extLst>
              <a:ext uri="{FF2B5EF4-FFF2-40B4-BE49-F238E27FC236}">
                <a16:creationId xmlns:a16="http://schemas.microsoft.com/office/drawing/2014/main" id="{5411DD4D-0843-CC27-1BCF-6830251F2CCF}"/>
              </a:ext>
            </a:extLst>
          </p:cNvPr>
          <p:cNvSpPr/>
          <p:nvPr/>
        </p:nvSpPr>
        <p:spPr>
          <a:xfrm>
            <a:off x="8094633" y="776590"/>
            <a:ext cx="3706219" cy="540845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90" name="テキスト ボックス 3089">
            <a:extLst>
              <a:ext uri="{FF2B5EF4-FFF2-40B4-BE49-F238E27FC236}">
                <a16:creationId xmlns:a16="http://schemas.microsoft.com/office/drawing/2014/main" id="{D9307DE2-2B27-EF9F-876E-039AC3A11676}"/>
              </a:ext>
            </a:extLst>
          </p:cNvPr>
          <p:cNvSpPr txBox="1"/>
          <p:nvPr/>
        </p:nvSpPr>
        <p:spPr>
          <a:xfrm>
            <a:off x="8114961" y="3214407"/>
            <a:ext cx="3716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chemeClr val="accent6"/>
                </a:solidFill>
                <a:latin typeface="Noto Sans JP"/>
              </a:rPr>
              <a:t>インターネット経由で導入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091" name="四角形: 角を丸くする 3090">
            <a:extLst>
              <a:ext uri="{FF2B5EF4-FFF2-40B4-BE49-F238E27FC236}">
                <a16:creationId xmlns:a16="http://schemas.microsoft.com/office/drawing/2014/main" id="{80122D0F-8A72-9F6C-7978-392E12644344}"/>
              </a:ext>
            </a:extLst>
          </p:cNvPr>
          <p:cNvSpPr/>
          <p:nvPr/>
        </p:nvSpPr>
        <p:spPr>
          <a:xfrm>
            <a:off x="8145772" y="3709692"/>
            <a:ext cx="1431866" cy="3109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メリット</a:t>
            </a:r>
          </a:p>
        </p:txBody>
      </p:sp>
      <p:sp>
        <p:nvSpPr>
          <p:cNvPr id="3092" name="テキスト ボックス 3091">
            <a:extLst>
              <a:ext uri="{FF2B5EF4-FFF2-40B4-BE49-F238E27FC236}">
                <a16:creationId xmlns:a16="http://schemas.microsoft.com/office/drawing/2014/main" id="{37A9A4D2-0183-C0A3-54C6-9887C1825537}"/>
              </a:ext>
            </a:extLst>
          </p:cNvPr>
          <p:cNvSpPr txBox="1"/>
          <p:nvPr/>
        </p:nvSpPr>
        <p:spPr>
          <a:xfrm>
            <a:off x="8145772" y="4101652"/>
            <a:ext cx="3326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・導入コストが低い</a:t>
            </a:r>
            <a:endParaRPr lang="en-US" altLang="ja-JP" b="1" dirty="0"/>
          </a:p>
          <a:p>
            <a:r>
              <a:rPr lang="ja-JP" altLang="en-US" b="1"/>
              <a:t>・運用に専門的</a:t>
            </a:r>
            <a:r>
              <a:rPr lang="ja-JP" altLang="en-US" b="1" dirty="0"/>
              <a:t>な技術は不要</a:t>
            </a:r>
          </a:p>
        </p:txBody>
      </p:sp>
      <p:sp>
        <p:nvSpPr>
          <p:cNvPr id="3093" name="四角形: 角を丸くする 3092">
            <a:extLst>
              <a:ext uri="{FF2B5EF4-FFF2-40B4-BE49-F238E27FC236}">
                <a16:creationId xmlns:a16="http://schemas.microsoft.com/office/drawing/2014/main" id="{BE129CA9-D6BA-B8E2-6C6C-8C1D009945A3}"/>
              </a:ext>
            </a:extLst>
          </p:cNvPr>
          <p:cNvSpPr/>
          <p:nvPr/>
        </p:nvSpPr>
        <p:spPr>
          <a:xfrm>
            <a:off x="8145772" y="4810489"/>
            <a:ext cx="1431866" cy="34995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デメリット</a:t>
            </a:r>
          </a:p>
        </p:txBody>
      </p:sp>
      <p:sp>
        <p:nvSpPr>
          <p:cNvPr id="3094" name="テキスト ボックス 3093">
            <a:extLst>
              <a:ext uri="{FF2B5EF4-FFF2-40B4-BE49-F238E27FC236}">
                <a16:creationId xmlns:a16="http://schemas.microsoft.com/office/drawing/2014/main" id="{0D094DF3-7A9D-27F5-FD86-8E01FF355F9F}"/>
              </a:ext>
            </a:extLst>
          </p:cNvPr>
          <p:cNvSpPr txBox="1"/>
          <p:nvPr/>
        </p:nvSpPr>
        <p:spPr>
          <a:xfrm>
            <a:off x="8145772" y="5202448"/>
            <a:ext cx="33260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・カスタマイズ性は低い</a:t>
            </a:r>
            <a:endParaRPr lang="en-US" altLang="ja-JP" b="1" dirty="0"/>
          </a:p>
          <a:p>
            <a:r>
              <a:rPr lang="ja-JP" altLang="en-US" b="1" dirty="0"/>
              <a:t>・サービス側の影響で障害が</a:t>
            </a:r>
            <a:endParaRPr lang="en-US" altLang="ja-JP" b="1" dirty="0"/>
          </a:p>
          <a:p>
            <a:r>
              <a:rPr lang="ja-JP" altLang="en-US" b="1" dirty="0"/>
              <a:t>　起きる可能性有り</a:t>
            </a:r>
          </a:p>
        </p:txBody>
      </p:sp>
      <p:pic>
        <p:nvPicPr>
          <p:cNvPr id="3095" name="Picture 8">
            <a:extLst>
              <a:ext uri="{FF2B5EF4-FFF2-40B4-BE49-F238E27FC236}">
                <a16:creationId xmlns:a16="http://schemas.microsoft.com/office/drawing/2014/main" id="{ED9DA351-4AB8-9916-DEC1-4445ADADA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042" y="2191729"/>
            <a:ext cx="345705" cy="61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6" name="テキスト ボックス 3095">
            <a:extLst>
              <a:ext uri="{FF2B5EF4-FFF2-40B4-BE49-F238E27FC236}">
                <a16:creationId xmlns:a16="http://schemas.microsoft.com/office/drawing/2014/main" id="{9920A839-4F91-DD98-9D96-67C81CC55289}"/>
              </a:ext>
            </a:extLst>
          </p:cNvPr>
          <p:cNvSpPr txBox="1"/>
          <p:nvPr/>
        </p:nvSpPr>
        <p:spPr>
          <a:xfrm>
            <a:off x="6304971" y="2497403"/>
            <a:ext cx="1294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2E02CE"/>
                </a:solidFill>
                <a:latin typeface="Noto Sans JP"/>
              </a:rPr>
              <a:t>WAF</a:t>
            </a:r>
            <a:endParaRPr lang="ja-JP" altLang="en-US" sz="2000" b="1" dirty="0">
              <a:solidFill>
                <a:srgbClr val="2E02CE"/>
              </a:solidFill>
            </a:endParaRPr>
          </a:p>
        </p:txBody>
      </p:sp>
      <p:pic>
        <p:nvPicPr>
          <p:cNvPr id="3097" name="Picture 8">
            <a:extLst>
              <a:ext uri="{FF2B5EF4-FFF2-40B4-BE49-F238E27FC236}">
                <a16:creationId xmlns:a16="http://schemas.microsoft.com/office/drawing/2014/main" id="{B0EC3662-ECBA-63B5-B405-A0465EF09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174" y="2191729"/>
            <a:ext cx="345705" cy="61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8" name="テキスト ボックス 3097">
            <a:extLst>
              <a:ext uri="{FF2B5EF4-FFF2-40B4-BE49-F238E27FC236}">
                <a16:creationId xmlns:a16="http://schemas.microsoft.com/office/drawing/2014/main" id="{C11B9C2B-D687-B19C-57B8-9D1A1B2DED41}"/>
              </a:ext>
            </a:extLst>
          </p:cNvPr>
          <p:cNvSpPr txBox="1"/>
          <p:nvPr/>
        </p:nvSpPr>
        <p:spPr>
          <a:xfrm>
            <a:off x="9278043" y="2744776"/>
            <a:ext cx="1294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2E02CE"/>
                </a:solidFill>
                <a:latin typeface="Noto Sans JP"/>
              </a:rPr>
              <a:t>WAF</a:t>
            </a:r>
            <a:endParaRPr lang="ja-JP" altLang="en-US" sz="2000" b="1" dirty="0">
              <a:solidFill>
                <a:srgbClr val="2E02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730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2308B40-82A8-FC0A-2AD0-DD05E5DAC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6" y="985496"/>
            <a:ext cx="9945488" cy="4887007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0864A37-8108-D1EE-00E2-97003D4961D9}"/>
              </a:ext>
            </a:extLst>
          </p:cNvPr>
          <p:cNvSpPr txBox="1"/>
          <p:nvPr/>
        </p:nvSpPr>
        <p:spPr>
          <a:xfrm>
            <a:off x="1123256" y="705813"/>
            <a:ext cx="2517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令和</a:t>
            </a:r>
            <a:r>
              <a:rPr lang="en-US" altLang="ja-JP" sz="2000" b="1" dirty="0">
                <a:latin typeface="Noto Sans JP"/>
              </a:rPr>
              <a:t>6</a:t>
            </a:r>
            <a:r>
              <a:rPr lang="ja-JP" altLang="en-US" sz="2000" b="1" dirty="0">
                <a:latin typeface="Noto Sans JP"/>
              </a:rPr>
              <a:t>年度</a:t>
            </a:r>
            <a:endParaRPr lang="en-US" altLang="ja-JP" sz="20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141416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416</Words>
  <Application>Microsoft Office PowerPoint</Application>
  <PresentationFormat>ワイド画面</PresentationFormat>
  <Paragraphs>81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Noto Sans JP</vt:lpstr>
      <vt:lpstr>けいふぉんと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778</cp:revision>
  <dcterms:created xsi:type="dcterms:W3CDTF">2023-10-19T04:21:29Z</dcterms:created>
  <dcterms:modified xsi:type="dcterms:W3CDTF">2024-12-05T05:12:15Z</dcterms:modified>
</cp:coreProperties>
</file>