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1" r:id="rId2"/>
    <p:sldId id="345" r:id="rId3"/>
    <p:sldId id="352" r:id="rId4"/>
    <p:sldId id="353" r:id="rId5"/>
    <p:sldId id="354" r:id="rId6"/>
    <p:sldId id="355" r:id="rId7"/>
    <p:sldId id="356" r:id="rId8"/>
    <p:sldId id="357" r:id="rId9"/>
    <p:sldId id="358" r:id="rId10"/>
    <p:sldId id="360" r:id="rId11"/>
    <p:sldId id="361" r:id="rId12"/>
    <p:sldId id="362" r:id="rId13"/>
    <p:sldId id="363" r:id="rId14"/>
    <p:sldId id="364" r:id="rId15"/>
    <p:sldId id="365" r:id="rId16"/>
    <p:sldId id="367" r:id="rId17"/>
    <p:sldId id="366"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911"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EE13-E53E-968F-10AA-3E5BD16991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80139F6-0006-5DE6-ABC8-29A080222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6D393B-E17B-BE59-CDB5-2B52AC1167B5}"/>
              </a:ext>
            </a:extLst>
          </p:cNvPr>
          <p:cNvSpPr>
            <a:spLocks noGrp="1"/>
          </p:cNvSpPr>
          <p:nvPr>
            <p:ph type="dt" sz="half" idx="10"/>
          </p:nvPr>
        </p:nvSpPr>
        <p:spPr/>
        <p:txBody>
          <a:bodyPr/>
          <a:lstStyle/>
          <a:p>
            <a:fld id="{7E6659E3-AF4E-4097-B951-5CEE4C68EC00}"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ECC20AC5-313F-68FB-1F82-9A1C040FA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714C-63B4-E0A6-2634-DC561C25641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4623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51349-E83E-189C-3F6F-02919DF17A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EE85F-5471-5414-28E5-3BA55E64E3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E5D245-05A9-8B7A-2CDD-2A7B4E51589A}"/>
              </a:ext>
            </a:extLst>
          </p:cNvPr>
          <p:cNvSpPr>
            <a:spLocks noGrp="1"/>
          </p:cNvSpPr>
          <p:nvPr>
            <p:ph type="dt" sz="half" idx="10"/>
          </p:nvPr>
        </p:nvSpPr>
        <p:spPr/>
        <p:txBody>
          <a:bodyPr/>
          <a:lstStyle/>
          <a:p>
            <a:fld id="{7E6659E3-AF4E-4097-B951-5CEE4C68EC00}"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E813A2C2-F277-00F1-B0C7-43782D6EC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C5759B-A2EA-E12E-BF72-D24375505ED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7937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75389E-1A6E-E07E-E236-F5CA39448A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913E6F-3D87-98A2-75E1-E3122A406C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342B24-18A5-4E75-CBA4-E1EDE74E45A3}"/>
              </a:ext>
            </a:extLst>
          </p:cNvPr>
          <p:cNvSpPr>
            <a:spLocks noGrp="1"/>
          </p:cNvSpPr>
          <p:nvPr>
            <p:ph type="dt" sz="half" idx="10"/>
          </p:nvPr>
        </p:nvSpPr>
        <p:spPr/>
        <p:txBody>
          <a:bodyPr/>
          <a:lstStyle/>
          <a:p>
            <a:fld id="{7E6659E3-AF4E-4097-B951-5CEE4C68EC00}"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DDB8E504-2216-6822-D971-228FE511D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B6FF23-9AED-D68C-CA65-DBBD5F1C23AF}"/>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8000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50E4A-3EC1-972D-77E5-4923D1D222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C92F36-A6DF-D0B5-05DC-FFFFF88366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C22459-9663-2080-9CF8-395CE08AB5B4}"/>
              </a:ext>
            </a:extLst>
          </p:cNvPr>
          <p:cNvSpPr>
            <a:spLocks noGrp="1"/>
          </p:cNvSpPr>
          <p:nvPr>
            <p:ph type="dt" sz="half" idx="10"/>
          </p:nvPr>
        </p:nvSpPr>
        <p:spPr/>
        <p:txBody>
          <a:bodyPr/>
          <a:lstStyle/>
          <a:p>
            <a:fld id="{7E6659E3-AF4E-4097-B951-5CEE4C68EC00}"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2BE30E9B-2FA6-B5AB-ACE3-A50C2149F1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028879-FD21-37E3-3552-85DAEEB00AE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2474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A3A2-874D-4BE9-C388-B3A0E374F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ACCB62-16D5-08E5-CEBE-F05B066A5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8D4585-BACF-06B0-2EA1-673595CD2531}"/>
              </a:ext>
            </a:extLst>
          </p:cNvPr>
          <p:cNvSpPr>
            <a:spLocks noGrp="1"/>
          </p:cNvSpPr>
          <p:nvPr>
            <p:ph type="dt" sz="half" idx="10"/>
          </p:nvPr>
        </p:nvSpPr>
        <p:spPr/>
        <p:txBody>
          <a:bodyPr/>
          <a:lstStyle/>
          <a:p>
            <a:fld id="{7E6659E3-AF4E-4097-B951-5CEE4C68EC00}"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7305A1CF-D0F1-D75F-A992-2AE817BCE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6DD052-4C4A-CAB9-61A8-FA662BE1675B}"/>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31649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3567D-A8ED-D111-D0F3-9A21536E27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4C964D-D31A-AEF3-475D-19B96BDB8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B00E2D-7C09-871D-07F9-BCA93E5BE6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69DC15-3DAB-9BE6-D240-CF4A620AFF3A}"/>
              </a:ext>
            </a:extLst>
          </p:cNvPr>
          <p:cNvSpPr>
            <a:spLocks noGrp="1"/>
          </p:cNvSpPr>
          <p:nvPr>
            <p:ph type="dt" sz="half" idx="10"/>
          </p:nvPr>
        </p:nvSpPr>
        <p:spPr/>
        <p:txBody>
          <a:bodyPr/>
          <a:lstStyle/>
          <a:p>
            <a:fld id="{7E6659E3-AF4E-4097-B951-5CEE4C68EC00}" type="datetimeFigureOut">
              <a:rPr kumimoji="1" lang="ja-JP" altLang="en-US" smtClean="0"/>
              <a:t>2025/2/3</a:t>
            </a:fld>
            <a:endParaRPr kumimoji="1" lang="ja-JP" altLang="en-US"/>
          </a:p>
        </p:txBody>
      </p:sp>
      <p:sp>
        <p:nvSpPr>
          <p:cNvPr id="6" name="フッター プレースホルダー 5">
            <a:extLst>
              <a:ext uri="{FF2B5EF4-FFF2-40B4-BE49-F238E27FC236}">
                <a16:creationId xmlns:a16="http://schemas.microsoft.com/office/drawing/2014/main" id="{83385BEF-E649-B4EF-803A-4A1AA169F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2662CD-7659-B569-8E30-51F404FCE88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842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3D7A-CBB2-E8A7-0EE5-14427EF74A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21B17B-FCEA-FF8D-163A-E51A6EA9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B57FCA-C47F-031D-AE2E-6F48D69911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22031-A2AE-5E9C-231E-0B674A59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2758D5-3390-4047-167C-3EE3AC9E22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3E056F-2928-67C9-1B64-17EA35FB1253}"/>
              </a:ext>
            </a:extLst>
          </p:cNvPr>
          <p:cNvSpPr>
            <a:spLocks noGrp="1"/>
          </p:cNvSpPr>
          <p:nvPr>
            <p:ph type="dt" sz="half" idx="10"/>
          </p:nvPr>
        </p:nvSpPr>
        <p:spPr/>
        <p:txBody>
          <a:bodyPr/>
          <a:lstStyle/>
          <a:p>
            <a:fld id="{7E6659E3-AF4E-4097-B951-5CEE4C68EC00}" type="datetimeFigureOut">
              <a:rPr kumimoji="1" lang="ja-JP" altLang="en-US" smtClean="0"/>
              <a:t>2025/2/3</a:t>
            </a:fld>
            <a:endParaRPr kumimoji="1" lang="ja-JP" altLang="en-US"/>
          </a:p>
        </p:txBody>
      </p:sp>
      <p:sp>
        <p:nvSpPr>
          <p:cNvPr id="8" name="フッター プレースホルダー 7">
            <a:extLst>
              <a:ext uri="{FF2B5EF4-FFF2-40B4-BE49-F238E27FC236}">
                <a16:creationId xmlns:a16="http://schemas.microsoft.com/office/drawing/2014/main" id="{AF018C53-BA0E-007E-E622-25CEEC695B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17D049-579A-DD47-19B3-8D81489FB1E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40899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DA101-AC73-9BF6-9B5C-6DE970EF80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594641-2C8E-D76D-7628-A5C2C3DD3B51}"/>
              </a:ext>
            </a:extLst>
          </p:cNvPr>
          <p:cNvSpPr>
            <a:spLocks noGrp="1"/>
          </p:cNvSpPr>
          <p:nvPr>
            <p:ph type="dt" sz="half" idx="10"/>
          </p:nvPr>
        </p:nvSpPr>
        <p:spPr/>
        <p:txBody>
          <a:bodyPr/>
          <a:lstStyle/>
          <a:p>
            <a:fld id="{7E6659E3-AF4E-4097-B951-5CEE4C68EC00}" type="datetimeFigureOut">
              <a:rPr kumimoji="1" lang="ja-JP" altLang="en-US" smtClean="0"/>
              <a:t>2025/2/3</a:t>
            </a:fld>
            <a:endParaRPr kumimoji="1" lang="ja-JP" altLang="en-US"/>
          </a:p>
        </p:txBody>
      </p:sp>
      <p:sp>
        <p:nvSpPr>
          <p:cNvPr id="4" name="フッター プレースホルダー 3">
            <a:extLst>
              <a:ext uri="{FF2B5EF4-FFF2-40B4-BE49-F238E27FC236}">
                <a16:creationId xmlns:a16="http://schemas.microsoft.com/office/drawing/2014/main" id="{BCC370C7-D57C-0F5C-003A-F090A00457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6F4F308-9A95-CFBE-C5DC-8B5D53D45ED1}"/>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78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1A3471-3FD9-21D7-F730-DCE80BAF8F82}"/>
              </a:ext>
            </a:extLst>
          </p:cNvPr>
          <p:cNvSpPr>
            <a:spLocks noGrp="1"/>
          </p:cNvSpPr>
          <p:nvPr>
            <p:ph type="dt" sz="half" idx="10"/>
          </p:nvPr>
        </p:nvSpPr>
        <p:spPr/>
        <p:txBody>
          <a:bodyPr/>
          <a:lstStyle/>
          <a:p>
            <a:fld id="{7E6659E3-AF4E-4097-B951-5CEE4C68EC00}" type="datetimeFigureOut">
              <a:rPr kumimoji="1" lang="ja-JP" altLang="en-US" smtClean="0"/>
              <a:t>2025/2/3</a:t>
            </a:fld>
            <a:endParaRPr kumimoji="1" lang="ja-JP" altLang="en-US"/>
          </a:p>
        </p:txBody>
      </p:sp>
      <p:sp>
        <p:nvSpPr>
          <p:cNvPr id="3" name="フッター プレースホルダー 2">
            <a:extLst>
              <a:ext uri="{FF2B5EF4-FFF2-40B4-BE49-F238E27FC236}">
                <a16:creationId xmlns:a16="http://schemas.microsoft.com/office/drawing/2014/main" id="{212A1E2E-FFB2-7C2B-270D-BFD94A3D67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D76C60-BB7F-CB36-158C-CE7891378D0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9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6154A-F873-61AA-7805-53B27E5B5B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513261-1500-8A8E-F1F1-451DCA237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9AED63-0AD7-6D39-DBB0-102603CF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569ADC-732C-872D-F810-3303EF1126E6}"/>
              </a:ext>
            </a:extLst>
          </p:cNvPr>
          <p:cNvSpPr>
            <a:spLocks noGrp="1"/>
          </p:cNvSpPr>
          <p:nvPr>
            <p:ph type="dt" sz="half" idx="10"/>
          </p:nvPr>
        </p:nvSpPr>
        <p:spPr/>
        <p:txBody>
          <a:bodyPr/>
          <a:lstStyle/>
          <a:p>
            <a:fld id="{7E6659E3-AF4E-4097-B951-5CEE4C68EC00}" type="datetimeFigureOut">
              <a:rPr kumimoji="1" lang="ja-JP" altLang="en-US" smtClean="0"/>
              <a:t>2025/2/3</a:t>
            </a:fld>
            <a:endParaRPr kumimoji="1" lang="ja-JP" altLang="en-US"/>
          </a:p>
        </p:txBody>
      </p:sp>
      <p:sp>
        <p:nvSpPr>
          <p:cNvPr id="6" name="フッター プレースホルダー 5">
            <a:extLst>
              <a:ext uri="{FF2B5EF4-FFF2-40B4-BE49-F238E27FC236}">
                <a16:creationId xmlns:a16="http://schemas.microsoft.com/office/drawing/2014/main" id="{86A99248-A80B-6DD7-C4F8-B60633684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4404F0-A918-5F82-8E0E-EDA0FBF46A8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58600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D44FD-8E6D-B02B-C9A6-082997C46A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8458CF-2AA9-5B1D-B4BA-C274597DD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A36BC0-312F-E5EA-A324-89100030D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B7F34A-6207-D10B-2191-645ED96921B8}"/>
              </a:ext>
            </a:extLst>
          </p:cNvPr>
          <p:cNvSpPr>
            <a:spLocks noGrp="1"/>
          </p:cNvSpPr>
          <p:nvPr>
            <p:ph type="dt" sz="half" idx="10"/>
          </p:nvPr>
        </p:nvSpPr>
        <p:spPr/>
        <p:txBody>
          <a:bodyPr/>
          <a:lstStyle/>
          <a:p>
            <a:fld id="{7E6659E3-AF4E-4097-B951-5CEE4C68EC00}" type="datetimeFigureOut">
              <a:rPr kumimoji="1" lang="ja-JP" altLang="en-US" smtClean="0"/>
              <a:t>2025/2/3</a:t>
            </a:fld>
            <a:endParaRPr kumimoji="1" lang="ja-JP" altLang="en-US"/>
          </a:p>
        </p:txBody>
      </p:sp>
      <p:sp>
        <p:nvSpPr>
          <p:cNvPr id="6" name="フッター プレースホルダー 5">
            <a:extLst>
              <a:ext uri="{FF2B5EF4-FFF2-40B4-BE49-F238E27FC236}">
                <a16:creationId xmlns:a16="http://schemas.microsoft.com/office/drawing/2014/main" id="{E99D7CD2-5DAF-9E00-783B-C4402826B8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72243-B18D-C5B8-391B-2EE5DCABAD6E}"/>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97888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95810-6BE8-51BE-56C8-A1BEC246D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E507CC-6800-03FC-0943-6F0712A4A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87754-2B7D-1867-63AD-BC8CA072E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59E3-AF4E-4097-B951-5CEE4C68EC00}"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7712A0E5-4AA1-5ED8-A89A-995482AEB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ABE94A-721A-9BF8-F7D3-43AECE9A4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0556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76823" y="797510"/>
            <a:ext cx="10634596" cy="5262979"/>
          </a:xfrm>
          <a:prstGeom prst="rect">
            <a:avLst/>
          </a:prstGeom>
          <a:noFill/>
        </p:spPr>
        <p:txBody>
          <a:bodyPr wrap="square" rtlCol="0">
            <a:spAutoFit/>
          </a:bodyPr>
          <a:lstStyle/>
          <a:p>
            <a:r>
              <a:rPr lang="ja-JP" altLang="en-US" sz="2400" b="1" dirty="0">
                <a:solidFill>
                  <a:srgbClr val="FF0000"/>
                </a:solidFill>
              </a:rPr>
              <a:t>品質マネジメントの</a:t>
            </a:r>
            <a:r>
              <a:rPr lang="en-US" altLang="ja-JP" sz="2400" b="1" dirty="0">
                <a:solidFill>
                  <a:srgbClr val="FF0000"/>
                </a:solidFill>
              </a:rPr>
              <a:t>7</a:t>
            </a:r>
            <a:r>
              <a:rPr lang="ja-JP" altLang="en-US" sz="2400" b="1" dirty="0">
                <a:solidFill>
                  <a:srgbClr val="FF0000"/>
                </a:solidFill>
              </a:rPr>
              <a:t>原則</a:t>
            </a:r>
            <a:endParaRPr lang="en-US" altLang="ja-JP" sz="2400" b="1" dirty="0">
              <a:solidFill>
                <a:srgbClr val="FF0000"/>
              </a:solidFill>
            </a:endParaRPr>
          </a:p>
          <a:p>
            <a:endParaRPr lang="en-US" altLang="ja-JP" sz="2400" dirty="0"/>
          </a:p>
          <a:p>
            <a:r>
              <a:rPr lang="en-US" altLang="ja-JP" sz="2400" b="0" i="0" dirty="0">
                <a:solidFill>
                  <a:srgbClr val="333333"/>
                </a:solidFill>
                <a:effectLst/>
                <a:latin typeface="Clarimo UD PE Regular"/>
              </a:rPr>
              <a:t>ISO 9000</a:t>
            </a:r>
            <a:r>
              <a:rPr lang="ja-JP" altLang="en-US" sz="2400" b="0" i="0" dirty="0">
                <a:solidFill>
                  <a:srgbClr val="333333"/>
                </a:solidFill>
                <a:effectLst/>
                <a:latin typeface="Clarimo UD PE Regular"/>
              </a:rPr>
              <a:t>の序文で提示されている品質マネジメントの基本的な考え方のこと。構築した</a:t>
            </a:r>
            <a:r>
              <a:rPr lang="en-US" altLang="ja-JP" sz="2400" b="0" i="0" dirty="0">
                <a:solidFill>
                  <a:srgbClr val="333333"/>
                </a:solidFill>
                <a:effectLst/>
                <a:latin typeface="Clarimo UD PE Regular"/>
              </a:rPr>
              <a:t>ISO</a:t>
            </a:r>
            <a:r>
              <a:rPr lang="ja-JP" altLang="en-US" sz="2400" b="0" i="0" dirty="0">
                <a:solidFill>
                  <a:srgbClr val="333333"/>
                </a:solidFill>
                <a:effectLst/>
                <a:latin typeface="Clarimo UD PE Regular"/>
              </a:rPr>
              <a:t>システムが有効に機能するための「</a:t>
            </a:r>
            <a:r>
              <a:rPr lang="en-US" altLang="ja-JP" sz="2400" b="0" i="0" dirty="0">
                <a:solidFill>
                  <a:srgbClr val="333333"/>
                </a:solidFill>
                <a:effectLst/>
                <a:latin typeface="Clarimo UD PE Regular"/>
              </a:rPr>
              <a:t>7</a:t>
            </a:r>
            <a:r>
              <a:rPr lang="ja-JP" altLang="en-US" sz="2400" b="0" i="0" dirty="0">
                <a:solidFill>
                  <a:srgbClr val="333333"/>
                </a:solidFill>
                <a:effectLst/>
                <a:latin typeface="Clarimo UD PE Regular"/>
              </a:rPr>
              <a:t>原則」となっている。また、</a:t>
            </a:r>
            <a:r>
              <a:rPr lang="en-US" altLang="ja-JP" sz="2400" b="0" i="0" dirty="0">
                <a:solidFill>
                  <a:srgbClr val="333333"/>
                </a:solidFill>
                <a:effectLst/>
                <a:latin typeface="Clarimo UD PE Regular"/>
              </a:rPr>
              <a:t>JIS Q 9000</a:t>
            </a:r>
            <a:r>
              <a:rPr lang="en-US" altLang="ja-JP" sz="2400" dirty="0">
                <a:solidFill>
                  <a:srgbClr val="333333"/>
                </a:solidFill>
                <a:latin typeface="Clarimo UD PE Regular"/>
              </a:rPr>
              <a:t>:2015</a:t>
            </a:r>
            <a:r>
              <a:rPr lang="ja-JP" altLang="en-US" sz="2400" dirty="0">
                <a:solidFill>
                  <a:srgbClr val="333333"/>
                </a:solidFill>
                <a:latin typeface="Clarimo UD PE Regular"/>
              </a:rPr>
              <a:t>（品質マネジメントシステム</a:t>
            </a:r>
            <a:r>
              <a:rPr lang="en-US" altLang="ja-JP" sz="2400" dirty="0">
                <a:solidFill>
                  <a:srgbClr val="333333"/>
                </a:solidFill>
                <a:latin typeface="Clarimo UD PE Regular"/>
              </a:rPr>
              <a:t>-</a:t>
            </a:r>
            <a:r>
              <a:rPr lang="ja-JP" altLang="en-US" sz="2400" dirty="0">
                <a:solidFill>
                  <a:srgbClr val="333333"/>
                </a:solidFill>
                <a:latin typeface="Clarimo UD PE Regular"/>
              </a:rPr>
              <a:t>基本及び用語）でも記載されている。</a:t>
            </a:r>
            <a:endParaRPr lang="en-US" altLang="ja-JP" sz="2400" b="0" i="0" dirty="0">
              <a:solidFill>
                <a:srgbClr val="333333"/>
              </a:solidFill>
              <a:effectLst/>
              <a:latin typeface="Clarimo UD PE Regular"/>
            </a:endParaRPr>
          </a:p>
          <a:p>
            <a:endParaRPr lang="en-US" altLang="ja-JP" sz="2400" b="0" i="0" dirty="0">
              <a:solidFill>
                <a:srgbClr val="333333"/>
              </a:solidFill>
              <a:effectLst/>
              <a:latin typeface="Clarimo UD PE Regular"/>
            </a:endParaRPr>
          </a:p>
          <a:p>
            <a:r>
              <a:rPr lang="ja-JP" altLang="en-US" sz="2400" b="0" i="0" dirty="0">
                <a:solidFill>
                  <a:srgbClr val="333333"/>
                </a:solidFill>
                <a:effectLst/>
                <a:latin typeface="Clarimo UD PE Regular"/>
              </a:rPr>
              <a:t>　　　　　</a:t>
            </a:r>
            <a:r>
              <a:rPr lang="ja-JP" altLang="en-US" sz="2400" b="1" i="0" dirty="0">
                <a:solidFill>
                  <a:srgbClr val="0070C0"/>
                </a:solidFill>
                <a:effectLst/>
                <a:latin typeface="Clarimo UD PE Regular"/>
              </a:rPr>
              <a:t>①　顧客重視</a:t>
            </a:r>
            <a:endParaRPr lang="en-US" altLang="ja-JP" sz="2400" b="1" i="0" dirty="0">
              <a:solidFill>
                <a:srgbClr val="0070C0"/>
              </a:solidFill>
              <a:effectLst/>
              <a:latin typeface="Clarimo UD PE Regular"/>
            </a:endParaRPr>
          </a:p>
          <a:p>
            <a:r>
              <a:rPr lang="ja-JP" altLang="en-US" sz="2400" b="1" dirty="0">
                <a:solidFill>
                  <a:srgbClr val="0070C0"/>
                </a:solidFill>
                <a:latin typeface="Clarimo UD PE Regular"/>
              </a:rPr>
              <a:t>　　　　　②　リーダーシップ</a:t>
            </a:r>
            <a:endParaRPr lang="en-US" altLang="ja-JP" sz="2400" b="1" dirty="0">
              <a:solidFill>
                <a:srgbClr val="0070C0"/>
              </a:solidFill>
              <a:latin typeface="Clarimo UD PE Regular"/>
            </a:endParaRPr>
          </a:p>
          <a:p>
            <a:r>
              <a:rPr lang="ja-JP" altLang="en-US" sz="2400" b="1" i="0" dirty="0">
                <a:solidFill>
                  <a:srgbClr val="0070C0"/>
                </a:solidFill>
                <a:effectLst/>
                <a:latin typeface="Clarimo UD PE Regular"/>
              </a:rPr>
              <a:t>　　　　　③　人々の積極的参加</a:t>
            </a:r>
            <a:endParaRPr lang="en-US" altLang="ja-JP" sz="2400" b="1" i="0" dirty="0">
              <a:solidFill>
                <a:srgbClr val="0070C0"/>
              </a:solidFill>
              <a:effectLst/>
              <a:latin typeface="Clarimo UD PE Regular"/>
            </a:endParaRPr>
          </a:p>
          <a:p>
            <a:r>
              <a:rPr lang="ja-JP" altLang="en-US" sz="2400" b="1" dirty="0">
                <a:solidFill>
                  <a:srgbClr val="0070C0"/>
                </a:solidFill>
                <a:latin typeface="Clarimo UD PE Regular"/>
              </a:rPr>
              <a:t>　　　　　④　プロセスアプローチ</a:t>
            </a:r>
            <a:endParaRPr lang="en-US" altLang="ja-JP" sz="2400" b="1" dirty="0">
              <a:solidFill>
                <a:srgbClr val="0070C0"/>
              </a:solidFill>
              <a:latin typeface="Clarimo UD PE Regular"/>
            </a:endParaRPr>
          </a:p>
          <a:p>
            <a:r>
              <a:rPr lang="ja-JP" altLang="en-US" sz="2400" b="1" i="0" dirty="0">
                <a:solidFill>
                  <a:srgbClr val="0070C0"/>
                </a:solidFill>
                <a:effectLst/>
                <a:latin typeface="Clarimo UD PE Regular"/>
              </a:rPr>
              <a:t>　　　　　⑤　改善</a:t>
            </a:r>
            <a:endParaRPr lang="en-US" altLang="ja-JP" sz="2400" b="1" i="0" dirty="0">
              <a:solidFill>
                <a:srgbClr val="0070C0"/>
              </a:solidFill>
              <a:effectLst/>
              <a:latin typeface="Clarimo UD PE Regular"/>
            </a:endParaRPr>
          </a:p>
          <a:p>
            <a:r>
              <a:rPr lang="ja-JP" altLang="en-US" sz="2400" b="1" dirty="0">
                <a:solidFill>
                  <a:srgbClr val="0070C0"/>
                </a:solidFill>
                <a:latin typeface="Clarimo UD PE Regular"/>
              </a:rPr>
              <a:t>　　　　　⑥　客観的事実に基づく意思決定</a:t>
            </a:r>
            <a:endParaRPr lang="en-US" altLang="ja-JP" sz="2400" b="1" dirty="0">
              <a:solidFill>
                <a:srgbClr val="0070C0"/>
              </a:solidFill>
              <a:latin typeface="Clarimo UD PE Regular"/>
            </a:endParaRPr>
          </a:p>
          <a:p>
            <a:r>
              <a:rPr lang="ja-JP" altLang="en-US" sz="2400" b="1" i="0" dirty="0">
                <a:solidFill>
                  <a:srgbClr val="0070C0"/>
                </a:solidFill>
                <a:effectLst/>
                <a:latin typeface="Clarimo UD PE Regular"/>
              </a:rPr>
              <a:t>　　　　　⑦　関係性管理</a:t>
            </a:r>
          </a:p>
        </p:txBody>
      </p:sp>
    </p:spTree>
    <p:extLst>
      <p:ext uri="{BB962C8B-B14F-4D97-AF65-F5344CB8AC3E}">
        <p14:creationId xmlns:p14="http://schemas.microsoft.com/office/powerpoint/2010/main" val="3442383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85102" y="705177"/>
            <a:ext cx="10597160" cy="5447645"/>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5</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次の（１）に入るものを選択肢から選びなさい。</a:t>
            </a:r>
            <a:endParaRPr lang="en-US" altLang="ja-JP" sz="2400" dirty="0"/>
          </a:p>
          <a:p>
            <a:endParaRPr lang="en-US" altLang="ja-JP" sz="2400" dirty="0"/>
          </a:p>
          <a:p>
            <a:r>
              <a:rPr lang="ja-JP" altLang="en-US" sz="2400" dirty="0">
                <a:solidFill>
                  <a:srgbClr val="333333"/>
                </a:solidFill>
                <a:latin typeface="Clarimo UD PE Regular"/>
              </a:rPr>
              <a:t>嵐ビール株式会社は、</a:t>
            </a:r>
            <a:r>
              <a:rPr lang="en-US" altLang="ja-JP" sz="2400" dirty="0">
                <a:solidFill>
                  <a:srgbClr val="333333"/>
                </a:solidFill>
                <a:latin typeface="Clarimo UD PE Regular"/>
              </a:rPr>
              <a:t>ISO 9001</a:t>
            </a:r>
            <a:r>
              <a:rPr lang="ja-JP" altLang="en-US" sz="2400" dirty="0">
                <a:solidFill>
                  <a:srgbClr val="333333"/>
                </a:solidFill>
                <a:latin typeface="Clarimo UD PE Regular"/>
              </a:rPr>
              <a:t>などを活用して経営基盤を強化することで、</a:t>
            </a:r>
            <a:endParaRPr lang="en-US" altLang="ja-JP" sz="2400" dirty="0">
              <a:solidFill>
                <a:srgbClr val="333333"/>
              </a:solidFill>
              <a:latin typeface="Clarimo UD PE Regular"/>
            </a:endParaRPr>
          </a:p>
          <a:p>
            <a:r>
              <a:rPr lang="ja-JP" altLang="en-US" sz="2400" dirty="0">
                <a:solidFill>
                  <a:srgbClr val="333333"/>
                </a:solidFill>
                <a:latin typeface="Clarimo UD PE Regular"/>
              </a:rPr>
              <a:t>品質経営に取り組んでいる。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嵐ビール株式会社は、どのような事業にするのか明確な意思をもち、自社にとって何が最も重要かを戦略的に指向したうえで、積極的な</a:t>
            </a:r>
            <a:r>
              <a:rPr lang="ja-JP" altLang="en-US" sz="2400" b="0" i="0" dirty="0">
                <a:solidFill>
                  <a:srgbClr val="333333"/>
                </a:solidFill>
                <a:effectLst/>
                <a:latin typeface="Clarimo UD PE Regular"/>
              </a:rPr>
              <a:t>（  　１ 　 ）</a:t>
            </a:r>
            <a:r>
              <a:rPr lang="ja-JP" altLang="en-US" sz="2400" dirty="0">
                <a:solidFill>
                  <a:srgbClr val="333333"/>
                </a:solidFill>
                <a:latin typeface="Clarimo UD PE Regular"/>
              </a:rPr>
              <a:t>の経営目標、戦略を策定し、全従業員が</a:t>
            </a:r>
            <a:r>
              <a:rPr lang="ja-JP" altLang="en-US" sz="2400" b="0" i="0" dirty="0">
                <a:solidFill>
                  <a:srgbClr val="333333"/>
                </a:solidFill>
                <a:effectLst/>
                <a:latin typeface="Clarimo UD PE Regular"/>
              </a:rPr>
              <a:t>（  　１ 　 ）を前提とした活動を展開している。</a:t>
            </a:r>
            <a:endParaRPr lang="en-US" altLang="ja-JP" sz="2400" b="0" i="0" dirty="0">
              <a:solidFill>
                <a:srgbClr val="333333"/>
              </a:solidFill>
              <a:effectLst/>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継続的改善　イ</a:t>
            </a:r>
            <a:r>
              <a:rPr lang="en-US" altLang="ja-JP" sz="2400" dirty="0">
                <a:solidFill>
                  <a:srgbClr val="333333"/>
                </a:solidFill>
                <a:latin typeface="Clarimo UD PE Regular"/>
              </a:rPr>
              <a:t>.</a:t>
            </a:r>
            <a:r>
              <a:rPr lang="ja-JP" altLang="en-US" sz="2400" dirty="0">
                <a:solidFill>
                  <a:srgbClr val="333333"/>
                </a:solidFill>
                <a:latin typeface="Clarimo UD PE Regular"/>
              </a:rPr>
              <a:t>品質表　ウ</a:t>
            </a:r>
            <a:r>
              <a:rPr lang="en-US" altLang="ja-JP" sz="2400" dirty="0">
                <a:solidFill>
                  <a:srgbClr val="333333"/>
                </a:solidFill>
                <a:latin typeface="Clarimo UD PE Regular"/>
              </a:rPr>
              <a:t>.</a:t>
            </a:r>
            <a:r>
              <a:rPr lang="ja-JP" altLang="en-US" sz="2400" dirty="0">
                <a:solidFill>
                  <a:srgbClr val="333333"/>
                </a:solidFill>
                <a:latin typeface="Clarimo UD PE Regular"/>
              </a:rPr>
              <a:t>品質保証体系図　エ</a:t>
            </a:r>
            <a:r>
              <a:rPr lang="en-US" altLang="ja-JP" sz="2400" dirty="0">
                <a:solidFill>
                  <a:srgbClr val="333333"/>
                </a:solidFill>
                <a:latin typeface="Clarimo UD PE Regular"/>
              </a:rPr>
              <a:t>.</a:t>
            </a:r>
            <a:r>
              <a:rPr lang="ja-JP" altLang="en-US" sz="2400" dirty="0">
                <a:solidFill>
                  <a:srgbClr val="333333"/>
                </a:solidFill>
                <a:latin typeface="Clarimo UD PE Regular"/>
              </a:rPr>
              <a:t>社会的品質</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ja-JP" altLang="en-US" sz="2400" dirty="0">
                <a:solidFill>
                  <a:srgbClr val="333333"/>
                </a:solidFill>
                <a:latin typeface="Clarimo UD PE Regular"/>
              </a:rPr>
              <a:t>マネジメントシステム　カ</a:t>
            </a:r>
            <a:r>
              <a:rPr lang="en-US" altLang="ja-JP" sz="2400" dirty="0">
                <a:solidFill>
                  <a:srgbClr val="333333"/>
                </a:solidFill>
                <a:latin typeface="Clarimo UD PE Regular"/>
              </a:rPr>
              <a:t>.</a:t>
            </a:r>
            <a:r>
              <a:rPr lang="ja-JP" altLang="en-US" sz="2400" dirty="0">
                <a:solidFill>
                  <a:srgbClr val="333333"/>
                </a:solidFill>
                <a:latin typeface="Clarimo UD PE Regular"/>
              </a:rPr>
              <a:t>顧客指向　キ</a:t>
            </a:r>
            <a:r>
              <a:rPr lang="en-US" altLang="ja-JP" sz="2400" dirty="0">
                <a:solidFill>
                  <a:srgbClr val="333333"/>
                </a:solidFill>
                <a:latin typeface="Clarimo UD PE Regular"/>
              </a:rPr>
              <a:t>.</a:t>
            </a:r>
            <a:r>
              <a:rPr lang="ja-JP" altLang="en-US" sz="2400" dirty="0">
                <a:solidFill>
                  <a:srgbClr val="333333"/>
                </a:solidFill>
                <a:latin typeface="Clarimo UD PE Regular"/>
              </a:rPr>
              <a:t>部門別管理</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ケ</a:t>
            </a:r>
            <a:r>
              <a:rPr lang="en-US" altLang="ja-JP" sz="2400" dirty="0">
                <a:solidFill>
                  <a:srgbClr val="333333"/>
                </a:solidFill>
                <a:latin typeface="Clarimo UD PE Regular"/>
              </a:rPr>
              <a:t>.</a:t>
            </a:r>
            <a:r>
              <a:rPr lang="ja-JP" altLang="en-US" sz="2400" dirty="0">
                <a:solidFill>
                  <a:srgbClr val="333333"/>
                </a:solidFill>
                <a:latin typeface="Clarimo UD PE Regular"/>
              </a:rPr>
              <a:t>プロセスアプローチ　　コ</a:t>
            </a:r>
            <a:r>
              <a:rPr lang="en-US" altLang="ja-JP" sz="2400" dirty="0">
                <a:solidFill>
                  <a:srgbClr val="333333"/>
                </a:solidFill>
                <a:latin typeface="Clarimo UD PE Regular"/>
              </a:rPr>
              <a:t>.</a:t>
            </a:r>
            <a:r>
              <a:rPr lang="ja-JP" altLang="en-US" sz="2400" dirty="0">
                <a:solidFill>
                  <a:srgbClr val="333333"/>
                </a:solidFill>
                <a:latin typeface="Clarimo UD PE Regular"/>
              </a:rPr>
              <a:t>内部監査</a:t>
            </a:r>
            <a:endParaRPr lang="en-US" altLang="ja-JP" sz="2400" dirty="0">
              <a:solidFill>
                <a:srgbClr val="333333"/>
              </a:solidFill>
              <a:latin typeface="Clarimo UD PE Regular"/>
            </a:endParaRPr>
          </a:p>
        </p:txBody>
      </p:sp>
    </p:spTree>
    <p:extLst>
      <p:ext uri="{BB962C8B-B14F-4D97-AF65-F5344CB8AC3E}">
        <p14:creationId xmlns:p14="http://schemas.microsoft.com/office/powerpoint/2010/main" val="643048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85102" y="705177"/>
            <a:ext cx="10597160" cy="5447645"/>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5</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次の（１）に入るものを選択肢から選びなさい。</a:t>
            </a:r>
            <a:endParaRPr lang="en-US" altLang="ja-JP" sz="2400" dirty="0"/>
          </a:p>
          <a:p>
            <a:endParaRPr lang="en-US" altLang="ja-JP" sz="2400" dirty="0"/>
          </a:p>
          <a:p>
            <a:r>
              <a:rPr lang="ja-JP" altLang="en-US" sz="2400" dirty="0">
                <a:solidFill>
                  <a:srgbClr val="333333"/>
                </a:solidFill>
                <a:latin typeface="Clarimo UD PE Regular"/>
              </a:rPr>
              <a:t>嵐ビール株式会社は、</a:t>
            </a:r>
            <a:r>
              <a:rPr lang="en-US" altLang="ja-JP" sz="2400" dirty="0">
                <a:solidFill>
                  <a:srgbClr val="333333"/>
                </a:solidFill>
                <a:latin typeface="Clarimo UD PE Regular"/>
              </a:rPr>
              <a:t>ISO 9001</a:t>
            </a:r>
            <a:r>
              <a:rPr lang="ja-JP" altLang="en-US" sz="2400" dirty="0">
                <a:solidFill>
                  <a:srgbClr val="333333"/>
                </a:solidFill>
                <a:latin typeface="Clarimo UD PE Regular"/>
              </a:rPr>
              <a:t>などを活用して経営基盤を強化することで、</a:t>
            </a:r>
            <a:endParaRPr lang="en-US" altLang="ja-JP" sz="2400" dirty="0">
              <a:solidFill>
                <a:srgbClr val="333333"/>
              </a:solidFill>
              <a:latin typeface="Clarimo UD PE Regular"/>
            </a:endParaRPr>
          </a:p>
          <a:p>
            <a:r>
              <a:rPr lang="ja-JP" altLang="en-US" sz="2400" dirty="0">
                <a:solidFill>
                  <a:srgbClr val="333333"/>
                </a:solidFill>
                <a:latin typeface="Clarimo UD PE Regular"/>
              </a:rPr>
              <a:t>品質経営に取り組んでいる。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嵐ビール株式会社は、どのような事業にするのか明確な意思をもち、自社にとって何が最も重要かを戦略的に指向したうえで、積極的な</a:t>
            </a:r>
            <a:r>
              <a:rPr lang="ja-JP" altLang="en-US" sz="2400" b="0" i="0" dirty="0">
                <a:solidFill>
                  <a:srgbClr val="333333"/>
                </a:solidFill>
                <a:effectLst/>
                <a:latin typeface="Clarimo UD PE Regular"/>
              </a:rPr>
              <a:t>（  　１ 　 ）</a:t>
            </a:r>
            <a:r>
              <a:rPr lang="ja-JP" altLang="en-US" sz="2400" dirty="0">
                <a:solidFill>
                  <a:srgbClr val="333333"/>
                </a:solidFill>
                <a:latin typeface="Clarimo UD PE Regular"/>
              </a:rPr>
              <a:t>の経営目標、戦略を策定し、全従業員が</a:t>
            </a:r>
            <a:r>
              <a:rPr lang="ja-JP" altLang="en-US" sz="2400" b="0" i="0" dirty="0">
                <a:solidFill>
                  <a:srgbClr val="333333"/>
                </a:solidFill>
                <a:effectLst/>
                <a:latin typeface="Clarimo UD PE Regular"/>
              </a:rPr>
              <a:t>（  　１ 　 ）を前提とした活動を展開している。</a:t>
            </a:r>
            <a:endParaRPr lang="en-US" altLang="ja-JP" sz="2400" b="0" i="0" dirty="0">
              <a:solidFill>
                <a:srgbClr val="333333"/>
              </a:solidFill>
              <a:effectLst/>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継続的改善　イ</a:t>
            </a:r>
            <a:r>
              <a:rPr lang="en-US" altLang="ja-JP" sz="2400" dirty="0">
                <a:solidFill>
                  <a:srgbClr val="333333"/>
                </a:solidFill>
                <a:latin typeface="Clarimo UD PE Regular"/>
              </a:rPr>
              <a:t>.</a:t>
            </a:r>
            <a:r>
              <a:rPr lang="ja-JP" altLang="en-US" sz="2400" dirty="0">
                <a:solidFill>
                  <a:srgbClr val="333333"/>
                </a:solidFill>
                <a:latin typeface="Clarimo UD PE Regular"/>
              </a:rPr>
              <a:t>品質表　ウ</a:t>
            </a:r>
            <a:r>
              <a:rPr lang="en-US" altLang="ja-JP" sz="2400" dirty="0">
                <a:solidFill>
                  <a:srgbClr val="333333"/>
                </a:solidFill>
                <a:latin typeface="Clarimo UD PE Regular"/>
              </a:rPr>
              <a:t>.</a:t>
            </a:r>
            <a:r>
              <a:rPr lang="ja-JP" altLang="en-US" sz="2400" dirty="0">
                <a:solidFill>
                  <a:srgbClr val="333333"/>
                </a:solidFill>
                <a:latin typeface="Clarimo UD PE Regular"/>
              </a:rPr>
              <a:t>品質保証体系図　エ</a:t>
            </a:r>
            <a:r>
              <a:rPr lang="en-US" altLang="ja-JP" sz="2400" dirty="0">
                <a:solidFill>
                  <a:srgbClr val="333333"/>
                </a:solidFill>
                <a:latin typeface="Clarimo UD PE Regular"/>
              </a:rPr>
              <a:t>.</a:t>
            </a:r>
            <a:r>
              <a:rPr lang="ja-JP" altLang="en-US" sz="2400" dirty="0">
                <a:solidFill>
                  <a:srgbClr val="333333"/>
                </a:solidFill>
                <a:latin typeface="Clarimo UD PE Regular"/>
              </a:rPr>
              <a:t>社会的品質</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ja-JP" altLang="en-US" sz="2400" dirty="0">
                <a:solidFill>
                  <a:srgbClr val="333333"/>
                </a:solidFill>
                <a:latin typeface="Clarimo UD PE Regular"/>
              </a:rPr>
              <a:t>マネジメントシステム　カ</a:t>
            </a:r>
            <a:r>
              <a:rPr lang="en-US" altLang="ja-JP" sz="2400" dirty="0">
                <a:solidFill>
                  <a:srgbClr val="333333"/>
                </a:solidFill>
                <a:latin typeface="Clarimo UD PE Regular"/>
              </a:rPr>
              <a:t>.</a:t>
            </a:r>
            <a:r>
              <a:rPr lang="ja-JP" altLang="en-US" sz="2400" dirty="0">
                <a:solidFill>
                  <a:srgbClr val="333333"/>
                </a:solidFill>
                <a:latin typeface="Clarimo UD PE Regular"/>
              </a:rPr>
              <a:t>顧客指向　キ</a:t>
            </a:r>
            <a:r>
              <a:rPr lang="en-US" altLang="ja-JP" sz="2400" dirty="0">
                <a:solidFill>
                  <a:srgbClr val="333333"/>
                </a:solidFill>
                <a:latin typeface="Clarimo UD PE Regular"/>
              </a:rPr>
              <a:t>.</a:t>
            </a:r>
            <a:r>
              <a:rPr lang="ja-JP" altLang="en-US" sz="2400" dirty="0">
                <a:solidFill>
                  <a:srgbClr val="333333"/>
                </a:solidFill>
                <a:latin typeface="Clarimo UD PE Regular"/>
              </a:rPr>
              <a:t>部門別管理</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ケ</a:t>
            </a:r>
            <a:r>
              <a:rPr lang="en-US" altLang="ja-JP" sz="2400" dirty="0">
                <a:solidFill>
                  <a:srgbClr val="333333"/>
                </a:solidFill>
                <a:latin typeface="Clarimo UD PE Regular"/>
              </a:rPr>
              <a:t>.</a:t>
            </a:r>
            <a:r>
              <a:rPr lang="ja-JP" altLang="en-US" sz="2400" dirty="0">
                <a:solidFill>
                  <a:srgbClr val="333333"/>
                </a:solidFill>
                <a:latin typeface="Clarimo UD PE Regular"/>
              </a:rPr>
              <a:t>プロセスアプローチ　　コ</a:t>
            </a:r>
            <a:r>
              <a:rPr lang="en-US" altLang="ja-JP" sz="2400" dirty="0">
                <a:solidFill>
                  <a:srgbClr val="333333"/>
                </a:solidFill>
                <a:latin typeface="Clarimo UD PE Regular"/>
              </a:rPr>
              <a:t>.</a:t>
            </a:r>
            <a:r>
              <a:rPr lang="ja-JP" altLang="en-US" sz="2400" dirty="0">
                <a:solidFill>
                  <a:srgbClr val="333333"/>
                </a:solidFill>
                <a:latin typeface="Clarimo UD PE Regular"/>
              </a:rPr>
              <a:t>内部監査</a:t>
            </a:r>
            <a:endParaRPr lang="en-US" altLang="ja-JP" sz="2400" dirty="0">
              <a:solidFill>
                <a:srgbClr val="333333"/>
              </a:solidFill>
              <a:latin typeface="Clarimo UD PE Regular"/>
            </a:endParaRPr>
          </a:p>
        </p:txBody>
      </p:sp>
      <p:sp>
        <p:nvSpPr>
          <p:cNvPr id="2" name="楕円 1">
            <a:extLst>
              <a:ext uri="{FF2B5EF4-FFF2-40B4-BE49-F238E27FC236}">
                <a16:creationId xmlns:a16="http://schemas.microsoft.com/office/drawing/2014/main" id="{AB80213C-997D-8C8F-8F34-BCAB14D0ED3F}"/>
              </a:ext>
            </a:extLst>
          </p:cNvPr>
          <p:cNvSpPr/>
          <p:nvPr/>
        </p:nvSpPr>
        <p:spPr>
          <a:xfrm>
            <a:off x="5260932" y="5311037"/>
            <a:ext cx="388307" cy="3507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3975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84894" y="767807"/>
            <a:ext cx="10839260" cy="5447645"/>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6</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次の（１）に入るものを選択肢から選びなさい。</a:t>
            </a:r>
            <a:endParaRPr lang="en-US" altLang="ja-JP" sz="2400" dirty="0"/>
          </a:p>
          <a:p>
            <a:endParaRPr lang="en-US" altLang="ja-JP" sz="2400" dirty="0"/>
          </a:p>
          <a:p>
            <a:r>
              <a:rPr lang="ja-JP" altLang="en-US" sz="2400" dirty="0">
                <a:solidFill>
                  <a:srgbClr val="333333"/>
                </a:solidFill>
                <a:latin typeface="Clarimo UD PE Regular"/>
              </a:rPr>
              <a:t>嵐ビール株式会社は、</a:t>
            </a:r>
            <a:r>
              <a:rPr lang="en-US" altLang="ja-JP" sz="2400" dirty="0">
                <a:solidFill>
                  <a:srgbClr val="333333"/>
                </a:solidFill>
                <a:latin typeface="Clarimo UD PE Regular"/>
              </a:rPr>
              <a:t>ISO 9001</a:t>
            </a:r>
            <a:r>
              <a:rPr lang="ja-JP" altLang="en-US" sz="2400" dirty="0">
                <a:solidFill>
                  <a:srgbClr val="333333"/>
                </a:solidFill>
                <a:latin typeface="Clarimo UD PE Regular"/>
              </a:rPr>
              <a:t>などを活用して経営基盤を強化することで、</a:t>
            </a:r>
            <a:endParaRPr lang="en-US" altLang="ja-JP" sz="2400" dirty="0">
              <a:solidFill>
                <a:srgbClr val="333333"/>
              </a:solidFill>
              <a:latin typeface="Clarimo UD PE Regular"/>
            </a:endParaRPr>
          </a:p>
          <a:p>
            <a:r>
              <a:rPr lang="ja-JP" altLang="en-US" sz="2400" dirty="0">
                <a:solidFill>
                  <a:srgbClr val="333333"/>
                </a:solidFill>
                <a:latin typeface="Clarimo UD PE Regular"/>
              </a:rPr>
              <a:t>品質経営に取り組んでいる。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嵐ビール株式会社は、顧客指向の活動をすることで成果を生み出すための有効な</a:t>
            </a:r>
            <a:r>
              <a:rPr lang="ja-JP" altLang="en-US" sz="2400" b="0" i="0" dirty="0">
                <a:solidFill>
                  <a:srgbClr val="333333"/>
                </a:solidFill>
                <a:effectLst/>
                <a:latin typeface="Clarimo UD PE Regular"/>
              </a:rPr>
              <a:t>（  　１ 　 ）を構築することが重要だと考えている。ここに（  　１ 　 ）は、方針と目標を定め、その目標を達成するための相互に関連す</a:t>
            </a:r>
            <a:r>
              <a:rPr lang="ja-JP" altLang="en-US" sz="2400" dirty="0">
                <a:solidFill>
                  <a:srgbClr val="333333"/>
                </a:solidFill>
                <a:latin typeface="Clarimo UD PE Regular"/>
              </a:rPr>
              <a:t>る、または相互に作用する要素の集まりをいう。</a:t>
            </a:r>
            <a:endParaRPr lang="en-US" altLang="ja-JP" sz="2400" b="0" i="0" dirty="0">
              <a:solidFill>
                <a:srgbClr val="333333"/>
              </a:solidFill>
              <a:effectLst/>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継続的改善　イ</a:t>
            </a:r>
            <a:r>
              <a:rPr lang="en-US" altLang="ja-JP" sz="2400" dirty="0">
                <a:solidFill>
                  <a:srgbClr val="333333"/>
                </a:solidFill>
                <a:latin typeface="Clarimo UD PE Regular"/>
              </a:rPr>
              <a:t>.</a:t>
            </a:r>
            <a:r>
              <a:rPr lang="ja-JP" altLang="en-US" sz="2400" dirty="0">
                <a:solidFill>
                  <a:srgbClr val="333333"/>
                </a:solidFill>
                <a:latin typeface="Clarimo UD PE Regular"/>
              </a:rPr>
              <a:t>品質表　ウ</a:t>
            </a:r>
            <a:r>
              <a:rPr lang="en-US" altLang="ja-JP" sz="2400" dirty="0">
                <a:solidFill>
                  <a:srgbClr val="333333"/>
                </a:solidFill>
                <a:latin typeface="Clarimo UD PE Regular"/>
              </a:rPr>
              <a:t>.</a:t>
            </a:r>
            <a:r>
              <a:rPr lang="ja-JP" altLang="en-US" sz="2400" dirty="0">
                <a:solidFill>
                  <a:srgbClr val="333333"/>
                </a:solidFill>
                <a:latin typeface="Clarimo UD PE Regular"/>
              </a:rPr>
              <a:t>品質保証体系図　エ</a:t>
            </a:r>
            <a:r>
              <a:rPr lang="en-US" altLang="ja-JP" sz="2400" dirty="0">
                <a:solidFill>
                  <a:srgbClr val="333333"/>
                </a:solidFill>
                <a:latin typeface="Clarimo UD PE Regular"/>
              </a:rPr>
              <a:t>.</a:t>
            </a:r>
            <a:r>
              <a:rPr lang="ja-JP" altLang="en-US" sz="2400" dirty="0">
                <a:solidFill>
                  <a:srgbClr val="333333"/>
                </a:solidFill>
                <a:latin typeface="Clarimo UD PE Regular"/>
              </a:rPr>
              <a:t>社会的品質</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ja-JP" altLang="en-US" sz="2400" dirty="0">
                <a:solidFill>
                  <a:srgbClr val="333333"/>
                </a:solidFill>
                <a:latin typeface="Clarimo UD PE Regular"/>
              </a:rPr>
              <a:t>マネジメントシステム　カ</a:t>
            </a:r>
            <a:r>
              <a:rPr lang="en-US" altLang="ja-JP" sz="2400" dirty="0">
                <a:solidFill>
                  <a:srgbClr val="333333"/>
                </a:solidFill>
                <a:latin typeface="Clarimo UD PE Regular"/>
              </a:rPr>
              <a:t>.</a:t>
            </a:r>
            <a:r>
              <a:rPr lang="ja-JP" altLang="en-US" sz="2400" dirty="0">
                <a:solidFill>
                  <a:srgbClr val="333333"/>
                </a:solidFill>
                <a:latin typeface="Clarimo UD PE Regular"/>
              </a:rPr>
              <a:t>顧客指向　キ</a:t>
            </a:r>
            <a:r>
              <a:rPr lang="en-US" altLang="ja-JP" sz="2400" dirty="0">
                <a:solidFill>
                  <a:srgbClr val="333333"/>
                </a:solidFill>
                <a:latin typeface="Clarimo UD PE Regular"/>
              </a:rPr>
              <a:t>.</a:t>
            </a:r>
            <a:r>
              <a:rPr lang="ja-JP" altLang="en-US" sz="2400" dirty="0">
                <a:solidFill>
                  <a:srgbClr val="333333"/>
                </a:solidFill>
                <a:latin typeface="Clarimo UD PE Regular"/>
              </a:rPr>
              <a:t>部門別管理</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ケ</a:t>
            </a:r>
            <a:r>
              <a:rPr lang="en-US" altLang="ja-JP" sz="2400" dirty="0">
                <a:solidFill>
                  <a:srgbClr val="333333"/>
                </a:solidFill>
                <a:latin typeface="Clarimo UD PE Regular"/>
              </a:rPr>
              <a:t>.</a:t>
            </a:r>
            <a:r>
              <a:rPr lang="ja-JP" altLang="en-US" sz="2400" dirty="0">
                <a:solidFill>
                  <a:srgbClr val="333333"/>
                </a:solidFill>
                <a:latin typeface="Clarimo UD PE Regular"/>
              </a:rPr>
              <a:t>プロセスアプローチ　　コ</a:t>
            </a:r>
            <a:r>
              <a:rPr lang="en-US" altLang="ja-JP" sz="2400" dirty="0">
                <a:solidFill>
                  <a:srgbClr val="333333"/>
                </a:solidFill>
                <a:latin typeface="Clarimo UD PE Regular"/>
              </a:rPr>
              <a:t>.</a:t>
            </a:r>
            <a:r>
              <a:rPr lang="ja-JP" altLang="en-US" sz="2400" dirty="0">
                <a:solidFill>
                  <a:srgbClr val="333333"/>
                </a:solidFill>
                <a:latin typeface="Clarimo UD PE Regular"/>
              </a:rPr>
              <a:t>内部監査</a:t>
            </a:r>
            <a:endParaRPr lang="en-US" altLang="ja-JP" sz="2400" dirty="0">
              <a:solidFill>
                <a:srgbClr val="333333"/>
              </a:solidFill>
              <a:latin typeface="Clarimo UD PE Regular"/>
            </a:endParaRPr>
          </a:p>
        </p:txBody>
      </p:sp>
    </p:spTree>
    <p:extLst>
      <p:ext uri="{BB962C8B-B14F-4D97-AF65-F5344CB8AC3E}">
        <p14:creationId xmlns:p14="http://schemas.microsoft.com/office/powerpoint/2010/main" val="139650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84894" y="767807"/>
            <a:ext cx="10839260" cy="5447645"/>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6</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次の（１）に入るものを選択肢から選びなさい。</a:t>
            </a:r>
            <a:endParaRPr lang="en-US" altLang="ja-JP" sz="2400" dirty="0"/>
          </a:p>
          <a:p>
            <a:endParaRPr lang="en-US" altLang="ja-JP" sz="2400" dirty="0"/>
          </a:p>
          <a:p>
            <a:r>
              <a:rPr lang="ja-JP" altLang="en-US" sz="2400" dirty="0">
                <a:solidFill>
                  <a:srgbClr val="333333"/>
                </a:solidFill>
                <a:latin typeface="Clarimo UD PE Regular"/>
              </a:rPr>
              <a:t>嵐ビール株式会社は、</a:t>
            </a:r>
            <a:r>
              <a:rPr lang="en-US" altLang="ja-JP" sz="2400" dirty="0">
                <a:solidFill>
                  <a:srgbClr val="333333"/>
                </a:solidFill>
                <a:latin typeface="Clarimo UD PE Regular"/>
              </a:rPr>
              <a:t>ISO 9001</a:t>
            </a:r>
            <a:r>
              <a:rPr lang="ja-JP" altLang="en-US" sz="2400" dirty="0">
                <a:solidFill>
                  <a:srgbClr val="333333"/>
                </a:solidFill>
                <a:latin typeface="Clarimo UD PE Regular"/>
              </a:rPr>
              <a:t>などを活用して経営基盤を強化することで、</a:t>
            </a:r>
            <a:endParaRPr lang="en-US" altLang="ja-JP" sz="2400" dirty="0">
              <a:solidFill>
                <a:srgbClr val="333333"/>
              </a:solidFill>
              <a:latin typeface="Clarimo UD PE Regular"/>
            </a:endParaRPr>
          </a:p>
          <a:p>
            <a:r>
              <a:rPr lang="ja-JP" altLang="en-US" sz="2400" dirty="0">
                <a:solidFill>
                  <a:srgbClr val="333333"/>
                </a:solidFill>
                <a:latin typeface="Clarimo UD PE Regular"/>
              </a:rPr>
              <a:t>品質経営に取り組んでいる。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嵐ビール株式会社は、顧客指向の活動をすることで成果を生み出すための有効な</a:t>
            </a:r>
            <a:r>
              <a:rPr lang="ja-JP" altLang="en-US" sz="2400" b="0" i="0" dirty="0">
                <a:solidFill>
                  <a:srgbClr val="333333"/>
                </a:solidFill>
                <a:effectLst/>
                <a:latin typeface="Clarimo UD PE Regular"/>
              </a:rPr>
              <a:t>（  　１ 　 ）を構築することが重要だと考えている。ここに（  　１ 　 ）は、方針と目標を定め、その目標を達成するための相互に関連す</a:t>
            </a:r>
            <a:r>
              <a:rPr lang="ja-JP" altLang="en-US" sz="2400" dirty="0">
                <a:solidFill>
                  <a:srgbClr val="333333"/>
                </a:solidFill>
                <a:latin typeface="Clarimo UD PE Regular"/>
              </a:rPr>
              <a:t>る、または相互に作用する要素の集まりをいう。</a:t>
            </a:r>
            <a:endParaRPr lang="en-US" altLang="ja-JP" sz="2400" b="0" i="0" dirty="0">
              <a:solidFill>
                <a:srgbClr val="333333"/>
              </a:solidFill>
              <a:effectLst/>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継続的改善　イ</a:t>
            </a:r>
            <a:r>
              <a:rPr lang="en-US" altLang="ja-JP" sz="2400" dirty="0">
                <a:solidFill>
                  <a:srgbClr val="333333"/>
                </a:solidFill>
                <a:latin typeface="Clarimo UD PE Regular"/>
              </a:rPr>
              <a:t>.</a:t>
            </a:r>
            <a:r>
              <a:rPr lang="ja-JP" altLang="en-US" sz="2400" dirty="0">
                <a:solidFill>
                  <a:srgbClr val="333333"/>
                </a:solidFill>
                <a:latin typeface="Clarimo UD PE Regular"/>
              </a:rPr>
              <a:t>品質表　ウ</a:t>
            </a:r>
            <a:r>
              <a:rPr lang="en-US" altLang="ja-JP" sz="2400" dirty="0">
                <a:solidFill>
                  <a:srgbClr val="333333"/>
                </a:solidFill>
                <a:latin typeface="Clarimo UD PE Regular"/>
              </a:rPr>
              <a:t>.</a:t>
            </a:r>
            <a:r>
              <a:rPr lang="ja-JP" altLang="en-US" sz="2400" dirty="0">
                <a:solidFill>
                  <a:srgbClr val="333333"/>
                </a:solidFill>
                <a:latin typeface="Clarimo UD PE Regular"/>
              </a:rPr>
              <a:t>品質保証体系図　エ</a:t>
            </a:r>
            <a:r>
              <a:rPr lang="en-US" altLang="ja-JP" sz="2400" dirty="0">
                <a:solidFill>
                  <a:srgbClr val="333333"/>
                </a:solidFill>
                <a:latin typeface="Clarimo UD PE Regular"/>
              </a:rPr>
              <a:t>.</a:t>
            </a:r>
            <a:r>
              <a:rPr lang="ja-JP" altLang="en-US" sz="2400" dirty="0">
                <a:solidFill>
                  <a:srgbClr val="333333"/>
                </a:solidFill>
                <a:latin typeface="Clarimo UD PE Regular"/>
              </a:rPr>
              <a:t>社会的品質</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ja-JP" altLang="en-US" sz="2400" dirty="0">
                <a:solidFill>
                  <a:srgbClr val="333333"/>
                </a:solidFill>
                <a:latin typeface="Clarimo UD PE Regular"/>
              </a:rPr>
              <a:t>マネジメントシステム　カ</a:t>
            </a:r>
            <a:r>
              <a:rPr lang="en-US" altLang="ja-JP" sz="2400" dirty="0">
                <a:solidFill>
                  <a:srgbClr val="333333"/>
                </a:solidFill>
                <a:latin typeface="Clarimo UD PE Regular"/>
              </a:rPr>
              <a:t>.</a:t>
            </a:r>
            <a:r>
              <a:rPr lang="ja-JP" altLang="en-US" sz="2400" dirty="0">
                <a:solidFill>
                  <a:srgbClr val="333333"/>
                </a:solidFill>
                <a:latin typeface="Clarimo UD PE Regular"/>
              </a:rPr>
              <a:t>顧客指向　キ</a:t>
            </a:r>
            <a:r>
              <a:rPr lang="en-US" altLang="ja-JP" sz="2400" dirty="0">
                <a:solidFill>
                  <a:srgbClr val="333333"/>
                </a:solidFill>
                <a:latin typeface="Clarimo UD PE Regular"/>
              </a:rPr>
              <a:t>.</a:t>
            </a:r>
            <a:r>
              <a:rPr lang="ja-JP" altLang="en-US" sz="2400" dirty="0">
                <a:solidFill>
                  <a:srgbClr val="333333"/>
                </a:solidFill>
                <a:latin typeface="Clarimo UD PE Regular"/>
              </a:rPr>
              <a:t>部門別管理</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ケ</a:t>
            </a:r>
            <a:r>
              <a:rPr lang="en-US" altLang="ja-JP" sz="2400" dirty="0">
                <a:solidFill>
                  <a:srgbClr val="333333"/>
                </a:solidFill>
                <a:latin typeface="Clarimo UD PE Regular"/>
              </a:rPr>
              <a:t>.</a:t>
            </a:r>
            <a:r>
              <a:rPr lang="ja-JP" altLang="en-US" sz="2400" dirty="0">
                <a:solidFill>
                  <a:srgbClr val="333333"/>
                </a:solidFill>
                <a:latin typeface="Clarimo UD PE Regular"/>
              </a:rPr>
              <a:t>プロセスアプローチ　　コ</a:t>
            </a:r>
            <a:r>
              <a:rPr lang="en-US" altLang="ja-JP" sz="2400" dirty="0">
                <a:solidFill>
                  <a:srgbClr val="333333"/>
                </a:solidFill>
                <a:latin typeface="Clarimo UD PE Regular"/>
              </a:rPr>
              <a:t>.</a:t>
            </a:r>
            <a:r>
              <a:rPr lang="ja-JP" altLang="en-US" sz="2400" dirty="0">
                <a:solidFill>
                  <a:srgbClr val="333333"/>
                </a:solidFill>
                <a:latin typeface="Clarimo UD PE Regular"/>
              </a:rPr>
              <a:t>内部監査</a:t>
            </a:r>
            <a:endParaRPr lang="en-US" altLang="ja-JP" sz="2400" dirty="0">
              <a:solidFill>
                <a:srgbClr val="333333"/>
              </a:solidFill>
              <a:latin typeface="Clarimo UD PE Regular"/>
            </a:endParaRPr>
          </a:p>
        </p:txBody>
      </p:sp>
      <p:sp>
        <p:nvSpPr>
          <p:cNvPr id="2" name="楕円 1">
            <a:extLst>
              <a:ext uri="{FF2B5EF4-FFF2-40B4-BE49-F238E27FC236}">
                <a16:creationId xmlns:a16="http://schemas.microsoft.com/office/drawing/2014/main" id="{1B6E07CA-5C2A-8534-B008-29EAEF9703D8}"/>
              </a:ext>
            </a:extLst>
          </p:cNvPr>
          <p:cNvSpPr/>
          <p:nvPr/>
        </p:nvSpPr>
        <p:spPr>
          <a:xfrm>
            <a:off x="1415441" y="5398720"/>
            <a:ext cx="388307" cy="3507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35049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84894" y="767807"/>
            <a:ext cx="10839260" cy="5816977"/>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7</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次の（１）に入るものを選択肢から選びなさい。</a:t>
            </a:r>
            <a:endParaRPr lang="en-US" altLang="ja-JP" sz="2400" dirty="0"/>
          </a:p>
          <a:p>
            <a:endParaRPr lang="en-US" altLang="ja-JP" sz="2400" dirty="0"/>
          </a:p>
          <a:p>
            <a:r>
              <a:rPr lang="ja-JP" altLang="en-US" sz="2400" dirty="0">
                <a:solidFill>
                  <a:srgbClr val="333333"/>
                </a:solidFill>
                <a:latin typeface="Clarimo UD PE Regular"/>
              </a:rPr>
              <a:t>嵐ビール株式会社は、</a:t>
            </a:r>
            <a:r>
              <a:rPr lang="en-US" altLang="ja-JP" sz="2400" dirty="0">
                <a:solidFill>
                  <a:srgbClr val="333333"/>
                </a:solidFill>
                <a:latin typeface="Clarimo UD PE Regular"/>
              </a:rPr>
              <a:t>ISO 9001</a:t>
            </a:r>
            <a:r>
              <a:rPr lang="ja-JP" altLang="en-US" sz="2400" dirty="0">
                <a:solidFill>
                  <a:srgbClr val="333333"/>
                </a:solidFill>
                <a:latin typeface="Clarimo UD PE Regular"/>
              </a:rPr>
              <a:t>などを活用して経営基盤を強化することで、</a:t>
            </a:r>
            <a:endParaRPr lang="en-US" altLang="ja-JP" sz="2400" dirty="0">
              <a:solidFill>
                <a:srgbClr val="333333"/>
              </a:solidFill>
              <a:latin typeface="Clarimo UD PE Regular"/>
            </a:endParaRPr>
          </a:p>
          <a:p>
            <a:r>
              <a:rPr lang="ja-JP" altLang="en-US" sz="2400" dirty="0">
                <a:solidFill>
                  <a:srgbClr val="333333"/>
                </a:solidFill>
                <a:latin typeface="Clarimo UD PE Regular"/>
              </a:rPr>
              <a:t>品質経営に取り組んでいる。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嵐ビール株式会社は、活動全体を整合させて一丸となった総合力を発揮できるように</a:t>
            </a:r>
            <a:r>
              <a:rPr lang="ja-JP" altLang="en-US" sz="2400" b="0" i="0" dirty="0">
                <a:solidFill>
                  <a:srgbClr val="333333"/>
                </a:solidFill>
                <a:effectLst/>
                <a:latin typeface="Clarimo UD PE Regular"/>
              </a:rPr>
              <a:t>（  　１ 　 ）を採用し、各部門に必要なインプットと期待されるアウトプットを明確化して連携をとっている。この連携が効果的に機能するためには、数多くの相互に関連し、また作用しあう一連の活動を明確にし、運営管理する（  　１ 　 ）が重要となる</a:t>
            </a:r>
            <a:r>
              <a:rPr lang="ja-JP" altLang="en-US" sz="2400" dirty="0">
                <a:solidFill>
                  <a:srgbClr val="333333"/>
                </a:solidFill>
                <a:latin typeface="Clarimo UD PE Regular"/>
              </a:rPr>
              <a:t>。</a:t>
            </a:r>
            <a:endParaRPr lang="en-US" altLang="ja-JP" sz="2400" b="0" i="0" dirty="0">
              <a:solidFill>
                <a:srgbClr val="333333"/>
              </a:solidFill>
              <a:effectLst/>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継続的改善　イ</a:t>
            </a:r>
            <a:r>
              <a:rPr lang="en-US" altLang="ja-JP" sz="2400" dirty="0">
                <a:solidFill>
                  <a:srgbClr val="333333"/>
                </a:solidFill>
                <a:latin typeface="Clarimo UD PE Regular"/>
              </a:rPr>
              <a:t>.</a:t>
            </a:r>
            <a:r>
              <a:rPr lang="ja-JP" altLang="en-US" sz="2400" dirty="0">
                <a:solidFill>
                  <a:srgbClr val="333333"/>
                </a:solidFill>
                <a:latin typeface="Clarimo UD PE Regular"/>
              </a:rPr>
              <a:t>品質表　ウ</a:t>
            </a:r>
            <a:r>
              <a:rPr lang="en-US" altLang="ja-JP" sz="2400" dirty="0">
                <a:solidFill>
                  <a:srgbClr val="333333"/>
                </a:solidFill>
                <a:latin typeface="Clarimo UD PE Regular"/>
              </a:rPr>
              <a:t>.</a:t>
            </a:r>
            <a:r>
              <a:rPr lang="ja-JP" altLang="en-US" sz="2400" dirty="0">
                <a:solidFill>
                  <a:srgbClr val="333333"/>
                </a:solidFill>
                <a:latin typeface="Clarimo UD PE Regular"/>
              </a:rPr>
              <a:t>品質保証体系図　エ</a:t>
            </a:r>
            <a:r>
              <a:rPr lang="en-US" altLang="ja-JP" sz="2400" dirty="0">
                <a:solidFill>
                  <a:srgbClr val="333333"/>
                </a:solidFill>
                <a:latin typeface="Clarimo UD PE Regular"/>
              </a:rPr>
              <a:t>.</a:t>
            </a:r>
            <a:r>
              <a:rPr lang="ja-JP" altLang="en-US" sz="2400" dirty="0">
                <a:solidFill>
                  <a:srgbClr val="333333"/>
                </a:solidFill>
                <a:latin typeface="Clarimo UD PE Regular"/>
              </a:rPr>
              <a:t>社会的品質</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ja-JP" altLang="en-US" sz="2400" dirty="0">
                <a:solidFill>
                  <a:srgbClr val="333333"/>
                </a:solidFill>
                <a:latin typeface="Clarimo UD PE Regular"/>
              </a:rPr>
              <a:t>マネジメントシステム　カ</a:t>
            </a:r>
            <a:r>
              <a:rPr lang="en-US" altLang="ja-JP" sz="2400" dirty="0">
                <a:solidFill>
                  <a:srgbClr val="333333"/>
                </a:solidFill>
                <a:latin typeface="Clarimo UD PE Regular"/>
              </a:rPr>
              <a:t>.</a:t>
            </a:r>
            <a:r>
              <a:rPr lang="ja-JP" altLang="en-US" sz="2400" dirty="0">
                <a:solidFill>
                  <a:srgbClr val="333333"/>
                </a:solidFill>
                <a:latin typeface="Clarimo UD PE Regular"/>
              </a:rPr>
              <a:t>顧客指向　キ</a:t>
            </a:r>
            <a:r>
              <a:rPr lang="en-US" altLang="ja-JP" sz="2400" dirty="0">
                <a:solidFill>
                  <a:srgbClr val="333333"/>
                </a:solidFill>
                <a:latin typeface="Clarimo UD PE Regular"/>
              </a:rPr>
              <a:t>.</a:t>
            </a:r>
            <a:r>
              <a:rPr lang="ja-JP" altLang="en-US" sz="2400" dirty="0">
                <a:solidFill>
                  <a:srgbClr val="333333"/>
                </a:solidFill>
                <a:latin typeface="Clarimo UD PE Regular"/>
              </a:rPr>
              <a:t>部門別管理</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ケ</a:t>
            </a:r>
            <a:r>
              <a:rPr lang="en-US" altLang="ja-JP" sz="2400" dirty="0">
                <a:solidFill>
                  <a:srgbClr val="333333"/>
                </a:solidFill>
                <a:latin typeface="Clarimo UD PE Regular"/>
              </a:rPr>
              <a:t>.</a:t>
            </a:r>
            <a:r>
              <a:rPr lang="ja-JP" altLang="en-US" sz="2400" dirty="0">
                <a:solidFill>
                  <a:srgbClr val="333333"/>
                </a:solidFill>
                <a:latin typeface="Clarimo UD PE Regular"/>
              </a:rPr>
              <a:t>プロセスアプローチ　　コ</a:t>
            </a:r>
            <a:r>
              <a:rPr lang="en-US" altLang="ja-JP" sz="2400" dirty="0">
                <a:solidFill>
                  <a:srgbClr val="333333"/>
                </a:solidFill>
                <a:latin typeface="Clarimo UD PE Regular"/>
              </a:rPr>
              <a:t>.</a:t>
            </a:r>
            <a:r>
              <a:rPr lang="ja-JP" altLang="en-US" sz="2400" dirty="0">
                <a:solidFill>
                  <a:srgbClr val="333333"/>
                </a:solidFill>
                <a:latin typeface="Clarimo UD PE Regular"/>
              </a:rPr>
              <a:t>内部監査</a:t>
            </a:r>
            <a:endParaRPr lang="en-US" altLang="ja-JP" sz="2400" dirty="0">
              <a:solidFill>
                <a:srgbClr val="333333"/>
              </a:solidFill>
              <a:latin typeface="Clarimo UD PE Regular"/>
            </a:endParaRPr>
          </a:p>
        </p:txBody>
      </p:sp>
    </p:spTree>
    <p:extLst>
      <p:ext uri="{BB962C8B-B14F-4D97-AF65-F5344CB8AC3E}">
        <p14:creationId xmlns:p14="http://schemas.microsoft.com/office/powerpoint/2010/main" val="4025106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84894" y="767807"/>
            <a:ext cx="10839260" cy="5816977"/>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7</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次の（１）に入るものを選択肢から選びなさい。</a:t>
            </a:r>
            <a:endParaRPr lang="en-US" altLang="ja-JP" sz="2400" dirty="0"/>
          </a:p>
          <a:p>
            <a:endParaRPr lang="en-US" altLang="ja-JP" sz="2400" dirty="0"/>
          </a:p>
          <a:p>
            <a:r>
              <a:rPr lang="ja-JP" altLang="en-US" sz="2400" dirty="0">
                <a:solidFill>
                  <a:srgbClr val="333333"/>
                </a:solidFill>
                <a:latin typeface="Clarimo UD PE Regular"/>
              </a:rPr>
              <a:t>嵐ビール株式会社は、</a:t>
            </a:r>
            <a:r>
              <a:rPr lang="en-US" altLang="ja-JP" sz="2400" dirty="0">
                <a:solidFill>
                  <a:srgbClr val="333333"/>
                </a:solidFill>
                <a:latin typeface="Clarimo UD PE Regular"/>
              </a:rPr>
              <a:t>ISO 9001</a:t>
            </a:r>
            <a:r>
              <a:rPr lang="ja-JP" altLang="en-US" sz="2400" dirty="0">
                <a:solidFill>
                  <a:srgbClr val="333333"/>
                </a:solidFill>
                <a:latin typeface="Clarimo UD PE Regular"/>
              </a:rPr>
              <a:t>などを活用して経営基盤を強化することで、</a:t>
            </a:r>
            <a:endParaRPr lang="en-US" altLang="ja-JP" sz="2400" dirty="0">
              <a:solidFill>
                <a:srgbClr val="333333"/>
              </a:solidFill>
              <a:latin typeface="Clarimo UD PE Regular"/>
            </a:endParaRPr>
          </a:p>
          <a:p>
            <a:r>
              <a:rPr lang="ja-JP" altLang="en-US" sz="2400" dirty="0">
                <a:solidFill>
                  <a:srgbClr val="333333"/>
                </a:solidFill>
                <a:latin typeface="Clarimo UD PE Regular"/>
              </a:rPr>
              <a:t>品質経営に取り組んでいる。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嵐ビール株式会社は、活動全体を整合させて一丸となった総合力を発揮できるように</a:t>
            </a:r>
            <a:r>
              <a:rPr lang="ja-JP" altLang="en-US" sz="2400" b="0" i="0" dirty="0">
                <a:solidFill>
                  <a:srgbClr val="333333"/>
                </a:solidFill>
                <a:effectLst/>
                <a:latin typeface="Clarimo UD PE Regular"/>
              </a:rPr>
              <a:t>（  　１ 　 ）を採用し、各部門に必要なインプットと期待されるアウトプットを明確化して連携をとっている。この連携が効果的に機能するためには、数多くの相互に関連し、また作用しあう一連の活動を明確にし、運営管理する（  　１ 　 ）が重要となる</a:t>
            </a:r>
            <a:r>
              <a:rPr lang="ja-JP" altLang="en-US" sz="2400" dirty="0">
                <a:solidFill>
                  <a:srgbClr val="333333"/>
                </a:solidFill>
                <a:latin typeface="Clarimo UD PE Regular"/>
              </a:rPr>
              <a:t>。</a:t>
            </a:r>
            <a:endParaRPr lang="en-US" altLang="ja-JP" sz="2400" b="0" i="0" dirty="0">
              <a:solidFill>
                <a:srgbClr val="333333"/>
              </a:solidFill>
              <a:effectLst/>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継続的改善　イ</a:t>
            </a:r>
            <a:r>
              <a:rPr lang="en-US" altLang="ja-JP" sz="2400" dirty="0">
                <a:solidFill>
                  <a:srgbClr val="333333"/>
                </a:solidFill>
                <a:latin typeface="Clarimo UD PE Regular"/>
              </a:rPr>
              <a:t>.</a:t>
            </a:r>
            <a:r>
              <a:rPr lang="ja-JP" altLang="en-US" sz="2400" dirty="0">
                <a:solidFill>
                  <a:srgbClr val="333333"/>
                </a:solidFill>
                <a:latin typeface="Clarimo UD PE Regular"/>
              </a:rPr>
              <a:t>品質表　ウ</a:t>
            </a:r>
            <a:r>
              <a:rPr lang="en-US" altLang="ja-JP" sz="2400" dirty="0">
                <a:solidFill>
                  <a:srgbClr val="333333"/>
                </a:solidFill>
                <a:latin typeface="Clarimo UD PE Regular"/>
              </a:rPr>
              <a:t>.</a:t>
            </a:r>
            <a:r>
              <a:rPr lang="ja-JP" altLang="en-US" sz="2400" dirty="0">
                <a:solidFill>
                  <a:srgbClr val="333333"/>
                </a:solidFill>
                <a:latin typeface="Clarimo UD PE Regular"/>
              </a:rPr>
              <a:t>品質保証体系図　エ</a:t>
            </a:r>
            <a:r>
              <a:rPr lang="en-US" altLang="ja-JP" sz="2400" dirty="0">
                <a:solidFill>
                  <a:srgbClr val="333333"/>
                </a:solidFill>
                <a:latin typeface="Clarimo UD PE Regular"/>
              </a:rPr>
              <a:t>.</a:t>
            </a:r>
            <a:r>
              <a:rPr lang="ja-JP" altLang="en-US" sz="2400" dirty="0">
                <a:solidFill>
                  <a:srgbClr val="333333"/>
                </a:solidFill>
                <a:latin typeface="Clarimo UD PE Regular"/>
              </a:rPr>
              <a:t>社会的品質</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ja-JP" altLang="en-US" sz="2400" dirty="0">
                <a:solidFill>
                  <a:srgbClr val="333333"/>
                </a:solidFill>
                <a:latin typeface="Clarimo UD PE Regular"/>
              </a:rPr>
              <a:t>マネジメントシステム　カ</a:t>
            </a:r>
            <a:r>
              <a:rPr lang="en-US" altLang="ja-JP" sz="2400" dirty="0">
                <a:solidFill>
                  <a:srgbClr val="333333"/>
                </a:solidFill>
                <a:latin typeface="Clarimo UD PE Regular"/>
              </a:rPr>
              <a:t>.</a:t>
            </a:r>
            <a:r>
              <a:rPr lang="ja-JP" altLang="en-US" sz="2400" dirty="0">
                <a:solidFill>
                  <a:srgbClr val="333333"/>
                </a:solidFill>
                <a:latin typeface="Clarimo UD PE Regular"/>
              </a:rPr>
              <a:t>顧客指向　キ</a:t>
            </a:r>
            <a:r>
              <a:rPr lang="en-US" altLang="ja-JP" sz="2400" dirty="0">
                <a:solidFill>
                  <a:srgbClr val="333333"/>
                </a:solidFill>
                <a:latin typeface="Clarimo UD PE Regular"/>
              </a:rPr>
              <a:t>.</a:t>
            </a:r>
            <a:r>
              <a:rPr lang="ja-JP" altLang="en-US" sz="2400" dirty="0">
                <a:solidFill>
                  <a:srgbClr val="333333"/>
                </a:solidFill>
                <a:latin typeface="Clarimo UD PE Regular"/>
              </a:rPr>
              <a:t>部門別管理</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ケ</a:t>
            </a:r>
            <a:r>
              <a:rPr lang="en-US" altLang="ja-JP" sz="2400" dirty="0">
                <a:solidFill>
                  <a:srgbClr val="333333"/>
                </a:solidFill>
                <a:latin typeface="Clarimo UD PE Regular"/>
              </a:rPr>
              <a:t>.</a:t>
            </a:r>
            <a:r>
              <a:rPr lang="ja-JP" altLang="en-US" sz="2400" dirty="0">
                <a:solidFill>
                  <a:srgbClr val="333333"/>
                </a:solidFill>
                <a:latin typeface="Clarimo UD PE Regular"/>
              </a:rPr>
              <a:t>プロセスアプローチ　　コ</a:t>
            </a:r>
            <a:r>
              <a:rPr lang="en-US" altLang="ja-JP" sz="2400" dirty="0">
                <a:solidFill>
                  <a:srgbClr val="333333"/>
                </a:solidFill>
                <a:latin typeface="Clarimo UD PE Regular"/>
              </a:rPr>
              <a:t>.</a:t>
            </a:r>
            <a:r>
              <a:rPr lang="ja-JP" altLang="en-US" sz="2400" dirty="0">
                <a:solidFill>
                  <a:srgbClr val="333333"/>
                </a:solidFill>
                <a:latin typeface="Clarimo UD PE Regular"/>
              </a:rPr>
              <a:t>内部監査</a:t>
            </a:r>
            <a:endParaRPr lang="en-US" altLang="ja-JP" sz="2400" dirty="0">
              <a:solidFill>
                <a:srgbClr val="333333"/>
              </a:solidFill>
              <a:latin typeface="Clarimo UD PE Regular"/>
            </a:endParaRPr>
          </a:p>
        </p:txBody>
      </p:sp>
      <p:sp>
        <p:nvSpPr>
          <p:cNvPr id="2" name="楕円 1">
            <a:extLst>
              <a:ext uri="{FF2B5EF4-FFF2-40B4-BE49-F238E27FC236}">
                <a16:creationId xmlns:a16="http://schemas.microsoft.com/office/drawing/2014/main" id="{1A92108D-B79D-1E57-4A43-0076E5F488C7}"/>
              </a:ext>
            </a:extLst>
          </p:cNvPr>
          <p:cNvSpPr/>
          <p:nvPr/>
        </p:nvSpPr>
        <p:spPr>
          <a:xfrm>
            <a:off x="1427967" y="6115245"/>
            <a:ext cx="388307" cy="3507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32723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22472" y="617494"/>
            <a:ext cx="10839260" cy="5816977"/>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8</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次の（１）</a:t>
            </a:r>
            <a:r>
              <a:rPr lang="en-US" altLang="ja-JP" sz="2400" dirty="0"/>
              <a:t>,</a:t>
            </a:r>
            <a:r>
              <a:rPr lang="ja-JP" altLang="en-US" sz="2400" dirty="0"/>
              <a:t>（２）に入るものを選択肢から選びなさい。</a:t>
            </a:r>
            <a:endParaRPr lang="en-US" altLang="ja-JP" sz="2400" dirty="0"/>
          </a:p>
          <a:p>
            <a:r>
              <a:rPr lang="ja-JP" altLang="en-US" sz="2400" dirty="0">
                <a:solidFill>
                  <a:srgbClr val="333333"/>
                </a:solidFill>
                <a:latin typeface="Clarimo UD PE Regular"/>
              </a:rPr>
              <a:t>組織が実現すべき品質に対し、指揮し、管理していくために調整された活動を体系化したものが品質マネジメントシステム（</a:t>
            </a:r>
            <a:r>
              <a:rPr lang="en-US" altLang="ja-JP" sz="2400" dirty="0">
                <a:solidFill>
                  <a:srgbClr val="333333"/>
                </a:solidFill>
                <a:latin typeface="Clarimo UD PE Regular"/>
              </a:rPr>
              <a:t>QMS</a:t>
            </a:r>
            <a:r>
              <a:rPr lang="ja-JP" altLang="en-US" sz="2400" dirty="0">
                <a:solidFill>
                  <a:srgbClr val="333333"/>
                </a:solidFill>
                <a:latin typeface="Clarimo UD PE Regular"/>
              </a:rPr>
              <a:t>）である。そしてこの活動の基本概念と関連する用語を定めた</a:t>
            </a:r>
            <a:r>
              <a:rPr lang="en-US" altLang="ja-JP" sz="2400" dirty="0">
                <a:solidFill>
                  <a:srgbClr val="333333"/>
                </a:solidFill>
                <a:latin typeface="Clarimo UD PE Regular"/>
              </a:rPr>
              <a:t>JIS 9000:2015</a:t>
            </a:r>
            <a:r>
              <a:rPr lang="ja-JP" altLang="en-US" sz="2400" dirty="0">
                <a:solidFill>
                  <a:srgbClr val="333333"/>
                </a:solidFill>
                <a:latin typeface="Clarimo UD PE Regular"/>
              </a:rPr>
              <a:t>であり、規格では、</a:t>
            </a:r>
            <a:r>
              <a:rPr lang="en-US" altLang="ja-JP" sz="2400" dirty="0">
                <a:solidFill>
                  <a:srgbClr val="333333"/>
                </a:solidFill>
                <a:latin typeface="Clarimo UD PE Regular"/>
              </a:rPr>
              <a:t>QMS</a:t>
            </a:r>
            <a:r>
              <a:rPr lang="ja-JP" altLang="en-US" sz="2400" dirty="0">
                <a:solidFill>
                  <a:srgbClr val="333333"/>
                </a:solidFill>
                <a:latin typeface="Clarimo UD PE Regular"/>
              </a:rPr>
              <a:t>の基本概念を具体化するために「顧客重視」「客観的事実に基づく意思決定」「リーダーシップ」「</a:t>
            </a:r>
            <a:r>
              <a:rPr lang="ja-JP" altLang="en-US" sz="2400" b="0" i="0" dirty="0">
                <a:solidFill>
                  <a:srgbClr val="333333"/>
                </a:solidFill>
                <a:effectLst/>
                <a:latin typeface="Clarimo UD PE Regular"/>
              </a:rPr>
              <a:t>（  　　１　 　 ）」「プロセスアプローチ」「人々の積極的参加」、さらに組織が現レベルのパフォーマンスを</a:t>
            </a:r>
            <a:r>
              <a:rPr lang="ja-JP" altLang="en-US" sz="2400" dirty="0">
                <a:solidFill>
                  <a:srgbClr val="333333"/>
                </a:solidFill>
                <a:latin typeface="Clarimo UD PE Regular"/>
              </a:rPr>
              <a:t>維持し、内外の状況の変化に対応していくための「</a:t>
            </a:r>
            <a:r>
              <a:rPr lang="ja-JP" altLang="en-US" sz="2400" b="0" i="0" dirty="0">
                <a:solidFill>
                  <a:srgbClr val="333333"/>
                </a:solidFill>
                <a:effectLst/>
                <a:latin typeface="Clarimo UD PE Regular"/>
              </a:rPr>
              <a:t>（  　　２ 　　 ）」という七つの原則が明示されている</a:t>
            </a:r>
            <a:r>
              <a:rPr lang="ja-JP" altLang="en-US" sz="2400" dirty="0">
                <a:solidFill>
                  <a:srgbClr val="333333"/>
                </a:solidFill>
                <a:latin typeface="Clarimo UD PE Regular"/>
              </a:rPr>
              <a:t>。</a:t>
            </a:r>
            <a:endParaRPr lang="en-US" altLang="ja-JP" sz="2400" b="0" i="0" dirty="0">
              <a:solidFill>
                <a:srgbClr val="333333"/>
              </a:solidFill>
              <a:effectLst/>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関係性管理　イ</a:t>
            </a:r>
            <a:r>
              <a:rPr lang="en-US" altLang="ja-JP" sz="2400" dirty="0">
                <a:solidFill>
                  <a:srgbClr val="333333"/>
                </a:solidFill>
                <a:latin typeface="Clarimo UD PE Regular"/>
              </a:rPr>
              <a:t>.</a:t>
            </a:r>
            <a:r>
              <a:rPr lang="ja-JP" altLang="en-US" sz="2400" dirty="0">
                <a:solidFill>
                  <a:srgbClr val="333333"/>
                </a:solidFill>
                <a:latin typeface="Clarimo UD PE Regular"/>
              </a:rPr>
              <a:t>意思決定　ウ</a:t>
            </a:r>
            <a:r>
              <a:rPr lang="en-US" altLang="ja-JP" sz="2400" dirty="0">
                <a:solidFill>
                  <a:srgbClr val="333333"/>
                </a:solidFill>
                <a:latin typeface="Clarimo UD PE Regular"/>
              </a:rPr>
              <a:t>.</a:t>
            </a:r>
            <a:r>
              <a:rPr lang="ja-JP" altLang="en-US" sz="2400" dirty="0">
                <a:solidFill>
                  <a:srgbClr val="333333"/>
                </a:solidFill>
                <a:latin typeface="Clarimo UD PE Regular"/>
              </a:rPr>
              <a:t>顧客満足の向上　エ</a:t>
            </a:r>
            <a:r>
              <a:rPr lang="en-US" altLang="ja-JP" sz="2400" dirty="0">
                <a:solidFill>
                  <a:srgbClr val="333333"/>
                </a:solidFill>
                <a:latin typeface="Clarimo UD PE Regular"/>
              </a:rPr>
              <a:t>.</a:t>
            </a:r>
            <a:r>
              <a:rPr lang="ja-JP" altLang="en-US" sz="2400" dirty="0">
                <a:solidFill>
                  <a:srgbClr val="333333"/>
                </a:solidFill>
                <a:latin typeface="Clarimo UD PE Regular"/>
              </a:rPr>
              <a:t>変革　オ</a:t>
            </a:r>
            <a:r>
              <a:rPr lang="en-US" altLang="ja-JP" sz="2400" dirty="0">
                <a:solidFill>
                  <a:srgbClr val="333333"/>
                </a:solidFill>
                <a:latin typeface="Clarimo UD PE Regular"/>
              </a:rPr>
              <a:t>.</a:t>
            </a:r>
            <a:r>
              <a:rPr lang="ja-JP" altLang="en-US" sz="2400" dirty="0">
                <a:solidFill>
                  <a:srgbClr val="333333"/>
                </a:solidFill>
                <a:latin typeface="Clarimo UD PE Regular"/>
              </a:rPr>
              <a:t>要旨</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カ</a:t>
            </a:r>
            <a:r>
              <a:rPr lang="en-US" altLang="ja-JP" sz="2400" dirty="0">
                <a:solidFill>
                  <a:srgbClr val="333333"/>
                </a:solidFill>
                <a:latin typeface="Clarimo UD PE Regular"/>
              </a:rPr>
              <a:t>.</a:t>
            </a:r>
            <a:r>
              <a:rPr lang="ja-JP" altLang="en-US" sz="2400" dirty="0">
                <a:solidFill>
                  <a:srgbClr val="333333"/>
                </a:solidFill>
                <a:latin typeface="Clarimo UD PE Regular"/>
              </a:rPr>
              <a:t>供給者との互恵関係　キ</a:t>
            </a:r>
            <a:r>
              <a:rPr lang="en-US" altLang="ja-JP" sz="2400" dirty="0">
                <a:solidFill>
                  <a:srgbClr val="333333"/>
                </a:solidFill>
                <a:latin typeface="Clarimo UD PE Regular"/>
              </a:rPr>
              <a:t>.</a:t>
            </a:r>
            <a:r>
              <a:rPr lang="ja-JP" altLang="en-US" sz="2400" dirty="0">
                <a:solidFill>
                  <a:srgbClr val="333333"/>
                </a:solidFill>
                <a:latin typeface="Clarimo UD PE Regular"/>
              </a:rPr>
              <a:t>改善　ケ．規格　</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コ</a:t>
            </a:r>
            <a:r>
              <a:rPr lang="en-US" altLang="ja-JP" sz="2400" dirty="0">
                <a:solidFill>
                  <a:srgbClr val="333333"/>
                </a:solidFill>
                <a:latin typeface="Clarimo UD PE Regular"/>
              </a:rPr>
              <a:t>.</a:t>
            </a:r>
            <a:r>
              <a:rPr lang="ja-JP" altLang="en-US" sz="2400" dirty="0">
                <a:solidFill>
                  <a:srgbClr val="333333"/>
                </a:solidFill>
                <a:latin typeface="Clarimo UD PE Regular"/>
              </a:rPr>
              <a:t>マネジメントへのシステムアプローチ</a:t>
            </a:r>
            <a:endParaRPr lang="en-US" altLang="ja-JP" sz="2400" dirty="0">
              <a:solidFill>
                <a:srgbClr val="333333"/>
              </a:solidFill>
              <a:latin typeface="Clarimo UD PE Regular"/>
            </a:endParaRPr>
          </a:p>
        </p:txBody>
      </p:sp>
    </p:spTree>
    <p:extLst>
      <p:ext uri="{BB962C8B-B14F-4D97-AF65-F5344CB8AC3E}">
        <p14:creationId xmlns:p14="http://schemas.microsoft.com/office/powerpoint/2010/main" val="1011086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22472" y="617494"/>
            <a:ext cx="10839260" cy="5816977"/>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8</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次の（１）</a:t>
            </a:r>
            <a:r>
              <a:rPr lang="en-US" altLang="ja-JP" sz="2400" dirty="0"/>
              <a:t>,</a:t>
            </a:r>
            <a:r>
              <a:rPr lang="ja-JP" altLang="en-US" sz="2400" dirty="0"/>
              <a:t>（２）に入るものを選択肢から選びなさい。</a:t>
            </a:r>
            <a:endParaRPr lang="en-US" altLang="ja-JP" sz="2400" dirty="0"/>
          </a:p>
          <a:p>
            <a:r>
              <a:rPr lang="ja-JP" altLang="en-US" sz="2400" dirty="0">
                <a:solidFill>
                  <a:srgbClr val="333333"/>
                </a:solidFill>
                <a:latin typeface="Clarimo UD PE Regular"/>
              </a:rPr>
              <a:t>組織が実現すべき品質に対し、指揮し、管理していくために調整された活動を体系化したものが品質マネジメントシステム（</a:t>
            </a:r>
            <a:r>
              <a:rPr lang="en-US" altLang="ja-JP" sz="2400" dirty="0">
                <a:solidFill>
                  <a:srgbClr val="333333"/>
                </a:solidFill>
                <a:latin typeface="Clarimo UD PE Regular"/>
              </a:rPr>
              <a:t>QMS</a:t>
            </a:r>
            <a:r>
              <a:rPr lang="ja-JP" altLang="en-US" sz="2400" dirty="0">
                <a:solidFill>
                  <a:srgbClr val="333333"/>
                </a:solidFill>
                <a:latin typeface="Clarimo UD PE Regular"/>
              </a:rPr>
              <a:t>）である。そしてこの活動の基本概念と関連する用語を定めた</a:t>
            </a:r>
            <a:r>
              <a:rPr lang="en-US" altLang="ja-JP" sz="2400" dirty="0">
                <a:solidFill>
                  <a:srgbClr val="333333"/>
                </a:solidFill>
                <a:latin typeface="Clarimo UD PE Regular"/>
              </a:rPr>
              <a:t>JIS 9000:2015</a:t>
            </a:r>
            <a:r>
              <a:rPr lang="ja-JP" altLang="en-US" sz="2400" dirty="0">
                <a:solidFill>
                  <a:srgbClr val="333333"/>
                </a:solidFill>
                <a:latin typeface="Clarimo UD PE Regular"/>
              </a:rPr>
              <a:t>であり、規格では、</a:t>
            </a:r>
            <a:r>
              <a:rPr lang="en-US" altLang="ja-JP" sz="2400" dirty="0">
                <a:solidFill>
                  <a:srgbClr val="333333"/>
                </a:solidFill>
                <a:latin typeface="Clarimo UD PE Regular"/>
              </a:rPr>
              <a:t>QMS</a:t>
            </a:r>
            <a:r>
              <a:rPr lang="ja-JP" altLang="en-US" sz="2400" dirty="0">
                <a:solidFill>
                  <a:srgbClr val="333333"/>
                </a:solidFill>
                <a:latin typeface="Clarimo UD PE Regular"/>
              </a:rPr>
              <a:t>の基本概念を具体化するために「顧客重視」「客観的事実に基づく意思決定」「リーダーシップ」「</a:t>
            </a:r>
            <a:r>
              <a:rPr lang="ja-JP" altLang="en-US" sz="2400" b="0" i="0" dirty="0">
                <a:solidFill>
                  <a:srgbClr val="333333"/>
                </a:solidFill>
                <a:effectLst/>
                <a:latin typeface="Clarimo UD PE Regular"/>
              </a:rPr>
              <a:t>（  　　１　 　 ）」「プロセスアプローチ」「人々の積極的参加」、さらに組織が現レベルのパフォーマンスを</a:t>
            </a:r>
            <a:r>
              <a:rPr lang="ja-JP" altLang="en-US" sz="2400" dirty="0">
                <a:solidFill>
                  <a:srgbClr val="333333"/>
                </a:solidFill>
                <a:latin typeface="Clarimo UD PE Regular"/>
              </a:rPr>
              <a:t>維持し、内外の状況の変化に対応していくための「</a:t>
            </a:r>
            <a:r>
              <a:rPr lang="ja-JP" altLang="en-US" sz="2400" b="0" i="0" dirty="0">
                <a:solidFill>
                  <a:srgbClr val="333333"/>
                </a:solidFill>
                <a:effectLst/>
                <a:latin typeface="Clarimo UD PE Regular"/>
              </a:rPr>
              <a:t>（  　　２ 　　 ）」という七つの原則が明示されている</a:t>
            </a:r>
            <a:r>
              <a:rPr lang="ja-JP" altLang="en-US" sz="2400" dirty="0">
                <a:solidFill>
                  <a:srgbClr val="333333"/>
                </a:solidFill>
                <a:latin typeface="Clarimo UD PE Regular"/>
              </a:rPr>
              <a:t>。</a:t>
            </a:r>
            <a:endParaRPr lang="en-US" altLang="ja-JP" sz="2400" b="0" i="0" dirty="0">
              <a:solidFill>
                <a:srgbClr val="333333"/>
              </a:solidFill>
              <a:effectLst/>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関係性管理　イ</a:t>
            </a:r>
            <a:r>
              <a:rPr lang="en-US" altLang="ja-JP" sz="2400" dirty="0">
                <a:solidFill>
                  <a:srgbClr val="333333"/>
                </a:solidFill>
                <a:latin typeface="Clarimo UD PE Regular"/>
              </a:rPr>
              <a:t>.</a:t>
            </a:r>
            <a:r>
              <a:rPr lang="ja-JP" altLang="en-US" sz="2400" dirty="0">
                <a:solidFill>
                  <a:srgbClr val="333333"/>
                </a:solidFill>
                <a:latin typeface="Clarimo UD PE Regular"/>
              </a:rPr>
              <a:t>意思決定　ウ</a:t>
            </a:r>
            <a:r>
              <a:rPr lang="en-US" altLang="ja-JP" sz="2400" dirty="0">
                <a:solidFill>
                  <a:srgbClr val="333333"/>
                </a:solidFill>
                <a:latin typeface="Clarimo UD PE Regular"/>
              </a:rPr>
              <a:t>.</a:t>
            </a:r>
            <a:r>
              <a:rPr lang="ja-JP" altLang="en-US" sz="2400" dirty="0">
                <a:solidFill>
                  <a:srgbClr val="333333"/>
                </a:solidFill>
                <a:latin typeface="Clarimo UD PE Regular"/>
              </a:rPr>
              <a:t>顧客満足の向上　エ</a:t>
            </a:r>
            <a:r>
              <a:rPr lang="en-US" altLang="ja-JP" sz="2400" dirty="0">
                <a:solidFill>
                  <a:srgbClr val="333333"/>
                </a:solidFill>
                <a:latin typeface="Clarimo UD PE Regular"/>
              </a:rPr>
              <a:t>.</a:t>
            </a:r>
            <a:r>
              <a:rPr lang="ja-JP" altLang="en-US" sz="2400" dirty="0">
                <a:solidFill>
                  <a:srgbClr val="333333"/>
                </a:solidFill>
                <a:latin typeface="Clarimo UD PE Regular"/>
              </a:rPr>
              <a:t>変革　オ</a:t>
            </a:r>
            <a:r>
              <a:rPr lang="en-US" altLang="ja-JP" sz="2400" dirty="0">
                <a:solidFill>
                  <a:srgbClr val="333333"/>
                </a:solidFill>
                <a:latin typeface="Clarimo UD PE Regular"/>
              </a:rPr>
              <a:t>.</a:t>
            </a:r>
            <a:r>
              <a:rPr lang="ja-JP" altLang="en-US" sz="2400" dirty="0">
                <a:solidFill>
                  <a:srgbClr val="333333"/>
                </a:solidFill>
                <a:latin typeface="Clarimo UD PE Regular"/>
              </a:rPr>
              <a:t>要旨</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カ</a:t>
            </a:r>
            <a:r>
              <a:rPr lang="en-US" altLang="ja-JP" sz="2400" dirty="0">
                <a:solidFill>
                  <a:srgbClr val="333333"/>
                </a:solidFill>
                <a:latin typeface="Clarimo UD PE Regular"/>
              </a:rPr>
              <a:t>.</a:t>
            </a:r>
            <a:r>
              <a:rPr lang="ja-JP" altLang="en-US" sz="2400" dirty="0">
                <a:solidFill>
                  <a:srgbClr val="333333"/>
                </a:solidFill>
                <a:latin typeface="Clarimo UD PE Regular"/>
              </a:rPr>
              <a:t>供給者との互恵関係　キ</a:t>
            </a:r>
            <a:r>
              <a:rPr lang="en-US" altLang="ja-JP" sz="2400" dirty="0">
                <a:solidFill>
                  <a:srgbClr val="333333"/>
                </a:solidFill>
                <a:latin typeface="Clarimo UD PE Regular"/>
              </a:rPr>
              <a:t>.</a:t>
            </a:r>
            <a:r>
              <a:rPr lang="ja-JP" altLang="en-US" sz="2400" dirty="0">
                <a:solidFill>
                  <a:srgbClr val="333333"/>
                </a:solidFill>
                <a:latin typeface="Clarimo UD PE Regular"/>
              </a:rPr>
              <a:t>改善　ケ．規格　</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コ</a:t>
            </a:r>
            <a:r>
              <a:rPr lang="en-US" altLang="ja-JP" sz="2400" dirty="0">
                <a:solidFill>
                  <a:srgbClr val="333333"/>
                </a:solidFill>
                <a:latin typeface="Clarimo UD PE Regular"/>
              </a:rPr>
              <a:t>.</a:t>
            </a:r>
            <a:r>
              <a:rPr lang="ja-JP" altLang="en-US" sz="2400" dirty="0">
                <a:solidFill>
                  <a:srgbClr val="333333"/>
                </a:solidFill>
                <a:latin typeface="Clarimo UD PE Regular"/>
              </a:rPr>
              <a:t>マネジメントへのシステムアプローチ</a:t>
            </a:r>
            <a:endParaRPr lang="en-US" altLang="ja-JP" sz="2400" dirty="0">
              <a:solidFill>
                <a:srgbClr val="333333"/>
              </a:solidFill>
              <a:latin typeface="Clarimo UD PE Regular"/>
            </a:endParaRPr>
          </a:p>
        </p:txBody>
      </p:sp>
      <p:sp>
        <p:nvSpPr>
          <p:cNvPr id="3" name="テキスト ボックス 2">
            <a:extLst>
              <a:ext uri="{FF2B5EF4-FFF2-40B4-BE49-F238E27FC236}">
                <a16:creationId xmlns:a16="http://schemas.microsoft.com/office/drawing/2014/main" id="{9C31C11D-987D-6E15-743D-84B05147FE11}"/>
              </a:ext>
            </a:extLst>
          </p:cNvPr>
          <p:cNvSpPr txBox="1"/>
          <p:nvPr/>
        </p:nvSpPr>
        <p:spPr>
          <a:xfrm>
            <a:off x="4685744" y="3028890"/>
            <a:ext cx="2216097" cy="400110"/>
          </a:xfrm>
          <a:prstGeom prst="rect">
            <a:avLst/>
          </a:prstGeom>
          <a:solidFill>
            <a:schemeClr val="bg1"/>
          </a:solidFill>
        </p:spPr>
        <p:txBody>
          <a:bodyPr wrap="square">
            <a:spAutoFit/>
          </a:bodyPr>
          <a:lstStyle/>
          <a:p>
            <a:pPr algn="ctr"/>
            <a:r>
              <a:rPr lang="ja-JP" altLang="en-US" sz="2000" b="1" dirty="0">
                <a:solidFill>
                  <a:srgbClr val="FF0000"/>
                </a:solidFill>
                <a:latin typeface="Clarimo UD PE Regular"/>
              </a:rPr>
              <a:t>ア</a:t>
            </a:r>
            <a:r>
              <a:rPr lang="en-US" altLang="ja-JP" sz="2000" b="1" dirty="0">
                <a:solidFill>
                  <a:srgbClr val="FF0000"/>
                </a:solidFill>
                <a:latin typeface="Clarimo UD PE Regular"/>
              </a:rPr>
              <a:t>.</a:t>
            </a:r>
            <a:r>
              <a:rPr lang="ja-JP" altLang="en-US" sz="2000" b="1" dirty="0">
                <a:solidFill>
                  <a:srgbClr val="FF0000"/>
                </a:solidFill>
                <a:latin typeface="Clarimo UD PE Regular"/>
              </a:rPr>
              <a:t>関係性管理　</a:t>
            </a:r>
            <a:endParaRPr lang="ja-JP" altLang="en-US" sz="2000" b="1" dirty="0">
              <a:solidFill>
                <a:srgbClr val="FF0000"/>
              </a:solidFill>
            </a:endParaRPr>
          </a:p>
        </p:txBody>
      </p:sp>
      <p:sp>
        <p:nvSpPr>
          <p:cNvPr id="5" name="テキスト ボックス 4">
            <a:extLst>
              <a:ext uri="{FF2B5EF4-FFF2-40B4-BE49-F238E27FC236}">
                <a16:creationId xmlns:a16="http://schemas.microsoft.com/office/drawing/2014/main" id="{C9BBEF14-ED6A-E4A7-AB08-07C62C1FF397}"/>
              </a:ext>
            </a:extLst>
          </p:cNvPr>
          <p:cNvSpPr txBox="1"/>
          <p:nvPr/>
        </p:nvSpPr>
        <p:spPr>
          <a:xfrm>
            <a:off x="5902857" y="3744961"/>
            <a:ext cx="2216097" cy="461665"/>
          </a:xfrm>
          <a:prstGeom prst="rect">
            <a:avLst/>
          </a:prstGeom>
          <a:solidFill>
            <a:schemeClr val="bg1"/>
          </a:solidFill>
        </p:spPr>
        <p:txBody>
          <a:bodyPr wrap="square">
            <a:spAutoFit/>
          </a:bodyPr>
          <a:lstStyle/>
          <a:p>
            <a:pPr algn="ctr"/>
            <a:r>
              <a:rPr lang="ja-JP" altLang="en-US" sz="2400" b="1" dirty="0">
                <a:solidFill>
                  <a:srgbClr val="FF0000"/>
                </a:solidFill>
                <a:latin typeface="Clarimo UD PE Regular"/>
              </a:rPr>
              <a:t>キ</a:t>
            </a:r>
            <a:r>
              <a:rPr lang="en-US" altLang="ja-JP" sz="2400" b="1" dirty="0">
                <a:solidFill>
                  <a:srgbClr val="FF0000"/>
                </a:solidFill>
                <a:latin typeface="Clarimo UD PE Regular"/>
              </a:rPr>
              <a:t>.</a:t>
            </a:r>
            <a:r>
              <a:rPr lang="ja-JP" altLang="en-US" sz="2400" b="1" dirty="0">
                <a:solidFill>
                  <a:srgbClr val="FF0000"/>
                </a:solidFill>
                <a:latin typeface="Clarimo UD PE Regular"/>
              </a:rPr>
              <a:t>改善　</a:t>
            </a:r>
            <a:endParaRPr lang="ja-JP" altLang="en-US" sz="2400" b="1" dirty="0">
              <a:solidFill>
                <a:srgbClr val="FF0000"/>
              </a:solidFill>
            </a:endParaRPr>
          </a:p>
        </p:txBody>
      </p:sp>
    </p:spTree>
    <p:extLst>
      <p:ext uri="{BB962C8B-B14F-4D97-AF65-F5344CB8AC3E}">
        <p14:creationId xmlns:p14="http://schemas.microsoft.com/office/powerpoint/2010/main" val="3031443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26993" y="831175"/>
            <a:ext cx="10361071" cy="4708981"/>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1</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次の文章において、最も関連が深い</a:t>
            </a:r>
            <a:r>
              <a:rPr lang="en-US" altLang="ja-JP" sz="2400" dirty="0"/>
              <a:t>JIS Q 9000:2015</a:t>
            </a:r>
            <a:r>
              <a:rPr lang="ja-JP" altLang="en-US" sz="2400" dirty="0"/>
              <a:t>（品質マネジメントシステム</a:t>
            </a:r>
            <a:r>
              <a:rPr lang="en-US" altLang="ja-JP" sz="2400" dirty="0"/>
              <a:t>-</a:t>
            </a:r>
            <a:r>
              <a:rPr lang="ja-JP" altLang="en-US" sz="2400" dirty="0"/>
              <a:t>基本及び用語）で説明されている品質マネジメントの原則を選択肢から一つ選びなさい。</a:t>
            </a:r>
            <a:endParaRPr lang="en-US" altLang="ja-JP" sz="2400" dirty="0"/>
          </a:p>
          <a:p>
            <a:endParaRPr lang="en-US" altLang="ja-JP" sz="2400" dirty="0"/>
          </a:p>
          <a:p>
            <a:r>
              <a:rPr lang="ja-JP" altLang="en-US" sz="2400" dirty="0">
                <a:solidFill>
                  <a:srgbClr val="333333"/>
                </a:solidFill>
                <a:latin typeface="Clarimo UD PE Regular"/>
              </a:rPr>
              <a:t>当社は、顧客はもとよりパートナー、従業員、投資家、地域住民などの関係も大切にしている。近年、安定した製品、サービスの提供を行ため、サプライチェーンの維持、管理には細心の注意を払っている。</a:t>
            </a:r>
            <a:endParaRPr lang="en-US" altLang="ja-JP" sz="2400" dirty="0">
              <a:solidFill>
                <a:srgbClr val="333333"/>
              </a:solidFill>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１</a:t>
            </a:r>
            <a:r>
              <a:rPr lang="en-US" altLang="ja-JP" sz="2400" dirty="0">
                <a:solidFill>
                  <a:srgbClr val="333333"/>
                </a:solidFill>
                <a:latin typeface="Clarimo UD PE Regular"/>
              </a:rPr>
              <a:t>.</a:t>
            </a:r>
            <a:r>
              <a:rPr lang="ja-JP" altLang="en-US" sz="2400" dirty="0">
                <a:solidFill>
                  <a:srgbClr val="333333"/>
                </a:solidFill>
                <a:latin typeface="Clarimo UD PE Regular"/>
              </a:rPr>
              <a:t>顧客重視　　２</a:t>
            </a:r>
            <a:r>
              <a:rPr lang="en-US" altLang="ja-JP" sz="2400" dirty="0">
                <a:solidFill>
                  <a:srgbClr val="333333"/>
                </a:solidFill>
                <a:latin typeface="Clarimo UD PE Regular"/>
              </a:rPr>
              <a:t>.</a:t>
            </a:r>
            <a:r>
              <a:rPr lang="ja-JP" altLang="en-US" sz="2400" dirty="0">
                <a:solidFill>
                  <a:srgbClr val="333333"/>
                </a:solidFill>
                <a:latin typeface="Clarimo UD PE Regular"/>
              </a:rPr>
              <a:t>リーダーシップ　　３</a:t>
            </a:r>
            <a:r>
              <a:rPr lang="en-US" altLang="ja-JP" sz="2400" dirty="0">
                <a:solidFill>
                  <a:srgbClr val="333333"/>
                </a:solidFill>
                <a:latin typeface="Clarimo UD PE Regular"/>
              </a:rPr>
              <a:t>.</a:t>
            </a:r>
            <a:r>
              <a:rPr lang="ja-JP" altLang="en-US" sz="2400" dirty="0">
                <a:solidFill>
                  <a:srgbClr val="333333"/>
                </a:solidFill>
                <a:latin typeface="Clarimo UD PE Regular"/>
              </a:rPr>
              <a:t>プロセスアプローチ</a:t>
            </a:r>
            <a:endParaRPr lang="en-US" altLang="ja-JP" sz="2400" dirty="0">
              <a:solidFill>
                <a:srgbClr val="333333"/>
              </a:solidFill>
              <a:latin typeface="Clarimo UD PE Regular"/>
            </a:endParaRPr>
          </a:p>
          <a:p>
            <a:r>
              <a:rPr lang="ja-JP" altLang="en-US" sz="2400" dirty="0">
                <a:solidFill>
                  <a:srgbClr val="333333"/>
                </a:solidFill>
                <a:latin typeface="Clarimo UD PE Regular"/>
              </a:rPr>
              <a:t>　４</a:t>
            </a:r>
            <a:r>
              <a:rPr lang="en-US" altLang="ja-JP" sz="2400" dirty="0">
                <a:solidFill>
                  <a:srgbClr val="333333"/>
                </a:solidFill>
                <a:latin typeface="Clarimo UD PE Regular"/>
              </a:rPr>
              <a:t>.</a:t>
            </a:r>
            <a:r>
              <a:rPr lang="ja-JP" altLang="en-US" sz="2400" dirty="0">
                <a:solidFill>
                  <a:srgbClr val="333333"/>
                </a:solidFill>
                <a:latin typeface="Clarimo UD PE Regular"/>
              </a:rPr>
              <a:t>関係性管理　５</a:t>
            </a:r>
            <a:r>
              <a:rPr lang="en-US" altLang="ja-JP" sz="2400" dirty="0">
                <a:solidFill>
                  <a:srgbClr val="333333"/>
                </a:solidFill>
                <a:latin typeface="Clarimo UD PE Regular"/>
              </a:rPr>
              <a:t>.</a:t>
            </a:r>
            <a:r>
              <a:rPr lang="ja-JP" altLang="en-US" sz="2400" dirty="0">
                <a:solidFill>
                  <a:srgbClr val="333333"/>
                </a:solidFill>
                <a:latin typeface="Clarimo UD PE Regular"/>
              </a:rPr>
              <a:t>人々の積極的参加　６</a:t>
            </a:r>
            <a:r>
              <a:rPr lang="en-US" altLang="ja-JP" sz="2400" dirty="0">
                <a:solidFill>
                  <a:srgbClr val="333333"/>
                </a:solidFill>
                <a:latin typeface="Clarimo UD PE Regular"/>
              </a:rPr>
              <a:t>.</a:t>
            </a:r>
            <a:r>
              <a:rPr lang="ja-JP" altLang="en-US" sz="2400" dirty="0">
                <a:solidFill>
                  <a:srgbClr val="333333"/>
                </a:solidFill>
                <a:latin typeface="Clarimo UD PE Regular"/>
              </a:rPr>
              <a:t>客観的事実に基づく意思決定</a:t>
            </a:r>
            <a:endParaRPr lang="en-US" altLang="ja-JP" sz="2400" dirty="0">
              <a:solidFill>
                <a:srgbClr val="333333"/>
              </a:solidFill>
              <a:latin typeface="Clarimo UD PE Regular"/>
            </a:endParaRPr>
          </a:p>
        </p:txBody>
      </p:sp>
    </p:spTree>
    <p:extLst>
      <p:ext uri="{BB962C8B-B14F-4D97-AF65-F5344CB8AC3E}">
        <p14:creationId xmlns:p14="http://schemas.microsoft.com/office/powerpoint/2010/main" val="238141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26993" y="831175"/>
            <a:ext cx="10361071" cy="4708981"/>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1</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次の文章において、最も関連が深い</a:t>
            </a:r>
            <a:r>
              <a:rPr lang="en-US" altLang="ja-JP" sz="2400" dirty="0"/>
              <a:t>JIS Q 9000:2015</a:t>
            </a:r>
            <a:r>
              <a:rPr lang="ja-JP" altLang="en-US" sz="2400" dirty="0"/>
              <a:t>（品質マネジメントシステム</a:t>
            </a:r>
            <a:r>
              <a:rPr lang="en-US" altLang="ja-JP" sz="2400" dirty="0"/>
              <a:t>-</a:t>
            </a:r>
            <a:r>
              <a:rPr lang="ja-JP" altLang="en-US" sz="2400" dirty="0"/>
              <a:t>基本及び用語）で説明されている品質マネジメントの原則を選択肢から一つ選びなさい。</a:t>
            </a:r>
            <a:endParaRPr lang="en-US" altLang="ja-JP" sz="2400" dirty="0"/>
          </a:p>
          <a:p>
            <a:endParaRPr lang="en-US" altLang="ja-JP" sz="2400" dirty="0"/>
          </a:p>
          <a:p>
            <a:r>
              <a:rPr lang="ja-JP" altLang="en-US" sz="2400" dirty="0">
                <a:solidFill>
                  <a:srgbClr val="333333"/>
                </a:solidFill>
                <a:latin typeface="Clarimo UD PE Regular"/>
              </a:rPr>
              <a:t>当社は、顧客はもとよりパートナー、従業員、投資家、地域住民などの関係も大切にしている。近年、安定した製品、サービスの提供を行ため、サプライチェーンの維持、管理には細心の注意を払っている。</a:t>
            </a:r>
            <a:endParaRPr lang="en-US" altLang="ja-JP" sz="2400" dirty="0">
              <a:solidFill>
                <a:srgbClr val="333333"/>
              </a:solidFill>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１</a:t>
            </a:r>
            <a:r>
              <a:rPr lang="en-US" altLang="ja-JP" sz="2400" dirty="0">
                <a:solidFill>
                  <a:srgbClr val="333333"/>
                </a:solidFill>
                <a:latin typeface="Clarimo UD PE Regular"/>
              </a:rPr>
              <a:t>.</a:t>
            </a:r>
            <a:r>
              <a:rPr lang="ja-JP" altLang="en-US" sz="2400" dirty="0">
                <a:solidFill>
                  <a:srgbClr val="333333"/>
                </a:solidFill>
                <a:latin typeface="Clarimo UD PE Regular"/>
              </a:rPr>
              <a:t>顧客重視　　２</a:t>
            </a:r>
            <a:r>
              <a:rPr lang="en-US" altLang="ja-JP" sz="2400" dirty="0">
                <a:solidFill>
                  <a:srgbClr val="333333"/>
                </a:solidFill>
                <a:latin typeface="Clarimo UD PE Regular"/>
              </a:rPr>
              <a:t>.</a:t>
            </a:r>
            <a:r>
              <a:rPr lang="ja-JP" altLang="en-US" sz="2400" dirty="0">
                <a:solidFill>
                  <a:srgbClr val="333333"/>
                </a:solidFill>
                <a:latin typeface="Clarimo UD PE Regular"/>
              </a:rPr>
              <a:t>リーダーシップ　　３</a:t>
            </a:r>
            <a:r>
              <a:rPr lang="en-US" altLang="ja-JP" sz="2400" dirty="0">
                <a:solidFill>
                  <a:srgbClr val="333333"/>
                </a:solidFill>
                <a:latin typeface="Clarimo UD PE Regular"/>
              </a:rPr>
              <a:t>.</a:t>
            </a:r>
            <a:r>
              <a:rPr lang="ja-JP" altLang="en-US" sz="2400" dirty="0">
                <a:solidFill>
                  <a:srgbClr val="333333"/>
                </a:solidFill>
                <a:latin typeface="Clarimo UD PE Regular"/>
              </a:rPr>
              <a:t>プロセスアプローチ</a:t>
            </a:r>
            <a:endParaRPr lang="en-US" altLang="ja-JP" sz="2400" dirty="0">
              <a:solidFill>
                <a:srgbClr val="333333"/>
              </a:solidFill>
              <a:latin typeface="Clarimo UD PE Regular"/>
            </a:endParaRPr>
          </a:p>
          <a:p>
            <a:r>
              <a:rPr lang="ja-JP" altLang="en-US" sz="2400" dirty="0">
                <a:solidFill>
                  <a:srgbClr val="333333"/>
                </a:solidFill>
                <a:latin typeface="Clarimo UD PE Regular"/>
              </a:rPr>
              <a:t>　４</a:t>
            </a:r>
            <a:r>
              <a:rPr lang="en-US" altLang="ja-JP" sz="2400" dirty="0">
                <a:solidFill>
                  <a:srgbClr val="333333"/>
                </a:solidFill>
                <a:latin typeface="Clarimo UD PE Regular"/>
              </a:rPr>
              <a:t>.</a:t>
            </a:r>
            <a:r>
              <a:rPr lang="ja-JP" altLang="en-US" sz="2400" dirty="0">
                <a:solidFill>
                  <a:srgbClr val="333333"/>
                </a:solidFill>
                <a:latin typeface="Clarimo UD PE Regular"/>
              </a:rPr>
              <a:t>関係性管理　５</a:t>
            </a:r>
            <a:r>
              <a:rPr lang="en-US" altLang="ja-JP" sz="2400" dirty="0">
                <a:solidFill>
                  <a:srgbClr val="333333"/>
                </a:solidFill>
                <a:latin typeface="Clarimo UD PE Regular"/>
              </a:rPr>
              <a:t>.</a:t>
            </a:r>
            <a:r>
              <a:rPr lang="ja-JP" altLang="en-US" sz="2400" dirty="0">
                <a:solidFill>
                  <a:srgbClr val="333333"/>
                </a:solidFill>
                <a:latin typeface="Clarimo UD PE Regular"/>
              </a:rPr>
              <a:t>人々の積極的参加　６</a:t>
            </a:r>
            <a:r>
              <a:rPr lang="en-US" altLang="ja-JP" sz="2400" dirty="0">
                <a:solidFill>
                  <a:srgbClr val="333333"/>
                </a:solidFill>
                <a:latin typeface="Clarimo UD PE Regular"/>
              </a:rPr>
              <a:t>.</a:t>
            </a:r>
            <a:r>
              <a:rPr lang="ja-JP" altLang="en-US" sz="2400" dirty="0">
                <a:solidFill>
                  <a:srgbClr val="333333"/>
                </a:solidFill>
                <a:latin typeface="Clarimo UD PE Regular"/>
              </a:rPr>
              <a:t>客観的事実に基づく意思決定</a:t>
            </a:r>
            <a:endParaRPr lang="en-US" altLang="ja-JP" sz="2400" dirty="0">
              <a:solidFill>
                <a:srgbClr val="333333"/>
              </a:solidFill>
              <a:latin typeface="Clarimo UD PE Regular"/>
            </a:endParaRPr>
          </a:p>
        </p:txBody>
      </p:sp>
      <p:sp>
        <p:nvSpPr>
          <p:cNvPr id="2" name="楕円 1">
            <a:extLst>
              <a:ext uri="{FF2B5EF4-FFF2-40B4-BE49-F238E27FC236}">
                <a16:creationId xmlns:a16="http://schemas.microsoft.com/office/drawing/2014/main" id="{C558A737-B096-53AC-2CC3-726A3322BA25}"/>
              </a:ext>
            </a:extLst>
          </p:cNvPr>
          <p:cNvSpPr/>
          <p:nvPr/>
        </p:nvSpPr>
        <p:spPr>
          <a:xfrm>
            <a:off x="1377863" y="5073042"/>
            <a:ext cx="388307" cy="3507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188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26993" y="831175"/>
            <a:ext cx="10361071" cy="4339650"/>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2</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次の文章において、最も関連が深い</a:t>
            </a:r>
            <a:r>
              <a:rPr lang="en-US" altLang="ja-JP" sz="2400" dirty="0"/>
              <a:t>JIS Q 9000:2015</a:t>
            </a:r>
            <a:r>
              <a:rPr lang="ja-JP" altLang="en-US" sz="2400" dirty="0"/>
              <a:t>（品質マネジメントシステム</a:t>
            </a:r>
            <a:r>
              <a:rPr lang="en-US" altLang="ja-JP" sz="2400" dirty="0"/>
              <a:t>-</a:t>
            </a:r>
            <a:r>
              <a:rPr lang="ja-JP" altLang="en-US" sz="2400" dirty="0"/>
              <a:t>基本及び用語）で説明されている品質マネジメントの原則を選択肢から一つ選びなさい。</a:t>
            </a:r>
            <a:endParaRPr lang="en-US" altLang="ja-JP" sz="2400" dirty="0"/>
          </a:p>
          <a:p>
            <a:endParaRPr lang="en-US" altLang="ja-JP" sz="2400" dirty="0"/>
          </a:p>
          <a:p>
            <a:r>
              <a:rPr lang="ja-JP" altLang="en-US" sz="2400" dirty="0">
                <a:solidFill>
                  <a:srgbClr val="333333"/>
                </a:solidFill>
                <a:latin typeface="Clarimo UD PE Regular"/>
              </a:rPr>
              <a:t>当社は、品質目標を効果的、効率的に達成するために、プロセスおよびその相互関係をマネジメントシステムとしてマネジメントしている。</a:t>
            </a:r>
            <a:endParaRPr lang="en-US" altLang="ja-JP" sz="2400" dirty="0">
              <a:solidFill>
                <a:srgbClr val="333333"/>
              </a:solidFill>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１</a:t>
            </a:r>
            <a:r>
              <a:rPr lang="en-US" altLang="ja-JP" sz="2400" dirty="0">
                <a:solidFill>
                  <a:srgbClr val="333333"/>
                </a:solidFill>
                <a:latin typeface="Clarimo UD PE Regular"/>
              </a:rPr>
              <a:t>.</a:t>
            </a:r>
            <a:r>
              <a:rPr lang="ja-JP" altLang="en-US" sz="2400" dirty="0">
                <a:solidFill>
                  <a:srgbClr val="333333"/>
                </a:solidFill>
                <a:latin typeface="Clarimo UD PE Regular"/>
              </a:rPr>
              <a:t>顧客重視　　２</a:t>
            </a:r>
            <a:r>
              <a:rPr lang="en-US" altLang="ja-JP" sz="2400" dirty="0">
                <a:solidFill>
                  <a:srgbClr val="333333"/>
                </a:solidFill>
                <a:latin typeface="Clarimo UD PE Regular"/>
              </a:rPr>
              <a:t>.</a:t>
            </a:r>
            <a:r>
              <a:rPr lang="ja-JP" altLang="en-US" sz="2400" dirty="0">
                <a:solidFill>
                  <a:srgbClr val="333333"/>
                </a:solidFill>
                <a:latin typeface="Clarimo UD PE Regular"/>
              </a:rPr>
              <a:t>リーダーシップ　　３</a:t>
            </a:r>
            <a:r>
              <a:rPr lang="en-US" altLang="ja-JP" sz="2400" dirty="0">
                <a:solidFill>
                  <a:srgbClr val="333333"/>
                </a:solidFill>
                <a:latin typeface="Clarimo UD PE Regular"/>
              </a:rPr>
              <a:t>.</a:t>
            </a:r>
            <a:r>
              <a:rPr lang="ja-JP" altLang="en-US" sz="2400" dirty="0">
                <a:solidFill>
                  <a:srgbClr val="333333"/>
                </a:solidFill>
                <a:latin typeface="Clarimo UD PE Regular"/>
              </a:rPr>
              <a:t>プロセスアプローチ</a:t>
            </a:r>
            <a:endParaRPr lang="en-US" altLang="ja-JP" sz="2400" dirty="0">
              <a:solidFill>
                <a:srgbClr val="333333"/>
              </a:solidFill>
              <a:latin typeface="Clarimo UD PE Regular"/>
            </a:endParaRPr>
          </a:p>
          <a:p>
            <a:r>
              <a:rPr lang="ja-JP" altLang="en-US" sz="2400" dirty="0">
                <a:solidFill>
                  <a:srgbClr val="333333"/>
                </a:solidFill>
                <a:latin typeface="Clarimo UD PE Regular"/>
              </a:rPr>
              <a:t>　４</a:t>
            </a:r>
            <a:r>
              <a:rPr lang="en-US" altLang="ja-JP" sz="2400" dirty="0">
                <a:solidFill>
                  <a:srgbClr val="333333"/>
                </a:solidFill>
                <a:latin typeface="Clarimo UD PE Regular"/>
              </a:rPr>
              <a:t>.</a:t>
            </a:r>
            <a:r>
              <a:rPr lang="ja-JP" altLang="en-US" sz="2400" dirty="0">
                <a:solidFill>
                  <a:srgbClr val="333333"/>
                </a:solidFill>
                <a:latin typeface="Clarimo UD PE Regular"/>
              </a:rPr>
              <a:t>関係性管理　５</a:t>
            </a:r>
            <a:r>
              <a:rPr lang="en-US" altLang="ja-JP" sz="2400" dirty="0">
                <a:solidFill>
                  <a:srgbClr val="333333"/>
                </a:solidFill>
                <a:latin typeface="Clarimo UD PE Regular"/>
              </a:rPr>
              <a:t>.</a:t>
            </a:r>
            <a:r>
              <a:rPr lang="ja-JP" altLang="en-US" sz="2400" dirty="0">
                <a:solidFill>
                  <a:srgbClr val="333333"/>
                </a:solidFill>
                <a:latin typeface="Clarimo UD PE Regular"/>
              </a:rPr>
              <a:t>人々の積極的参加　６</a:t>
            </a:r>
            <a:r>
              <a:rPr lang="en-US" altLang="ja-JP" sz="2400" dirty="0">
                <a:solidFill>
                  <a:srgbClr val="333333"/>
                </a:solidFill>
                <a:latin typeface="Clarimo UD PE Regular"/>
              </a:rPr>
              <a:t>.</a:t>
            </a:r>
            <a:r>
              <a:rPr lang="ja-JP" altLang="en-US" sz="2400" dirty="0">
                <a:solidFill>
                  <a:srgbClr val="333333"/>
                </a:solidFill>
                <a:latin typeface="Clarimo UD PE Regular"/>
              </a:rPr>
              <a:t>客観的事実に基づく意思決定</a:t>
            </a:r>
            <a:endParaRPr lang="en-US" altLang="ja-JP" sz="2400" dirty="0">
              <a:solidFill>
                <a:srgbClr val="333333"/>
              </a:solidFill>
              <a:latin typeface="Clarimo UD PE Regular"/>
            </a:endParaRPr>
          </a:p>
        </p:txBody>
      </p:sp>
    </p:spTree>
    <p:extLst>
      <p:ext uri="{BB962C8B-B14F-4D97-AF65-F5344CB8AC3E}">
        <p14:creationId xmlns:p14="http://schemas.microsoft.com/office/powerpoint/2010/main" val="1386563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26993" y="831175"/>
            <a:ext cx="10361071" cy="4339650"/>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2</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次の文章において、最も関連が深い</a:t>
            </a:r>
            <a:r>
              <a:rPr lang="en-US" altLang="ja-JP" sz="2400" dirty="0"/>
              <a:t>JIS Q 9000:2015</a:t>
            </a:r>
            <a:r>
              <a:rPr lang="ja-JP" altLang="en-US" sz="2400" dirty="0"/>
              <a:t>（品質マネジメントシステム</a:t>
            </a:r>
            <a:r>
              <a:rPr lang="en-US" altLang="ja-JP" sz="2400" dirty="0"/>
              <a:t>-</a:t>
            </a:r>
            <a:r>
              <a:rPr lang="ja-JP" altLang="en-US" sz="2400" dirty="0"/>
              <a:t>基本及び用語）で説明されている品質マネジメントの原則を選択肢から一つ選びなさい。</a:t>
            </a:r>
            <a:endParaRPr lang="en-US" altLang="ja-JP" sz="2400" dirty="0"/>
          </a:p>
          <a:p>
            <a:endParaRPr lang="en-US" altLang="ja-JP" sz="2400" dirty="0"/>
          </a:p>
          <a:p>
            <a:r>
              <a:rPr lang="ja-JP" altLang="en-US" sz="2400" dirty="0">
                <a:solidFill>
                  <a:srgbClr val="333333"/>
                </a:solidFill>
                <a:latin typeface="Clarimo UD PE Regular"/>
              </a:rPr>
              <a:t>当社は、品質目標を効果的、効率的に達成するために、プロセスおよびその相互関係をマネジメントシステムとしてマネジメントしている。</a:t>
            </a:r>
            <a:endParaRPr lang="en-US" altLang="ja-JP" sz="2400" dirty="0">
              <a:solidFill>
                <a:srgbClr val="333333"/>
              </a:solidFill>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１</a:t>
            </a:r>
            <a:r>
              <a:rPr lang="en-US" altLang="ja-JP" sz="2400" dirty="0">
                <a:solidFill>
                  <a:srgbClr val="333333"/>
                </a:solidFill>
                <a:latin typeface="Clarimo UD PE Regular"/>
              </a:rPr>
              <a:t>.</a:t>
            </a:r>
            <a:r>
              <a:rPr lang="ja-JP" altLang="en-US" sz="2400" dirty="0">
                <a:solidFill>
                  <a:srgbClr val="333333"/>
                </a:solidFill>
                <a:latin typeface="Clarimo UD PE Regular"/>
              </a:rPr>
              <a:t>顧客重視　　２</a:t>
            </a:r>
            <a:r>
              <a:rPr lang="en-US" altLang="ja-JP" sz="2400" dirty="0">
                <a:solidFill>
                  <a:srgbClr val="333333"/>
                </a:solidFill>
                <a:latin typeface="Clarimo UD PE Regular"/>
              </a:rPr>
              <a:t>.</a:t>
            </a:r>
            <a:r>
              <a:rPr lang="ja-JP" altLang="en-US" sz="2400" dirty="0">
                <a:solidFill>
                  <a:srgbClr val="333333"/>
                </a:solidFill>
                <a:latin typeface="Clarimo UD PE Regular"/>
              </a:rPr>
              <a:t>リーダーシップ　　３</a:t>
            </a:r>
            <a:r>
              <a:rPr lang="en-US" altLang="ja-JP" sz="2400" dirty="0">
                <a:solidFill>
                  <a:srgbClr val="333333"/>
                </a:solidFill>
                <a:latin typeface="Clarimo UD PE Regular"/>
              </a:rPr>
              <a:t>.</a:t>
            </a:r>
            <a:r>
              <a:rPr lang="ja-JP" altLang="en-US" sz="2400" dirty="0">
                <a:solidFill>
                  <a:srgbClr val="333333"/>
                </a:solidFill>
                <a:latin typeface="Clarimo UD PE Regular"/>
              </a:rPr>
              <a:t>プロセスアプローチ</a:t>
            </a:r>
            <a:endParaRPr lang="en-US" altLang="ja-JP" sz="2400" dirty="0">
              <a:solidFill>
                <a:srgbClr val="333333"/>
              </a:solidFill>
              <a:latin typeface="Clarimo UD PE Regular"/>
            </a:endParaRPr>
          </a:p>
          <a:p>
            <a:r>
              <a:rPr lang="ja-JP" altLang="en-US" sz="2400" dirty="0">
                <a:solidFill>
                  <a:srgbClr val="333333"/>
                </a:solidFill>
                <a:latin typeface="Clarimo UD PE Regular"/>
              </a:rPr>
              <a:t>　４</a:t>
            </a:r>
            <a:r>
              <a:rPr lang="en-US" altLang="ja-JP" sz="2400" dirty="0">
                <a:solidFill>
                  <a:srgbClr val="333333"/>
                </a:solidFill>
                <a:latin typeface="Clarimo UD PE Regular"/>
              </a:rPr>
              <a:t>.</a:t>
            </a:r>
            <a:r>
              <a:rPr lang="ja-JP" altLang="en-US" sz="2400" dirty="0">
                <a:solidFill>
                  <a:srgbClr val="333333"/>
                </a:solidFill>
                <a:latin typeface="Clarimo UD PE Regular"/>
              </a:rPr>
              <a:t>関係性管理　５</a:t>
            </a:r>
            <a:r>
              <a:rPr lang="en-US" altLang="ja-JP" sz="2400" dirty="0">
                <a:solidFill>
                  <a:srgbClr val="333333"/>
                </a:solidFill>
                <a:latin typeface="Clarimo UD PE Regular"/>
              </a:rPr>
              <a:t>.</a:t>
            </a:r>
            <a:r>
              <a:rPr lang="ja-JP" altLang="en-US" sz="2400" dirty="0">
                <a:solidFill>
                  <a:srgbClr val="333333"/>
                </a:solidFill>
                <a:latin typeface="Clarimo UD PE Regular"/>
              </a:rPr>
              <a:t>人々の積極的参加　６</a:t>
            </a:r>
            <a:r>
              <a:rPr lang="en-US" altLang="ja-JP" sz="2400" dirty="0">
                <a:solidFill>
                  <a:srgbClr val="333333"/>
                </a:solidFill>
                <a:latin typeface="Clarimo UD PE Regular"/>
              </a:rPr>
              <a:t>.</a:t>
            </a:r>
            <a:r>
              <a:rPr lang="ja-JP" altLang="en-US" sz="2400" dirty="0">
                <a:solidFill>
                  <a:srgbClr val="333333"/>
                </a:solidFill>
                <a:latin typeface="Clarimo UD PE Regular"/>
              </a:rPr>
              <a:t>客観的事実に基づく意思決定</a:t>
            </a:r>
            <a:endParaRPr lang="en-US" altLang="ja-JP" sz="2400" dirty="0">
              <a:solidFill>
                <a:srgbClr val="333333"/>
              </a:solidFill>
              <a:latin typeface="Clarimo UD PE Regular"/>
            </a:endParaRPr>
          </a:p>
        </p:txBody>
      </p:sp>
      <p:sp>
        <p:nvSpPr>
          <p:cNvPr id="2" name="楕円 1">
            <a:extLst>
              <a:ext uri="{FF2B5EF4-FFF2-40B4-BE49-F238E27FC236}">
                <a16:creationId xmlns:a16="http://schemas.microsoft.com/office/drawing/2014/main" id="{511E1C86-4348-39DF-E28E-BF4CD10ADBB4}"/>
              </a:ext>
            </a:extLst>
          </p:cNvPr>
          <p:cNvSpPr/>
          <p:nvPr/>
        </p:nvSpPr>
        <p:spPr>
          <a:xfrm>
            <a:off x="6713951" y="4359059"/>
            <a:ext cx="388307" cy="3507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20738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26993" y="831175"/>
            <a:ext cx="10361071" cy="4708981"/>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3</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次の文章において、最も関連が深い</a:t>
            </a:r>
            <a:r>
              <a:rPr lang="en-US" altLang="ja-JP" sz="2400" dirty="0"/>
              <a:t>JIS Q 9000:2015</a:t>
            </a:r>
            <a:r>
              <a:rPr lang="ja-JP" altLang="en-US" sz="2400" dirty="0"/>
              <a:t>（品質マネジメントシステム</a:t>
            </a:r>
            <a:r>
              <a:rPr lang="en-US" altLang="ja-JP" sz="2400" dirty="0"/>
              <a:t>-</a:t>
            </a:r>
            <a:r>
              <a:rPr lang="ja-JP" altLang="en-US" sz="2400" dirty="0"/>
              <a:t>基本及び用語）で説明されている品質マネジメントの原則を選択肢から一つ選びなさい。</a:t>
            </a:r>
            <a:endParaRPr lang="en-US" altLang="ja-JP" sz="2400" dirty="0"/>
          </a:p>
          <a:p>
            <a:endParaRPr lang="en-US" altLang="ja-JP" sz="2400" dirty="0"/>
          </a:p>
          <a:p>
            <a:r>
              <a:rPr lang="ja-JP" altLang="en-US" sz="2400" dirty="0">
                <a:solidFill>
                  <a:srgbClr val="333333"/>
                </a:solidFill>
                <a:latin typeface="Clarimo UD PE Regular"/>
              </a:rPr>
              <a:t>当工場では、品質目標の達成にあたり、製造ラインに従事する要員だけではなく、関係する全ての部門、全ての階層の参加を促し、貢献を認め、権限を与え、力量の向上を図っている。</a:t>
            </a:r>
            <a:endParaRPr lang="en-US" altLang="ja-JP" sz="2400" dirty="0">
              <a:solidFill>
                <a:srgbClr val="333333"/>
              </a:solidFill>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１</a:t>
            </a:r>
            <a:r>
              <a:rPr lang="en-US" altLang="ja-JP" sz="2400" dirty="0">
                <a:solidFill>
                  <a:srgbClr val="333333"/>
                </a:solidFill>
                <a:latin typeface="Clarimo UD PE Regular"/>
              </a:rPr>
              <a:t>.</a:t>
            </a:r>
            <a:r>
              <a:rPr lang="ja-JP" altLang="en-US" sz="2400" dirty="0">
                <a:solidFill>
                  <a:srgbClr val="333333"/>
                </a:solidFill>
                <a:latin typeface="Clarimo UD PE Regular"/>
              </a:rPr>
              <a:t>顧客重視　　２</a:t>
            </a:r>
            <a:r>
              <a:rPr lang="en-US" altLang="ja-JP" sz="2400" dirty="0">
                <a:solidFill>
                  <a:srgbClr val="333333"/>
                </a:solidFill>
                <a:latin typeface="Clarimo UD PE Regular"/>
              </a:rPr>
              <a:t>.</a:t>
            </a:r>
            <a:r>
              <a:rPr lang="ja-JP" altLang="en-US" sz="2400" dirty="0">
                <a:solidFill>
                  <a:srgbClr val="333333"/>
                </a:solidFill>
                <a:latin typeface="Clarimo UD PE Regular"/>
              </a:rPr>
              <a:t>リーダーシップ　　３</a:t>
            </a:r>
            <a:r>
              <a:rPr lang="en-US" altLang="ja-JP" sz="2400" dirty="0">
                <a:solidFill>
                  <a:srgbClr val="333333"/>
                </a:solidFill>
                <a:latin typeface="Clarimo UD PE Regular"/>
              </a:rPr>
              <a:t>.</a:t>
            </a:r>
            <a:r>
              <a:rPr lang="ja-JP" altLang="en-US" sz="2400" dirty="0">
                <a:solidFill>
                  <a:srgbClr val="333333"/>
                </a:solidFill>
                <a:latin typeface="Clarimo UD PE Regular"/>
              </a:rPr>
              <a:t>プロセスアプローチ</a:t>
            </a:r>
            <a:endParaRPr lang="en-US" altLang="ja-JP" sz="2400" dirty="0">
              <a:solidFill>
                <a:srgbClr val="333333"/>
              </a:solidFill>
              <a:latin typeface="Clarimo UD PE Regular"/>
            </a:endParaRPr>
          </a:p>
          <a:p>
            <a:r>
              <a:rPr lang="ja-JP" altLang="en-US" sz="2400" dirty="0">
                <a:solidFill>
                  <a:srgbClr val="333333"/>
                </a:solidFill>
                <a:latin typeface="Clarimo UD PE Regular"/>
              </a:rPr>
              <a:t>　４</a:t>
            </a:r>
            <a:r>
              <a:rPr lang="en-US" altLang="ja-JP" sz="2400" dirty="0">
                <a:solidFill>
                  <a:srgbClr val="333333"/>
                </a:solidFill>
                <a:latin typeface="Clarimo UD PE Regular"/>
              </a:rPr>
              <a:t>.</a:t>
            </a:r>
            <a:r>
              <a:rPr lang="ja-JP" altLang="en-US" sz="2400" dirty="0">
                <a:solidFill>
                  <a:srgbClr val="333333"/>
                </a:solidFill>
                <a:latin typeface="Clarimo UD PE Regular"/>
              </a:rPr>
              <a:t>関係性管理　５</a:t>
            </a:r>
            <a:r>
              <a:rPr lang="en-US" altLang="ja-JP" sz="2400" dirty="0">
                <a:solidFill>
                  <a:srgbClr val="333333"/>
                </a:solidFill>
                <a:latin typeface="Clarimo UD PE Regular"/>
              </a:rPr>
              <a:t>.</a:t>
            </a:r>
            <a:r>
              <a:rPr lang="ja-JP" altLang="en-US" sz="2400" dirty="0">
                <a:solidFill>
                  <a:srgbClr val="333333"/>
                </a:solidFill>
                <a:latin typeface="Clarimo UD PE Regular"/>
              </a:rPr>
              <a:t>人々の積極的参加　６</a:t>
            </a:r>
            <a:r>
              <a:rPr lang="en-US" altLang="ja-JP" sz="2400" dirty="0">
                <a:solidFill>
                  <a:srgbClr val="333333"/>
                </a:solidFill>
                <a:latin typeface="Clarimo UD PE Regular"/>
              </a:rPr>
              <a:t>.</a:t>
            </a:r>
            <a:r>
              <a:rPr lang="ja-JP" altLang="en-US" sz="2400" dirty="0">
                <a:solidFill>
                  <a:srgbClr val="333333"/>
                </a:solidFill>
                <a:latin typeface="Clarimo UD PE Regular"/>
              </a:rPr>
              <a:t>客観的事実に基づく意思決定</a:t>
            </a:r>
            <a:endParaRPr lang="en-US" altLang="ja-JP" sz="2400" dirty="0">
              <a:solidFill>
                <a:srgbClr val="333333"/>
              </a:solidFill>
              <a:latin typeface="Clarimo UD PE Regular"/>
            </a:endParaRPr>
          </a:p>
        </p:txBody>
      </p:sp>
    </p:spTree>
    <p:extLst>
      <p:ext uri="{BB962C8B-B14F-4D97-AF65-F5344CB8AC3E}">
        <p14:creationId xmlns:p14="http://schemas.microsoft.com/office/powerpoint/2010/main" val="204893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26993" y="831175"/>
            <a:ext cx="10361071" cy="4708981"/>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3</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次の文章において、最も関連が深い</a:t>
            </a:r>
            <a:r>
              <a:rPr lang="en-US" altLang="ja-JP" sz="2400" dirty="0"/>
              <a:t>JIS Q 9000:2015</a:t>
            </a:r>
            <a:r>
              <a:rPr lang="ja-JP" altLang="en-US" sz="2400" dirty="0"/>
              <a:t>（品質マネジメントシステム</a:t>
            </a:r>
            <a:r>
              <a:rPr lang="en-US" altLang="ja-JP" sz="2400" dirty="0"/>
              <a:t>-</a:t>
            </a:r>
            <a:r>
              <a:rPr lang="ja-JP" altLang="en-US" sz="2400" dirty="0"/>
              <a:t>基本及び用語）で説明されている品質マネジメントの原則を選択肢から一つ選びなさい。</a:t>
            </a:r>
            <a:endParaRPr lang="en-US" altLang="ja-JP" sz="2400" dirty="0"/>
          </a:p>
          <a:p>
            <a:endParaRPr lang="en-US" altLang="ja-JP" sz="2400" dirty="0"/>
          </a:p>
          <a:p>
            <a:r>
              <a:rPr lang="ja-JP" altLang="en-US" sz="2400" dirty="0">
                <a:solidFill>
                  <a:srgbClr val="333333"/>
                </a:solidFill>
                <a:latin typeface="Clarimo UD PE Regular"/>
              </a:rPr>
              <a:t>当工場では、品質目標の達成にあたり、製造ラインに従事する要員だけではなく、関係する全ての部門、全ての階層の参加を促し、貢献を認め、権限を与え、力量の向上を図っている。</a:t>
            </a:r>
            <a:endParaRPr lang="en-US" altLang="ja-JP" sz="2400" dirty="0">
              <a:solidFill>
                <a:srgbClr val="333333"/>
              </a:solidFill>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１</a:t>
            </a:r>
            <a:r>
              <a:rPr lang="en-US" altLang="ja-JP" sz="2400" dirty="0">
                <a:solidFill>
                  <a:srgbClr val="333333"/>
                </a:solidFill>
                <a:latin typeface="Clarimo UD PE Regular"/>
              </a:rPr>
              <a:t>.</a:t>
            </a:r>
            <a:r>
              <a:rPr lang="ja-JP" altLang="en-US" sz="2400" dirty="0">
                <a:solidFill>
                  <a:srgbClr val="333333"/>
                </a:solidFill>
                <a:latin typeface="Clarimo UD PE Regular"/>
              </a:rPr>
              <a:t>顧客重視　　２</a:t>
            </a:r>
            <a:r>
              <a:rPr lang="en-US" altLang="ja-JP" sz="2400" dirty="0">
                <a:solidFill>
                  <a:srgbClr val="333333"/>
                </a:solidFill>
                <a:latin typeface="Clarimo UD PE Regular"/>
              </a:rPr>
              <a:t>.</a:t>
            </a:r>
            <a:r>
              <a:rPr lang="ja-JP" altLang="en-US" sz="2400" dirty="0">
                <a:solidFill>
                  <a:srgbClr val="333333"/>
                </a:solidFill>
                <a:latin typeface="Clarimo UD PE Regular"/>
              </a:rPr>
              <a:t>リーダーシップ　　３</a:t>
            </a:r>
            <a:r>
              <a:rPr lang="en-US" altLang="ja-JP" sz="2400" dirty="0">
                <a:solidFill>
                  <a:srgbClr val="333333"/>
                </a:solidFill>
                <a:latin typeface="Clarimo UD PE Regular"/>
              </a:rPr>
              <a:t>.</a:t>
            </a:r>
            <a:r>
              <a:rPr lang="ja-JP" altLang="en-US" sz="2400" dirty="0">
                <a:solidFill>
                  <a:srgbClr val="333333"/>
                </a:solidFill>
                <a:latin typeface="Clarimo UD PE Regular"/>
              </a:rPr>
              <a:t>プロセスアプローチ</a:t>
            </a:r>
            <a:endParaRPr lang="en-US" altLang="ja-JP" sz="2400" dirty="0">
              <a:solidFill>
                <a:srgbClr val="333333"/>
              </a:solidFill>
              <a:latin typeface="Clarimo UD PE Regular"/>
            </a:endParaRPr>
          </a:p>
          <a:p>
            <a:r>
              <a:rPr lang="ja-JP" altLang="en-US" sz="2400" dirty="0">
                <a:solidFill>
                  <a:srgbClr val="333333"/>
                </a:solidFill>
                <a:latin typeface="Clarimo UD PE Regular"/>
              </a:rPr>
              <a:t>　４</a:t>
            </a:r>
            <a:r>
              <a:rPr lang="en-US" altLang="ja-JP" sz="2400" dirty="0">
                <a:solidFill>
                  <a:srgbClr val="333333"/>
                </a:solidFill>
                <a:latin typeface="Clarimo UD PE Regular"/>
              </a:rPr>
              <a:t>.</a:t>
            </a:r>
            <a:r>
              <a:rPr lang="ja-JP" altLang="en-US" sz="2400" dirty="0">
                <a:solidFill>
                  <a:srgbClr val="333333"/>
                </a:solidFill>
                <a:latin typeface="Clarimo UD PE Regular"/>
              </a:rPr>
              <a:t>関係性管理　５</a:t>
            </a:r>
            <a:r>
              <a:rPr lang="en-US" altLang="ja-JP" sz="2400" dirty="0">
                <a:solidFill>
                  <a:srgbClr val="333333"/>
                </a:solidFill>
                <a:latin typeface="Clarimo UD PE Regular"/>
              </a:rPr>
              <a:t>.</a:t>
            </a:r>
            <a:r>
              <a:rPr lang="ja-JP" altLang="en-US" sz="2400" dirty="0">
                <a:solidFill>
                  <a:srgbClr val="333333"/>
                </a:solidFill>
                <a:latin typeface="Clarimo UD PE Regular"/>
              </a:rPr>
              <a:t>人々の積極的参加　６</a:t>
            </a:r>
            <a:r>
              <a:rPr lang="en-US" altLang="ja-JP" sz="2400" dirty="0">
                <a:solidFill>
                  <a:srgbClr val="333333"/>
                </a:solidFill>
                <a:latin typeface="Clarimo UD PE Regular"/>
              </a:rPr>
              <a:t>.</a:t>
            </a:r>
            <a:r>
              <a:rPr lang="ja-JP" altLang="en-US" sz="2400" dirty="0">
                <a:solidFill>
                  <a:srgbClr val="333333"/>
                </a:solidFill>
                <a:latin typeface="Clarimo UD PE Regular"/>
              </a:rPr>
              <a:t>客観的事実に基づく意思決定</a:t>
            </a:r>
            <a:endParaRPr lang="en-US" altLang="ja-JP" sz="2400" dirty="0">
              <a:solidFill>
                <a:srgbClr val="333333"/>
              </a:solidFill>
              <a:latin typeface="Clarimo UD PE Regular"/>
            </a:endParaRPr>
          </a:p>
        </p:txBody>
      </p:sp>
      <p:sp>
        <p:nvSpPr>
          <p:cNvPr id="2" name="楕円 1">
            <a:extLst>
              <a:ext uri="{FF2B5EF4-FFF2-40B4-BE49-F238E27FC236}">
                <a16:creationId xmlns:a16="http://schemas.microsoft.com/office/drawing/2014/main" id="{A37E450B-611E-C91A-6841-007C36CD37C3}"/>
              </a:ext>
            </a:extLst>
          </p:cNvPr>
          <p:cNvSpPr/>
          <p:nvPr/>
        </p:nvSpPr>
        <p:spPr>
          <a:xfrm>
            <a:off x="3569918" y="5085569"/>
            <a:ext cx="388307" cy="3507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892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26993" y="831175"/>
            <a:ext cx="10361071" cy="4708981"/>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4</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次の文章において、最も関連が深い</a:t>
            </a:r>
            <a:r>
              <a:rPr lang="en-US" altLang="ja-JP" sz="2400" dirty="0"/>
              <a:t>JIS Q 9000:2015</a:t>
            </a:r>
            <a:r>
              <a:rPr lang="ja-JP" altLang="en-US" sz="2400" dirty="0"/>
              <a:t>（品質マネジメントシステム</a:t>
            </a:r>
            <a:r>
              <a:rPr lang="en-US" altLang="ja-JP" sz="2400" dirty="0"/>
              <a:t>-</a:t>
            </a:r>
            <a:r>
              <a:rPr lang="ja-JP" altLang="en-US" sz="2400" dirty="0"/>
              <a:t>基本及び用語）で説明されている品質マネジメントの原則を選択肢から一つ選びなさい。</a:t>
            </a:r>
            <a:endParaRPr lang="en-US" altLang="ja-JP" sz="2400" dirty="0"/>
          </a:p>
          <a:p>
            <a:endParaRPr lang="en-US" altLang="ja-JP" sz="2400" dirty="0"/>
          </a:p>
          <a:p>
            <a:r>
              <a:rPr lang="ja-JP" altLang="en-US" sz="2400" dirty="0">
                <a:solidFill>
                  <a:srgbClr val="333333"/>
                </a:solidFill>
                <a:latin typeface="Clarimo UD PE Regular"/>
              </a:rPr>
              <a:t>当社は、経営管理にあたり組織のパフォーマンスを示す指標を決定し、測定し、監視している。そのために必要なデータは関連する人々が利用できるようになっている。</a:t>
            </a:r>
            <a:endParaRPr lang="en-US" altLang="ja-JP" sz="2400" dirty="0">
              <a:solidFill>
                <a:srgbClr val="333333"/>
              </a:solidFill>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１</a:t>
            </a:r>
            <a:r>
              <a:rPr lang="en-US" altLang="ja-JP" sz="2400" dirty="0">
                <a:solidFill>
                  <a:srgbClr val="333333"/>
                </a:solidFill>
                <a:latin typeface="Clarimo UD PE Regular"/>
              </a:rPr>
              <a:t>.</a:t>
            </a:r>
            <a:r>
              <a:rPr lang="ja-JP" altLang="en-US" sz="2400" dirty="0">
                <a:solidFill>
                  <a:srgbClr val="333333"/>
                </a:solidFill>
                <a:latin typeface="Clarimo UD PE Regular"/>
              </a:rPr>
              <a:t>顧客重視　　２</a:t>
            </a:r>
            <a:r>
              <a:rPr lang="en-US" altLang="ja-JP" sz="2400" dirty="0">
                <a:solidFill>
                  <a:srgbClr val="333333"/>
                </a:solidFill>
                <a:latin typeface="Clarimo UD PE Regular"/>
              </a:rPr>
              <a:t>.</a:t>
            </a:r>
            <a:r>
              <a:rPr lang="ja-JP" altLang="en-US" sz="2400" dirty="0">
                <a:solidFill>
                  <a:srgbClr val="333333"/>
                </a:solidFill>
                <a:latin typeface="Clarimo UD PE Regular"/>
              </a:rPr>
              <a:t>リーダーシップ　　３</a:t>
            </a:r>
            <a:r>
              <a:rPr lang="en-US" altLang="ja-JP" sz="2400" dirty="0">
                <a:solidFill>
                  <a:srgbClr val="333333"/>
                </a:solidFill>
                <a:latin typeface="Clarimo UD PE Regular"/>
              </a:rPr>
              <a:t>.</a:t>
            </a:r>
            <a:r>
              <a:rPr lang="ja-JP" altLang="en-US" sz="2400" dirty="0">
                <a:solidFill>
                  <a:srgbClr val="333333"/>
                </a:solidFill>
                <a:latin typeface="Clarimo UD PE Regular"/>
              </a:rPr>
              <a:t>プロセスアプローチ</a:t>
            </a:r>
            <a:endParaRPr lang="en-US" altLang="ja-JP" sz="2400" dirty="0">
              <a:solidFill>
                <a:srgbClr val="333333"/>
              </a:solidFill>
              <a:latin typeface="Clarimo UD PE Regular"/>
            </a:endParaRPr>
          </a:p>
          <a:p>
            <a:r>
              <a:rPr lang="ja-JP" altLang="en-US" sz="2400" dirty="0">
                <a:solidFill>
                  <a:srgbClr val="333333"/>
                </a:solidFill>
                <a:latin typeface="Clarimo UD PE Regular"/>
              </a:rPr>
              <a:t>　４</a:t>
            </a:r>
            <a:r>
              <a:rPr lang="en-US" altLang="ja-JP" sz="2400" dirty="0">
                <a:solidFill>
                  <a:srgbClr val="333333"/>
                </a:solidFill>
                <a:latin typeface="Clarimo UD PE Regular"/>
              </a:rPr>
              <a:t>.</a:t>
            </a:r>
            <a:r>
              <a:rPr lang="ja-JP" altLang="en-US" sz="2400" dirty="0">
                <a:solidFill>
                  <a:srgbClr val="333333"/>
                </a:solidFill>
                <a:latin typeface="Clarimo UD PE Regular"/>
              </a:rPr>
              <a:t>関係性管理　５</a:t>
            </a:r>
            <a:r>
              <a:rPr lang="en-US" altLang="ja-JP" sz="2400" dirty="0">
                <a:solidFill>
                  <a:srgbClr val="333333"/>
                </a:solidFill>
                <a:latin typeface="Clarimo UD PE Regular"/>
              </a:rPr>
              <a:t>.</a:t>
            </a:r>
            <a:r>
              <a:rPr lang="ja-JP" altLang="en-US" sz="2400" dirty="0">
                <a:solidFill>
                  <a:srgbClr val="333333"/>
                </a:solidFill>
                <a:latin typeface="Clarimo UD PE Regular"/>
              </a:rPr>
              <a:t>人々の積極的参加　６</a:t>
            </a:r>
            <a:r>
              <a:rPr lang="en-US" altLang="ja-JP" sz="2400" dirty="0">
                <a:solidFill>
                  <a:srgbClr val="333333"/>
                </a:solidFill>
                <a:latin typeface="Clarimo UD PE Regular"/>
              </a:rPr>
              <a:t>.</a:t>
            </a:r>
            <a:r>
              <a:rPr lang="ja-JP" altLang="en-US" sz="2400" dirty="0">
                <a:solidFill>
                  <a:srgbClr val="333333"/>
                </a:solidFill>
                <a:latin typeface="Clarimo UD PE Regular"/>
              </a:rPr>
              <a:t>客観的事実に基づく意思決定</a:t>
            </a:r>
            <a:endParaRPr lang="en-US" altLang="ja-JP" sz="2400" dirty="0">
              <a:solidFill>
                <a:srgbClr val="333333"/>
              </a:solidFill>
              <a:latin typeface="Clarimo UD PE Regular"/>
            </a:endParaRPr>
          </a:p>
        </p:txBody>
      </p:sp>
    </p:spTree>
    <p:extLst>
      <p:ext uri="{BB962C8B-B14F-4D97-AF65-F5344CB8AC3E}">
        <p14:creationId xmlns:p14="http://schemas.microsoft.com/office/powerpoint/2010/main" val="2019695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26993" y="831175"/>
            <a:ext cx="10361071" cy="4708981"/>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4</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次の文章において、最も関連が深い</a:t>
            </a:r>
            <a:r>
              <a:rPr lang="en-US" altLang="ja-JP" sz="2400" dirty="0"/>
              <a:t>JIS Q 9000:2015</a:t>
            </a:r>
            <a:r>
              <a:rPr lang="ja-JP" altLang="en-US" sz="2400" dirty="0"/>
              <a:t>（品質マネジメントシステム</a:t>
            </a:r>
            <a:r>
              <a:rPr lang="en-US" altLang="ja-JP" sz="2400" dirty="0"/>
              <a:t>-</a:t>
            </a:r>
            <a:r>
              <a:rPr lang="ja-JP" altLang="en-US" sz="2400" dirty="0"/>
              <a:t>基本及び用語）で説明されている品質マネジメントの原則を選択肢から一つ選びなさい。</a:t>
            </a:r>
            <a:endParaRPr lang="en-US" altLang="ja-JP" sz="2400" dirty="0"/>
          </a:p>
          <a:p>
            <a:endParaRPr lang="en-US" altLang="ja-JP" sz="2400" dirty="0"/>
          </a:p>
          <a:p>
            <a:r>
              <a:rPr lang="ja-JP" altLang="en-US" sz="2400" dirty="0">
                <a:solidFill>
                  <a:srgbClr val="333333"/>
                </a:solidFill>
                <a:latin typeface="Clarimo UD PE Regular"/>
              </a:rPr>
              <a:t>当社は、経営管理にあたり組織のパフォーマンスを示す指標を決定し、測定し、監視している。そのために必要なデータは関連する人々が利用できるようになっている。</a:t>
            </a:r>
            <a:endParaRPr lang="en-US" altLang="ja-JP" sz="2400" dirty="0">
              <a:solidFill>
                <a:srgbClr val="333333"/>
              </a:solidFill>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１</a:t>
            </a:r>
            <a:r>
              <a:rPr lang="en-US" altLang="ja-JP" sz="2400" dirty="0">
                <a:solidFill>
                  <a:srgbClr val="333333"/>
                </a:solidFill>
                <a:latin typeface="Clarimo UD PE Regular"/>
              </a:rPr>
              <a:t>.</a:t>
            </a:r>
            <a:r>
              <a:rPr lang="ja-JP" altLang="en-US" sz="2400" dirty="0">
                <a:solidFill>
                  <a:srgbClr val="333333"/>
                </a:solidFill>
                <a:latin typeface="Clarimo UD PE Regular"/>
              </a:rPr>
              <a:t>顧客重視　　２</a:t>
            </a:r>
            <a:r>
              <a:rPr lang="en-US" altLang="ja-JP" sz="2400" dirty="0">
                <a:solidFill>
                  <a:srgbClr val="333333"/>
                </a:solidFill>
                <a:latin typeface="Clarimo UD PE Regular"/>
              </a:rPr>
              <a:t>.</a:t>
            </a:r>
            <a:r>
              <a:rPr lang="ja-JP" altLang="en-US" sz="2400" dirty="0">
                <a:solidFill>
                  <a:srgbClr val="333333"/>
                </a:solidFill>
                <a:latin typeface="Clarimo UD PE Regular"/>
              </a:rPr>
              <a:t>リーダーシップ　　３</a:t>
            </a:r>
            <a:r>
              <a:rPr lang="en-US" altLang="ja-JP" sz="2400" dirty="0">
                <a:solidFill>
                  <a:srgbClr val="333333"/>
                </a:solidFill>
                <a:latin typeface="Clarimo UD PE Regular"/>
              </a:rPr>
              <a:t>.</a:t>
            </a:r>
            <a:r>
              <a:rPr lang="ja-JP" altLang="en-US" sz="2400" dirty="0">
                <a:solidFill>
                  <a:srgbClr val="333333"/>
                </a:solidFill>
                <a:latin typeface="Clarimo UD PE Regular"/>
              </a:rPr>
              <a:t>プロセスアプローチ</a:t>
            </a:r>
            <a:endParaRPr lang="en-US" altLang="ja-JP" sz="2400" dirty="0">
              <a:solidFill>
                <a:srgbClr val="333333"/>
              </a:solidFill>
              <a:latin typeface="Clarimo UD PE Regular"/>
            </a:endParaRPr>
          </a:p>
          <a:p>
            <a:r>
              <a:rPr lang="ja-JP" altLang="en-US" sz="2400" dirty="0">
                <a:solidFill>
                  <a:srgbClr val="333333"/>
                </a:solidFill>
                <a:latin typeface="Clarimo UD PE Regular"/>
              </a:rPr>
              <a:t>　４</a:t>
            </a:r>
            <a:r>
              <a:rPr lang="en-US" altLang="ja-JP" sz="2400" dirty="0">
                <a:solidFill>
                  <a:srgbClr val="333333"/>
                </a:solidFill>
                <a:latin typeface="Clarimo UD PE Regular"/>
              </a:rPr>
              <a:t>.</a:t>
            </a:r>
            <a:r>
              <a:rPr lang="ja-JP" altLang="en-US" sz="2400" dirty="0">
                <a:solidFill>
                  <a:srgbClr val="333333"/>
                </a:solidFill>
                <a:latin typeface="Clarimo UD PE Regular"/>
              </a:rPr>
              <a:t>関係性管理　５</a:t>
            </a:r>
            <a:r>
              <a:rPr lang="en-US" altLang="ja-JP" sz="2400" dirty="0">
                <a:solidFill>
                  <a:srgbClr val="333333"/>
                </a:solidFill>
                <a:latin typeface="Clarimo UD PE Regular"/>
              </a:rPr>
              <a:t>.</a:t>
            </a:r>
            <a:r>
              <a:rPr lang="ja-JP" altLang="en-US" sz="2400" dirty="0">
                <a:solidFill>
                  <a:srgbClr val="333333"/>
                </a:solidFill>
                <a:latin typeface="Clarimo UD PE Regular"/>
              </a:rPr>
              <a:t>人々の積極的参加　６</a:t>
            </a:r>
            <a:r>
              <a:rPr lang="en-US" altLang="ja-JP" sz="2400" dirty="0">
                <a:solidFill>
                  <a:srgbClr val="333333"/>
                </a:solidFill>
                <a:latin typeface="Clarimo UD PE Regular"/>
              </a:rPr>
              <a:t>.</a:t>
            </a:r>
            <a:r>
              <a:rPr lang="ja-JP" altLang="en-US" sz="2400" dirty="0">
                <a:solidFill>
                  <a:srgbClr val="333333"/>
                </a:solidFill>
                <a:latin typeface="Clarimo UD PE Regular"/>
              </a:rPr>
              <a:t>客観的事実に基づく意思決定</a:t>
            </a:r>
            <a:endParaRPr lang="en-US" altLang="ja-JP" sz="2400" dirty="0">
              <a:solidFill>
                <a:srgbClr val="333333"/>
              </a:solidFill>
              <a:latin typeface="Clarimo UD PE Regular"/>
            </a:endParaRPr>
          </a:p>
        </p:txBody>
      </p:sp>
      <p:sp>
        <p:nvSpPr>
          <p:cNvPr id="2" name="楕円 1">
            <a:extLst>
              <a:ext uri="{FF2B5EF4-FFF2-40B4-BE49-F238E27FC236}">
                <a16:creationId xmlns:a16="http://schemas.microsoft.com/office/drawing/2014/main" id="{4794D9A3-8A27-5065-144A-FB82DCB23512}"/>
              </a:ext>
            </a:extLst>
          </p:cNvPr>
          <p:cNvSpPr/>
          <p:nvPr/>
        </p:nvSpPr>
        <p:spPr>
          <a:xfrm>
            <a:off x="6726477" y="5060517"/>
            <a:ext cx="388307" cy="3507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574345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TotalTime>
  <Words>2342</Words>
  <Application>Microsoft Office PowerPoint</Application>
  <PresentationFormat>ワイド画面</PresentationFormat>
  <Paragraphs>175</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Clarimo UD PE Regular</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358</cp:revision>
  <dcterms:created xsi:type="dcterms:W3CDTF">2023-10-19T04:21:29Z</dcterms:created>
  <dcterms:modified xsi:type="dcterms:W3CDTF">2025-02-03T02:48:30Z</dcterms:modified>
</cp:coreProperties>
</file>