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372" r:id="rId3"/>
    <p:sldId id="373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14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98849B-A888-D35E-9D38-CD428271A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4DD46C3-455F-7291-0612-7A922F299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113817-6F9A-5729-2203-3DFFD8207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72F9-F3E5-4E46-AC45-D87A505C1C8E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723009-F21A-36EA-0704-5E65B6C3D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648E96-30EC-18D8-4254-1607B5B3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62D0-60B5-4987-B9CE-BFC85FDF0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07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6DB68B-5323-9B0D-9371-530584A92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43CC084-055E-9991-3700-5D2D1D0BD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D87B46-C22E-A350-9B64-99C14358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72F9-F3E5-4E46-AC45-D87A505C1C8E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A0BDAD-5B7E-C4BE-F5DD-E5BDEC037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E989D2-5FF9-E09E-9E31-2F927E10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62D0-60B5-4987-B9CE-BFC85FDF0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91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9DE9420-BB30-56F3-9BC4-34C8FC356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6C7409-251C-6ABD-3C4F-E0FF9A17F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C9E90F-39AC-C462-ADDC-23F82636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72F9-F3E5-4E46-AC45-D87A505C1C8E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B7170B-1D15-CDB1-EFAE-68051FB8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4EA99F-A163-F0A3-8DC3-E0B89551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62D0-60B5-4987-B9CE-BFC85FDF0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50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E4D0E1-A0E6-7CF1-4C21-EF595335B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A04A40-C0FC-5FEA-C9A0-EE3EE2FB3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C83953-F992-292C-77B2-DE4BD4F3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72F9-F3E5-4E46-AC45-D87A505C1C8E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3B2B26-71AC-6807-1A6D-AB871CA41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DF650A-2F14-3E38-EF68-87225157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62D0-60B5-4987-B9CE-BFC85FDF0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17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9282EE-F142-45B6-C269-1CAF3C39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C3B69C-E6B3-19BA-EC50-F7CFFB098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6DFF14-5BF8-1036-3C4E-DDC4C6B0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72F9-F3E5-4E46-AC45-D87A505C1C8E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E2F112-148F-0D12-A8F0-0E307678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7FC3F4-98C8-5577-DA6D-756FFAC9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62D0-60B5-4987-B9CE-BFC85FDF0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63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3E2872-E318-9FCC-402F-69419D63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68A264-86A8-8831-17FF-BDC456AE4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D6C520-126E-C06B-95A6-AB7C59666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1D525C-8AFE-E00D-5C98-FC37BFCF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72F9-F3E5-4E46-AC45-D87A505C1C8E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89DEF8-0774-B220-0497-49BF4166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3D5D18-C094-1E72-925C-98CB1F74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62D0-60B5-4987-B9CE-BFC85FDF0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39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C5A2E6-DB8E-7421-2646-9EAE228F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F6C07F-35A7-FA47-0466-39A786281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C44623E-4653-7F60-4425-890C22176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330D3A2-BD36-08F7-7003-2DB02E637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23ABCF9-2B1B-3C02-E226-A6ACA36F2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08E97DF-5CC0-905D-A5FB-860EE402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72F9-F3E5-4E46-AC45-D87A505C1C8E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9EEDB4C-6188-E91D-5420-47D97AA6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4013304-F425-ED66-1448-4AA77D00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62D0-60B5-4987-B9CE-BFC85FDF0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17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C4F208-EB8A-FF92-612A-AFD915FAC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62B7FF1-955F-EB78-4727-1A257F55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72F9-F3E5-4E46-AC45-D87A505C1C8E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CD632F-57BE-38F0-BB05-5E210132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2A58CCD-742D-EC0C-12A4-89E9EB518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62D0-60B5-4987-B9CE-BFC85FDF0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23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486D43-AD3B-AB9B-78D9-738155EF7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72F9-F3E5-4E46-AC45-D87A505C1C8E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8C70833-4C97-8426-BEEF-75E0BF04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69AAAA-D38A-4B78-4BAA-5AD049015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62D0-60B5-4987-B9CE-BFC85FDF0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51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225C0C-E7E6-6B00-ED04-BE95409D3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E2C034-BACE-5507-F6BA-149BFF150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8557A7-1B5A-E3A2-1AEB-7F7DD168E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AD41DC-CBBE-39E5-77CC-CD66BE20C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72F9-F3E5-4E46-AC45-D87A505C1C8E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76A5FD-16FF-C9F6-BDDD-10511685C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7FFD69-3029-012E-702B-D43BBC9A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62D0-60B5-4987-B9CE-BFC85FDF0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15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CA89F0-8648-205C-6CFB-4BC8F1FA0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8FA3E5E-5AD6-F1A1-7572-F15310D45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CD1BEB-7D3D-81A4-E0C5-2540791F8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9FA7A0-41E1-C55B-FDC8-4EEDF2266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72F9-F3E5-4E46-AC45-D87A505C1C8E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559034-3F41-D730-EB8A-04068862C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09213D-2B2A-233A-9786-365DC575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62D0-60B5-4987-B9CE-BFC85FDF0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61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212BE04-10ED-6B8E-8C90-BD9B4D091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EBF370-EA85-18F8-7F22-E97EBD7A9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0163B0-3900-20F0-420A-BFD6A9116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972F9-F3E5-4E46-AC45-D87A505C1C8E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7ABB95-5836-FB19-0014-3BB849A05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A25291-766F-A8C3-65BA-3AAA500C1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662D0-60B5-4987-B9CE-BFC85FDF0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53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ikakurui.com/q/Q9024-2003-01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AC23A19-9AC2-7537-1587-1A104B1813FC}"/>
              </a:ext>
            </a:extLst>
          </p:cNvPr>
          <p:cNvSpPr/>
          <p:nvPr/>
        </p:nvSpPr>
        <p:spPr>
          <a:xfrm>
            <a:off x="5489222" y="5124938"/>
            <a:ext cx="5077177" cy="11516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756355" y="493729"/>
            <a:ext cx="106792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応急処置</a:t>
            </a:r>
            <a:endParaRPr lang="en-US" altLang="ja-JP" sz="2400" b="0" i="0" dirty="0">
              <a:solidFill>
                <a:srgbClr val="333333"/>
              </a:solidFill>
              <a:effectLst/>
              <a:latin typeface="Noto Sans JP"/>
            </a:endParaRPr>
          </a:p>
          <a:p>
            <a:endParaRPr lang="en-US" altLang="ja-JP" sz="1200" b="0" i="0" dirty="0">
              <a:effectLst/>
              <a:latin typeface="Noto Sans JP"/>
            </a:endParaRPr>
          </a:p>
          <a:p>
            <a:r>
              <a:rPr lang="ja-JP" altLang="en-US" sz="2400" i="0" dirty="0">
                <a:effectLst/>
                <a:latin typeface="Noto Sans JP"/>
              </a:rPr>
              <a:t>工程や製品に異常が発生したときに</a:t>
            </a:r>
            <a:r>
              <a:rPr lang="ja-JP" altLang="en-US" sz="2400" b="1" i="0" dirty="0">
                <a:effectLst/>
                <a:latin typeface="Noto Sans JP"/>
              </a:rPr>
              <a:t>早急</a:t>
            </a:r>
            <a:r>
              <a:rPr lang="ja-JP" altLang="en-US" sz="2400" i="0" dirty="0">
                <a:effectLst/>
                <a:latin typeface="Noto Sans JP"/>
              </a:rPr>
              <a:t>に対処を行い、</a:t>
            </a:r>
            <a:r>
              <a:rPr lang="ja-JP" altLang="en-US" sz="2400" b="1" i="0" dirty="0">
                <a:effectLst/>
                <a:latin typeface="Noto Sans JP"/>
              </a:rPr>
              <a:t>それ以上被害が広がらないようにする</a:t>
            </a:r>
            <a:r>
              <a:rPr lang="ja-JP" altLang="en-US" sz="2400" i="0" dirty="0">
                <a:effectLst/>
                <a:latin typeface="Noto Sans JP"/>
              </a:rPr>
              <a:t>こと。</a:t>
            </a:r>
            <a:r>
              <a:rPr lang="ja-JP" altLang="en-US" sz="2400" b="1" i="0" dirty="0">
                <a:effectLst/>
                <a:latin typeface="Noto Sans JP"/>
              </a:rPr>
              <a:t>異常が発生した工程への処置</a:t>
            </a:r>
            <a:r>
              <a:rPr lang="ja-JP" altLang="en-US" sz="2400" i="0" dirty="0">
                <a:effectLst/>
                <a:latin typeface="Noto Sans JP"/>
              </a:rPr>
              <a:t>と、</a:t>
            </a:r>
            <a:r>
              <a:rPr lang="ja-JP" altLang="en-US" sz="2400" b="1" i="0" dirty="0">
                <a:effectLst/>
                <a:latin typeface="Noto Sans JP"/>
              </a:rPr>
              <a:t>製造された製品への処置</a:t>
            </a:r>
            <a:r>
              <a:rPr lang="ja-JP" altLang="en-US" sz="2400" i="0" dirty="0">
                <a:effectLst/>
                <a:latin typeface="Noto Sans JP"/>
              </a:rPr>
              <a:t>とがある。工程への処置とは、例えば設備異常が原因であれば、故障部品の交換や設定条件の修正などで、正常な状態に戻すこと。製造された製品への処置とは、この異常な工程において製造された製品が、正常な工程から製造された製品と混ざらないよう、識別などの処置をすること。</a:t>
            </a:r>
            <a:endParaRPr lang="en-US" altLang="ja-JP" sz="2400" i="0" dirty="0">
              <a:effectLst/>
              <a:latin typeface="Noto Sans JP"/>
            </a:endParaRP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B50DA978-0E53-F8C1-D3FB-BB7C41549B3E}"/>
              </a:ext>
            </a:extLst>
          </p:cNvPr>
          <p:cNvSpPr/>
          <p:nvPr/>
        </p:nvSpPr>
        <p:spPr>
          <a:xfrm>
            <a:off x="1117600" y="3770484"/>
            <a:ext cx="9832622" cy="474133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星: 32 pt 4">
            <a:extLst>
              <a:ext uri="{FF2B5EF4-FFF2-40B4-BE49-F238E27FC236}">
                <a16:creationId xmlns:a16="http://schemas.microsoft.com/office/drawing/2014/main" id="{18579D74-60C8-2BF3-42E4-5538754B18FB}"/>
              </a:ext>
            </a:extLst>
          </p:cNvPr>
          <p:cNvSpPr/>
          <p:nvPr/>
        </p:nvSpPr>
        <p:spPr>
          <a:xfrm>
            <a:off x="1241778" y="3770484"/>
            <a:ext cx="1524000" cy="812800"/>
          </a:xfrm>
          <a:prstGeom prst="star3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異常発生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F666E9E-3C92-1388-A4F5-873845333FC6}"/>
              </a:ext>
            </a:extLst>
          </p:cNvPr>
          <p:cNvSpPr txBox="1"/>
          <p:nvPr/>
        </p:nvSpPr>
        <p:spPr>
          <a:xfrm>
            <a:off x="1636889" y="3437467"/>
            <a:ext cx="7337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i="0" dirty="0">
                <a:effectLst/>
                <a:latin typeface="Noto Sans JP"/>
              </a:rPr>
              <a:t>現在</a:t>
            </a:r>
            <a:endParaRPr lang="ja-JP" altLang="en-US" sz="20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BDBC7A2-D59C-54FA-2B96-057AD0F17369}"/>
              </a:ext>
            </a:extLst>
          </p:cNvPr>
          <p:cNvSpPr txBox="1"/>
          <p:nvPr/>
        </p:nvSpPr>
        <p:spPr>
          <a:xfrm>
            <a:off x="9742310" y="3438107"/>
            <a:ext cx="7337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i="0" dirty="0">
                <a:effectLst/>
                <a:latin typeface="Noto Sans JP"/>
              </a:rPr>
              <a:t>未来</a:t>
            </a:r>
            <a:endParaRPr lang="ja-JP" altLang="en-US" sz="2000" b="1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61C5801-A7B2-EF02-0ECC-FE0FCB2CC07D}"/>
              </a:ext>
            </a:extLst>
          </p:cNvPr>
          <p:cNvSpPr/>
          <p:nvPr/>
        </p:nvSpPr>
        <p:spPr>
          <a:xfrm>
            <a:off x="1309512" y="4707410"/>
            <a:ext cx="1394177" cy="40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応急処置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6084B51-59C7-7648-AD88-597D8012D4E1}"/>
              </a:ext>
            </a:extLst>
          </p:cNvPr>
          <p:cNvSpPr/>
          <p:nvPr/>
        </p:nvSpPr>
        <p:spPr>
          <a:xfrm>
            <a:off x="4792134" y="4707410"/>
            <a:ext cx="1394177" cy="406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再発防止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C8E9A2D-ED92-6903-55FE-56589D4B8DF2}"/>
              </a:ext>
            </a:extLst>
          </p:cNvPr>
          <p:cNvSpPr/>
          <p:nvPr/>
        </p:nvSpPr>
        <p:spPr>
          <a:xfrm>
            <a:off x="9172222" y="4707410"/>
            <a:ext cx="1394177" cy="406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未然</a:t>
            </a:r>
            <a:r>
              <a:rPr kumimoji="1" lang="ja-JP" altLang="en-US" b="1" dirty="0"/>
              <a:t>防止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6697A06-4B17-6E88-86FD-D97D3EAC4B41}"/>
              </a:ext>
            </a:extLst>
          </p:cNvPr>
          <p:cNvSpPr/>
          <p:nvPr/>
        </p:nvSpPr>
        <p:spPr>
          <a:xfrm>
            <a:off x="4095045" y="5130639"/>
            <a:ext cx="1394177" cy="7564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是正処置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8DE303C-61C0-BA69-0318-45E0AA0795D1}"/>
              </a:ext>
            </a:extLst>
          </p:cNvPr>
          <p:cNvSpPr/>
          <p:nvPr/>
        </p:nvSpPr>
        <p:spPr>
          <a:xfrm>
            <a:off x="5489222" y="5130638"/>
            <a:ext cx="1394177" cy="7564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予防</a:t>
            </a:r>
            <a:r>
              <a:rPr kumimoji="1" lang="ja-JP" altLang="en-US" b="1" dirty="0"/>
              <a:t>処置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A121E91-5368-EBA7-314E-7C1EB4AAA723}"/>
              </a:ext>
            </a:extLst>
          </p:cNvPr>
          <p:cNvSpPr txBox="1"/>
          <p:nvPr/>
        </p:nvSpPr>
        <p:spPr>
          <a:xfrm>
            <a:off x="8221131" y="5346836"/>
            <a:ext cx="21448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i="0" dirty="0">
                <a:effectLst/>
                <a:latin typeface="Noto Sans JP"/>
              </a:rPr>
              <a:t>フールプルーフ</a:t>
            </a:r>
            <a:endParaRPr lang="en-US" altLang="ja-JP" sz="2000" b="1" i="0" dirty="0">
              <a:effectLst/>
              <a:latin typeface="Noto Sans JP"/>
            </a:endParaRPr>
          </a:p>
          <a:p>
            <a:pPr algn="ctr"/>
            <a:r>
              <a:rPr lang="ja-JP" altLang="en-US" sz="2000" b="1" dirty="0">
                <a:latin typeface="Noto Sans JP"/>
              </a:rPr>
              <a:t>フェールセーフ</a:t>
            </a:r>
            <a:endParaRPr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4523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AC23A19-9AC2-7537-1587-1A104B1813FC}"/>
              </a:ext>
            </a:extLst>
          </p:cNvPr>
          <p:cNvSpPr/>
          <p:nvPr/>
        </p:nvSpPr>
        <p:spPr>
          <a:xfrm>
            <a:off x="5489222" y="4616933"/>
            <a:ext cx="5077177" cy="11516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756355" y="419643"/>
            <a:ext cx="1067928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再発防止</a:t>
            </a:r>
            <a:endParaRPr lang="en-US" altLang="ja-JP" sz="2400" b="0" i="0" dirty="0">
              <a:solidFill>
                <a:srgbClr val="333333"/>
              </a:solidFill>
              <a:effectLst/>
              <a:latin typeface="Noto Sans JP"/>
            </a:endParaRPr>
          </a:p>
          <a:p>
            <a:endParaRPr lang="en-US" altLang="ja-JP" sz="1200" b="0" i="0" dirty="0">
              <a:effectLst/>
              <a:latin typeface="Noto Sans JP"/>
            </a:endParaRPr>
          </a:p>
          <a:p>
            <a:r>
              <a:rPr lang="ja-JP" altLang="en-US" sz="2400" b="1" i="0" dirty="0">
                <a:effectLst/>
                <a:latin typeface="Noto Sans JP"/>
              </a:rPr>
              <a:t>問題の原因又は原因の影響を除去</a:t>
            </a:r>
            <a:r>
              <a:rPr lang="ja-JP" altLang="en-US" sz="2400" i="0" dirty="0">
                <a:effectLst/>
                <a:latin typeface="Noto Sans JP"/>
              </a:rPr>
              <a:t>して、</a:t>
            </a:r>
            <a:r>
              <a:rPr lang="ja-JP" altLang="en-US" sz="2400" b="1" i="0" dirty="0">
                <a:effectLst/>
                <a:latin typeface="Noto Sans JP"/>
              </a:rPr>
              <a:t>再発しない</a:t>
            </a:r>
            <a:r>
              <a:rPr lang="ja-JP" altLang="en-US" sz="2400" i="0" dirty="0">
                <a:effectLst/>
                <a:latin typeface="Noto Sans JP"/>
              </a:rPr>
              <a:t>ようにする</a:t>
            </a:r>
            <a:r>
              <a:rPr lang="ja-JP" altLang="en-US" sz="2400" dirty="0">
                <a:latin typeface="Noto Sans JP"/>
              </a:rPr>
              <a:t>処置。再発防止には</a:t>
            </a:r>
            <a:r>
              <a:rPr lang="ja-JP" altLang="en-US" sz="2400" b="1" dirty="0">
                <a:latin typeface="Noto Sans JP"/>
              </a:rPr>
              <a:t>是正処置</a:t>
            </a:r>
            <a:r>
              <a:rPr lang="ja-JP" altLang="en-US" sz="2400" dirty="0">
                <a:latin typeface="Noto Sans JP"/>
              </a:rPr>
              <a:t>、</a:t>
            </a:r>
            <a:r>
              <a:rPr lang="ja-JP" altLang="en-US" sz="2400" b="1" dirty="0">
                <a:latin typeface="Noto Sans JP"/>
              </a:rPr>
              <a:t>予防処置</a:t>
            </a:r>
            <a:r>
              <a:rPr lang="ja-JP" altLang="en-US" sz="2400" dirty="0">
                <a:latin typeface="Noto Sans JP"/>
              </a:rPr>
              <a:t>が含まれる</a:t>
            </a:r>
            <a:r>
              <a:rPr lang="ja-JP" altLang="en-US" sz="2400" i="0" dirty="0">
                <a:effectLst/>
                <a:latin typeface="Noto Sans JP"/>
              </a:rPr>
              <a:t>（</a:t>
            </a:r>
            <a:r>
              <a:rPr lang="en-US" altLang="ja-JP" sz="2400" i="0" dirty="0">
                <a:effectLst/>
                <a:latin typeface="Noto Sans JP"/>
              </a:rPr>
              <a:t>JIS Q 9024:2003</a:t>
            </a:r>
            <a:r>
              <a:rPr lang="ja-JP" altLang="en-US" sz="2400" i="0" dirty="0">
                <a:effectLst/>
                <a:latin typeface="Noto Sans JP"/>
              </a:rPr>
              <a:t>マネジメントシステムのパフォーマンス改善</a:t>
            </a:r>
            <a:r>
              <a:rPr lang="en-US" altLang="ja-JP" sz="2400" i="0" dirty="0">
                <a:effectLst/>
                <a:latin typeface="Noto Sans JP"/>
              </a:rPr>
              <a:t>-</a:t>
            </a:r>
            <a:r>
              <a:rPr lang="ja-JP" altLang="en-US" sz="2400" i="0" dirty="0">
                <a:effectLst/>
                <a:latin typeface="Noto Sans JP"/>
              </a:rPr>
              <a:t>継続的改善の手順及び技法の指針より）</a:t>
            </a:r>
            <a:r>
              <a:rPr lang="ja-JP" altLang="en-US" sz="2400" dirty="0">
                <a:latin typeface="Noto Sans JP"/>
              </a:rPr>
              <a:t>。</a:t>
            </a:r>
            <a:r>
              <a:rPr lang="ja-JP" altLang="en-US" sz="2400" i="0" dirty="0">
                <a:effectLst/>
                <a:latin typeface="Noto Sans JP"/>
              </a:rPr>
              <a:t>起きた異常が</a:t>
            </a:r>
            <a:r>
              <a:rPr lang="ja-JP" altLang="en-US" sz="2400" b="1" i="0" dirty="0">
                <a:effectLst/>
                <a:latin typeface="Noto Sans JP"/>
              </a:rPr>
              <a:t>二度と起こらない</a:t>
            </a:r>
            <a:r>
              <a:rPr lang="ja-JP" altLang="en-US" sz="2400" i="0" dirty="0">
                <a:effectLst/>
                <a:latin typeface="Noto Sans JP"/>
              </a:rPr>
              <a:t>ように、</a:t>
            </a:r>
            <a:r>
              <a:rPr lang="ja-JP" altLang="en-US" sz="2400" b="1" i="0" dirty="0">
                <a:effectLst/>
                <a:latin typeface="Noto Sans JP"/>
              </a:rPr>
              <a:t>根本原因</a:t>
            </a:r>
            <a:r>
              <a:rPr lang="ja-JP" altLang="en-US" sz="2400" i="0" dirty="0">
                <a:effectLst/>
                <a:latin typeface="Noto Sans JP"/>
              </a:rPr>
              <a:t>を突き止めて</a:t>
            </a:r>
            <a:r>
              <a:rPr lang="ja-JP" altLang="en-US" sz="2400" b="1" i="0" dirty="0">
                <a:effectLst/>
                <a:latin typeface="Noto Sans JP"/>
              </a:rPr>
              <a:t>除去する</a:t>
            </a:r>
            <a:r>
              <a:rPr lang="ja-JP" altLang="en-US" sz="2400" i="0" dirty="0">
                <a:effectLst/>
                <a:latin typeface="Noto Sans JP"/>
              </a:rPr>
              <a:t>一連の活動を</a:t>
            </a:r>
            <a:r>
              <a:rPr lang="ja-JP" altLang="en-US" sz="2400" b="1" i="0" dirty="0">
                <a:effectLst/>
                <a:latin typeface="Noto Sans JP"/>
              </a:rPr>
              <a:t>是正処置</a:t>
            </a:r>
            <a:r>
              <a:rPr lang="ja-JP" altLang="en-US" sz="2400" i="0" dirty="0">
                <a:effectLst/>
                <a:latin typeface="Noto Sans JP"/>
              </a:rPr>
              <a:t>といい、</a:t>
            </a:r>
            <a:r>
              <a:rPr lang="ja-JP" altLang="en-US" sz="2400" b="1" i="0" dirty="0">
                <a:effectLst/>
                <a:latin typeface="Noto Sans JP"/>
              </a:rPr>
              <a:t>除去する処置</a:t>
            </a:r>
            <a:r>
              <a:rPr lang="ja-JP" altLang="en-US" sz="2400" i="0" dirty="0">
                <a:effectLst/>
                <a:latin typeface="Noto Sans JP"/>
              </a:rPr>
              <a:t>を</a:t>
            </a:r>
            <a:r>
              <a:rPr lang="ja-JP" altLang="en-US" sz="2400" b="1" i="0" dirty="0">
                <a:effectLst/>
                <a:latin typeface="Noto Sans JP"/>
              </a:rPr>
              <a:t>予防処置</a:t>
            </a:r>
            <a:r>
              <a:rPr lang="ja-JP" altLang="en-US" sz="2400" i="0" dirty="0">
                <a:effectLst/>
                <a:latin typeface="Noto Sans JP"/>
              </a:rPr>
              <a:t>という。</a:t>
            </a:r>
            <a:endParaRPr lang="en-US" altLang="ja-JP" sz="2400" i="0" dirty="0">
              <a:effectLst/>
              <a:latin typeface="Noto Sans JP"/>
            </a:endParaRP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B50DA978-0E53-F8C1-D3FB-BB7C41549B3E}"/>
              </a:ext>
            </a:extLst>
          </p:cNvPr>
          <p:cNvSpPr/>
          <p:nvPr/>
        </p:nvSpPr>
        <p:spPr>
          <a:xfrm>
            <a:off x="1117600" y="3262479"/>
            <a:ext cx="9832622" cy="474133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星: 32 pt 4">
            <a:extLst>
              <a:ext uri="{FF2B5EF4-FFF2-40B4-BE49-F238E27FC236}">
                <a16:creationId xmlns:a16="http://schemas.microsoft.com/office/drawing/2014/main" id="{18579D74-60C8-2BF3-42E4-5538754B18FB}"/>
              </a:ext>
            </a:extLst>
          </p:cNvPr>
          <p:cNvSpPr/>
          <p:nvPr/>
        </p:nvSpPr>
        <p:spPr>
          <a:xfrm>
            <a:off x="1241778" y="3262479"/>
            <a:ext cx="1524000" cy="812800"/>
          </a:xfrm>
          <a:prstGeom prst="star3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異常発生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F666E9E-3C92-1388-A4F5-873845333FC6}"/>
              </a:ext>
            </a:extLst>
          </p:cNvPr>
          <p:cNvSpPr txBox="1"/>
          <p:nvPr/>
        </p:nvSpPr>
        <p:spPr>
          <a:xfrm>
            <a:off x="1636889" y="2929462"/>
            <a:ext cx="7337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i="0" dirty="0">
                <a:effectLst/>
                <a:latin typeface="Noto Sans JP"/>
              </a:rPr>
              <a:t>現在</a:t>
            </a:r>
            <a:endParaRPr lang="ja-JP" altLang="en-US" sz="20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BDBC7A2-D59C-54FA-2B96-057AD0F17369}"/>
              </a:ext>
            </a:extLst>
          </p:cNvPr>
          <p:cNvSpPr txBox="1"/>
          <p:nvPr/>
        </p:nvSpPr>
        <p:spPr>
          <a:xfrm>
            <a:off x="9742310" y="2930102"/>
            <a:ext cx="7337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i="0" dirty="0">
                <a:effectLst/>
                <a:latin typeface="Noto Sans JP"/>
              </a:rPr>
              <a:t>未来</a:t>
            </a:r>
            <a:endParaRPr lang="ja-JP" altLang="en-US" sz="2000" b="1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61C5801-A7B2-EF02-0ECC-FE0FCB2CC07D}"/>
              </a:ext>
            </a:extLst>
          </p:cNvPr>
          <p:cNvSpPr/>
          <p:nvPr/>
        </p:nvSpPr>
        <p:spPr>
          <a:xfrm>
            <a:off x="1309512" y="4199405"/>
            <a:ext cx="1394177" cy="406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応急処置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6084B51-59C7-7648-AD88-597D8012D4E1}"/>
              </a:ext>
            </a:extLst>
          </p:cNvPr>
          <p:cNvSpPr/>
          <p:nvPr/>
        </p:nvSpPr>
        <p:spPr>
          <a:xfrm>
            <a:off x="4792134" y="4199405"/>
            <a:ext cx="1394177" cy="40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再発防止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C8E9A2D-ED92-6903-55FE-56589D4B8DF2}"/>
              </a:ext>
            </a:extLst>
          </p:cNvPr>
          <p:cNvSpPr/>
          <p:nvPr/>
        </p:nvSpPr>
        <p:spPr>
          <a:xfrm>
            <a:off x="9172222" y="4199405"/>
            <a:ext cx="1394177" cy="406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未然</a:t>
            </a:r>
            <a:r>
              <a:rPr kumimoji="1" lang="ja-JP" altLang="en-US" b="1" dirty="0"/>
              <a:t>防止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6697A06-4B17-6E88-86FD-D97D3EAC4B41}"/>
              </a:ext>
            </a:extLst>
          </p:cNvPr>
          <p:cNvSpPr/>
          <p:nvPr/>
        </p:nvSpPr>
        <p:spPr>
          <a:xfrm>
            <a:off x="4095045" y="4622634"/>
            <a:ext cx="1394177" cy="7564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是正処置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8DE303C-61C0-BA69-0318-45E0AA0795D1}"/>
              </a:ext>
            </a:extLst>
          </p:cNvPr>
          <p:cNvSpPr/>
          <p:nvPr/>
        </p:nvSpPr>
        <p:spPr>
          <a:xfrm>
            <a:off x="5489222" y="4622633"/>
            <a:ext cx="1394177" cy="7564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予防</a:t>
            </a:r>
            <a:r>
              <a:rPr kumimoji="1" lang="ja-JP" altLang="en-US" b="1" dirty="0"/>
              <a:t>処置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A121E91-5368-EBA7-314E-7C1EB4AAA723}"/>
              </a:ext>
            </a:extLst>
          </p:cNvPr>
          <p:cNvSpPr txBox="1"/>
          <p:nvPr/>
        </p:nvSpPr>
        <p:spPr>
          <a:xfrm>
            <a:off x="8221131" y="4838831"/>
            <a:ext cx="21448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i="0" dirty="0">
                <a:effectLst/>
                <a:latin typeface="Noto Sans JP"/>
              </a:rPr>
              <a:t>フールプルーフ</a:t>
            </a:r>
            <a:endParaRPr lang="en-US" altLang="ja-JP" sz="2000" b="1" i="0" dirty="0">
              <a:effectLst/>
              <a:latin typeface="Noto Sans JP"/>
            </a:endParaRPr>
          </a:p>
          <a:p>
            <a:pPr algn="ctr"/>
            <a:r>
              <a:rPr lang="ja-JP" altLang="en-US" sz="2000" b="1" dirty="0">
                <a:latin typeface="Noto Sans JP"/>
              </a:rPr>
              <a:t>フェールセーフ</a:t>
            </a:r>
            <a:endParaRPr lang="ja-JP" altLang="en-US" sz="20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9619E0-C964-7EAC-EAF9-B33D3510D6E3}"/>
              </a:ext>
            </a:extLst>
          </p:cNvPr>
          <p:cNvSpPr txBox="1"/>
          <p:nvPr/>
        </p:nvSpPr>
        <p:spPr>
          <a:xfrm>
            <a:off x="1636889" y="6003023"/>
            <a:ext cx="93697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hlinkClick r:id="rId2"/>
              </a:rPr>
              <a:t>JISQ9024:2003 </a:t>
            </a:r>
            <a:r>
              <a:rPr lang="ja-JP" altLang="en-US" sz="1400" dirty="0">
                <a:hlinkClick r:id="rId2"/>
              </a:rPr>
              <a:t>マネジメントシステムのパフォーマンス改善－継続的改善の手順及び技法の指針 </a:t>
            </a:r>
            <a:r>
              <a:rPr lang="en-US" altLang="ja-JP" sz="1400" dirty="0">
                <a:hlinkClick r:id="rId2"/>
              </a:rPr>
              <a:t>(kikakurui.com)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2526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AC23A19-9AC2-7537-1587-1A104B1813FC}"/>
              </a:ext>
            </a:extLst>
          </p:cNvPr>
          <p:cNvSpPr/>
          <p:nvPr/>
        </p:nvSpPr>
        <p:spPr>
          <a:xfrm>
            <a:off x="5489222" y="4616933"/>
            <a:ext cx="5077177" cy="11516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801510" y="867417"/>
            <a:ext cx="106792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未然防止</a:t>
            </a:r>
            <a:endParaRPr lang="en-US" altLang="ja-JP" sz="2400" b="0" i="0" dirty="0">
              <a:solidFill>
                <a:srgbClr val="333333"/>
              </a:solidFill>
              <a:effectLst/>
              <a:latin typeface="Noto Sans JP"/>
            </a:endParaRPr>
          </a:p>
          <a:p>
            <a:endParaRPr lang="en-US" altLang="ja-JP" sz="1200" b="0" i="0" dirty="0">
              <a:effectLst/>
              <a:latin typeface="Noto Sans JP"/>
            </a:endParaRPr>
          </a:p>
          <a:p>
            <a:r>
              <a:rPr lang="ja-JP" altLang="en-US" sz="2400" dirty="0">
                <a:latin typeface="Noto Sans JP"/>
              </a:rPr>
              <a:t>新製品製造などの</a:t>
            </a:r>
            <a:r>
              <a:rPr lang="ja-JP" altLang="en-US" sz="2400" i="0" dirty="0">
                <a:effectLst/>
                <a:latin typeface="Noto Sans JP"/>
              </a:rPr>
              <a:t>計画段階において、実施した場合に</a:t>
            </a:r>
            <a:r>
              <a:rPr lang="ja-JP" altLang="en-US" sz="2400" b="1" i="0" dirty="0">
                <a:effectLst/>
                <a:latin typeface="Noto Sans JP"/>
              </a:rPr>
              <a:t>発生の可能性が想定される問題をあらかじめ全て洗い出し、それに対する修正や対策を講じておく処置</a:t>
            </a:r>
            <a:r>
              <a:rPr lang="ja-JP" altLang="en-US" sz="2400" i="0" dirty="0">
                <a:effectLst/>
                <a:latin typeface="Noto Sans JP"/>
              </a:rPr>
              <a:t>のこと。フールプルーフやフェールセーフなどを活用する。</a:t>
            </a:r>
            <a:endParaRPr lang="en-US" altLang="ja-JP" sz="2400" i="0" dirty="0">
              <a:effectLst/>
              <a:latin typeface="Noto Sans JP"/>
            </a:endParaRP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B50DA978-0E53-F8C1-D3FB-BB7C41549B3E}"/>
              </a:ext>
            </a:extLst>
          </p:cNvPr>
          <p:cNvSpPr/>
          <p:nvPr/>
        </p:nvSpPr>
        <p:spPr>
          <a:xfrm>
            <a:off x="1117600" y="3262479"/>
            <a:ext cx="9832622" cy="474133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星: 32 pt 4">
            <a:extLst>
              <a:ext uri="{FF2B5EF4-FFF2-40B4-BE49-F238E27FC236}">
                <a16:creationId xmlns:a16="http://schemas.microsoft.com/office/drawing/2014/main" id="{18579D74-60C8-2BF3-42E4-5538754B18FB}"/>
              </a:ext>
            </a:extLst>
          </p:cNvPr>
          <p:cNvSpPr/>
          <p:nvPr/>
        </p:nvSpPr>
        <p:spPr>
          <a:xfrm>
            <a:off x="1241778" y="3262479"/>
            <a:ext cx="1524000" cy="812800"/>
          </a:xfrm>
          <a:prstGeom prst="star3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異常発生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F666E9E-3C92-1388-A4F5-873845333FC6}"/>
              </a:ext>
            </a:extLst>
          </p:cNvPr>
          <p:cNvSpPr txBox="1"/>
          <p:nvPr/>
        </p:nvSpPr>
        <p:spPr>
          <a:xfrm>
            <a:off x="1636889" y="2929462"/>
            <a:ext cx="7337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i="0" dirty="0">
                <a:effectLst/>
                <a:latin typeface="Noto Sans JP"/>
              </a:rPr>
              <a:t>現在</a:t>
            </a:r>
            <a:endParaRPr lang="ja-JP" altLang="en-US" sz="20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BDBC7A2-D59C-54FA-2B96-057AD0F17369}"/>
              </a:ext>
            </a:extLst>
          </p:cNvPr>
          <p:cNvSpPr txBox="1"/>
          <p:nvPr/>
        </p:nvSpPr>
        <p:spPr>
          <a:xfrm>
            <a:off x="9742310" y="2930102"/>
            <a:ext cx="7337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i="0" dirty="0">
                <a:effectLst/>
                <a:latin typeface="Noto Sans JP"/>
              </a:rPr>
              <a:t>未来</a:t>
            </a:r>
            <a:endParaRPr lang="ja-JP" altLang="en-US" sz="2000" b="1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61C5801-A7B2-EF02-0ECC-FE0FCB2CC07D}"/>
              </a:ext>
            </a:extLst>
          </p:cNvPr>
          <p:cNvSpPr/>
          <p:nvPr/>
        </p:nvSpPr>
        <p:spPr>
          <a:xfrm>
            <a:off x="1309512" y="4199405"/>
            <a:ext cx="1394177" cy="406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応急処置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6084B51-59C7-7648-AD88-597D8012D4E1}"/>
              </a:ext>
            </a:extLst>
          </p:cNvPr>
          <p:cNvSpPr/>
          <p:nvPr/>
        </p:nvSpPr>
        <p:spPr>
          <a:xfrm>
            <a:off x="4792134" y="4199405"/>
            <a:ext cx="1394177" cy="406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再発防止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C8E9A2D-ED92-6903-55FE-56589D4B8DF2}"/>
              </a:ext>
            </a:extLst>
          </p:cNvPr>
          <p:cNvSpPr/>
          <p:nvPr/>
        </p:nvSpPr>
        <p:spPr>
          <a:xfrm>
            <a:off x="9172222" y="4199405"/>
            <a:ext cx="1394177" cy="40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未然</a:t>
            </a:r>
            <a:r>
              <a:rPr kumimoji="1" lang="ja-JP" altLang="en-US" b="1" dirty="0"/>
              <a:t>防止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6697A06-4B17-6E88-86FD-D97D3EAC4B41}"/>
              </a:ext>
            </a:extLst>
          </p:cNvPr>
          <p:cNvSpPr/>
          <p:nvPr/>
        </p:nvSpPr>
        <p:spPr>
          <a:xfrm>
            <a:off x="4095045" y="4622634"/>
            <a:ext cx="1394177" cy="7564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是正処置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8DE303C-61C0-BA69-0318-45E0AA0795D1}"/>
              </a:ext>
            </a:extLst>
          </p:cNvPr>
          <p:cNvSpPr/>
          <p:nvPr/>
        </p:nvSpPr>
        <p:spPr>
          <a:xfrm>
            <a:off x="5489222" y="4622633"/>
            <a:ext cx="1394177" cy="7564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予防</a:t>
            </a:r>
            <a:r>
              <a:rPr kumimoji="1" lang="ja-JP" altLang="en-US" b="1" dirty="0"/>
              <a:t>処置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A121E91-5368-EBA7-314E-7C1EB4AAA723}"/>
              </a:ext>
            </a:extLst>
          </p:cNvPr>
          <p:cNvSpPr txBox="1"/>
          <p:nvPr/>
        </p:nvSpPr>
        <p:spPr>
          <a:xfrm>
            <a:off x="8221131" y="4838831"/>
            <a:ext cx="21448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i="0" dirty="0">
                <a:effectLst/>
                <a:latin typeface="Noto Sans JP"/>
              </a:rPr>
              <a:t>フールプルーフ</a:t>
            </a:r>
            <a:endParaRPr lang="en-US" altLang="ja-JP" sz="2000" b="1" i="0" dirty="0">
              <a:effectLst/>
              <a:latin typeface="Noto Sans JP"/>
            </a:endParaRPr>
          </a:p>
          <a:p>
            <a:pPr algn="ctr"/>
            <a:r>
              <a:rPr lang="ja-JP" altLang="en-US" sz="2000" b="1" dirty="0">
                <a:latin typeface="Noto Sans JP"/>
              </a:rPr>
              <a:t>フェールセーフ</a:t>
            </a:r>
            <a:endParaRPr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44484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321</Words>
  <Application>Microsoft Office PowerPoint</Application>
  <PresentationFormat>ワイド画面</PresentationFormat>
  <Paragraphs>40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Noto Sans JP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60</cp:revision>
  <dcterms:created xsi:type="dcterms:W3CDTF">2024-03-06T00:46:31Z</dcterms:created>
  <dcterms:modified xsi:type="dcterms:W3CDTF">2024-07-31T05:36:38Z</dcterms:modified>
</cp:coreProperties>
</file>