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9" r:id="rId2"/>
    <p:sldId id="270" r:id="rId3"/>
    <p:sldId id="369" r:id="rId4"/>
    <p:sldId id="376" r:id="rId5"/>
    <p:sldId id="378" r:id="rId6"/>
    <p:sldId id="379"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351"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5B2DC3-C919-42F4-8773-C4EBBD09CCCA}" type="datetimeFigureOut">
              <a:rPr kumimoji="1" lang="ja-JP" altLang="en-US" smtClean="0"/>
              <a:t>2024/8/22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0EBE1-2C26-40B9-9855-2EE57197AB2F}" type="slidenum">
              <a:rPr kumimoji="1" lang="ja-JP" altLang="en-US" smtClean="0"/>
              <a:t>‹#›</a:t>
            </a:fld>
            <a:endParaRPr kumimoji="1" lang="ja-JP" altLang="en-US"/>
          </a:p>
        </p:txBody>
      </p:sp>
    </p:spTree>
    <p:extLst>
      <p:ext uri="{BB962C8B-B14F-4D97-AF65-F5344CB8AC3E}">
        <p14:creationId xmlns:p14="http://schemas.microsoft.com/office/powerpoint/2010/main" val="31507610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A50EBE1-2C26-40B9-9855-2EE57197AB2F}" type="slidenum">
              <a:rPr kumimoji="1" lang="ja-JP" altLang="en-US" smtClean="0"/>
              <a:t>5</a:t>
            </a:fld>
            <a:endParaRPr kumimoji="1" lang="ja-JP" altLang="en-US"/>
          </a:p>
        </p:txBody>
      </p:sp>
    </p:spTree>
    <p:extLst>
      <p:ext uri="{BB962C8B-B14F-4D97-AF65-F5344CB8AC3E}">
        <p14:creationId xmlns:p14="http://schemas.microsoft.com/office/powerpoint/2010/main" val="3078704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A50EBE1-2C26-40B9-9855-2EE57197AB2F}" type="slidenum">
              <a:rPr kumimoji="1" lang="ja-JP" altLang="en-US" smtClean="0"/>
              <a:t>6</a:t>
            </a:fld>
            <a:endParaRPr kumimoji="1" lang="ja-JP" altLang="en-US"/>
          </a:p>
        </p:txBody>
      </p:sp>
    </p:spTree>
    <p:extLst>
      <p:ext uri="{BB962C8B-B14F-4D97-AF65-F5344CB8AC3E}">
        <p14:creationId xmlns:p14="http://schemas.microsoft.com/office/powerpoint/2010/main" val="2024500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2024/8/22</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77991" y="736770"/>
            <a:ext cx="10222579" cy="2123658"/>
          </a:xfrm>
          <a:prstGeom prst="rect">
            <a:avLst/>
          </a:prstGeom>
          <a:noFill/>
        </p:spPr>
        <p:txBody>
          <a:bodyPr wrap="square" rtlCol="0">
            <a:spAutoFit/>
          </a:bodyPr>
          <a:lstStyle/>
          <a:p>
            <a:r>
              <a:rPr lang="en-US" altLang="ja-JP" sz="2400" b="1" dirty="0">
                <a:solidFill>
                  <a:srgbClr val="FF0000"/>
                </a:solidFill>
              </a:rPr>
              <a:t>OJT</a:t>
            </a:r>
            <a:r>
              <a:rPr lang="ja-JP" altLang="en-US" sz="2400" b="1" dirty="0">
                <a:solidFill>
                  <a:srgbClr val="FF0000"/>
                </a:solidFill>
              </a:rPr>
              <a:t>（</a:t>
            </a:r>
            <a:r>
              <a:rPr lang="en-US" altLang="ja-JP" sz="2400" b="1" dirty="0">
                <a:solidFill>
                  <a:srgbClr val="FF0000"/>
                </a:solidFill>
              </a:rPr>
              <a:t>On the Job Training</a:t>
            </a:r>
            <a:r>
              <a:rPr lang="ja-JP" altLang="en-US" sz="2400" b="1" dirty="0">
                <a:solidFill>
                  <a:srgbClr val="FF0000"/>
                </a:solidFill>
              </a:rPr>
              <a:t>）</a:t>
            </a:r>
            <a:endParaRPr lang="en-US" altLang="ja-JP" sz="2400" b="0" i="0" dirty="0">
              <a:effectLst/>
              <a:latin typeface="Noto Sans JP"/>
            </a:endParaRPr>
          </a:p>
          <a:p>
            <a:endParaRPr lang="en-US" altLang="ja-JP" sz="1200" b="0" i="0" dirty="0">
              <a:effectLst/>
              <a:latin typeface="Noto Sans JP"/>
            </a:endParaRPr>
          </a:p>
          <a:p>
            <a:r>
              <a:rPr lang="ja-JP" altLang="en-US" sz="2400" b="0" i="0" dirty="0">
                <a:effectLst/>
                <a:latin typeface="Noto Sans JP"/>
              </a:rPr>
              <a:t>職場内訓練とも呼ばれ、実際の現場で上司や先輩の指導の下で仕事を　習得させていく教育方法のこと。主に原理・原則を理解させることではなく、業務遂行力を身に付けさせることを目的とした指導を行うときに行われる。重要な</a:t>
            </a:r>
            <a:r>
              <a:rPr lang="ja-JP" altLang="en-US" sz="2400" b="1" i="0" dirty="0">
                <a:effectLst/>
                <a:latin typeface="Noto Sans JP"/>
              </a:rPr>
              <a:t>技術伝承</a:t>
            </a:r>
            <a:r>
              <a:rPr lang="ja-JP" altLang="en-US" sz="2400" b="0" i="0" dirty="0">
                <a:effectLst/>
                <a:latin typeface="Noto Sans JP"/>
              </a:rPr>
              <a:t>の場である。</a:t>
            </a:r>
            <a:endParaRPr lang="en-US" altLang="ja-JP" sz="2400" b="0" i="0" dirty="0">
              <a:solidFill>
                <a:srgbClr val="333333"/>
              </a:solidFill>
              <a:effectLst/>
              <a:latin typeface="Noto Sans JP"/>
            </a:endParaRPr>
          </a:p>
        </p:txBody>
      </p:sp>
      <p:pic>
        <p:nvPicPr>
          <p:cNvPr id="4098" name="Picture 2">
            <a:extLst>
              <a:ext uri="{FF2B5EF4-FFF2-40B4-BE49-F238E27FC236}">
                <a16:creationId xmlns:a16="http://schemas.microsoft.com/office/drawing/2014/main" id="{E3F88DD1-645F-A109-9E9C-691F2FC944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8560" y="3261242"/>
            <a:ext cx="3069771" cy="264384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F7BD8ADE-00F2-B3C5-9D91-FE1250BA63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7182"/>
          <a:stretch/>
        </p:blipFill>
        <p:spPr bwMode="auto">
          <a:xfrm>
            <a:off x="7138555" y="2860428"/>
            <a:ext cx="1072622" cy="3272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079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88151" y="1000612"/>
            <a:ext cx="10015695" cy="1754326"/>
          </a:xfrm>
          <a:prstGeom prst="rect">
            <a:avLst/>
          </a:prstGeom>
          <a:noFill/>
        </p:spPr>
        <p:txBody>
          <a:bodyPr wrap="square" rtlCol="0">
            <a:spAutoFit/>
          </a:bodyPr>
          <a:lstStyle/>
          <a:p>
            <a:r>
              <a:rPr lang="en-US" altLang="ja-JP" sz="2400" b="1" dirty="0">
                <a:solidFill>
                  <a:srgbClr val="FF0000"/>
                </a:solidFill>
              </a:rPr>
              <a:t>Off-JT</a:t>
            </a:r>
            <a:r>
              <a:rPr lang="ja-JP" altLang="en-US" sz="2400" b="1" dirty="0">
                <a:solidFill>
                  <a:srgbClr val="FF0000"/>
                </a:solidFill>
              </a:rPr>
              <a:t>（</a:t>
            </a:r>
            <a:r>
              <a:rPr lang="en-US" altLang="ja-JP" sz="2400" b="1" dirty="0">
                <a:solidFill>
                  <a:srgbClr val="FF0000"/>
                </a:solidFill>
              </a:rPr>
              <a:t>Off the Job Training</a:t>
            </a:r>
            <a:r>
              <a:rPr lang="ja-JP" altLang="en-US" sz="2400" b="1" dirty="0">
                <a:solidFill>
                  <a:srgbClr val="FF0000"/>
                </a:solidFill>
              </a:rPr>
              <a:t>）</a:t>
            </a:r>
            <a:endParaRPr lang="en-US" altLang="ja-JP" sz="2400" b="0" i="0" dirty="0">
              <a:effectLst/>
              <a:latin typeface="Noto Sans JP"/>
            </a:endParaRPr>
          </a:p>
          <a:p>
            <a:endParaRPr lang="en-US" altLang="ja-JP" sz="1200" b="0" i="0" dirty="0">
              <a:effectLst/>
              <a:latin typeface="Noto Sans JP"/>
            </a:endParaRPr>
          </a:p>
          <a:p>
            <a:r>
              <a:rPr lang="ja-JP" altLang="en-US" sz="2400" b="0" i="0" dirty="0">
                <a:effectLst/>
                <a:latin typeface="Noto Sans JP"/>
              </a:rPr>
              <a:t>実際の現場で行われる</a:t>
            </a:r>
            <a:r>
              <a:rPr lang="en-US" altLang="ja-JP" sz="2400" b="0" i="0" dirty="0">
                <a:effectLst/>
                <a:latin typeface="Noto Sans JP"/>
              </a:rPr>
              <a:t>OJT</a:t>
            </a:r>
            <a:r>
              <a:rPr lang="ja-JP" altLang="en-US" sz="2400" b="0" i="0" dirty="0">
                <a:effectLst/>
                <a:latin typeface="Noto Sans JP"/>
              </a:rPr>
              <a:t>に対して、</a:t>
            </a:r>
            <a:r>
              <a:rPr lang="ja-JP" altLang="en-US" sz="2400" b="1" i="0" dirty="0">
                <a:effectLst/>
                <a:latin typeface="Noto Sans JP"/>
              </a:rPr>
              <a:t>研修</a:t>
            </a:r>
            <a:r>
              <a:rPr lang="ja-JP" altLang="en-US" sz="2400" b="0" i="0" dirty="0">
                <a:effectLst/>
                <a:latin typeface="Noto Sans JP"/>
              </a:rPr>
              <a:t>や</a:t>
            </a:r>
            <a:r>
              <a:rPr lang="ja-JP" altLang="en-US" sz="2400" b="1" i="0" dirty="0">
                <a:effectLst/>
                <a:latin typeface="Noto Sans JP"/>
              </a:rPr>
              <a:t>外部セミナー</a:t>
            </a:r>
            <a:r>
              <a:rPr lang="ja-JP" altLang="en-US" sz="2400" b="0" i="0" dirty="0">
                <a:effectLst/>
                <a:latin typeface="Noto Sans JP"/>
              </a:rPr>
              <a:t>への参加などの普段の職場を離れた場所で行われる人材教育のこと。主に業務遂行に当たり求められる理論や原理を学ぶことを目的とする。</a:t>
            </a:r>
            <a:endParaRPr lang="en-US" altLang="ja-JP" sz="2400" b="0" i="0" dirty="0">
              <a:solidFill>
                <a:srgbClr val="333333"/>
              </a:solidFill>
              <a:effectLst/>
              <a:latin typeface="Noto Sans JP"/>
            </a:endParaRPr>
          </a:p>
        </p:txBody>
      </p:sp>
      <p:pic>
        <p:nvPicPr>
          <p:cNvPr id="8194" name="Picture 2">
            <a:extLst>
              <a:ext uri="{FF2B5EF4-FFF2-40B4-BE49-F238E27FC236}">
                <a16:creationId xmlns:a16="http://schemas.microsoft.com/office/drawing/2014/main" id="{1C0B2879-132B-55C5-F57F-EFF9E2E30B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0115" y="2632630"/>
            <a:ext cx="3556681" cy="3472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30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15464" y="561653"/>
            <a:ext cx="10361071" cy="3600986"/>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1</a:t>
            </a:r>
          </a:p>
          <a:p>
            <a:endParaRPr lang="en-US" altLang="ja-JP" sz="1200" dirty="0"/>
          </a:p>
          <a:p>
            <a:r>
              <a:rPr lang="ja-JP" altLang="en-US" sz="2400" dirty="0"/>
              <a:t>次の（１）～（３）に入るものを選択肢から選びなさい。</a:t>
            </a:r>
            <a:endParaRPr lang="en-US" altLang="ja-JP" sz="2400" dirty="0"/>
          </a:p>
          <a:p>
            <a:r>
              <a:rPr lang="ja-JP" altLang="en-US" sz="2400" dirty="0"/>
              <a:t>企業が従業員に対して実施する教育・訓練は、従業員各人が組織の一員として（　　　１　　　）を十分果たせるようにするために行われるものである。従って各人が、自身に課せられた仕事の目的を理解し、その目的を達成するための最良の方法を考えて実行でき、実行後は目的を達成できたかを自ら確認できるようにする配慮が重要である。つまり、（　　　２　　　）、正しい仕事のやり方、仕事の結果の良し悪しの（　　　３　　　）も教えなければならない。</a:t>
            </a:r>
            <a:endParaRPr lang="en-US" altLang="ja-JP" sz="2400" dirty="0"/>
          </a:p>
        </p:txBody>
      </p:sp>
      <p:sp>
        <p:nvSpPr>
          <p:cNvPr id="2" name="テキスト ボックス 1">
            <a:extLst>
              <a:ext uri="{FF2B5EF4-FFF2-40B4-BE49-F238E27FC236}">
                <a16:creationId xmlns:a16="http://schemas.microsoft.com/office/drawing/2014/main" id="{A540C703-E8E4-79B0-F845-5394C15A8D5B}"/>
              </a:ext>
            </a:extLst>
          </p:cNvPr>
          <p:cNvSpPr txBox="1"/>
          <p:nvPr/>
        </p:nvSpPr>
        <p:spPr>
          <a:xfrm>
            <a:off x="1082571" y="4329004"/>
            <a:ext cx="10026855" cy="1569660"/>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技術伝承　　イ</a:t>
            </a:r>
            <a:r>
              <a:rPr lang="en-US" altLang="ja-JP" sz="2400" dirty="0">
                <a:solidFill>
                  <a:srgbClr val="333333"/>
                </a:solidFill>
                <a:latin typeface="Clarimo UD PE Regular"/>
              </a:rPr>
              <a:t>.</a:t>
            </a:r>
            <a:r>
              <a:rPr lang="ja-JP" altLang="en-US" sz="2400" dirty="0">
                <a:solidFill>
                  <a:srgbClr val="333333"/>
                </a:solidFill>
                <a:latin typeface="Clarimo UD PE Regular"/>
              </a:rPr>
              <a:t>期待される役割　ウ</a:t>
            </a:r>
            <a:r>
              <a:rPr lang="en-US" altLang="ja-JP" sz="2400" dirty="0">
                <a:solidFill>
                  <a:srgbClr val="333333"/>
                </a:solidFill>
                <a:latin typeface="Clarimo UD PE Regular"/>
              </a:rPr>
              <a:t>.</a:t>
            </a:r>
            <a:r>
              <a:rPr lang="ja-JP" altLang="en-US" sz="2400" dirty="0">
                <a:solidFill>
                  <a:srgbClr val="333333"/>
                </a:solidFill>
                <a:latin typeface="Clarimo UD PE Regular"/>
              </a:rPr>
              <a:t>職場内教育　エ</a:t>
            </a:r>
            <a:r>
              <a:rPr lang="en-US" altLang="ja-JP" sz="2400" dirty="0">
                <a:solidFill>
                  <a:srgbClr val="333333"/>
                </a:solidFill>
                <a:latin typeface="Clarimo UD PE Regular"/>
              </a:rPr>
              <a:t>.</a:t>
            </a:r>
            <a:r>
              <a:rPr lang="ja-JP" altLang="en-US" sz="2400" dirty="0">
                <a:solidFill>
                  <a:srgbClr val="333333"/>
                </a:solidFill>
                <a:latin typeface="Clarimo UD PE Regular"/>
              </a:rPr>
              <a:t>職場外教育</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ja-JP" altLang="en-US" sz="2400" dirty="0">
                <a:solidFill>
                  <a:srgbClr val="333333"/>
                </a:solidFill>
                <a:latin typeface="Clarimo UD PE Regular"/>
              </a:rPr>
              <a:t>仕事の狙い　カ</a:t>
            </a:r>
            <a:r>
              <a:rPr lang="en-US" altLang="ja-JP" sz="2400" dirty="0">
                <a:solidFill>
                  <a:srgbClr val="333333"/>
                </a:solidFill>
                <a:latin typeface="Clarimo UD PE Regular"/>
              </a:rPr>
              <a:t>.</a:t>
            </a:r>
            <a:r>
              <a:rPr lang="ja-JP" altLang="en-US" sz="2400" dirty="0">
                <a:solidFill>
                  <a:srgbClr val="333333"/>
                </a:solidFill>
                <a:latin typeface="Clarimo UD PE Regular"/>
              </a:rPr>
              <a:t>身だしなみ　　　キ</a:t>
            </a:r>
            <a:r>
              <a:rPr lang="en-US" altLang="ja-JP" sz="2400" dirty="0">
                <a:solidFill>
                  <a:srgbClr val="333333"/>
                </a:solidFill>
                <a:latin typeface="Clarimo UD PE Regular"/>
              </a:rPr>
              <a:t>.</a:t>
            </a:r>
            <a:r>
              <a:rPr lang="ja-JP" altLang="en-US" sz="2400" dirty="0">
                <a:solidFill>
                  <a:srgbClr val="333333"/>
                </a:solidFill>
                <a:latin typeface="Clarimo UD PE Regular"/>
              </a:rPr>
              <a:t>評価の仕方　ク</a:t>
            </a:r>
            <a:r>
              <a:rPr lang="en-US" altLang="ja-JP" sz="2400" dirty="0">
                <a:solidFill>
                  <a:srgbClr val="333333"/>
                </a:solidFill>
                <a:latin typeface="Clarimo UD PE Regular"/>
              </a:rPr>
              <a:t>.</a:t>
            </a:r>
            <a:r>
              <a:rPr lang="ja-JP" altLang="en-US" sz="2400" dirty="0">
                <a:solidFill>
                  <a:srgbClr val="333333"/>
                </a:solidFill>
                <a:latin typeface="Clarimo UD PE Regular"/>
              </a:rPr>
              <a:t>板書の仕方</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ケ</a:t>
            </a:r>
            <a:r>
              <a:rPr lang="en-US" altLang="ja-JP" sz="2400" dirty="0">
                <a:solidFill>
                  <a:srgbClr val="333333"/>
                </a:solidFill>
                <a:latin typeface="Clarimo UD PE Regular"/>
              </a:rPr>
              <a:t>.</a:t>
            </a:r>
            <a:r>
              <a:rPr lang="ja-JP" altLang="en-US" sz="2400" dirty="0">
                <a:solidFill>
                  <a:srgbClr val="333333"/>
                </a:solidFill>
                <a:latin typeface="Clarimo UD PE Regular"/>
              </a:rPr>
              <a:t>整理・整頓　コ</a:t>
            </a:r>
            <a:r>
              <a:rPr lang="en-US" altLang="ja-JP" sz="2400" dirty="0">
                <a:solidFill>
                  <a:srgbClr val="333333"/>
                </a:solidFill>
                <a:latin typeface="Clarimo UD PE Regular"/>
              </a:rPr>
              <a:t>.</a:t>
            </a:r>
            <a:r>
              <a:rPr lang="ja-JP" altLang="en-US" sz="2400" dirty="0">
                <a:solidFill>
                  <a:srgbClr val="333333"/>
                </a:solidFill>
                <a:latin typeface="Clarimo UD PE Regular"/>
              </a:rPr>
              <a:t>コツの掴み方</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89065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15464" y="561653"/>
            <a:ext cx="10361071" cy="3600986"/>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1</a:t>
            </a:r>
          </a:p>
          <a:p>
            <a:endParaRPr lang="en-US" altLang="ja-JP" sz="1200" dirty="0"/>
          </a:p>
          <a:p>
            <a:r>
              <a:rPr lang="ja-JP" altLang="en-US" sz="2400" dirty="0"/>
              <a:t>次の（１）～（３）に入るものを選択肢から選びなさい。</a:t>
            </a:r>
            <a:endParaRPr lang="en-US" altLang="ja-JP" sz="2400" dirty="0"/>
          </a:p>
          <a:p>
            <a:r>
              <a:rPr lang="ja-JP" altLang="en-US" sz="2400" dirty="0"/>
              <a:t>企業が従業員に対して実施する教育・訓練は、従業員各人が組織の一員として（　　　１　　　）を十分果たせるようにするために行われるものである。従って各人が、自身に課せられた仕事の目的を理解し、その目的を達成するための最良の方法を考えて実行でき、実行後は目的を達成できたかを自ら確認できるようにする配慮が重要である。つまり、（　　　２　　　）、正しい仕事のやり方、仕事の結果の良し悪しの（　　　３　　　）も教えなければならない。</a:t>
            </a:r>
            <a:endParaRPr lang="en-US" altLang="ja-JP" sz="2400" dirty="0"/>
          </a:p>
        </p:txBody>
      </p:sp>
      <p:sp>
        <p:nvSpPr>
          <p:cNvPr id="2" name="テキスト ボックス 1">
            <a:extLst>
              <a:ext uri="{FF2B5EF4-FFF2-40B4-BE49-F238E27FC236}">
                <a16:creationId xmlns:a16="http://schemas.microsoft.com/office/drawing/2014/main" id="{A540C703-E8E4-79B0-F845-5394C15A8D5B}"/>
              </a:ext>
            </a:extLst>
          </p:cNvPr>
          <p:cNvSpPr txBox="1"/>
          <p:nvPr/>
        </p:nvSpPr>
        <p:spPr>
          <a:xfrm>
            <a:off x="1082571" y="4329004"/>
            <a:ext cx="10026855" cy="1569660"/>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技術伝承　　イ</a:t>
            </a:r>
            <a:r>
              <a:rPr lang="en-US" altLang="ja-JP" sz="2400" dirty="0">
                <a:solidFill>
                  <a:srgbClr val="333333"/>
                </a:solidFill>
                <a:latin typeface="Clarimo UD PE Regular"/>
              </a:rPr>
              <a:t>.</a:t>
            </a:r>
            <a:r>
              <a:rPr lang="ja-JP" altLang="en-US" sz="2400" dirty="0">
                <a:solidFill>
                  <a:srgbClr val="333333"/>
                </a:solidFill>
                <a:latin typeface="Clarimo UD PE Regular"/>
              </a:rPr>
              <a:t>期待される役割　ウ</a:t>
            </a:r>
            <a:r>
              <a:rPr lang="en-US" altLang="ja-JP" sz="2400" dirty="0">
                <a:solidFill>
                  <a:srgbClr val="333333"/>
                </a:solidFill>
                <a:latin typeface="Clarimo UD PE Regular"/>
              </a:rPr>
              <a:t>.</a:t>
            </a:r>
            <a:r>
              <a:rPr lang="ja-JP" altLang="en-US" sz="2400" dirty="0">
                <a:solidFill>
                  <a:srgbClr val="333333"/>
                </a:solidFill>
                <a:latin typeface="Clarimo UD PE Regular"/>
              </a:rPr>
              <a:t>職場内教育　エ</a:t>
            </a:r>
            <a:r>
              <a:rPr lang="en-US" altLang="ja-JP" sz="2400" dirty="0">
                <a:solidFill>
                  <a:srgbClr val="333333"/>
                </a:solidFill>
                <a:latin typeface="Clarimo UD PE Regular"/>
              </a:rPr>
              <a:t>.</a:t>
            </a:r>
            <a:r>
              <a:rPr lang="ja-JP" altLang="en-US" sz="2400" dirty="0">
                <a:solidFill>
                  <a:srgbClr val="333333"/>
                </a:solidFill>
                <a:latin typeface="Clarimo UD PE Regular"/>
              </a:rPr>
              <a:t>職場外教育</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ja-JP" altLang="en-US" sz="2400" dirty="0">
                <a:solidFill>
                  <a:srgbClr val="333333"/>
                </a:solidFill>
                <a:latin typeface="Clarimo UD PE Regular"/>
              </a:rPr>
              <a:t>仕事の狙い　カ</a:t>
            </a:r>
            <a:r>
              <a:rPr lang="en-US" altLang="ja-JP" sz="2400" dirty="0">
                <a:solidFill>
                  <a:srgbClr val="333333"/>
                </a:solidFill>
                <a:latin typeface="Clarimo UD PE Regular"/>
              </a:rPr>
              <a:t>.</a:t>
            </a:r>
            <a:r>
              <a:rPr lang="ja-JP" altLang="en-US" sz="2400" dirty="0">
                <a:solidFill>
                  <a:srgbClr val="333333"/>
                </a:solidFill>
                <a:latin typeface="Clarimo UD PE Regular"/>
              </a:rPr>
              <a:t>身だしなみ　　　キ</a:t>
            </a:r>
            <a:r>
              <a:rPr lang="en-US" altLang="ja-JP" sz="2400" dirty="0">
                <a:solidFill>
                  <a:srgbClr val="333333"/>
                </a:solidFill>
                <a:latin typeface="Clarimo UD PE Regular"/>
              </a:rPr>
              <a:t>.</a:t>
            </a:r>
            <a:r>
              <a:rPr lang="ja-JP" altLang="en-US" sz="2400" dirty="0">
                <a:solidFill>
                  <a:srgbClr val="333333"/>
                </a:solidFill>
                <a:latin typeface="Clarimo UD PE Regular"/>
              </a:rPr>
              <a:t>評価の仕方　ク</a:t>
            </a:r>
            <a:r>
              <a:rPr lang="en-US" altLang="ja-JP" sz="2400" dirty="0">
                <a:solidFill>
                  <a:srgbClr val="333333"/>
                </a:solidFill>
                <a:latin typeface="Clarimo UD PE Regular"/>
              </a:rPr>
              <a:t>.</a:t>
            </a:r>
            <a:r>
              <a:rPr lang="ja-JP" altLang="en-US" sz="2400" dirty="0">
                <a:solidFill>
                  <a:srgbClr val="333333"/>
                </a:solidFill>
                <a:latin typeface="Clarimo UD PE Regular"/>
              </a:rPr>
              <a:t>板書の仕方</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ケ</a:t>
            </a:r>
            <a:r>
              <a:rPr lang="en-US" altLang="ja-JP" sz="2400" dirty="0">
                <a:solidFill>
                  <a:srgbClr val="333333"/>
                </a:solidFill>
                <a:latin typeface="Clarimo UD PE Regular"/>
              </a:rPr>
              <a:t>.</a:t>
            </a:r>
            <a:r>
              <a:rPr lang="ja-JP" altLang="en-US" sz="2400" dirty="0">
                <a:solidFill>
                  <a:srgbClr val="333333"/>
                </a:solidFill>
                <a:latin typeface="Clarimo UD PE Regular"/>
              </a:rPr>
              <a:t>整理・整頓　コ</a:t>
            </a:r>
            <a:r>
              <a:rPr lang="en-US" altLang="ja-JP" sz="2400" dirty="0">
                <a:solidFill>
                  <a:srgbClr val="333333"/>
                </a:solidFill>
                <a:latin typeface="Clarimo UD PE Regular"/>
              </a:rPr>
              <a:t>.</a:t>
            </a:r>
            <a:r>
              <a:rPr lang="ja-JP" altLang="en-US" sz="2400" dirty="0">
                <a:solidFill>
                  <a:srgbClr val="333333"/>
                </a:solidFill>
                <a:latin typeface="Clarimo UD PE Regular"/>
              </a:rPr>
              <a:t>コツの掴み方</a:t>
            </a:r>
            <a:endParaRPr lang="en-US" altLang="ja-JP" sz="2400" dirty="0">
              <a:solidFill>
                <a:srgbClr val="333333"/>
              </a:solidFill>
              <a:latin typeface="Clarimo UD PE Regular"/>
            </a:endParaRPr>
          </a:p>
        </p:txBody>
      </p:sp>
      <p:sp>
        <p:nvSpPr>
          <p:cNvPr id="3" name="テキスト ボックス 2">
            <a:extLst>
              <a:ext uri="{FF2B5EF4-FFF2-40B4-BE49-F238E27FC236}">
                <a16:creationId xmlns:a16="http://schemas.microsoft.com/office/drawing/2014/main" id="{6061096C-59BC-CBB6-1377-FDD0A2B0041F}"/>
              </a:ext>
            </a:extLst>
          </p:cNvPr>
          <p:cNvSpPr txBox="1"/>
          <p:nvPr/>
        </p:nvSpPr>
        <p:spPr>
          <a:xfrm>
            <a:off x="1875535" y="1880756"/>
            <a:ext cx="2198626" cy="369332"/>
          </a:xfrm>
          <a:prstGeom prst="rect">
            <a:avLst/>
          </a:prstGeom>
          <a:solidFill>
            <a:schemeClr val="bg1"/>
          </a:solidFill>
        </p:spPr>
        <p:txBody>
          <a:bodyPr wrap="square" rtlCol="0">
            <a:spAutoFit/>
          </a:bodyPr>
          <a:lstStyle/>
          <a:p>
            <a:pPr algn="ctr"/>
            <a:r>
              <a:rPr kumimoji="1" lang="ja-JP" altLang="en-US" b="1" dirty="0">
                <a:solidFill>
                  <a:srgbClr val="FF0000"/>
                </a:solidFill>
              </a:rPr>
              <a:t>イ</a:t>
            </a:r>
            <a:r>
              <a:rPr kumimoji="1" lang="en-US" altLang="ja-JP" b="1" dirty="0">
                <a:solidFill>
                  <a:srgbClr val="FF0000"/>
                </a:solidFill>
              </a:rPr>
              <a:t>.</a:t>
            </a:r>
            <a:r>
              <a:rPr kumimoji="1" lang="ja-JP" altLang="en-US" b="1" dirty="0">
                <a:solidFill>
                  <a:srgbClr val="FF0000"/>
                </a:solidFill>
              </a:rPr>
              <a:t>期待される役割</a:t>
            </a:r>
          </a:p>
        </p:txBody>
      </p:sp>
      <p:sp>
        <p:nvSpPr>
          <p:cNvPr id="5" name="テキスト ボックス 4">
            <a:extLst>
              <a:ext uri="{FF2B5EF4-FFF2-40B4-BE49-F238E27FC236}">
                <a16:creationId xmlns:a16="http://schemas.microsoft.com/office/drawing/2014/main" id="{8810EDE5-CB94-857E-37A8-9C8962DDA996}"/>
              </a:ext>
            </a:extLst>
          </p:cNvPr>
          <p:cNvSpPr txBox="1"/>
          <p:nvPr/>
        </p:nvSpPr>
        <p:spPr>
          <a:xfrm>
            <a:off x="1265935" y="3333725"/>
            <a:ext cx="2198626" cy="369332"/>
          </a:xfrm>
          <a:prstGeom prst="rect">
            <a:avLst/>
          </a:prstGeom>
          <a:solidFill>
            <a:schemeClr val="bg1"/>
          </a:solidFill>
        </p:spPr>
        <p:txBody>
          <a:bodyPr wrap="square" rtlCol="0">
            <a:spAutoFit/>
          </a:bodyPr>
          <a:lstStyle/>
          <a:p>
            <a:pPr algn="ctr"/>
            <a:r>
              <a:rPr lang="ja-JP" altLang="en-US" b="1" dirty="0">
                <a:solidFill>
                  <a:srgbClr val="FF0000"/>
                </a:solidFill>
              </a:rPr>
              <a:t>オ</a:t>
            </a:r>
            <a:r>
              <a:rPr kumimoji="1" lang="en-US" altLang="ja-JP" b="1" dirty="0">
                <a:solidFill>
                  <a:srgbClr val="FF0000"/>
                </a:solidFill>
              </a:rPr>
              <a:t>.</a:t>
            </a:r>
            <a:r>
              <a:rPr kumimoji="1" lang="ja-JP" altLang="en-US" b="1" dirty="0">
                <a:solidFill>
                  <a:srgbClr val="FF0000"/>
                </a:solidFill>
              </a:rPr>
              <a:t>仕事の狙い</a:t>
            </a:r>
          </a:p>
        </p:txBody>
      </p:sp>
      <p:sp>
        <p:nvSpPr>
          <p:cNvPr id="6" name="テキスト ボックス 5">
            <a:extLst>
              <a:ext uri="{FF2B5EF4-FFF2-40B4-BE49-F238E27FC236}">
                <a16:creationId xmlns:a16="http://schemas.microsoft.com/office/drawing/2014/main" id="{1B2A5456-2133-4AC7-6F3D-0E5DE49AF889}"/>
              </a:ext>
            </a:extLst>
          </p:cNvPr>
          <p:cNvSpPr txBox="1"/>
          <p:nvPr/>
        </p:nvSpPr>
        <p:spPr>
          <a:xfrm>
            <a:off x="1265935" y="3731910"/>
            <a:ext cx="2198626" cy="369332"/>
          </a:xfrm>
          <a:prstGeom prst="rect">
            <a:avLst/>
          </a:prstGeom>
          <a:solidFill>
            <a:schemeClr val="bg1"/>
          </a:solidFill>
        </p:spPr>
        <p:txBody>
          <a:bodyPr wrap="square" rtlCol="0">
            <a:spAutoFit/>
          </a:bodyPr>
          <a:lstStyle/>
          <a:p>
            <a:pPr algn="ctr"/>
            <a:r>
              <a:rPr lang="ja-JP" altLang="en-US" b="1" dirty="0">
                <a:solidFill>
                  <a:srgbClr val="FF0000"/>
                </a:solidFill>
              </a:rPr>
              <a:t>キ</a:t>
            </a:r>
            <a:r>
              <a:rPr kumimoji="1" lang="en-US" altLang="ja-JP" b="1" dirty="0">
                <a:solidFill>
                  <a:srgbClr val="FF0000"/>
                </a:solidFill>
              </a:rPr>
              <a:t>.</a:t>
            </a:r>
            <a:r>
              <a:rPr kumimoji="1" lang="ja-JP" altLang="en-US" b="1" dirty="0">
                <a:solidFill>
                  <a:srgbClr val="FF0000"/>
                </a:solidFill>
              </a:rPr>
              <a:t>評価の仕方</a:t>
            </a:r>
          </a:p>
        </p:txBody>
      </p:sp>
    </p:spTree>
    <p:extLst>
      <p:ext uri="{BB962C8B-B14F-4D97-AF65-F5344CB8AC3E}">
        <p14:creationId xmlns:p14="http://schemas.microsoft.com/office/powerpoint/2010/main" val="3082507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15464" y="561653"/>
            <a:ext cx="10361071" cy="3600986"/>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2</a:t>
            </a:r>
          </a:p>
          <a:p>
            <a:endParaRPr lang="en-US" altLang="ja-JP" sz="1200" dirty="0"/>
          </a:p>
          <a:p>
            <a:r>
              <a:rPr lang="ja-JP" altLang="en-US" sz="2400" dirty="0"/>
              <a:t>次の（１）～（３）に入るものを選択肢から選びなさい。</a:t>
            </a:r>
            <a:endParaRPr lang="en-US" altLang="ja-JP" sz="2400" dirty="0"/>
          </a:p>
          <a:p>
            <a:r>
              <a:rPr lang="ja-JP" altLang="en-US" sz="2400" dirty="0"/>
              <a:t>企業での人材を教育・訓練する方法には、実際の仕事を通して学ぶ</a:t>
            </a:r>
            <a:r>
              <a:rPr lang="en-US" altLang="ja-JP" sz="2400" dirty="0"/>
              <a:t>OJT</a:t>
            </a:r>
            <a:r>
              <a:rPr lang="ja-JP" altLang="en-US" sz="2400" dirty="0"/>
              <a:t>といわれる（　　　１　　　）と、それを補完するものとして位置づけられている</a:t>
            </a:r>
            <a:r>
              <a:rPr lang="en-US" altLang="ja-JP" sz="2400" dirty="0"/>
              <a:t>Off-JT</a:t>
            </a:r>
            <a:r>
              <a:rPr lang="ja-JP" altLang="en-US" sz="2400" dirty="0"/>
              <a:t>といわれる（　　　２　　　）がある。</a:t>
            </a:r>
            <a:endParaRPr lang="en-US" altLang="ja-JP" sz="2400" dirty="0"/>
          </a:p>
          <a:p>
            <a:r>
              <a:rPr lang="en-US" altLang="ja-JP" sz="2400" dirty="0"/>
              <a:t>OJT</a:t>
            </a:r>
            <a:r>
              <a:rPr lang="ja-JP" altLang="en-US" sz="2400" dirty="0"/>
              <a:t>とは、従業員各人が組織の一員として機能していくために、担当業務に求められる行動ができるよう、知識を行動に活かす腕前ともいわれる重要な（　　　３　　　）である。仕事の現場で実務に携わりながら習得させるもので、</a:t>
            </a:r>
            <a:r>
              <a:rPr lang="en-US" altLang="ja-JP" sz="2400" dirty="0"/>
              <a:t>OJT</a:t>
            </a:r>
            <a:r>
              <a:rPr lang="ja-JP" altLang="en-US" sz="2400" dirty="0"/>
              <a:t>は従業員の教育訓練法の基本である。</a:t>
            </a:r>
            <a:endParaRPr lang="en-US" altLang="ja-JP" sz="2400" dirty="0"/>
          </a:p>
        </p:txBody>
      </p:sp>
      <p:sp>
        <p:nvSpPr>
          <p:cNvPr id="2" name="テキスト ボックス 1">
            <a:extLst>
              <a:ext uri="{FF2B5EF4-FFF2-40B4-BE49-F238E27FC236}">
                <a16:creationId xmlns:a16="http://schemas.microsoft.com/office/drawing/2014/main" id="{A540C703-E8E4-79B0-F845-5394C15A8D5B}"/>
              </a:ext>
            </a:extLst>
          </p:cNvPr>
          <p:cNvSpPr txBox="1"/>
          <p:nvPr/>
        </p:nvSpPr>
        <p:spPr>
          <a:xfrm>
            <a:off x="1082571" y="4329004"/>
            <a:ext cx="10026855" cy="1569660"/>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技術伝承　　イ</a:t>
            </a:r>
            <a:r>
              <a:rPr lang="en-US" altLang="ja-JP" sz="2400" dirty="0">
                <a:solidFill>
                  <a:srgbClr val="333333"/>
                </a:solidFill>
                <a:latin typeface="Clarimo UD PE Regular"/>
              </a:rPr>
              <a:t>.</a:t>
            </a:r>
            <a:r>
              <a:rPr lang="ja-JP" altLang="en-US" sz="2400" dirty="0">
                <a:solidFill>
                  <a:srgbClr val="333333"/>
                </a:solidFill>
                <a:latin typeface="Clarimo UD PE Regular"/>
              </a:rPr>
              <a:t>期待される役割　ウ</a:t>
            </a:r>
            <a:r>
              <a:rPr lang="en-US" altLang="ja-JP" sz="2400" dirty="0">
                <a:solidFill>
                  <a:srgbClr val="333333"/>
                </a:solidFill>
                <a:latin typeface="Clarimo UD PE Regular"/>
              </a:rPr>
              <a:t>.</a:t>
            </a:r>
            <a:r>
              <a:rPr lang="ja-JP" altLang="en-US" sz="2400" dirty="0">
                <a:solidFill>
                  <a:srgbClr val="333333"/>
                </a:solidFill>
                <a:latin typeface="Clarimo UD PE Regular"/>
              </a:rPr>
              <a:t>職場内教育　エ</a:t>
            </a:r>
            <a:r>
              <a:rPr lang="en-US" altLang="ja-JP" sz="2400" dirty="0">
                <a:solidFill>
                  <a:srgbClr val="333333"/>
                </a:solidFill>
                <a:latin typeface="Clarimo UD PE Regular"/>
              </a:rPr>
              <a:t>.</a:t>
            </a:r>
            <a:r>
              <a:rPr lang="ja-JP" altLang="en-US" sz="2400" dirty="0">
                <a:solidFill>
                  <a:srgbClr val="333333"/>
                </a:solidFill>
                <a:latin typeface="Clarimo UD PE Regular"/>
              </a:rPr>
              <a:t>職場外教育</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ja-JP" altLang="en-US" sz="2400" dirty="0">
                <a:solidFill>
                  <a:srgbClr val="333333"/>
                </a:solidFill>
                <a:latin typeface="Clarimo UD PE Regular"/>
              </a:rPr>
              <a:t>仕事の狙い　カ</a:t>
            </a:r>
            <a:r>
              <a:rPr lang="en-US" altLang="ja-JP" sz="2400" dirty="0">
                <a:solidFill>
                  <a:srgbClr val="333333"/>
                </a:solidFill>
                <a:latin typeface="Clarimo UD PE Regular"/>
              </a:rPr>
              <a:t>.</a:t>
            </a:r>
            <a:r>
              <a:rPr lang="ja-JP" altLang="en-US" sz="2400" dirty="0">
                <a:solidFill>
                  <a:srgbClr val="333333"/>
                </a:solidFill>
                <a:latin typeface="Clarimo UD PE Regular"/>
              </a:rPr>
              <a:t>身だしなみ　　　キ</a:t>
            </a:r>
            <a:r>
              <a:rPr lang="en-US" altLang="ja-JP" sz="2400" dirty="0">
                <a:solidFill>
                  <a:srgbClr val="333333"/>
                </a:solidFill>
                <a:latin typeface="Clarimo UD PE Regular"/>
              </a:rPr>
              <a:t>.</a:t>
            </a:r>
            <a:r>
              <a:rPr lang="ja-JP" altLang="en-US" sz="2400" dirty="0">
                <a:solidFill>
                  <a:srgbClr val="333333"/>
                </a:solidFill>
                <a:latin typeface="Clarimo UD PE Regular"/>
              </a:rPr>
              <a:t>評価の仕方　ク</a:t>
            </a:r>
            <a:r>
              <a:rPr lang="en-US" altLang="ja-JP" sz="2400" dirty="0">
                <a:solidFill>
                  <a:srgbClr val="333333"/>
                </a:solidFill>
                <a:latin typeface="Clarimo UD PE Regular"/>
              </a:rPr>
              <a:t>.</a:t>
            </a:r>
            <a:r>
              <a:rPr lang="ja-JP" altLang="en-US" sz="2400" dirty="0">
                <a:solidFill>
                  <a:srgbClr val="333333"/>
                </a:solidFill>
                <a:latin typeface="Clarimo UD PE Regular"/>
              </a:rPr>
              <a:t>板書の仕方</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ケ</a:t>
            </a:r>
            <a:r>
              <a:rPr lang="en-US" altLang="ja-JP" sz="2400" dirty="0">
                <a:solidFill>
                  <a:srgbClr val="333333"/>
                </a:solidFill>
                <a:latin typeface="Clarimo UD PE Regular"/>
              </a:rPr>
              <a:t>.</a:t>
            </a:r>
            <a:r>
              <a:rPr lang="ja-JP" altLang="en-US" sz="2400" dirty="0">
                <a:solidFill>
                  <a:srgbClr val="333333"/>
                </a:solidFill>
                <a:latin typeface="Clarimo UD PE Regular"/>
              </a:rPr>
              <a:t>整理・整頓　コ</a:t>
            </a:r>
            <a:r>
              <a:rPr lang="en-US" altLang="ja-JP" sz="2400" dirty="0">
                <a:solidFill>
                  <a:srgbClr val="333333"/>
                </a:solidFill>
                <a:latin typeface="Clarimo UD PE Regular"/>
              </a:rPr>
              <a:t>.</a:t>
            </a:r>
            <a:r>
              <a:rPr lang="ja-JP" altLang="en-US" sz="2400" dirty="0">
                <a:solidFill>
                  <a:srgbClr val="333333"/>
                </a:solidFill>
                <a:latin typeface="Clarimo UD PE Regular"/>
              </a:rPr>
              <a:t>コツの掴み方</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1624061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15464" y="561653"/>
            <a:ext cx="10361071" cy="3600986"/>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2</a:t>
            </a:r>
          </a:p>
          <a:p>
            <a:endParaRPr lang="en-US" altLang="ja-JP" sz="1200" dirty="0"/>
          </a:p>
          <a:p>
            <a:r>
              <a:rPr lang="ja-JP" altLang="en-US" sz="2400" dirty="0"/>
              <a:t>次の（１）～（３）に入るものを選択肢から選びなさい。</a:t>
            </a:r>
            <a:endParaRPr lang="en-US" altLang="ja-JP" sz="2400" dirty="0"/>
          </a:p>
          <a:p>
            <a:r>
              <a:rPr lang="ja-JP" altLang="en-US" sz="2400" dirty="0"/>
              <a:t>企業での人材を教育・訓練する方法には、実際の仕事を通して学ぶ</a:t>
            </a:r>
            <a:r>
              <a:rPr lang="en-US" altLang="ja-JP" sz="2400" dirty="0"/>
              <a:t>OJT</a:t>
            </a:r>
            <a:r>
              <a:rPr lang="ja-JP" altLang="en-US" sz="2400" dirty="0"/>
              <a:t>といわれる（　　　１　　　）と、それを補完するものとして位置づけられている</a:t>
            </a:r>
            <a:r>
              <a:rPr lang="en-US" altLang="ja-JP" sz="2400" dirty="0"/>
              <a:t>Off-JT</a:t>
            </a:r>
            <a:r>
              <a:rPr lang="ja-JP" altLang="en-US" sz="2400" dirty="0"/>
              <a:t>といわれる（　　　２　　　）がある。</a:t>
            </a:r>
            <a:endParaRPr lang="en-US" altLang="ja-JP" sz="2400" dirty="0"/>
          </a:p>
          <a:p>
            <a:r>
              <a:rPr lang="en-US" altLang="ja-JP" sz="2400" dirty="0"/>
              <a:t>OJT</a:t>
            </a:r>
            <a:r>
              <a:rPr lang="ja-JP" altLang="en-US" sz="2400" dirty="0"/>
              <a:t>とは、従業員各人が組織の一員として機能していくために、担当業務に求められる行動ができるよう、知識を行動に活かす腕前ともいわれる重要な（　　　３　　　）である。仕事の現場で実務に携わりながら習得させるもので、</a:t>
            </a:r>
            <a:r>
              <a:rPr lang="en-US" altLang="ja-JP" sz="2400" dirty="0"/>
              <a:t>OJT</a:t>
            </a:r>
            <a:r>
              <a:rPr lang="ja-JP" altLang="en-US" sz="2400" dirty="0"/>
              <a:t>は従業員の教育訓練法の基本である。</a:t>
            </a:r>
            <a:endParaRPr lang="en-US" altLang="ja-JP" sz="2400" dirty="0"/>
          </a:p>
        </p:txBody>
      </p:sp>
      <p:sp>
        <p:nvSpPr>
          <p:cNvPr id="2" name="テキスト ボックス 1">
            <a:extLst>
              <a:ext uri="{FF2B5EF4-FFF2-40B4-BE49-F238E27FC236}">
                <a16:creationId xmlns:a16="http://schemas.microsoft.com/office/drawing/2014/main" id="{A540C703-E8E4-79B0-F845-5394C15A8D5B}"/>
              </a:ext>
            </a:extLst>
          </p:cNvPr>
          <p:cNvSpPr txBox="1"/>
          <p:nvPr/>
        </p:nvSpPr>
        <p:spPr>
          <a:xfrm>
            <a:off x="1082571" y="4329004"/>
            <a:ext cx="10026855" cy="1569660"/>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技術伝承　　イ</a:t>
            </a:r>
            <a:r>
              <a:rPr lang="en-US" altLang="ja-JP" sz="2400" dirty="0">
                <a:solidFill>
                  <a:srgbClr val="333333"/>
                </a:solidFill>
                <a:latin typeface="Clarimo UD PE Regular"/>
              </a:rPr>
              <a:t>.</a:t>
            </a:r>
            <a:r>
              <a:rPr lang="ja-JP" altLang="en-US" sz="2400" dirty="0">
                <a:solidFill>
                  <a:srgbClr val="333333"/>
                </a:solidFill>
                <a:latin typeface="Clarimo UD PE Regular"/>
              </a:rPr>
              <a:t>期待される役割　ウ</a:t>
            </a:r>
            <a:r>
              <a:rPr lang="en-US" altLang="ja-JP" sz="2400" dirty="0">
                <a:solidFill>
                  <a:srgbClr val="333333"/>
                </a:solidFill>
                <a:latin typeface="Clarimo UD PE Regular"/>
              </a:rPr>
              <a:t>.</a:t>
            </a:r>
            <a:r>
              <a:rPr lang="ja-JP" altLang="en-US" sz="2400" dirty="0">
                <a:solidFill>
                  <a:srgbClr val="333333"/>
                </a:solidFill>
                <a:latin typeface="Clarimo UD PE Regular"/>
              </a:rPr>
              <a:t>職場内教育　エ</a:t>
            </a:r>
            <a:r>
              <a:rPr lang="en-US" altLang="ja-JP" sz="2400" dirty="0">
                <a:solidFill>
                  <a:srgbClr val="333333"/>
                </a:solidFill>
                <a:latin typeface="Clarimo UD PE Regular"/>
              </a:rPr>
              <a:t>.</a:t>
            </a:r>
            <a:r>
              <a:rPr lang="ja-JP" altLang="en-US" sz="2400" dirty="0">
                <a:solidFill>
                  <a:srgbClr val="333333"/>
                </a:solidFill>
                <a:latin typeface="Clarimo UD PE Regular"/>
              </a:rPr>
              <a:t>職場外教育</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オ</a:t>
            </a:r>
            <a:r>
              <a:rPr lang="en-US" altLang="ja-JP" sz="2400" dirty="0">
                <a:solidFill>
                  <a:srgbClr val="333333"/>
                </a:solidFill>
                <a:latin typeface="Clarimo UD PE Regular"/>
              </a:rPr>
              <a:t>.</a:t>
            </a:r>
            <a:r>
              <a:rPr lang="ja-JP" altLang="en-US" sz="2400" dirty="0">
                <a:solidFill>
                  <a:srgbClr val="333333"/>
                </a:solidFill>
                <a:latin typeface="Clarimo UD PE Regular"/>
              </a:rPr>
              <a:t>仕事の狙い　カ</a:t>
            </a:r>
            <a:r>
              <a:rPr lang="en-US" altLang="ja-JP" sz="2400" dirty="0">
                <a:solidFill>
                  <a:srgbClr val="333333"/>
                </a:solidFill>
                <a:latin typeface="Clarimo UD PE Regular"/>
              </a:rPr>
              <a:t>.</a:t>
            </a:r>
            <a:r>
              <a:rPr lang="ja-JP" altLang="en-US" sz="2400" dirty="0">
                <a:solidFill>
                  <a:srgbClr val="333333"/>
                </a:solidFill>
                <a:latin typeface="Clarimo UD PE Regular"/>
              </a:rPr>
              <a:t>身だしなみ　　　キ</a:t>
            </a:r>
            <a:r>
              <a:rPr lang="en-US" altLang="ja-JP" sz="2400" dirty="0">
                <a:solidFill>
                  <a:srgbClr val="333333"/>
                </a:solidFill>
                <a:latin typeface="Clarimo UD PE Regular"/>
              </a:rPr>
              <a:t>.</a:t>
            </a:r>
            <a:r>
              <a:rPr lang="ja-JP" altLang="en-US" sz="2400" dirty="0">
                <a:solidFill>
                  <a:srgbClr val="333333"/>
                </a:solidFill>
                <a:latin typeface="Clarimo UD PE Regular"/>
              </a:rPr>
              <a:t>評価の仕方　ク</a:t>
            </a:r>
            <a:r>
              <a:rPr lang="en-US" altLang="ja-JP" sz="2400" dirty="0">
                <a:solidFill>
                  <a:srgbClr val="333333"/>
                </a:solidFill>
                <a:latin typeface="Clarimo UD PE Regular"/>
              </a:rPr>
              <a:t>.</a:t>
            </a:r>
            <a:r>
              <a:rPr lang="ja-JP" altLang="en-US" sz="2400" dirty="0">
                <a:solidFill>
                  <a:srgbClr val="333333"/>
                </a:solidFill>
                <a:latin typeface="Clarimo UD PE Regular"/>
              </a:rPr>
              <a:t>板書の仕方</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ケ</a:t>
            </a:r>
            <a:r>
              <a:rPr lang="en-US" altLang="ja-JP" sz="2400" dirty="0">
                <a:solidFill>
                  <a:srgbClr val="333333"/>
                </a:solidFill>
                <a:latin typeface="Clarimo UD PE Regular"/>
              </a:rPr>
              <a:t>.</a:t>
            </a:r>
            <a:r>
              <a:rPr lang="ja-JP" altLang="en-US" sz="2400" dirty="0">
                <a:solidFill>
                  <a:srgbClr val="333333"/>
                </a:solidFill>
                <a:latin typeface="Clarimo UD PE Regular"/>
              </a:rPr>
              <a:t>整理・整頓　コ</a:t>
            </a:r>
            <a:r>
              <a:rPr lang="en-US" altLang="ja-JP" sz="2400" dirty="0">
                <a:solidFill>
                  <a:srgbClr val="333333"/>
                </a:solidFill>
                <a:latin typeface="Clarimo UD PE Regular"/>
              </a:rPr>
              <a:t>.</a:t>
            </a:r>
            <a:r>
              <a:rPr lang="ja-JP" altLang="en-US" sz="2400" dirty="0">
                <a:solidFill>
                  <a:srgbClr val="333333"/>
                </a:solidFill>
                <a:latin typeface="Clarimo UD PE Regular"/>
              </a:rPr>
              <a:t>コツの掴み方</a:t>
            </a:r>
            <a:endParaRPr lang="en-US" altLang="ja-JP" sz="2400" dirty="0">
              <a:solidFill>
                <a:srgbClr val="333333"/>
              </a:solidFill>
              <a:latin typeface="Clarimo UD PE Regular"/>
            </a:endParaRPr>
          </a:p>
        </p:txBody>
      </p:sp>
      <p:sp>
        <p:nvSpPr>
          <p:cNvPr id="7" name="テキスト ボックス 6">
            <a:extLst>
              <a:ext uri="{FF2B5EF4-FFF2-40B4-BE49-F238E27FC236}">
                <a16:creationId xmlns:a16="http://schemas.microsoft.com/office/drawing/2014/main" id="{14AE2A93-56E2-4892-D0EB-3443516A0AAA}"/>
              </a:ext>
            </a:extLst>
          </p:cNvPr>
          <p:cNvSpPr txBox="1"/>
          <p:nvPr/>
        </p:nvSpPr>
        <p:spPr>
          <a:xfrm>
            <a:off x="2546095" y="1882790"/>
            <a:ext cx="2066545" cy="369332"/>
          </a:xfrm>
          <a:prstGeom prst="rect">
            <a:avLst/>
          </a:prstGeom>
          <a:solidFill>
            <a:schemeClr val="bg1"/>
          </a:solidFill>
        </p:spPr>
        <p:txBody>
          <a:bodyPr wrap="square" rtlCol="0">
            <a:spAutoFit/>
          </a:bodyPr>
          <a:lstStyle/>
          <a:p>
            <a:pPr algn="ctr"/>
            <a:r>
              <a:rPr kumimoji="1" lang="ja-JP" altLang="en-US" b="1" dirty="0">
                <a:solidFill>
                  <a:srgbClr val="FF0000"/>
                </a:solidFill>
              </a:rPr>
              <a:t>ウ</a:t>
            </a:r>
            <a:r>
              <a:rPr kumimoji="1" lang="en-US" altLang="ja-JP" b="1" dirty="0">
                <a:solidFill>
                  <a:srgbClr val="FF0000"/>
                </a:solidFill>
              </a:rPr>
              <a:t>.</a:t>
            </a:r>
            <a:r>
              <a:rPr kumimoji="1" lang="ja-JP" altLang="en-US" b="1" dirty="0">
                <a:solidFill>
                  <a:srgbClr val="FF0000"/>
                </a:solidFill>
              </a:rPr>
              <a:t>職場内教育</a:t>
            </a:r>
          </a:p>
        </p:txBody>
      </p:sp>
      <p:sp>
        <p:nvSpPr>
          <p:cNvPr id="8" name="テキスト ボックス 7">
            <a:extLst>
              <a:ext uri="{FF2B5EF4-FFF2-40B4-BE49-F238E27FC236}">
                <a16:creationId xmlns:a16="http://schemas.microsoft.com/office/drawing/2014/main" id="{797C5A49-E116-BB60-3472-8B436ADC899E}"/>
              </a:ext>
            </a:extLst>
          </p:cNvPr>
          <p:cNvSpPr txBox="1"/>
          <p:nvPr/>
        </p:nvSpPr>
        <p:spPr>
          <a:xfrm>
            <a:off x="4653280" y="2258884"/>
            <a:ext cx="2066545" cy="369332"/>
          </a:xfrm>
          <a:prstGeom prst="rect">
            <a:avLst/>
          </a:prstGeom>
          <a:solidFill>
            <a:schemeClr val="bg1"/>
          </a:solidFill>
        </p:spPr>
        <p:txBody>
          <a:bodyPr wrap="square" rtlCol="0">
            <a:spAutoFit/>
          </a:bodyPr>
          <a:lstStyle/>
          <a:p>
            <a:pPr algn="ctr"/>
            <a:r>
              <a:rPr lang="ja-JP" altLang="en-US" b="1" dirty="0">
                <a:solidFill>
                  <a:srgbClr val="FF0000"/>
                </a:solidFill>
              </a:rPr>
              <a:t>エ</a:t>
            </a:r>
            <a:r>
              <a:rPr kumimoji="1" lang="en-US" altLang="ja-JP" b="1" dirty="0">
                <a:solidFill>
                  <a:srgbClr val="FF0000"/>
                </a:solidFill>
              </a:rPr>
              <a:t>.</a:t>
            </a:r>
            <a:r>
              <a:rPr kumimoji="1" lang="ja-JP" altLang="en-US" b="1" dirty="0">
                <a:solidFill>
                  <a:srgbClr val="FF0000"/>
                </a:solidFill>
              </a:rPr>
              <a:t>職場外教育</a:t>
            </a:r>
          </a:p>
        </p:txBody>
      </p:sp>
      <p:sp>
        <p:nvSpPr>
          <p:cNvPr id="9" name="テキスト ボックス 8">
            <a:extLst>
              <a:ext uri="{FF2B5EF4-FFF2-40B4-BE49-F238E27FC236}">
                <a16:creationId xmlns:a16="http://schemas.microsoft.com/office/drawing/2014/main" id="{53FF7D32-7B4F-5791-22D6-0E4BF242252F}"/>
              </a:ext>
            </a:extLst>
          </p:cNvPr>
          <p:cNvSpPr txBox="1"/>
          <p:nvPr/>
        </p:nvSpPr>
        <p:spPr>
          <a:xfrm>
            <a:off x="1956815" y="3347953"/>
            <a:ext cx="2066545" cy="369332"/>
          </a:xfrm>
          <a:prstGeom prst="rect">
            <a:avLst/>
          </a:prstGeom>
          <a:solidFill>
            <a:schemeClr val="bg1"/>
          </a:solidFill>
        </p:spPr>
        <p:txBody>
          <a:bodyPr wrap="square" rtlCol="0">
            <a:spAutoFit/>
          </a:bodyPr>
          <a:lstStyle/>
          <a:p>
            <a:pPr algn="ctr"/>
            <a:r>
              <a:rPr lang="ja-JP" altLang="en-US" b="1" dirty="0">
                <a:solidFill>
                  <a:srgbClr val="FF0000"/>
                </a:solidFill>
              </a:rPr>
              <a:t>ア</a:t>
            </a:r>
            <a:r>
              <a:rPr lang="en-US" altLang="ja-JP" b="1" dirty="0">
                <a:solidFill>
                  <a:srgbClr val="FF0000"/>
                </a:solidFill>
              </a:rPr>
              <a:t>.</a:t>
            </a:r>
            <a:r>
              <a:rPr lang="ja-JP" altLang="en-US" b="1" dirty="0">
                <a:solidFill>
                  <a:srgbClr val="FF0000"/>
                </a:solidFill>
              </a:rPr>
              <a:t>技術伝承</a:t>
            </a:r>
            <a:endParaRPr kumimoji="1" lang="ja-JP" altLang="en-US" b="1" dirty="0">
              <a:solidFill>
                <a:srgbClr val="FF0000"/>
              </a:solidFill>
            </a:endParaRPr>
          </a:p>
        </p:txBody>
      </p:sp>
    </p:spTree>
    <p:extLst>
      <p:ext uri="{BB962C8B-B14F-4D97-AF65-F5344CB8AC3E}">
        <p14:creationId xmlns:p14="http://schemas.microsoft.com/office/powerpoint/2010/main" val="311939047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1033</TotalTime>
  <Words>889</Words>
  <Application>Microsoft Office PowerPoint</Application>
  <PresentationFormat>ワイド画面</PresentationFormat>
  <Paragraphs>48</Paragraphs>
  <Slides>6</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Clarimo UD PE Regular</vt:lpstr>
      <vt:lpstr>Noto Sans JP</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377</cp:revision>
  <dcterms:created xsi:type="dcterms:W3CDTF">2023-10-19T04:21:29Z</dcterms:created>
  <dcterms:modified xsi:type="dcterms:W3CDTF">2024-08-22T01:03:09Z</dcterms:modified>
</cp:coreProperties>
</file>