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6" r:id="rId2"/>
    <p:sldId id="377" r:id="rId3"/>
    <p:sldId id="369" r:id="rId4"/>
    <p:sldId id="368" r:id="rId5"/>
    <p:sldId id="370" r:id="rId6"/>
    <p:sldId id="371" r:id="rId7"/>
    <p:sldId id="372" r:id="rId8"/>
    <p:sldId id="373" r:id="rId9"/>
    <p:sldId id="374" r:id="rId10"/>
    <p:sldId id="375"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503"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EE13-E53E-968F-10AA-3E5BD16991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0139F6-0006-5DE6-ABC8-29A080222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6D393B-E17B-BE59-CDB5-2B52AC1167B5}"/>
              </a:ext>
            </a:extLst>
          </p:cNvPr>
          <p:cNvSpPr>
            <a:spLocks noGrp="1"/>
          </p:cNvSpPr>
          <p:nvPr>
            <p:ph type="dt" sz="half" idx="10"/>
          </p:nvPr>
        </p:nvSpPr>
        <p:spPr/>
        <p:txBody>
          <a:bodyPr/>
          <a:lstStyle/>
          <a:p>
            <a:fld id="{7E6659E3-AF4E-4097-B951-5CEE4C68EC00}" type="datetimeFigureOut">
              <a:rPr kumimoji="1" lang="ja-JP" altLang="en-US" smtClean="0"/>
              <a:t>2024/8/22</a:t>
            </a:fld>
            <a:endParaRPr kumimoji="1" lang="ja-JP" altLang="en-US"/>
          </a:p>
        </p:txBody>
      </p:sp>
      <p:sp>
        <p:nvSpPr>
          <p:cNvPr id="5" name="フッター プレースホルダー 4">
            <a:extLst>
              <a:ext uri="{FF2B5EF4-FFF2-40B4-BE49-F238E27FC236}">
                <a16:creationId xmlns:a16="http://schemas.microsoft.com/office/drawing/2014/main" id="{ECC20AC5-313F-68FB-1F82-9A1C040FA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714C-63B4-E0A6-2634-DC561C25641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462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51349-E83E-189C-3F6F-02919DF17A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EE85F-5471-5414-28E5-3BA55E64E3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E5D245-05A9-8B7A-2CDD-2A7B4E51589A}"/>
              </a:ext>
            </a:extLst>
          </p:cNvPr>
          <p:cNvSpPr>
            <a:spLocks noGrp="1"/>
          </p:cNvSpPr>
          <p:nvPr>
            <p:ph type="dt" sz="half" idx="10"/>
          </p:nvPr>
        </p:nvSpPr>
        <p:spPr/>
        <p:txBody>
          <a:bodyPr/>
          <a:lstStyle/>
          <a:p>
            <a:fld id="{7E6659E3-AF4E-4097-B951-5CEE4C68EC00}" type="datetimeFigureOut">
              <a:rPr kumimoji="1" lang="ja-JP" altLang="en-US" smtClean="0"/>
              <a:t>2024/8/22</a:t>
            </a:fld>
            <a:endParaRPr kumimoji="1" lang="ja-JP" altLang="en-US"/>
          </a:p>
        </p:txBody>
      </p:sp>
      <p:sp>
        <p:nvSpPr>
          <p:cNvPr id="5" name="フッター プレースホルダー 4">
            <a:extLst>
              <a:ext uri="{FF2B5EF4-FFF2-40B4-BE49-F238E27FC236}">
                <a16:creationId xmlns:a16="http://schemas.microsoft.com/office/drawing/2014/main" id="{E813A2C2-F277-00F1-B0C7-43782D6EC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C5759B-A2EA-E12E-BF72-D24375505ED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7937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75389E-1A6E-E07E-E236-F5CA39448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913E6F-3D87-98A2-75E1-E3122A406C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42B24-18A5-4E75-CBA4-E1EDE74E45A3}"/>
              </a:ext>
            </a:extLst>
          </p:cNvPr>
          <p:cNvSpPr>
            <a:spLocks noGrp="1"/>
          </p:cNvSpPr>
          <p:nvPr>
            <p:ph type="dt" sz="half" idx="10"/>
          </p:nvPr>
        </p:nvSpPr>
        <p:spPr/>
        <p:txBody>
          <a:bodyPr/>
          <a:lstStyle/>
          <a:p>
            <a:fld id="{7E6659E3-AF4E-4097-B951-5CEE4C68EC00}" type="datetimeFigureOut">
              <a:rPr kumimoji="1" lang="ja-JP" altLang="en-US" smtClean="0"/>
              <a:t>2024/8/22</a:t>
            </a:fld>
            <a:endParaRPr kumimoji="1" lang="ja-JP" altLang="en-US"/>
          </a:p>
        </p:txBody>
      </p:sp>
      <p:sp>
        <p:nvSpPr>
          <p:cNvPr id="5" name="フッター プレースホルダー 4">
            <a:extLst>
              <a:ext uri="{FF2B5EF4-FFF2-40B4-BE49-F238E27FC236}">
                <a16:creationId xmlns:a16="http://schemas.microsoft.com/office/drawing/2014/main" id="{DDB8E504-2216-6822-D971-228FE511D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B6FF23-9AED-D68C-CA65-DBBD5F1C23AF}"/>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8000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50E4A-3EC1-972D-77E5-4923D1D222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C92F36-A6DF-D0B5-05DC-FFFFF88366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22459-9663-2080-9CF8-395CE08AB5B4}"/>
              </a:ext>
            </a:extLst>
          </p:cNvPr>
          <p:cNvSpPr>
            <a:spLocks noGrp="1"/>
          </p:cNvSpPr>
          <p:nvPr>
            <p:ph type="dt" sz="half" idx="10"/>
          </p:nvPr>
        </p:nvSpPr>
        <p:spPr/>
        <p:txBody>
          <a:bodyPr/>
          <a:lstStyle/>
          <a:p>
            <a:fld id="{7E6659E3-AF4E-4097-B951-5CEE4C68EC00}" type="datetimeFigureOut">
              <a:rPr kumimoji="1" lang="ja-JP" altLang="en-US" smtClean="0"/>
              <a:t>2024/8/22</a:t>
            </a:fld>
            <a:endParaRPr kumimoji="1" lang="ja-JP" altLang="en-US"/>
          </a:p>
        </p:txBody>
      </p:sp>
      <p:sp>
        <p:nvSpPr>
          <p:cNvPr id="5" name="フッター プレースホルダー 4">
            <a:extLst>
              <a:ext uri="{FF2B5EF4-FFF2-40B4-BE49-F238E27FC236}">
                <a16:creationId xmlns:a16="http://schemas.microsoft.com/office/drawing/2014/main" id="{2BE30E9B-2FA6-B5AB-ACE3-A50C2149F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28879-FD21-37E3-3552-85DAEEB00AE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247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A3A2-874D-4BE9-C388-B3A0E374F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ACCB62-16D5-08E5-CEBE-F05B066A5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8D4585-BACF-06B0-2EA1-673595CD2531}"/>
              </a:ext>
            </a:extLst>
          </p:cNvPr>
          <p:cNvSpPr>
            <a:spLocks noGrp="1"/>
          </p:cNvSpPr>
          <p:nvPr>
            <p:ph type="dt" sz="half" idx="10"/>
          </p:nvPr>
        </p:nvSpPr>
        <p:spPr/>
        <p:txBody>
          <a:bodyPr/>
          <a:lstStyle/>
          <a:p>
            <a:fld id="{7E6659E3-AF4E-4097-B951-5CEE4C68EC00}" type="datetimeFigureOut">
              <a:rPr kumimoji="1" lang="ja-JP" altLang="en-US" smtClean="0"/>
              <a:t>2024/8/22</a:t>
            </a:fld>
            <a:endParaRPr kumimoji="1" lang="ja-JP" altLang="en-US"/>
          </a:p>
        </p:txBody>
      </p:sp>
      <p:sp>
        <p:nvSpPr>
          <p:cNvPr id="5" name="フッター プレースホルダー 4">
            <a:extLst>
              <a:ext uri="{FF2B5EF4-FFF2-40B4-BE49-F238E27FC236}">
                <a16:creationId xmlns:a16="http://schemas.microsoft.com/office/drawing/2014/main" id="{7305A1CF-D0F1-D75F-A992-2AE817BCE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6DD052-4C4A-CAB9-61A8-FA662BE1675B}"/>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31649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3567D-A8ED-D111-D0F3-9A21536E27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4C964D-D31A-AEF3-475D-19B96BDB8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B00E2D-7C09-871D-07F9-BCA93E5BE6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69DC15-3DAB-9BE6-D240-CF4A620AFF3A}"/>
              </a:ext>
            </a:extLst>
          </p:cNvPr>
          <p:cNvSpPr>
            <a:spLocks noGrp="1"/>
          </p:cNvSpPr>
          <p:nvPr>
            <p:ph type="dt" sz="half" idx="10"/>
          </p:nvPr>
        </p:nvSpPr>
        <p:spPr/>
        <p:txBody>
          <a:bodyPr/>
          <a:lstStyle/>
          <a:p>
            <a:fld id="{7E6659E3-AF4E-4097-B951-5CEE4C68EC00}" type="datetimeFigureOut">
              <a:rPr kumimoji="1" lang="ja-JP" altLang="en-US" smtClean="0"/>
              <a:t>2024/8/22</a:t>
            </a:fld>
            <a:endParaRPr kumimoji="1" lang="ja-JP" altLang="en-US"/>
          </a:p>
        </p:txBody>
      </p:sp>
      <p:sp>
        <p:nvSpPr>
          <p:cNvPr id="6" name="フッター プレースホルダー 5">
            <a:extLst>
              <a:ext uri="{FF2B5EF4-FFF2-40B4-BE49-F238E27FC236}">
                <a16:creationId xmlns:a16="http://schemas.microsoft.com/office/drawing/2014/main" id="{83385BEF-E649-B4EF-803A-4A1AA169F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662CD-7659-B569-8E30-51F404FCE88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842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3D7A-CBB2-E8A7-0EE5-14427EF74A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21B17B-FCEA-FF8D-163A-E51A6EA9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57FCA-C47F-031D-AE2E-6F48D69911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22031-A2AE-5E9C-231E-0B674A59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758D5-3390-4047-167C-3EE3AC9E22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E056F-2928-67C9-1B64-17EA35FB1253}"/>
              </a:ext>
            </a:extLst>
          </p:cNvPr>
          <p:cNvSpPr>
            <a:spLocks noGrp="1"/>
          </p:cNvSpPr>
          <p:nvPr>
            <p:ph type="dt" sz="half" idx="10"/>
          </p:nvPr>
        </p:nvSpPr>
        <p:spPr/>
        <p:txBody>
          <a:bodyPr/>
          <a:lstStyle/>
          <a:p>
            <a:fld id="{7E6659E3-AF4E-4097-B951-5CEE4C68EC00}" type="datetimeFigureOut">
              <a:rPr kumimoji="1" lang="ja-JP" altLang="en-US" smtClean="0"/>
              <a:t>2024/8/22</a:t>
            </a:fld>
            <a:endParaRPr kumimoji="1" lang="ja-JP" altLang="en-US"/>
          </a:p>
        </p:txBody>
      </p:sp>
      <p:sp>
        <p:nvSpPr>
          <p:cNvPr id="8" name="フッター プレースホルダー 7">
            <a:extLst>
              <a:ext uri="{FF2B5EF4-FFF2-40B4-BE49-F238E27FC236}">
                <a16:creationId xmlns:a16="http://schemas.microsoft.com/office/drawing/2014/main" id="{AF018C53-BA0E-007E-E622-25CEEC695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17D049-579A-DD47-19B3-8D81489FB1E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40899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A101-AC73-9BF6-9B5C-6DE970EF8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594641-2C8E-D76D-7628-A5C2C3DD3B51}"/>
              </a:ext>
            </a:extLst>
          </p:cNvPr>
          <p:cNvSpPr>
            <a:spLocks noGrp="1"/>
          </p:cNvSpPr>
          <p:nvPr>
            <p:ph type="dt" sz="half" idx="10"/>
          </p:nvPr>
        </p:nvSpPr>
        <p:spPr/>
        <p:txBody>
          <a:bodyPr/>
          <a:lstStyle/>
          <a:p>
            <a:fld id="{7E6659E3-AF4E-4097-B951-5CEE4C68EC00}" type="datetimeFigureOut">
              <a:rPr kumimoji="1" lang="ja-JP" altLang="en-US" smtClean="0"/>
              <a:t>2024/8/22</a:t>
            </a:fld>
            <a:endParaRPr kumimoji="1" lang="ja-JP" altLang="en-US"/>
          </a:p>
        </p:txBody>
      </p:sp>
      <p:sp>
        <p:nvSpPr>
          <p:cNvPr id="4" name="フッター プレースホルダー 3">
            <a:extLst>
              <a:ext uri="{FF2B5EF4-FFF2-40B4-BE49-F238E27FC236}">
                <a16:creationId xmlns:a16="http://schemas.microsoft.com/office/drawing/2014/main" id="{BCC370C7-D57C-0F5C-003A-F090A0045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F4F308-9A95-CFBE-C5DC-8B5D53D45ED1}"/>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78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1A3471-3FD9-21D7-F730-DCE80BAF8F82}"/>
              </a:ext>
            </a:extLst>
          </p:cNvPr>
          <p:cNvSpPr>
            <a:spLocks noGrp="1"/>
          </p:cNvSpPr>
          <p:nvPr>
            <p:ph type="dt" sz="half" idx="10"/>
          </p:nvPr>
        </p:nvSpPr>
        <p:spPr/>
        <p:txBody>
          <a:bodyPr/>
          <a:lstStyle/>
          <a:p>
            <a:fld id="{7E6659E3-AF4E-4097-B951-5CEE4C68EC00}" type="datetimeFigureOut">
              <a:rPr kumimoji="1" lang="ja-JP" altLang="en-US" smtClean="0"/>
              <a:t>2024/8/22</a:t>
            </a:fld>
            <a:endParaRPr kumimoji="1" lang="ja-JP" altLang="en-US"/>
          </a:p>
        </p:txBody>
      </p:sp>
      <p:sp>
        <p:nvSpPr>
          <p:cNvPr id="3" name="フッター プレースホルダー 2">
            <a:extLst>
              <a:ext uri="{FF2B5EF4-FFF2-40B4-BE49-F238E27FC236}">
                <a16:creationId xmlns:a16="http://schemas.microsoft.com/office/drawing/2014/main" id="{212A1E2E-FFB2-7C2B-270D-BFD94A3D67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D76C60-BB7F-CB36-158C-CE7891378D0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9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6154A-F873-61AA-7805-53B27E5B5B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13261-1500-8A8E-F1F1-451DCA237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9AED63-0AD7-6D39-DBB0-102603CF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569ADC-732C-872D-F810-3303EF1126E6}"/>
              </a:ext>
            </a:extLst>
          </p:cNvPr>
          <p:cNvSpPr>
            <a:spLocks noGrp="1"/>
          </p:cNvSpPr>
          <p:nvPr>
            <p:ph type="dt" sz="half" idx="10"/>
          </p:nvPr>
        </p:nvSpPr>
        <p:spPr/>
        <p:txBody>
          <a:bodyPr/>
          <a:lstStyle/>
          <a:p>
            <a:fld id="{7E6659E3-AF4E-4097-B951-5CEE4C68EC00}" type="datetimeFigureOut">
              <a:rPr kumimoji="1" lang="ja-JP" altLang="en-US" smtClean="0"/>
              <a:t>2024/8/22</a:t>
            </a:fld>
            <a:endParaRPr kumimoji="1" lang="ja-JP" altLang="en-US"/>
          </a:p>
        </p:txBody>
      </p:sp>
      <p:sp>
        <p:nvSpPr>
          <p:cNvPr id="6" name="フッター プレースホルダー 5">
            <a:extLst>
              <a:ext uri="{FF2B5EF4-FFF2-40B4-BE49-F238E27FC236}">
                <a16:creationId xmlns:a16="http://schemas.microsoft.com/office/drawing/2014/main" id="{86A99248-A80B-6DD7-C4F8-B60633684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4404F0-A918-5F82-8E0E-EDA0FBF46A8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58600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44FD-8E6D-B02B-C9A6-082997C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8458CF-2AA9-5B1D-B4BA-C274597DD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A36BC0-312F-E5EA-A324-89100030D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B7F34A-6207-D10B-2191-645ED96921B8}"/>
              </a:ext>
            </a:extLst>
          </p:cNvPr>
          <p:cNvSpPr>
            <a:spLocks noGrp="1"/>
          </p:cNvSpPr>
          <p:nvPr>
            <p:ph type="dt" sz="half" idx="10"/>
          </p:nvPr>
        </p:nvSpPr>
        <p:spPr/>
        <p:txBody>
          <a:bodyPr/>
          <a:lstStyle/>
          <a:p>
            <a:fld id="{7E6659E3-AF4E-4097-B951-5CEE4C68EC00}" type="datetimeFigureOut">
              <a:rPr kumimoji="1" lang="ja-JP" altLang="en-US" smtClean="0"/>
              <a:t>2024/8/22</a:t>
            </a:fld>
            <a:endParaRPr kumimoji="1" lang="ja-JP" altLang="en-US"/>
          </a:p>
        </p:txBody>
      </p:sp>
      <p:sp>
        <p:nvSpPr>
          <p:cNvPr id="6" name="フッター プレースホルダー 5">
            <a:extLst>
              <a:ext uri="{FF2B5EF4-FFF2-40B4-BE49-F238E27FC236}">
                <a16:creationId xmlns:a16="http://schemas.microsoft.com/office/drawing/2014/main" id="{E99D7CD2-5DAF-9E00-783B-C4402826B8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72243-B18D-C5B8-391B-2EE5DCABAD6E}"/>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9788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95810-6BE8-51BE-56C8-A1BEC246D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507CC-6800-03FC-0943-6F0712A4A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87754-2B7D-1867-63AD-BC8CA072E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59E3-AF4E-4097-B951-5CEE4C68EC00}" type="datetimeFigureOut">
              <a:rPr kumimoji="1" lang="ja-JP" altLang="en-US" smtClean="0"/>
              <a:t>2024/8/22</a:t>
            </a:fld>
            <a:endParaRPr kumimoji="1" lang="ja-JP" altLang="en-US"/>
          </a:p>
        </p:txBody>
      </p:sp>
      <p:sp>
        <p:nvSpPr>
          <p:cNvPr id="5" name="フッター プレースホルダー 4">
            <a:extLst>
              <a:ext uri="{FF2B5EF4-FFF2-40B4-BE49-F238E27FC236}">
                <a16:creationId xmlns:a16="http://schemas.microsoft.com/office/drawing/2014/main" id="{7712A0E5-4AA1-5ED8-A89A-995482AEB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ABE94A-721A-9BF8-F7D3-43AECE9A4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0556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49960" y="660668"/>
            <a:ext cx="10292080" cy="1384995"/>
          </a:xfrm>
          <a:prstGeom prst="rect">
            <a:avLst/>
          </a:prstGeom>
          <a:noFill/>
        </p:spPr>
        <p:txBody>
          <a:bodyPr wrap="square" rtlCol="0">
            <a:spAutoFit/>
          </a:bodyPr>
          <a:lstStyle/>
          <a:p>
            <a:r>
              <a:rPr lang="en-US" altLang="ja-JP" sz="2400" b="1" dirty="0">
                <a:solidFill>
                  <a:srgbClr val="FF0000"/>
                </a:solidFill>
              </a:rPr>
              <a:t>QC</a:t>
            </a:r>
            <a:r>
              <a:rPr lang="ja-JP" altLang="en-US" sz="2400" b="1" dirty="0">
                <a:solidFill>
                  <a:srgbClr val="FF0000"/>
                </a:solidFill>
              </a:rPr>
              <a:t>工程表（図）</a:t>
            </a:r>
            <a:endParaRPr lang="en-US" altLang="ja-JP" sz="2400" b="1" dirty="0">
              <a:solidFill>
                <a:srgbClr val="FF0000"/>
              </a:solidFill>
            </a:endParaRPr>
          </a:p>
          <a:p>
            <a:endParaRPr lang="en-US" altLang="ja-JP" sz="1200" b="1" dirty="0">
              <a:solidFill>
                <a:srgbClr val="FF0000"/>
              </a:solidFill>
              <a:latin typeface="Clarimo UD PE Regular"/>
            </a:endParaRPr>
          </a:p>
          <a:p>
            <a:r>
              <a:rPr lang="ja-JP" altLang="en-US" sz="2400" dirty="0">
                <a:solidFill>
                  <a:srgbClr val="333333"/>
                </a:solidFill>
                <a:latin typeface="Clarimo UD PE Regular"/>
              </a:rPr>
              <a:t>原材料の入荷から出荷までの工程ごとに、管理特性や管理方法を記載するもの。</a:t>
            </a:r>
            <a:endParaRPr lang="en-US" altLang="ja-JP" sz="2400" dirty="0">
              <a:solidFill>
                <a:srgbClr val="333333"/>
              </a:solidFill>
              <a:latin typeface="Clarimo UD PE Regular"/>
            </a:endParaRPr>
          </a:p>
        </p:txBody>
      </p:sp>
      <p:graphicFrame>
        <p:nvGraphicFramePr>
          <p:cNvPr id="2" name="表 2">
            <a:extLst>
              <a:ext uri="{FF2B5EF4-FFF2-40B4-BE49-F238E27FC236}">
                <a16:creationId xmlns:a16="http://schemas.microsoft.com/office/drawing/2014/main" id="{6BA1A37F-84A9-8ECE-6206-B4428C235AC2}"/>
              </a:ext>
            </a:extLst>
          </p:cNvPr>
          <p:cNvGraphicFramePr>
            <a:graphicFrameLocks noGrp="1"/>
          </p:cNvGraphicFramePr>
          <p:nvPr>
            <p:extLst>
              <p:ext uri="{D42A27DB-BD31-4B8C-83A1-F6EECF244321}">
                <p14:modId xmlns:p14="http://schemas.microsoft.com/office/powerpoint/2010/main" val="3905618261"/>
              </p:ext>
            </p:extLst>
          </p:nvPr>
        </p:nvGraphicFramePr>
        <p:xfrm>
          <a:off x="1000760" y="2124978"/>
          <a:ext cx="10043160" cy="4045377"/>
        </p:xfrm>
        <a:graphic>
          <a:graphicData uri="http://schemas.openxmlformats.org/drawingml/2006/table">
            <a:tbl>
              <a:tblPr firstRow="1" bandRow="1">
                <a:tableStyleId>{5C22544A-7EE6-4342-B048-85BDC9FD1C3A}</a:tableStyleId>
              </a:tblPr>
              <a:tblGrid>
                <a:gridCol w="2332800">
                  <a:extLst>
                    <a:ext uri="{9D8B030D-6E8A-4147-A177-3AD203B41FA5}">
                      <a16:colId xmlns:a16="http://schemas.microsoft.com/office/drawing/2014/main" val="3839262908"/>
                    </a:ext>
                  </a:extLst>
                </a:gridCol>
                <a:gridCol w="872528">
                  <a:extLst>
                    <a:ext uri="{9D8B030D-6E8A-4147-A177-3AD203B41FA5}">
                      <a16:colId xmlns:a16="http://schemas.microsoft.com/office/drawing/2014/main" val="3151830405"/>
                    </a:ext>
                  </a:extLst>
                </a:gridCol>
                <a:gridCol w="2820568">
                  <a:extLst>
                    <a:ext uri="{9D8B030D-6E8A-4147-A177-3AD203B41FA5}">
                      <a16:colId xmlns:a16="http://schemas.microsoft.com/office/drawing/2014/main" val="3353508056"/>
                    </a:ext>
                  </a:extLst>
                </a:gridCol>
                <a:gridCol w="2008632">
                  <a:extLst>
                    <a:ext uri="{9D8B030D-6E8A-4147-A177-3AD203B41FA5}">
                      <a16:colId xmlns:a16="http://schemas.microsoft.com/office/drawing/2014/main" val="1671420748"/>
                    </a:ext>
                  </a:extLst>
                </a:gridCol>
                <a:gridCol w="2008632">
                  <a:extLst>
                    <a:ext uri="{9D8B030D-6E8A-4147-A177-3AD203B41FA5}">
                      <a16:colId xmlns:a16="http://schemas.microsoft.com/office/drawing/2014/main" val="1849658706"/>
                    </a:ext>
                  </a:extLst>
                </a:gridCol>
              </a:tblGrid>
              <a:tr h="577911">
                <a:tc>
                  <a:txBody>
                    <a:bodyPr/>
                    <a:lstStyle/>
                    <a:p>
                      <a:pPr algn="ctr"/>
                      <a:r>
                        <a:rPr kumimoji="1" lang="ja-JP" altLang="en-US" dirty="0"/>
                        <a:t>工程図</a:t>
                      </a:r>
                    </a:p>
                  </a:txBody>
                  <a:tcPr anchor="ctr"/>
                </a:tc>
                <a:tc>
                  <a:txBody>
                    <a:bodyPr/>
                    <a:lstStyle/>
                    <a:p>
                      <a:pPr algn="ctr"/>
                      <a:r>
                        <a:rPr kumimoji="1" lang="ja-JP" altLang="en-US" dirty="0"/>
                        <a:t>順番</a:t>
                      </a:r>
                    </a:p>
                  </a:txBody>
                  <a:tcPr anchor="ctr"/>
                </a:tc>
                <a:tc>
                  <a:txBody>
                    <a:bodyPr/>
                    <a:lstStyle/>
                    <a:p>
                      <a:pPr algn="ctr"/>
                      <a:r>
                        <a:rPr kumimoji="1" lang="ja-JP" altLang="en-US" dirty="0"/>
                        <a:t>工程名称</a:t>
                      </a:r>
                    </a:p>
                  </a:txBody>
                  <a:tcPr anchor="ctr"/>
                </a:tc>
                <a:tc>
                  <a:txBody>
                    <a:bodyPr/>
                    <a:lstStyle/>
                    <a:p>
                      <a:pPr algn="ctr"/>
                      <a:r>
                        <a:rPr kumimoji="1" lang="ja-JP" altLang="en-US" dirty="0"/>
                        <a:t>設備</a:t>
                      </a:r>
                    </a:p>
                  </a:txBody>
                  <a:tcPr anchor="ctr"/>
                </a:tc>
                <a:tc>
                  <a:txBody>
                    <a:bodyPr/>
                    <a:lstStyle/>
                    <a:p>
                      <a:pPr algn="ctr"/>
                      <a:r>
                        <a:rPr kumimoji="1" lang="ja-JP" altLang="en-US" dirty="0"/>
                        <a:t>担当部門</a:t>
                      </a:r>
                    </a:p>
                  </a:txBody>
                  <a:tcPr anchor="ctr"/>
                </a:tc>
                <a:extLst>
                  <a:ext uri="{0D108BD9-81ED-4DB2-BD59-A6C34878D82A}">
                    <a16:rowId xmlns:a16="http://schemas.microsoft.com/office/drawing/2014/main" val="4184600729"/>
                  </a:ext>
                </a:extLst>
              </a:tr>
              <a:tr h="577911">
                <a:tc>
                  <a:txBody>
                    <a:bodyPr/>
                    <a:lstStyle/>
                    <a:p>
                      <a:pPr algn="ctr"/>
                      <a:endParaRPr kumimoji="1" lang="ja-JP" altLang="en-US"/>
                    </a:p>
                  </a:txBody>
                  <a:tcPr anchor="ctr"/>
                </a:tc>
                <a:tc>
                  <a:txBody>
                    <a:bodyPr/>
                    <a:lstStyle/>
                    <a:p>
                      <a:pPr algn="ctr"/>
                      <a:r>
                        <a:rPr kumimoji="1" lang="en-US" altLang="ja-JP" dirty="0"/>
                        <a:t>1</a:t>
                      </a:r>
                      <a:endParaRPr kumimoji="1" lang="ja-JP" altLang="en-US" dirty="0"/>
                    </a:p>
                  </a:txBody>
                  <a:tcPr anchor="ctr"/>
                </a:tc>
                <a:tc>
                  <a:txBody>
                    <a:bodyPr/>
                    <a:lstStyle/>
                    <a:p>
                      <a:pPr algn="ctr"/>
                      <a:r>
                        <a:rPr kumimoji="1" lang="ja-JP" altLang="en-US" dirty="0"/>
                        <a:t>受入検査</a:t>
                      </a:r>
                    </a:p>
                  </a:txBody>
                  <a:tcPr anchor="ctr"/>
                </a:tc>
                <a:tc>
                  <a:txBody>
                    <a:bodyPr/>
                    <a:lstStyle/>
                    <a:p>
                      <a:pPr algn="ctr"/>
                      <a:r>
                        <a:rPr kumimoji="1" lang="en-US" altLang="ja-JP" dirty="0"/>
                        <a:t>FT-IR</a:t>
                      </a:r>
                      <a:endParaRPr kumimoji="1" lang="ja-JP" altLang="en-US"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品質管理課</a:t>
                      </a:r>
                    </a:p>
                  </a:txBody>
                  <a:tcPr anchor="ctr"/>
                </a:tc>
                <a:extLst>
                  <a:ext uri="{0D108BD9-81ED-4DB2-BD59-A6C34878D82A}">
                    <a16:rowId xmlns:a16="http://schemas.microsoft.com/office/drawing/2014/main" val="14300632"/>
                  </a:ext>
                </a:extLst>
              </a:tr>
              <a:tr h="577911">
                <a:tc>
                  <a:txBody>
                    <a:bodyPr/>
                    <a:lstStyle/>
                    <a:p>
                      <a:pPr algn="ctr"/>
                      <a:endParaRPr kumimoji="1" lang="ja-JP" altLang="en-US"/>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ja-JP" altLang="en-US" dirty="0"/>
                        <a:t>計量</a:t>
                      </a:r>
                    </a:p>
                  </a:txBody>
                  <a:tcPr anchor="ctr"/>
                </a:tc>
                <a:tc>
                  <a:txBody>
                    <a:bodyPr/>
                    <a:lstStyle/>
                    <a:p>
                      <a:pPr algn="ctr"/>
                      <a:r>
                        <a:rPr kumimoji="1" lang="ja-JP" altLang="en-US" dirty="0"/>
                        <a:t>天秤</a:t>
                      </a:r>
                    </a:p>
                  </a:txBody>
                  <a:tcPr anchor="ctr"/>
                </a:tc>
                <a:tc>
                  <a:txBody>
                    <a:bodyPr/>
                    <a:lstStyle/>
                    <a:p>
                      <a:pPr algn="ctr"/>
                      <a:r>
                        <a:rPr kumimoji="1" lang="ja-JP" altLang="en-US" dirty="0"/>
                        <a:t>製造課</a:t>
                      </a:r>
                    </a:p>
                  </a:txBody>
                  <a:tcPr anchor="ctr"/>
                </a:tc>
                <a:extLst>
                  <a:ext uri="{0D108BD9-81ED-4DB2-BD59-A6C34878D82A}">
                    <a16:rowId xmlns:a16="http://schemas.microsoft.com/office/drawing/2014/main" val="1131567067"/>
                  </a:ext>
                </a:extLst>
              </a:tr>
              <a:tr h="577911">
                <a:tc>
                  <a:txBody>
                    <a:bodyPr/>
                    <a:lstStyle/>
                    <a:p>
                      <a:pPr algn="ctr"/>
                      <a:endParaRPr kumimoji="1" lang="ja-JP" altLang="en-US"/>
                    </a:p>
                  </a:txBody>
                  <a:tcPr anchor="ctr"/>
                </a:tc>
                <a:tc>
                  <a:txBody>
                    <a:bodyPr/>
                    <a:lstStyle/>
                    <a:p>
                      <a:pPr algn="ctr"/>
                      <a:r>
                        <a:rPr kumimoji="1" lang="en-US" altLang="ja-JP" dirty="0"/>
                        <a:t>3</a:t>
                      </a:r>
                      <a:endParaRPr kumimoji="1" lang="ja-JP" altLang="en-US" dirty="0"/>
                    </a:p>
                  </a:txBody>
                  <a:tcPr anchor="ctr"/>
                </a:tc>
                <a:tc>
                  <a:txBody>
                    <a:bodyPr/>
                    <a:lstStyle/>
                    <a:p>
                      <a:pPr algn="ctr"/>
                      <a:r>
                        <a:rPr kumimoji="1" lang="ja-JP" altLang="en-US" dirty="0"/>
                        <a:t>混合</a:t>
                      </a:r>
                    </a:p>
                  </a:txBody>
                  <a:tcPr anchor="ctr"/>
                </a:tc>
                <a:tc>
                  <a:txBody>
                    <a:bodyPr/>
                    <a:lstStyle/>
                    <a:p>
                      <a:pPr algn="ctr"/>
                      <a:r>
                        <a:rPr kumimoji="1" lang="ja-JP" altLang="en-US" dirty="0"/>
                        <a:t>ミキサー</a:t>
                      </a:r>
                    </a:p>
                  </a:txBody>
                  <a:tcPr anchor="ctr"/>
                </a:tc>
                <a:tc>
                  <a:txBody>
                    <a:bodyPr/>
                    <a:lstStyle/>
                    <a:p>
                      <a:pPr algn="ctr"/>
                      <a:r>
                        <a:rPr kumimoji="1" lang="ja-JP" altLang="en-US" dirty="0"/>
                        <a:t>製造課</a:t>
                      </a:r>
                    </a:p>
                  </a:txBody>
                  <a:tcPr anchor="ctr"/>
                </a:tc>
                <a:extLst>
                  <a:ext uri="{0D108BD9-81ED-4DB2-BD59-A6C34878D82A}">
                    <a16:rowId xmlns:a16="http://schemas.microsoft.com/office/drawing/2014/main" val="3953719842"/>
                  </a:ext>
                </a:extLst>
              </a:tr>
              <a:tr h="577911">
                <a:tc>
                  <a:txBody>
                    <a:bodyPr/>
                    <a:lstStyle/>
                    <a:p>
                      <a:pPr algn="ctr"/>
                      <a:endParaRPr kumimoji="1" lang="ja-JP" altLang="en-US"/>
                    </a:p>
                  </a:txBody>
                  <a:tcPr anchor="ctr"/>
                </a:tc>
                <a:tc>
                  <a:txBody>
                    <a:bodyPr/>
                    <a:lstStyle/>
                    <a:p>
                      <a:pPr algn="ctr"/>
                      <a:r>
                        <a:rPr kumimoji="1" lang="en-US" altLang="ja-JP" dirty="0"/>
                        <a:t>4</a:t>
                      </a:r>
                      <a:endParaRPr kumimoji="1" lang="ja-JP" altLang="en-US" dirty="0"/>
                    </a:p>
                  </a:txBody>
                  <a:tcPr anchor="ctr"/>
                </a:tc>
                <a:tc>
                  <a:txBody>
                    <a:bodyPr/>
                    <a:lstStyle/>
                    <a:p>
                      <a:pPr algn="ctr"/>
                      <a:r>
                        <a:rPr kumimoji="1" lang="ja-JP" altLang="en-US" dirty="0"/>
                        <a:t>反応</a:t>
                      </a:r>
                    </a:p>
                  </a:txBody>
                  <a:tcPr anchor="ctr"/>
                </a:tc>
                <a:tc>
                  <a:txBody>
                    <a:bodyPr/>
                    <a:lstStyle/>
                    <a:p>
                      <a:pPr algn="ctr"/>
                      <a:r>
                        <a:rPr kumimoji="1" lang="ja-JP" altLang="en-US" dirty="0"/>
                        <a:t>反応槽</a:t>
                      </a:r>
                    </a:p>
                  </a:txBody>
                  <a:tcPr anchor="ctr"/>
                </a:tc>
                <a:tc>
                  <a:txBody>
                    <a:bodyPr/>
                    <a:lstStyle/>
                    <a:p>
                      <a:pPr algn="ctr"/>
                      <a:r>
                        <a:rPr kumimoji="1" lang="ja-JP" altLang="en-US" dirty="0"/>
                        <a:t>製造課</a:t>
                      </a:r>
                    </a:p>
                  </a:txBody>
                  <a:tcPr anchor="ctr"/>
                </a:tc>
                <a:extLst>
                  <a:ext uri="{0D108BD9-81ED-4DB2-BD59-A6C34878D82A}">
                    <a16:rowId xmlns:a16="http://schemas.microsoft.com/office/drawing/2014/main" val="3668846668"/>
                  </a:ext>
                </a:extLst>
              </a:tr>
              <a:tr h="577911">
                <a:tc>
                  <a:txBody>
                    <a:bodyPr/>
                    <a:lstStyle/>
                    <a:p>
                      <a:pPr algn="ctr"/>
                      <a:endParaRPr kumimoji="1" lang="ja-JP" altLang="en-US"/>
                    </a:p>
                  </a:txBody>
                  <a:tcPr anchor="ctr"/>
                </a:tc>
                <a:tc>
                  <a:txBody>
                    <a:bodyPr/>
                    <a:lstStyle/>
                    <a:p>
                      <a:pPr algn="ctr"/>
                      <a:r>
                        <a:rPr kumimoji="1" lang="en-US" altLang="ja-JP" dirty="0"/>
                        <a:t>5</a:t>
                      </a:r>
                      <a:endParaRPr kumimoji="1" lang="ja-JP" altLang="en-US" dirty="0"/>
                    </a:p>
                  </a:txBody>
                  <a:tcPr anchor="ctr"/>
                </a:tc>
                <a:tc>
                  <a:txBody>
                    <a:bodyPr/>
                    <a:lstStyle/>
                    <a:p>
                      <a:pPr algn="ctr"/>
                      <a:r>
                        <a:rPr kumimoji="1" lang="ja-JP" altLang="en-US" dirty="0"/>
                        <a:t>抜き取り検査</a:t>
                      </a:r>
                    </a:p>
                  </a:txBody>
                  <a:tcPr anchor="ctr"/>
                </a:tc>
                <a:tc>
                  <a:txBody>
                    <a:bodyPr/>
                    <a:lstStyle/>
                    <a:p>
                      <a:pPr algn="ctr"/>
                      <a:r>
                        <a:rPr kumimoji="1" lang="en-US" altLang="ja-JP" dirty="0"/>
                        <a:t>FT-IR</a:t>
                      </a:r>
                      <a:endParaRPr kumimoji="1" lang="ja-JP" altLang="en-US" dirty="0"/>
                    </a:p>
                  </a:txBody>
                  <a:tcPr anchor="ctr"/>
                </a:tc>
                <a:tc>
                  <a:txBody>
                    <a:bodyPr/>
                    <a:lstStyle/>
                    <a:p>
                      <a:pPr algn="ctr"/>
                      <a:r>
                        <a:rPr kumimoji="1" lang="ja-JP" altLang="en-US" dirty="0"/>
                        <a:t>品質管理課</a:t>
                      </a:r>
                    </a:p>
                  </a:txBody>
                  <a:tcPr anchor="ctr"/>
                </a:tc>
                <a:extLst>
                  <a:ext uri="{0D108BD9-81ED-4DB2-BD59-A6C34878D82A}">
                    <a16:rowId xmlns:a16="http://schemas.microsoft.com/office/drawing/2014/main" val="1606159545"/>
                  </a:ext>
                </a:extLst>
              </a:tr>
              <a:tr h="577911">
                <a:tc>
                  <a:txBody>
                    <a:bodyPr/>
                    <a:lstStyle/>
                    <a:p>
                      <a:pPr algn="ctr"/>
                      <a:endParaRPr kumimoji="1" lang="ja-JP" altLang="en-US" dirty="0"/>
                    </a:p>
                  </a:txBody>
                  <a:tcPr anchor="ctr"/>
                </a:tc>
                <a:tc>
                  <a:txBody>
                    <a:bodyPr/>
                    <a:lstStyle/>
                    <a:p>
                      <a:pPr algn="ctr"/>
                      <a:r>
                        <a:rPr kumimoji="1" lang="en-US" altLang="ja-JP" dirty="0"/>
                        <a:t>6</a:t>
                      </a:r>
                      <a:endParaRPr kumimoji="1" lang="ja-JP" altLang="en-US" dirty="0"/>
                    </a:p>
                  </a:txBody>
                  <a:tcPr anchor="ctr"/>
                </a:tc>
                <a:tc>
                  <a:txBody>
                    <a:bodyPr/>
                    <a:lstStyle/>
                    <a:p>
                      <a:pPr algn="ctr"/>
                      <a:r>
                        <a:rPr kumimoji="1" lang="ja-JP" altLang="en-US" dirty="0"/>
                        <a:t>製品検査</a:t>
                      </a:r>
                    </a:p>
                  </a:txBody>
                  <a:tcPr anchor="ctr"/>
                </a:tc>
                <a:tc>
                  <a:txBody>
                    <a:bodyPr/>
                    <a:lstStyle/>
                    <a:p>
                      <a:pPr algn="ctr"/>
                      <a:r>
                        <a:rPr kumimoji="1" lang="en-US" altLang="ja-JP" dirty="0"/>
                        <a:t>LC/GC</a:t>
                      </a:r>
                      <a:endParaRPr kumimoji="1" lang="ja-JP" altLang="en-US" dirty="0"/>
                    </a:p>
                  </a:txBody>
                  <a:tcPr anchor="ctr"/>
                </a:tc>
                <a:tc>
                  <a:txBody>
                    <a:bodyPr/>
                    <a:lstStyle/>
                    <a:p>
                      <a:pPr algn="ctr"/>
                      <a:r>
                        <a:rPr kumimoji="1" lang="ja-JP" altLang="en-US" dirty="0"/>
                        <a:t>品質管理課</a:t>
                      </a:r>
                    </a:p>
                  </a:txBody>
                  <a:tcPr anchor="ctr"/>
                </a:tc>
                <a:extLst>
                  <a:ext uri="{0D108BD9-81ED-4DB2-BD59-A6C34878D82A}">
                    <a16:rowId xmlns:a16="http://schemas.microsoft.com/office/drawing/2014/main" val="293832421"/>
                  </a:ext>
                </a:extLst>
              </a:tr>
            </a:tbl>
          </a:graphicData>
        </a:graphic>
      </p:graphicFrame>
      <p:sp>
        <p:nvSpPr>
          <p:cNvPr id="3" name="ひし形 2">
            <a:extLst>
              <a:ext uri="{FF2B5EF4-FFF2-40B4-BE49-F238E27FC236}">
                <a16:creationId xmlns:a16="http://schemas.microsoft.com/office/drawing/2014/main" id="{B7813B10-16E8-646D-AB6B-2B2875C4857C}"/>
              </a:ext>
            </a:extLst>
          </p:cNvPr>
          <p:cNvSpPr/>
          <p:nvPr/>
        </p:nvSpPr>
        <p:spPr>
          <a:xfrm>
            <a:off x="1899920" y="2783840"/>
            <a:ext cx="467360" cy="426720"/>
          </a:xfrm>
          <a:prstGeom prst="diamond">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二等辺三角形 4">
            <a:extLst>
              <a:ext uri="{FF2B5EF4-FFF2-40B4-BE49-F238E27FC236}">
                <a16:creationId xmlns:a16="http://schemas.microsoft.com/office/drawing/2014/main" id="{63A3E00F-23CB-1D9E-D086-70282A489983}"/>
              </a:ext>
            </a:extLst>
          </p:cNvPr>
          <p:cNvSpPr/>
          <p:nvPr/>
        </p:nvSpPr>
        <p:spPr>
          <a:xfrm rot="10800000">
            <a:off x="1920240" y="3403640"/>
            <a:ext cx="426720" cy="36576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0B171BE2-A8BA-21D7-A8E0-29CCCBE64543}"/>
              </a:ext>
            </a:extLst>
          </p:cNvPr>
          <p:cNvSpPr/>
          <p:nvPr/>
        </p:nvSpPr>
        <p:spPr>
          <a:xfrm>
            <a:off x="1930400" y="3964920"/>
            <a:ext cx="406400" cy="36549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ひし形 6">
            <a:extLst>
              <a:ext uri="{FF2B5EF4-FFF2-40B4-BE49-F238E27FC236}">
                <a16:creationId xmlns:a16="http://schemas.microsoft.com/office/drawing/2014/main" id="{B0DE611E-8E8E-8039-BAAA-A5A47CFE252A}"/>
              </a:ext>
            </a:extLst>
          </p:cNvPr>
          <p:cNvSpPr/>
          <p:nvPr/>
        </p:nvSpPr>
        <p:spPr>
          <a:xfrm>
            <a:off x="1899920" y="5067503"/>
            <a:ext cx="467360" cy="426720"/>
          </a:xfrm>
          <a:prstGeom prst="diamond">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827B264B-1407-0BE3-5FEE-982F77858FE5}"/>
              </a:ext>
            </a:extLst>
          </p:cNvPr>
          <p:cNvSpPr/>
          <p:nvPr/>
        </p:nvSpPr>
        <p:spPr>
          <a:xfrm>
            <a:off x="1930400" y="4545031"/>
            <a:ext cx="406400" cy="365492"/>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9AB67AE-725E-0162-23C0-5AA3F3CBB7D4}"/>
              </a:ext>
            </a:extLst>
          </p:cNvPr>
          <p:cNvSpPr/>
          <p:nvPr/>
        </p:nvSpPr>
        <p:spPr>
          <a:xfrm>
            <a:off x="1910080" y="5689600"/>
            <a:ext cx="447040" cy="412685"/>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コネクタ 10">
            <a:extLst>
              <a:ext uri="{FF2B5EF4-FFF2-40B4-BE49-F238E27FC236}">
                <a16:creationId xmlns:a16="http://schemas.microsoft.com/office/drawing/2014/main" id="{8E7F9B97-54E3-0601-B1C3-DBB010F169B6}"/>
              </a:ext>
            </a:extLst>
          </p:cNvPr>
          <p:cNvCxnSpPr>
            <a:stCxn id="3" idx="2"/>
            <a:endCxn id="5" idx="3"/>
          </p:cNvCxnSpPr>
          <p:nvPr/>
        </p:nvCxnSpPr>
        <p:spPr>
          <a:xfrm>
            <a:off x="2133600" y="3210560"/>
            <a:ext cx="0" cy="1930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A1162867-6B96-3041-335D-AEA571C4D01D}"/>
              </a:ext>
            </a:extLst>
          </p:cNvPr>
          <p:cNvCxnSpPr>
            <a:cxnSpLocks/>
            <a:stCxn id="6" idx="0"/>
            <a:endCxn id="5" idx="0"/>
          </p:cNvCxnSpPr>
          <p:nvPr/>
        </p:nvCxnSpPr>
        <p:spPr>
          <a:xfrm flipV="1">
            <a:off x="2133600" y="3769400"/>
            <a:ext cx="0" cy="19552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3F96D9E-88C9-B1BD-29FD-049A8AA90FCD}"/>
              </a:ext>
            </a:extLst>
          </p:cNvPr>
          <p:cNvCxnSpPr>
            <a:cxnSpLocks/>
            <a:stCxn id="8" idx="0"/>
            <a:endCxn id="6" idx="4"/>
          </p:cNvCxnSpPr>
          <p:nvPr/>
        </p:nvCxnSpPr>
        <p:spPr>
          <a:xfrm flipV="1">
            <a:off x="2133600" y="4330412"/>
            <a:ext cx="0" cy="21461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1AD20782-4A87-3672-3182-A564EB72F5BE}"/>
              </a:ext>
            </a:extLst>
          </p:cNvPr>
          <p:cNvCxnSpPr>
            <a:cxnSpLocks/>
            <a:stCxn id="7" idx="0"/>
            <a:endCxn id="8" idx="4"/>
          </p:cNvCxnSpPr>
          <p:nvPr/>
        </p:nvCxnSpPr>
        <p:spPr>
          <a:xfrm flipV="1">
            <a:off x="2133600" y="4910523"/>
            <a:ext cx="0" cy="15698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FB7B6508-1CC0-43F1-FE11-5BA55119BCDF}"/>
              </a:ext>
            </a:extLst>
          </p:cNvPr>
          <p:cNvCxnSpPr>
            <a:cxnSpLocks/>
            <a:stCxn id="7" idx="2"/>
            <a:endCxn id="9" idx="0"/>
          </p:cNvCxnSpPr>
          <p:nvPr/>
        </p:nvCxnSpPr>
        <p:spPr>
          <a:xfrm>
            <a:off x="2133600" y="5494223"/>
            <a:ext cx="0" cy="195377"/>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40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15464" y="1305342"/>
            <a:ext cx="10361071" cy="2123658"/>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4</a:t>
            </a:r>
          </a:p>
          <a:p>
            <a:endParaRPr lang="en-US" altLang="ja-JP" sz="1200" dirty="0"/>
          </a:p>
          <a:p>
            <a:r>
              <a:rPr lang="ja-JP" altLang="en-US" sz="2400" dirty="0"/>
              <a:t>次の（１）に入るものを選択肢から選びなさい。</a:t>
            </a:r>
            <a:endParaRPr lang="en-US" altLang="ja-JP" sz="2400" dirty="0"/>
          </a:p>
          <a:p>
            <a:r>
              <a:rPr lang="en-US" altLang="ja-JP" sz="2400" dirty="0"/>
              <a:t>QC</a:t>
            </a:r>
            <a:r>
              <a:rPr lang="ja-JP" altLang="en-US" sz="2400" dirty="0"/>
              <a:t>工程図は、工程や管理方法を変更した場合には、全体のつながりを</a:t>
            </a:r>
            <a:endParaRPr lang="en-US" altLang="ja-JP" sz="2400" dirty="0"/>
          </a:p>
          <a:p>
            <a:r>
              <a:rPr lang="ja-JP" altLang="en-US" sz="2400" dirty="0"/>
              <a:t>維持して改訂され、それが各部署に配布される（　　１　　）を確立しておくことが重要である。</a:t>
            </a:r>
            <a:endParaRPr lang="en-US" altLang="ja-JP" sz="2400" dirty="0"/>
          </a:p>
        </p:txBody>
      </p:sp>
      <p:sp>
        <p:nvSpPr>
          <p:cNvPr id="2" name="テキスト ボックス 1">
            <a:extLst>
              <a:ext uri="{FF2B5EF4-FFF2-40B4-BE49-F238E27FC236}">
                <a16:creationId xmlns:a16="http://schemas.microsoft.com/office/drawing/2014/main" id="{A540C703-E8E4-79B0-F845-5394C15A8D5B}"/>
              </a:ext>
            </a:extLst>
          </p:cNvPr>
          <p:cNvSpPr txBox="1"/>
          <p:nvPr/>
        </p:nvSpPr>
        <p:spPr>
          <a:xfrm>
            <a:off x="1643403" y="3580471"/>
            <a:ext cx="8905191" cy="1200329"/>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市場　　　イ</a:t>
            </a:r>
            <a:r>
              <a:rPr lang="en-US" altLang="ja-JP" sz="2400" dirty="0">
                <a:solidFill>
                  <a:srgbClr val="333333"/>
                </a:solidFill>
                <a:latin typeface="Clarimo UD PE Regular"/>
              </a:rPr>
              <a:t>.</a:t>
            </a:r>
            <a:r>
              <a:rPr lang="ja-JP" altLang="en-US" sz="2400" dirty="0">
                <a:solidFill>
                  <a:srgbClr val="333333"/>
                </a:solidFill>
                <a:latin typeface="Clarimo UD PE Regular"/>
              </a:rPr>
              <a:t>仕組み　ウ</a:t>
            </a:r>
            <a:r>
              <a:rPr lang="en-US" altLang="ja-JP" sz="2400" dirty="0">
                <a:solidFill>
                  <a:srgbClr val="333333"/>
                </a:solidFill>
                <a:latin typeface="Clarimo UD PE Regular"/>
              </a:rPr>
              <a:t>.</a:t>
            </a:r>
            <a:r>
              <a:rPr lang="ja-JP" altLang="en-US" sz="2400" dirty="0">
                <a:solidFill>
                  <a:srgbClr val="333333"/>
                </a:solidFill>
                <a:latin typeface="Clarimo UD PE Regular"/>
              </a:rPr>
              <a:t>検査　エ</a:t>
            </a:r>
            <a:r>
              <a:rPr lang="en-US" altLang="ja-JP" sz="2400" dirty="0">
                <a:solidFill>
                  <a:srgbClr val="333333"/>
                </a:solidFill>
                <a:latin typeface="Clarimo UD PE Regular"/>
              </a:rPr>
              <a:t>.</a:t>
            </a:r>
            <a:r>
              <a:rPr lang="ja-JP" altLang="en-US" sz="2400" dirty="0">
                <a:solidFill>
                  <a:srgbClr val="333333"/>
                </a:solidFill>
                <a:latin typeface="Clarimo UD PE Regular"/>
              </a:rPr>
              <a:t>生産能力　オ</a:t>
            </a:r>
            <a:r>
              <a:rPr lang="en-US" altLang="ja-JP" sz="2400" dirty="0">
                <a:solidFill>
                  <a:srgbClr val="333333"/>
                </a:solidFill>
                <a:latin typeface="Clarimo UD PE Regular"/>
              </a:rPr>
              <a:t>.</a:t>
            </a:r>
            <a:r>
              <a:rPr lang="ja-JP" altLang="en-US" sz="2400" dirty="0">
                <a:solidFill>
                  <a:srgbClr val="333333"/>
                </a:solidFill>
                <a:latin typeface="Clarimo UD PE Regular"/>
              </a:rPr>
              <a:t>設計</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カ</a:t>
            </a:r>
            <a:r>
              <a:rPr lang="en-US" altLang="ja-JP" sz="2400" dirty="0">
                <a:solidFill>
                  <a:srgbClr val="333333"/>
                </a:solidFill>
                <a:latin typeface="Clarimo UD PE Regular"/>
              </a:rPr>
              <a:t>.</a:t>
            </a:r>
            <a:r>
              <a:rPr lang="ja-JP" altLang="en-US" sz="2400" dirty="0">
                <a:solidFill>
                  <a:srgbClr val="333333"/>
                </a:solidFill>
                <a:latin typeface="Clarimo UD PE Regular"/>
              </a:rPr>
              <a:t>自己宣言　キ</a:t>
            </a:r>
            <a:r>
              <a:rPr lang="en-US" altLang="ja-JP" sz="2400" dirty="0">
                <a:solidFill>
                  <a:srgbClr val="333333"/>
                </a:solidFill>
                <a:latin typeface="Clarimo UD PE Regular"/>
              </a:rPr>
              <a:t>.</a:t>
            </a:r>
            <a:r>
              <a:rPr lang="ja-JP" altLang="en-US" sz="2400" dirty="0">
                <a:solidFill>
                  <a:srgbClr val="333333"/>
                </a:solidFill>
                <a:latin typeface="Clarimo UD PE Regular"/>
              </a:rPr>
              <a:t>生産　　ク</a:t>
            </a:r>
            <a:r>
              <a:rPr lang="en-US" altLang="ja-JP" sz="2400" dirty="0">
                <a:solidFill>
                  <a:srgbClr val="333333"/>
                </a:solidFill>
                <a:latin typeface="Clarimo UD PE Regular"/>
              </a:rPr>
              <a:t>.</a:t>
            </a:r>
            <a:r>
              <a:rPr lang="ja-JP" altLang="en-US" sz="2400" dirty="0">
                <a:solidFill>
                  <a:srgbClr val="333333"/>
                </a:solidFill>
                <a:latin typeface="Clarimo UD PE Regular"/>
              </a:rPr>
              <a:t>販売　ケ</a:t>
            </a:r>
            <a:r>
              <a:rPr lang="en-US" altLang="ja-JP" sz="2400" dirty="0">
                <a:solidFill>
                  <a:srgbClr val="333333"/>
                </a:solidFill>
                <a:latin typeface="Clarimo UD PE Regular"/>
              </a:rPr>
              <a:t>.</a:t>
            </a:r>
            <a:r>
              <a:rPr lang="ja-JP" altLang="en-US" sz="2400" dirty="0">
                <a:solidFill>
                  <a:srgbClr val="333333"/>
                </a:solidFill>
                <a:latin typeface="Clarimo UD PE Regular"/>
              </a:rPr>
              <a:t>仕様</a:t>
            </a:r>
            <a:endParaRPr lang="en-US" altLang="ja-JP" sz="2400" dirty="0">
              <a:solidFill>
                <a:srgbClr val="333333"/>
              </a:solidFill>
              <a:latin typeface="Clarimo UD PE Regular"/>
            </a:endParaRPr>
          </a:p>
        </p:txBody>
      </p:sp>
      <p:sp>
        <p:nvSpPr>
          <p:cNvPr id="3" name="テキスト ボックス 2">
            <a:extLst>
              <a:ext uri="{FF2B5EF4-FFF2-40B4-BE49-F238E27FC236}">
                <a16:creationId xmlns:a16="http://schemas.microsoft.com/office/drawing/2014/main" id="{4A6773F3-F9BC-C0E6-DB8C-A920AEDF102D}"/>
              </a:ext>
            </a:extLst>
          </p:cNvPr>
          <p:cNvSpPr txBox="1"/>
          <p:nvPr/>
        </p:nvSpPr>
        <p:spPr>
          <a:xfrm>
            <a:off x="7787639" y="2626155"/>
            <a:ext cx="1280160" cy="400110"/>
          </a:xfrm>
          <a:prstGeom prst="rect">
            <a:avLst/>
          </a:prstGeom>
          <a:solidFill>
            <a:schemeClr val="bg1"/>
          </a:solidFill>
        </p:spPr>
        <p:txBody>
          <a:bodyPr wrap="square" rtlCol="0">
            <a:spAutoFit/>
          </a:bodyPr>
          <a:lstStyle/>
          <a:p>
            <a:pPr algn="ctr"/>
            <a:r>
              <a:rPr lang="ja-JP" altLang="en-US" sz="2000" b="1" dirty="0">
                <a:solidFill>
                  <a:srgbClr val="FF0000"/>
                </a:solidFill>
              </a:rPr>
              <a:t>イ</a:t>
            </a:r>
            <a:r>
              <a:rPr kumimoji="1" lang="en-US" altLang="ja-JP" sz="2000" b="1" dirty="0">
                <a:solidFill>
                  <a:srgbClr val="FF0000"/>
                </a:solidFill>
              </a:rPr>
              <a:t>.</a:t>
            </a:r>
            <a:r>
              <a:rPr kumimoji="1" lang="ja-JP" altLang="en-US" sz="2000" b="1" dirty="0">
                <a:solidFill>
                  <a:srgbClr val="FF0000"/>
                </a:solidFill>
              </a:rPr>
              <a:t>仕組み</a:t>
            </a:r>
          </a:p>
        </p:txBody>
      </p:sp>
      <p:sp>
        <p:nvSpPr>
          <p:cNvPr id="5" name="楕円 4">
            <a:extLst>
              <a:ext uri="{FF2B5EF4-FFF2-40B4-BE49-F238E27FC236}">
                <a16:creationId xmlns:a16="http://schemas.microsoft.com/office/drawing/2014/main" id="{2358175D-C738-9783-B26B-9AEDF0415D28}"/>
              </a:ext>
            </a:extLst>
          </p:cNvPr>
          <p:cNvSpPr/>
          <p:nvPr/>
        </p:nvSpPr>
        <p:spPr>
          <a:xfrm>
            <a:off x="3917597" y="3986983"/>
            <a:ext cx="388307" cy="3507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252890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2329748" y="790552"/>
            <a:ext cx="5146040" cy="461665"/>
          </a:xfrm>
          <a:prstGeom prst="rect">
            <a:avLst/>
          </a:prstGeom>
          <a:noFill/>
        </p:spPr>
        <p:txBody>
          <a:bodyPr wrap="square" rtlCol="0">
            <a:spAutoFit/>
          </a:bodyPr>
          <a:lstStyle/>
          <a:p>
            <a:r>
              <a:rPr lang="ja-JP" altLang="en-US" sz="2400" b="1" dirty="0">
                <a:solidFill>
                  <a:srgbClr val="FF0000"/>
                </a:solidFill>
              </a:rPr>
              <a:t>工程図記号</a:t>
            </a:r>
            <a:endParaRPr lang="en-US" altLang="ja-JP" sz="1200" b="1" dirty="0">
              <a:solidFill>
                <a:srgbClr val="FF0000"/>
              </a:solidFill>
              <a:latin typeface="Clarimo UD PE Regular"/>
            </a:endParaRPr>
          </a:p>
        </p:txBody>
      </p:sp>
      <p:pic>
        <p:nvPicPr>
          <p:cNvPr id="13" name="図 12">
            <a:extLst>
              <a:ext uri="{FF2B5EF4-FFF2-40B4-BE49-F238E27FC236}">
                <a16:creationId xmlns:a16="http://schemas.microsoft.com/office/drawing/2014/main" id="{0C05BFE7-49F9-996C-8C2B-6DFE51B60CA5}"/>
              </a:ext>
            </a:extLst>
          </p:cNvPr>
          <p:cNvPicPr>
            <a:picLocks noChangeAspect="1"/>
          </p:cNvPicPr>
          <p:nvPr/>
        </p:nvPicPr>
        <p:blipFill>
          <a:blip r:embed="rId2"/>
          <a:stretch>
            <a:fillRect/>
          </a:stretch>
        </p:blipFill>
        <p:spPr>
          <a:xfrm>
            <a:off x="2329748" y="1185823"/>
            <a:ext cx="7532503" cy="4650792"/>
          </a:xfrm>
          <a:prstGeom prst="rect">
            <a:avLst/>
          </a:prstGeom>
        </p:spPr>
      </p:pic>
      <p:sp>
        <p:nvSpPr>
          <p:cNvPr id="16" name="テキスト ボックス 15">
            <a:extLst>
              <a:ext uri="{FF2B5EF4-FFF2-40B4-BE49-F238E27FC236}">
                <a16:creationId xmlns:a16="http://schemas.microsoft.com/office/drawing/2014/main" id="{9903E922-70A9-B0DC-09F1-89233669DB5A}"/>
              </a:ext>
            </a:extLst>
          </p:cNvPr>
          <p:cNvSpPr txBox="1"/>
          <p:nvPr/>
        </p:nvSpPr>
        <p:spPr>
          <a:xfrm>
            <a:off x="3942079" y="5721243"/>
            <a:ext cx="4307840" cy="369332"/>
          </a:xfrm>
          <a:prstGeom prst="rect">
            <a:avLst/>
          </a:prstGeom>
          <a:noFill/>
        </p:spPr>
        <p:txBody>
          <a:bodyPr wrap="square">
            <a:spAutoFit/>
          </a:bodyPr>
          <a:lstStyle/>
          <a:p>
            <a:r>
              <a:rPr lang="ja-JP" altLang="en-US" sz="1800" dirty="0">
                <a:solidFill>
                  <a:srgbClr val="333333"/>
                </a:solidFill>
                <a:latin typeface="Clarimo UD PE Regular"/>
              </a:rPr>
              <a:t>（出典）</a:t>
            </a:r>
            <a:r>
              <a:rPr lang="en-US" altLang="ja-JP" sz="1800" dirty="0">
                <a:solidFill>
                  <a:srgbClr val="333333"/>
                </a:solidFill>
                <a:latin typeface="Clarimo UD PE Regular"/>
              </a:rPr>
              <a:t>JIS Z 8206-1982</a:t>
            </a:r>
            <a:r>
              <a:rPr lang="ja-JP" altLang="en-US" sz="1800" dirty="0">
                <a:solidFill>
                  <a:srgbClr val="333333"/>
                </a:solidFill>
                <a:latin typeface="Clarimo UD PE Regular"/>
              </a:rPr>
              <a:t>：工程図記号</a:t>
            </a:r>
            <a:endParaRPr lang="ja-JP" altLang="en-US" dirty="0"/>
          </a:p>
        </p:txBody>
      </p:sp>
    </p:spTree>
    <p:extLst>
      <p:ext uri="{BB962C8B-B14F-4D97-AF65-F5344CB8AC3E}">
        <p14:creationId xmlns:p14="http://schemas.microsoft.com/office/powerpoint/2010/main" val="1669218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15464" y="943344"/>
            <a:ext cx="10361071" cy="2862322"/>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1</a:t>
            </a:r>
          </a:p>
          <a:p>
            <a:endParaRPr lang="en-US" altLang="ja-JP" sz="1200" dirty="0"/>
          </a:p>
          <a:p>
            <a:r>
              <a:rPr lang="ja-JP" altLang="en-US" sz="2400" dirty="0"/>
              <a:t>次の（１）</a:t>
            </a:r>
            <a:r>
              <a:rPr lang="en-US" altLang="ja-JP" sz="2400" dirty="0"/>
              <a:t>,</a:t>
            </a:r>
            <a:r>
              <a:rPr lang="ja-JP" altLang="en-US" sz="2400" dirty="0"/>
              <a:t>（２）に入るものを選択肢から選びなさい。</a:t>
            </a:r>
            <a:endParaRPr lang="en-US" altLang="ja-JP" sz="2400" dirty="0"/>
          </a:p>
          <a:p>
            <a:r>
              <a:rPr lang="en-US" altLang="ja-JP" sz="2400" dirty="0"/>
              <a:t>QC</a:t>
            </a:r>
            <a:r>
              <a:rPr lang="ja-JP" altLang="en-US" sz="2400" dirty="0"/>
              <a:t>工程図とは、縦方向に材料や部品から始まり、加工、調整、検査などのプロセスを経て製品が完成し、出荷されるまでの（　　１　　）を</a:t>
            </a:r>
            <a:endParaRPr lang="en-US" altLang="ja-JP" sz="2400" dirty="0"/>
          </a:p>
          <a:p>
            <a:r>
              <a:rPr lang="ja-JP" altLang="en-US" sz="2400" dirty="0"/>
              <a:t>工程図記号で記載し、それぞれの工程ごとに使用する標準や管理項目、</a:t>
            </a:r>
            <a:endParaRPr lang="en-US" altLang="ja-JP" sz="2400" dirty="0"/>
          </a:p>
          <a:p>
            <a:r>
              <a:rPr lang="ja-JP" altLang="en-US" sz="2400" dirty="0"/>
              <a:t>管理方法などを記載したものであり、それぞれの加工段階でどのような　作業を行い、どのように（　　２　　）するのかをまとめた図である。</a:t>
            </a:r>
            <a:endParaRPr lang="en-US" altLang="ja-JP" sz="2400" dirty="0"/>
          </a:p>
        </p:txBody>
      </p:sp>
      <p:sp>
        <p:nvSpPr>
          <p:cNvPr id="2" name="テキスト ボックス 1">
            <a:extLst>
              <a:ext uri="{FF2B5EF4-FFF2-40B4-BE49-F238E27FC236}">
                <a16:creationId xmlns:a16="http://schemas.microsoft.com/office/drawing/2014/main" id="{A540C703-E8E4-79B0-F845-5394C15A8D5B}"/>
              </a:ext>
            </a:extLst>
          </p:cNvPr>
          <p:cNvSpPr txBox="1"/>
          <p:nvPr/>
        </p:nvSpPr>
        <p:spPr>
          <a:xfrm>
            <a:off x="2287065" y="4193119"/>
            <a:ext cx="7771336" cy="1200329"/>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臨時　イ</a:t>
            </a:r>
            <a:r>
              <a:rPr lang="en-US" altLang="ja-JP" sz="2400" dirty="0">
                <a:solidFill>
                  <a:srgbClr val="333333"/>
                </a:solidFill>
                <a:latin typeface="Clarimo UD PE Regular"/>
              </a:rPr>
              <a:t>.</a:t>
            </a:r>
            <a:r>
              <a:rPr lang="ja-JP" altLang="en-US" sz="2400" dirty="0">
                <a:solidFill>
                  <a:srgbClr val="333333"/>
                </a:solidFill>
                <a:latin typeface="Clarimo UD PE Regular"/>
              </a:rPr>
              <a:t>時間　ウ</a:t>
            </a:r>
            <a:r>
              <a:rPr lang="en-US" altLang="ja-JP" sz="2400" dirty="0">
                <a:solidFill>
                  <a:srgbClr val="333333"/>
                </a:solidFill>
                <a:latin typeface="Clarimo UD PE Regular"/>
              </a:rPr>
              <a:t>.</a:t>
            </a:r>
            <a:r>
              <a:rPr lang="ja-JP" altLang="en-US" sz="2400" dirty="0">
                <a:solidFill>
                  <a:srgbClr val="333333"/>
                </a:solidFill>
                <a:latin typeface="Clarimo UD PE Regular"/>
              </a:rPr>
              <a:t>異常　エ</a:t>
            </a:r>
            <a:r>
              <a:rPr lang="en-US" altLang="ja-JP" sz="2400" dirty="0">
                <a:solidFill>
                  <a:srgbClr val="333333"/>
                </a:solidFill>
                <a:latin typeface="Clarimo UD PE Regular"/>
              </a:rPr>
              <a:t>.</a:t>
            </a:r>
            <a:r>
              <a:rPr lang="ja-JP" altLang="en-US" sz="2400" dirty="0">
                <a:solidFill>
                  <a:srgbClr val="333333"/>
                </a:solidFill>
                <a:latin typeface="Clarimo UD PE Regular"/>
              </a:rPr>
              <a:t>流れ　オ</a:t>
            </a:r>
            <a:r>
              <a:rPr lang="en-US" altLang="ja-JP" sz="2400" dirty="0">
                <a:solidFill>
                  <a:srgbClr val="333333"/>
                </a:solidFill>
                <a:latin typeface="Clarimo UD PE Regular"/>
              </a:rPr>
              <a:t>.</a:t>
            </a:r>
            <a:r>
              <a:rPr lang="ja-JP" altLang="en-US" sz="2400" dirty="0">
                <a:solidFill>
                  <a:srgbClr val="333333"/>
                </a:solidFill>
                <a:latin typeface="Clarimo UD PE Regular"/>
              </a:rPr>
              <a:t>工程数</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カ</a:t>
            </a:r>
            <a:r>
              <a:rPr lang="en-US" altLang="ja-JP" sz="2400" dirty="0">
                <a:solidFill>
                  <a:srgbClr val="333333"/>
                </a:solidFill>
                <a:latin typeface="Clarimo UD PE Regular"/>
              </a:rPr>
              <a:t>.</a:t>
            </a:r>
            <a:r>
              <a:rPr lang="ja-JP" altLang="en-US" sz="2400" dirty="0">
                <a:solidFill>
                  <a:srgbClr val="333333"/>
                </a:solidFill>
                <a:latin typeface="Clarimo UD PE Regular"/>
              </a:rPr>
              <a:t>監査　キ</a:t>
            </a:r>
            <a:r>
              <a:rPr lang="en-US" altLang="ja-JP" sz="2400" dirty="0">
                <a:solidFill>
                  <a:srgbClr val="333333"/>
                </a:solidFill>
                <a:latin typeface="Clarimo UD PE Regular"/>
              </a:rPr>
              <a:t>.</a:t>
            </a:r>
            <a:r>
              <a:rPr lang="ja-JP" altLang="en-US" sz="2400" dirty="0">
                <a:solidFill>
                  <a:srgbClr val="333333"/>
                </a:solidFill>
                <a:latin typeface="Clarimo UD PE Regular"/>
              </a:rPr>
              <a:t>管理　ク</a:t>
            </a:r>
            <a:r>
              <a:rPr lang="en-US" altLang="ja-JP" sz="2400" dirty="0">
                <a:solidFill>
                  <a:srgbClr val="333333"/>
                </a:solidFill>
                <a:latin typeface="Clarimo UD PE Regular"/>
              </a:rPr>
              <a:t>.</a:t>
            </a:r>
            <a:r>
              <a:rPr lang="ja-JP" altLang="en-US" sz="2400" dirty="0">
                <a:solidFill>
                  <a:srgbClr val="333333"/>
                </a:solidFill>
                <a:latin typeface="Clarimo UD PE Regular"/>
              </a:rPr>
              <a:t>使用　ケ</a:t>
            </a:r>
            <a:r>
              <a:rPr lang="en-US" altLang="ja-JP" sz="2400" dirty="0">
                <a:solidFill>
                  <a:srgbClr val="333333"/>
                </a:solidFill>
                <a:latin typeface="Clarimo UD PE Regular"/>
              </a:rPr>
              <a:t>.</a:t>
            </a:r>
            <a:r>
              <a:rPr lang="ja-JP" altLang="en-US" sz="2400" dirty="0">
                <a:solidFill>
                  <a:srgbClr val="333333"/>
                </a:solidFill>
                <a:latin typeface="Clarimo UD PE Regular"/>
              </a:rPr>
              <a:t>費用　コ</a:t>
            </a:r>
            <a:r>
              <a:rPr lang="en-US" altLang="ja-JP" sz="2400" dirty="0">
                <a:solidFill>
                  <a:srgbClr val="333333"/>
                </a:solidFill>
                <a:latin typeface="Clarimo UD PE Regular"/>
              </a:rPr>
              <a:t>.</a:t>
            </a:r>
            <a:r>
              <a:rPr lang="ja-JP" altLang="en-US" sz="2400" dirty="0">
                <a:solidFill>
                  <a:srgbClr val="333333"/>
                </a:solidFill>
                <a:latin typeface="Clarimo UD PE Regular"/>
              </a:rPr>
              <a:t>注意</a:t>
            </a:r>
            <a:endParaRPr lang="en-US" altLang="ja-JP" sz="2400" dirty="0">
              <a:solidFill>
                <a:srgbClr val="333333"/>
              </a:solidFill>
              <a:latin typeface="Clarimo UD PE Regular"/>
            </a:endParaRPr>
          </a:p>
        </p:txBody>
      </p:sp>
    </p:spTree>
    <p:extLst>
      <p:ext uri="{BB962C8B-B14F-4D97-AF65-F5344CB8AC3E}">
        <p14:creationId xmlns:p14="http://schemas.microsoft.com/office/powerpoint/2010/main" val="89065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15464" y="943344"/>
            <a:ext cx="10361071" cy="2862322"/>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1</a:t>
            </a:r>
          </a:p>
          <a:p>
            <a:endParaRPr lang="en-US" altLang="ja-JP" sz="1200" dirty="0"/>
          </a:p>
          <a:p>
            <a:r>
              <a:rPr lang="ja-JP" altLang="en-US" sz="2400" dirty="0"/>
              <a:t>次の（１）</a:t>
            </a:r>
            <a:r>
              <a:rPr lang="en-US" altLang="ja-JP" sz="2400" dirty="0"/>
              <a:t>,</a:t>
            </a:r>
            <a:r>
              <a:rPr lang="ja-JP" altLang="en-US" sz="2400" dirty="0"/>
              <a:t>（２）に入るものを選択肢から選びなさい。</a:t>
            </a:r>
            <a:endParaRPr lang="en-US" altLang="ja-JP" sz="2400" dirty="0"/>
          </a:p>
          <a:p>
            <a:r>
              <a:rPr lang="en-US" altLang="ja-JP" sz="2400" dirty="0"/>
              <a:t>QC</a:t>
            </a:r>
            <a:r>
              <a:rPr lang="ja-JP" altLang="en-US" sz="2400" dirty="0"/>
              <a:t>工程図とは、縦方向に材料や部品から始まり、加工、調整、検査などのプロセスを経て製品が完成し、出荷されるまでの（　　１　　）を</a:t>
            </a:r>
            <a:endParaRPr lang="en-US" altLang="ja-JP" sz="2400" dirty="0"/>
          </a:p>
          <a:p>
            <a:r>
              <a:rPr lang="ja-JP" altLang="en-US" sz="2400" dirty="0"/>
              <a:t>工程図記号で記載し、それぞれの工程ごとに使用する標準や管理項目、</a:t>
            </a:r>
            <a:endParaRPr lang="en-US" altLang="ja-JP" sz="2400" dirty="0"/>
          </a:p>
          <a:p>
            <a:r>
              <a:rPr lang="ja-JP" altLang="en-US" sz="2400" dirty="0"/>
              <a:t>管理方法などを記載したものであり、それぞれの加工段階でどのような　作業を行い、どのように（　　２　　）するのかをまとめた図である。</a:t>
            </a:r>
            <a:endParaRPr lang="en-US" altLang="ja-JP" sz="2400" dirty="0"/>
          </a:p>
        </p:txBody>
      </p:sp>
      <p:sp>
        <p:nvSpPr>
          <p:cNvPr id="2" name="テキスト ボックス 1">
            <a:extLst>
              <a:ext uri="{FF2B5EF4-FFF2-40B4-BE49-F238E27FC236}">
                <a16:creationId xmlns:a16="http://schemas.microsoft.com/office/drawing/2014/main" id="{A540C703-E8E4-79B0-F845-5394C15A8D5B}"/>
              </a:ext>
            </a:extLst>
          </p:cNvPr>
          <p:cNvSpPr txBox="1"/>
          <p:nvPr/>
        </p:nvSpPr>
        <p:spPr>
          <a:xfrm>
            <a:off x="2287065" y="4193119"/>
            <a:ext cx="7771336" cy="1200329"/>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臨時　イ</a:t>
            </a:r>
            <a:r>
              <a:rPr lang="en-US" altLang="ja-JP" sz="2400" dirty="0">
                <a:solidFill>
                  <a:srgbClr val="333333"/>
                </a:solidFill>
                <a:latin typeface="Clarimo UD PE Regular"/>
              </a:rPr>
              <a:t>.</a:t>
            </a:r>
            <a:r>
              <a:rPr lang="ja-JP" altLang="en-US" sz="2400" dirty="0">
                <a:solidFill>
                  <a:srgbClr val="333333"/>
                </a:solidFill>
                <a:latin typeface="Clarimo UD PE Regular"/>
              </a:rPr>
              <a:t>時間　ウ</a:t>
            </a:r>
            <a:r>
              <a:rPr lang="en-US" altLang="ja-JP" sz="2400" dirty="0">
                <a:solidFill>
                  <a:srgbClr val="333333"/>
                </a:solidFill>
                <a:latin typeface="Clarimo UD PE Regular"/>
              </a:rPr>
              <a:t>.</a:t>
            </a:r>
            <a:r>
              <a:rPr lang="ja-JP" altLang="en-US" sz="2400" dirty="0">
                <a:solidFill>
                  <a:srgbClr val="333333"/>
                </a:solidFill>
                <a:latin typeface="Clarimo UD PE Regular"/>
              </a:rPr>
              <a:t>異常　エ</a:t>
            </a:r>
            <a:r>
              <a:rPr lang="en-US" altLang="ja-JP" sz="2400" dirty="0">
                <a:solidFill>
                  <a:srgbClr val="333333"/>
                </a:solidFill>
                <a:latin typeface="Clarimo UD PE Regular"/>
              </a:rPr>
              <a:t>.</a:t>
            </a:r>
            <a:r>
              <a:rPr lang="ja-JP" altLang="en-US" sz="2400" dirty="0">
                <a:solidFill>
                  <a:srgbClr val="333333"/>
                </a:solidFill>
                <a:latin typeface="Clarimo UD PE Regular"/>
              </a:rPr>
              <a:t>流れ　オ</a:t>
            </a:r>
            <a:r>
              <a:rPr lang="en-US" altLang="ja-JP" sz="2400" dirty="0">
                <a:solidFill>
                  <a:srgbClr val="333333"/>
                </a:solidFill>
                <a:latin typeface="Clarimo UD PE Regular"/>
              </a:rPr>
              <a:t>.</a:t>
            </a:r>
            <a:r>
              <a:rPr lang="ja-JP" altLang="en-US" sz="2400" dirty="0">
                <a:solidFill>
                  <a:srgbClr val="333333"/>
                </a:solidFill>
                <a:latin typeface="Clarimo UD PE Regular"/>
              </a:rPr>
              <a:t>工程数</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カ</a:t>
            </a:r>
            <a:r>
              <a:rPr lang="en-US" altLang="ja-JP" sz="2400" dirty="0">
                <a:solidFill>
                  <a:srgbClr val="333333"/>
                </a:solidFill>
                <a:latin typeface="Clarimo UD PE Regular"/>
              </a:rPr>
              <a:t>.</a:t>
            </a:r>
            <a:r>
              <a:rPr lang="ja-JP" altLang="en-US" sz="2400" dirty="0">
                <a:solidFill>
                  <a:srgbClr val="333333"/>
                </a:solidFill>
                <a:latin typeface="Clarimo UD PE Regular"/>
              </a:rPr>
              <a:t>監査　キ</a:t>
            </a:r>
            <a:r>
              <a:rPr lang="en-US" altLang="ja-JP" sz="2400" dirty="0">
                <a:solidFill>
                  <a:srgbClr val="333333"/>
                </a:solidFill>
                <a:latin typeface="Clarimo UD PE Regular"/>
              </a:rPr>
              <a:t>.</a:t>
            </a:r>
            <a:r>
              <a:rPr lang="ja-JP" altLang="en-US" sz="2400" dirty="0">
                <a:solidFill>
                  <a:srgbClr val="333333"/>
                </a:solidFill>
                <a:latin typeface="Clarimo UD PE Regular"/>
              </a:rPr>
              <a:t>管理　ク</a:t>
            </a:r>
            <a:r>
              <a:rPr lang="en-US" altLang="ja-JP" sz="2400" dirty="0">
                <a:solidFill>
                  <a:srgbClr val="333333"/>
                </a:solidFill>
                <a:latin typeface="Clarimo UD PE Regular"/>
              </a:rPr>
              <a:t>.</a:t>
            </a:r>
            <a:r>
              <a:rPr lang="ja-JP" altLang="en-US" sz="2400" dirty="0">
                <a:solidFill>
                  <a:srgbClr val="333333"/>
                </a:solidFill>
                <a:latin typeface="Clarimo UD PE Regular"/>
              </a:rPr>
              <a:t>使用　ケ</a:t>
            </a:r>
            <a:r>
              <a:rPr lang="en-US" altLang="ja-JP" sz="2400" dirty="0">
                <a:solidFill>
                  <a:srgbClr val="333333"/>
                </a:solidFill>
                <a:latin typeface="Clarimo UD PE Regular"/>
              </a:rPr>
              <a:t>.</a:t>
            </a:r>
            <a:r>
              <a:rPr lang="ja-JP" altLang="en-US" sz="2400" dirty="0">
                <a:solidFill>
                  <a:srgbClr val="333333"/>
                </a:solidFill>
                <a:latin typeface="Clarimo UD PE Regular"/>
              </a:rPr>
              <a:t>費用　コ</a:t>
            </a:r>
            <a:r>
              <a:rPr lang="en-US" altLang="ja-JP" sz="2400" dirty="0">
                <a:solidFill>
                  <a:srgbClr val="333333"/>
                </a:solidFill>
                <a:latin typeface="Clarimo UD PE Regular"/>
              </a:rPr>
              <a:t>.</a:t>
            </a:r>
            <a:r>
              <a:rPr lang="ja-JP" altLang="en-US" sz="2400" dirty="0">
                <a:solidFill>
                  <a:srgbClr val="333333"/>
                </a:solidFill>
                <a:latin typeface="Clarimo UD PE Regular"/>
              </a:rPr>
              <a:t>注意</a:t>
            </a:r>
            <a:endParaRPr lang="en-US" altLang="ja-JP" sz="2400" dirty="0">
              <a:solidFill>
                <a:srgbClr val="333333"/>
              </a:solidFill>
              <a:latin typeface="Clarimo UD PE Regular"/>
            </a:endParaRPr>
          </a:p>
        </p:txBody>
      </p:sp>
      <p:sp>
        <p:nvSpPr>
          <p:cNvPr id="3" name="テキスト ボックス 2">
            <a:extLst>
              <a:ext uri="{FF2B5EF4-FFF2-40B4-BE49-F238E27FC236}">
                <a16:creationId xmlns:a16="http://schemas.microsoft.com/office/drawing/2014/main" id="{D8FB752A-CB64-7D5D-12DF-1B473BAB5366}"/>
              </a:ext>
            </a:extLst>
          </p:cNvPr>
          <p:cNvSpPr txBox="1"/>
          <p:nvPr/>
        </p:nvSpPr>
        <p:spPr>
          <a:xfrm>
            <a:off x="8439913" y="2246560"/>
            <a:ext cx="1280160" cy="400110"/>
          </a:xfrm>
          <a:prstGeom prst="rect">
            <a:avLst/>
          </a:prstGeom>
          <a:solidFill>
            <a:schemeClr val="bg1"/>
          </a:solidFill>
        </p:spPr>
        <p:txBody>
          <a:bodyPr wrap="square" rtlCol="0">
            <a:spAutoFit/>
          </a:bodyPr>
          <a:lstStyle/>
          <a:p>
            <a:pPr algn="ctr"/>
            <a:r>
              <a:rPr kumimoji="1" lang="ja-JP" altLang="en-US" sz="2000" b="1" dirty="0">
                <a:solidFill>
                  <a:srgbClr val="FF0000"/>
                </a:solidFill>
              </a:rPr>
              <a:t>エ</a:t>
            </a:r>
            <a:r>
              <a:rPr kumimoji="1" lang="en-US" altLang="ja-JP" sz="2000" b="1" dirty="0">
                <a:solidFill>
                  <a:srgbClr val="FF0000"/>
                </a:solidFill>
              </a:rPr>
              <a:t>.</a:t>
            </a:r>
            <a:r>
              <a:rPr kumimoji="1" lang="ja-JP" altLang="en-US" sz="2000" b="1" dirty="0">
                <a:solidFill>
                  <a:srgbClr val="FF0000"/>
                </a:solidFill>
              </a:rPr>
              <a:t>流れ</a:t>
            </a:r>
          </a:p>
        </p:txBody>
      </p:sp>
      <p:sp>
        <p:nvSpPr>
          <p:cNvPr id="5" name="テキスト ボックス 4">
            <a:extLst>
              <a:ext uri="{FF2B5EF4-FFF2-40B4-BE49-F238E27FC236}">
                <a16:creationId xmlns:a16="http://schemas.microsoft.com/office/drawing/2014/main" id="{D19007D6-730E-7387-00EF-A06E75A67254}"/>
              </a:ext>
            </a:extLst>
          </p:cNvPr>
          <p:cNvSpPr txBox="1"/>
          <p:nvPr/>
        </p:nvSpPr>
        <p:spPr>
          <a:xfrm>
            <a:off x="4760975" y="3340387"/>
            <a:ext cx="1280160" cy="400110"/>
          </a:xfrm>
          <a:prstGeom prst="rect">
            <a:avLst/>
          </a:prstGeom>
          <a:solidFill>
            <a:schemeClr val="bg1"/>
          </a:solidFill>
        </p:spPr>
        <p:txBody>
          <a:bodyPr wrap="square" rtlCol="0">
            <a:spAutoFit/>
          </a:bodyPr>
          <a:lstStyle/>
          <a:p>
            <a:pPr algn="ctr"/>
            <a:r>
              <a:rPr lang="ja-JP" altLang="en-US" sz="2000" b="1" dirty="0">
                <a:solidFill>
                  <a:srgbClr val="FF0000"/>
                </a:solidFill>
              </a:rPr>
              <a:t>キ</a:t>
            </a:r>
            <a:r>
              <a:rPr kumimoji="1" lang="en-US" altLang="ja-JP" sz="2000" b="1" dirty="0">
                <a:solidFill>
                  <a:srgbClr val="FF0000"/>
                </a:solidFill>
              </a:rPr>
              <a:t>.</a:t>
            </a:r>
            <a:r>
              <a:rPr kumimoji="1" lang="ja-JP" altLang="en-US" sz="2000" b="1" dirty="0">
                <a:solidFill>
                  <a:srgbClr val="FF0000"/>
                </a:solidFill>
              </a:rPr>
              <a:t>管理</a:t>
            </a:r>
          </a:p>
        </p:txBody>
      </p:sp>
    </p:spTree>
    <p:extLst>
      <p:ext uri="{BB962C8B-B14F-4D97-AF65-F5344CB8AC3E}">
        <p14:creationId xmlns:p14="http://schemas.microsoft.com/office/powerpoint/2010/main" val="16909422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15464" y="1318248"/>
            <a:ext cx="10361071" cy="2492990"/>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2</a:t>
            </a:r>
          </a:p>
          <a:p>
            <a:endParaRPr lang="en-US" altLang="ja-JP" sz="1200" dirty="0"/>
          </a:p>
          <a:p>
            <a:r>
              <a:rPr lang="ja-JP" altLang="en-US" sz="2400" dirty="0"/>
              <a:t>次の（１）に入るものを選択肢から選びなさい。</a:t>
            </a:r>
            <a:endParaRPr lang="en-US" altLang="ja-JP" sz="2400" dirty="0"/>
          </a:p>
          <a:p>
            <a:r>
              <a:rPr lang="en-US" altLang="ja-JP" sz="2400" dirty="0"/>
              <a:t>QC</a:t>
            </a:r>
            <a:r>
              <a:rPr lang="ja-JP" altLang="en-US" sz="2400" dirty="0"/>
              <a:t>工程図の横方向には、工程名、その作業内容、作業標準書、管理項目、管理水準、工程管理担当者、サンプリング数、使用帳票、測定方法、測定治具、検査項目、検査方法、（　　１　　）発生時の処置方法などの情報が記載される。</a:t>
            </a:r>
            <a:endParaRPr lang="en-US" altLang="ja-JP" sz="2400" dirty="0"/>
          </a:p>
        </p:txBody>
      </p:sp>
      <p:sp>
        <p:nvSpPr>
          <p:cNvPr id="2" name="テキスト ボックス 1">
            <a:extLst>
              <a:ext uri="{FF2B5EF4-FFF2-40B4-BE49-F238E27FC236}">
                <a16:creationId xmlns:a16="http://schemas.microsoft.com/office/drawing/2014/main" id="{A540C703-E8E4-79B0-F845-5394C15A8D5B}"/>
              </a:ext>
            </a:extLst>
          </p:cNvPr>
          <p:cNvSpPr txBox="1"/>
          <p:nvPr/>
        </p:nvSpPr>
        <p:spPr>
          <a:xfrm>
            <a:off x="2287065" y="3927943"/>
            <a:ext cx="7771336" cy="1200329"/>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臨時　イ</a:t>
            </a:r>
            <a:r>
              <a:rPr lang="en-US" altLang="ja-JP" sz="2400" dirty="0">
                <a:solidFill>
                  <a:srgbClr val="333333"/>
                </a:solidFill>
                <a:latin typeface="Clarimo UD PE Regular"/>
              </a:rPr>
              <a:t>.</a:t>
            </a:r>
            <a:r>
              <a:rPr lang="ja-JP" altLang="en-US" sz="2400" dirty="0">
                <a:solidFill>
                  <a:srgbClr val="333333"/>
                </a:solidFill>
                <a:latin typeface="Clarimo UD PE Regular"/>
              </a:rPr>
              <a:t>時間　ウ</a:t>
            </a:r>
            <a:r>
              <a:rPr lang="en-US" altLang="ja-JP" sz="2400" dirty="0">
                <a:solidFill>
                  <a:srgbClr val="333333"/>
                </a:solidFill>
                <a:latin typeface="Clarimo UD PE Regular"/>
              </a:rPr>
              <a:t>.</a:t>
            </a:r>
            <a:r>
              <a:rPr lang="ja-JP" altLang="en-US" sz="2400" dirty="0">
                <a:solidFill>
                  <a:srgbClr val="333333"/>
                </a:solidFill>
                <a:latin typeface="Clarimo UD PE Regular"/>
              </a:rPr>
              <a:t>異常　エ</a:t>
            </a:r>
            <a:r>
              <a:rPr lang="en-US" altLang="ja-JP" sz="2400" dirty="0">
                <a:solidFill>
                  <a:srgbClr val="333333"/>
                </a:solidFill>
                <a:latin typeface="Clarimo UD PE Regular"/>
              </a:rPr>
              <a:t>.</a:t>
            </a:r>
            <a:r>
              <a:rPr lang="ja-JP" altLang="en-US" sz="2400" dirty="0">
                <a:solidFill>
                  <a:srgbClr val="333333"/>
                </a:solidFill>
                <a:latin typeface="Clarimo UD PE Regular"/>
              </a:rPr>
              <a:t>流れ　オ</a:t>
            </a:r>
            <a:r>
              <a:rPr lang="en-US" altLang="ja-JP" sz="2400" dirty="0">
                <a:solidFill>
                  <a:srgbClr val="333333"/>
                </a:solidFill>
                <a:latin typeface="Clarimo UD PE Regular"/>
              </a:rPr>
              <a:t>.</a:t>
            </a:r>
            <a:r>
              <a:rPr lang="ja-JP" altLang="en-US" sz="2400" dirty="0">
                <a:solidFill>
                  <a:srgbClr val="333333"/>
                </a:solidFill>
                <a:latin typeface="Clarimo UD PE Regular"/>
              </a:rPr>
              <a:t>工程数</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カ</a:t>
            </a:r>
            <a:r>
              <a:rPr lang="en-US" altLang="ja-JP" sz="2400" dirty="0">
                <a:solidFill>
                  <a:srgbClr val="333333"/>
                </a:solidFill>
                <a:latin typeface="Clarimo UD PE Regular"/>
              </a:rPr>
              <a:t>.</a:t>
            </a:r>
            <a:r>
              <a:rPr lang="ja-JP" altLang="en-US" sz="2400" dirty="0">
                <a:solidFill>
                  <a:srgbClr val="333333"/>
                </a:solidFill>
                <a:latin typeface="Clarimo UD PE Regular"/>
              </a:rPr>
              <a:t>監査　キ</a:t>
            </a:r>
            <a:r>
              <a:rPr lang="en-US" altLang="ja-JP" sz="2400" dirty="0">
                <a:solidFill>
                  <a:srgbClr val="333333"/>
                </a:solidFill>
                <a:latin typeface="Clarimo UD PE Regular"/>
              </a:rPr>
              <a:t>.</a:t>
            </a:r>
            <a:r>
              <a:rPr lang="ja-JP" altLang="en-US" sz="2400" dirty="0">
                <a:solidFill>
                  <a:srgbClr val="333333"/>
                </a:solidFill>
                <a:latin typeface="Clarimo UD PE Regular"/>
              </a:rPr>
              <a:t>管理　ク</a:t>
            </a:r>
            <a:r>
              <a:rPr lang="en-US" altLang="ja-JP" sz="2400" dirty="0">
                <a:solidFill>
                  <a:srgbClr val="333333"/>
                </a:solidFill>
                <a:latin typeface="Clarimo UD PE Regular"/>
              </a:rPr>
              <a:t>.</a:t>
            </a:r>
            <a:r>
              <a:rPr lang="ja-JP" altLang="en-US" sz="2400" dirty="0">
                <a:solidFill>
                  <a:srgbClr val="333333"/>
                </a:solidFill>
                <a:latin typeface="Clarimo UD PE Regular"/>
              </a:rPr>
              <a:t>使用　ケ</a:t>
            </a:r>
            <a:r>
              <a:rPr lang="en-US" altLang="ja-JP" sz="2400" dirty="0">
                <a:solidFill>
                  <a:srgbClr val="333333"/>
                </a:solidFill>
                <a:latin typeface="Clarimo UD PE Regular"/>
              </a:rPr>
              <a:t>.</a:t>
            </a:r>
            <a:r>
              <a:rPr lang="ja-JP" altLang="en-US" sz="2400" dirty="0">
                <a:solidFill>
                  <a:srgbClr val="333333"/>
                </a:solidFill>
                <a:latin typeface="Clarimo UD PE Regular"/>
              </a:rPr>
              <a:t>費用　コ</a:t>
            </a:r>
            <a:r>
              <a:rPr lang="en-US" altLang="ja-JP" sz="2400" dirty="0">
                <a:solidFill>
                  <a:srgbClr val="333333"/>
                </a:solidFill>
                <a:latin typeface="Clarimo UD PE Regular"/>
              </a:rPr>
              <a:t>.</a:t>
            </a:r>
            <a:r>
              <a:rPr lang="ja-JP" altLang="en-US" sz="2400" dirty="0">
                <a:solidFill>
                  <a:srgbClr val="333333"/>
                </a:solidFill>
                <a:latin typeface="Clarimo UD PE Regular"/>
              </a:rPr>
              <a:t>注意</a:t>
            </a:r>
            <a:endParaRPr lang="en-US" altLang="ja-JP" sz="2400" dirty="0">
              <a:solidFill>
                <a:srgbClr val="333333"/>
              </a:solidFill>
              <a:latin typeface="Clarimo UD PE Regular"/>
            </a:endParaRPr>
          </a:p>
        </p:txBody>
      </p:sp>
    </p:spTree>
    <p:extLst>
      <p:ext uri="{BB962C8B-B14F-4D97-AF65-F5344CB8AC3E}">
        <p14:creationId xmlns:p14="http://schemas.microsoft.com/office/powerpoint/2010/main" val="3200952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15464" y="1318248"/>
            <a:ext cx="10361071" cy="2492990"/>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2</a:t>
            </a:r>
          </a:p>
          <a:p>
            <a:endParaRPr lang="en-US" altLang="ja-JP" sz="1200" dirty="0"/>
          </a:p>
          <a:p>
            <a:r>
              <a:rPr lang="ja-JP" altLang="en-US" sz="2400" dirty="0"/>
              <a:t>次の（１）に入るものを選択肢から選びなさい。</a:t>
            </a:r>
            <a:endParaRPr lang="en-US" altLang="ja-JP" sz="2400" dirty="0"/>
          </a:p>
          <a:p>
            <a:r>
              <a:rPr lang="en-US" altLang="ja-JP" sz="2400" dirty="0"/>
              <a:t>QC</a:t>
            </a:r>
            <a:r>
              <a:rPr lang="ja-JP" altLang="en-US" sz="2400" dirty="0"/>
              <a:t>工程図の横方向には、工程名、その作業内容、作業標準書、管理項目、管理水準、工程管理担当者、サンプリング数、使用帳票、測定方法、測定治具、検査項目、検査方法、（　　１　　）発生時の処置方法などの情報が記載される。</a:t>
            </a:r>
            <a:endParaRPr lang="en-US" altLang="ja-JP" sz="2400" dirty="0"/>
          </a:p>
        </p:txBody>
      </p:sp>
      <p:sp>
        <p:nvSpPr>
          <p:cNvPr id="2" name="テキスト ボックス 1">
            <a:extLst>
              <a:ext uri="{FF2B5EF4-FFF2-40B4-BE49-F238E27FC236}">
                <a16:creationId xmlns:a16="http://schemas.microsoft.com/office/drawing/2014/main" id="{A540C703-E8E4-79B0-F845-5394C15A8D5B}"/>
              </a:ext>
            </a:extLst>
          </p:cNvPr>
          <p:cNvSpPr txBox="1"/>
          <p:nvPr/>
        </p:nvSpPr>
        <p:spPr>
          <a:xfrm>
            <a:off x="2287065" y="3927943"/>
            <a:ext cx="7771336" cy="1200329"/>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臨時　イ</a:t>
            </a:r>
            <a:r>
              <a:rPr lang="en-US" altLang="ja-JP" sz="2400" dirty="0">
                <a:solidFill>
                  <a:srgbClr val="333333"/>
                </a:solidFill>
                <a:latin typeface="Clarimo UD PE Regular"/>
              </a:rPr>
              <a:t>.</a:t>
            </a:r>
            <a:r>
              <a:rPr lang="ja-JP" altLang="en-US" sz="2400" dirty="0">
                <a:solidFill>
                  <a:srgbClr val="333333"/>
                </a:solidFill>
                <a:latin typeface="Clarimo UD PE Regular"/>
              </a:rPr>
              <a:t>時間　ウ</a:t>
            </a:r>
            <a:r>
              <a:rPr lang="en-US" altLang="ja-JP" sz="2400" dirty="0">
                <a:solidFill>
                  <a:srgbClr val="333333"/>
                </a:solidFill>
                <a:latin typeface="Clarimo UD PE Regular"/>
              </a:rPr>
              <a:t>.</a:t>
            </a:r>
            <a:r>
              <a:rPr lang="ja-JP" altLang="en-US" sz="2400" dirty="0">
                <a:solidFill>
                  <a:srgbClr val="333333"/>
                </a:solidFill>
                <a:latin typeface="Clarimo UD PE Regular"/>
              </a:rPr>
              <a:t>異常　エ</a:t>
            </a:r>
            <a:r>
              <a:rPr lang="en-US" altLang="ja-JP" sz="2400" dirty="0">
                <a:solidFill>
                  <a:srgbClr val="333333"/>
                </a:solidFill>
                <a:latin typeface="Clarimo UD PE Regular"/>
              </a:rPr>
              <a:t>.</a:t>
            </a:r>
            <a:r>
              <a:rPr lang="ja-JP" altLang="en-US" sz="2400" dirty="0">
                <a:solidFill>
                  <a:srgbClr val="333333"/>
                </a:solidFill>
                <a:latin typeface="Clarimo UD PE Regular"/>
              </a:rPr>
              <a:t>流れ　オ</a:t>
            </a:r>
            <a:r>
              <a:rPr lang="en-US" altLang="ja-JP" sz="2400" dirty="0">
                <a:solidFill>
                  <a:srgbClr val="333333"/>
                </a:solidFill>
                <a:latin typeface="Clarimo UD PE Regular"/>
              </a:rPr>
              <a:t>.</a:t>
            </a:r>
            <a:r>
              <a:rPr lang="ja-JP" altLang="en-US" sz="2400" dirty="0">
                <a:solidFill>
                  <a:srgbClr val="333333"/>
                </a:solidFill>
                <a:latin typeface="Clarimo UD PE Regular"/>
              </a:rPr>
              <a:t>工程数</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カ</a:t>
            </a:r>
            <a:r>
              <a:rPr lang="en-US" altLang="ja-JP" sz="2400" dirty="0">
                <a:solidFill>
                  <a:srgbClr val="333333"/>
                </a:solidFill>
                <a:latin typeface="Clarimo UD PE Regular"/>
              </a:rPr>
              <a:t>.</a:t>
            </a:r>
            <a:r>
              <a:rPr lang="ja-JP" altLang="en-US" sz="2400" dirty="0">
                <a:solidFill>
                  <a:srgbClr val="333333"/>
                </a:solidFill>
                <a:latin typeface="Clarimo UD PE Regular"/>
              </a:rPr>
              <a:t>監査　キ</a:t>
            </a:r>
            <a:r>
              <a:rPr lang="en-US" altLang="ja-JP" sz="2400" dirty="0">
                <a:solidFill>
                  <a:srgbClr val="333333"/>
                </a:solidFill>
                <a:latin typeface="Clarimo UD PE Regular"/>
              </a:rPr>
              <a:t>.</a:t>
            </a:r>
            <a:r>
              <a:rPr lang="ja-JP" altLang="en-US" sz="2400" dirty="0">
                <a:solidFill>
                  <a:srgbClr val="333333"/>
                </a:solidFill>
                <a:latin typeface="Clarimo UD PE Regular"/>
              </a:rPr>
              <a:t>管理　ク</a:t>
            </a:r>
            <a:r>
              <a:rPr lang="en-US" altLang="ja-JP" sz="2400" dirty="0">
                <a:solidFill>
                  <a:srgbClr val="333333"/>
                </a:solidFill>
                <a:latin typeface="Clarimo UD PE Regular"/>
              </a:rPr>
              <a:t>.</a:t>
            </a:r>
            <a:r>
              <a:rPr lang="ja-JP" altLang="en-US" sz="2400" dirty="0">
                <a:solidFill>
                  <a:srgbClr val="333333"/>
                </a:solidFill>
                <a:latin typeface="Clarimo UD PE Regular"/>
              </a:rPr>
              <a:t>使用　ケ</a:t>
            </a:r>
            <a:r>
              <a:rPr lang="en-US" altLang="ja-JP" sz="2400" dirty="0">
                <a:solidFill>
                  <a:srgbClr val="333333"/>
                </a:solidFill>
                <a:latin typeface="Clarimo UD PE Regular"/>
              </a:rPr>
              <a:t>.</a:t>
            </a:r>
            <a:r>
              <a:rPr lang="ja-JP" altLang="en-US" sz="2400" dirty="0">
                <a:solidFill>
                  <a:srgbClr val="333333"/>
                </a:solidFill>
                <a:latin typeface="Clarimo UD PE Regular"/>
              </a:rPr>
              <a:t>費用　コ</a:t>
            </a:r>
            <a:r>
              <a:rPr lang="en-US" altLang="ja-JP" sz="2400" dirty="0">
                <a:solidFill>
                  <a:srgbClr val="333333"/>
                </a:solidFill>
                <a:latin typeface="Clarimo UD PE Regular"/>
              </a:rPr>
              <a:t>.</a:t>
            </a:r>
            <a:r>
              <a:rPr lang="ja-JP" altLang="en-US" sz="2400" dirty="0">
                <a:solidFill>
                  <a:srgbClr val="333333"/>
                </a:solidFill>
                <a:latin typeface="Clarimo UD PE Regular"/>
              </a:rPr>
              <a:t>注意</a:t>
            </a:r>
            <a:endParaRPr lang="en-US" altLang="ja-JP" sz="2400" dirty="0">
              <a:solidFill>
                <a:srgbClr val="333333"/>
              </a:solidFill>
              <a:latin typeface="Clarimo UD PE Regular"/>
            </a:endParaRPr>
          </a:p>
        </p:txBody>
      </p:sp>
      <p:sp>
        <p:nvSpPr>
          <p:cNvPr id="3" name="テキスト ボックス 2">
            <a:extLst>
              <a:ext uri="{FF2B5EF4-FFF2-40B4-BE49-F238E27FC236}">
                <a16:creationId xmlns:a16="http://schemas.microsoft.com/office/drawing/2014/main" id="{E549DAE0-5F49-51F4-B91B-3E9B9869270E}"/>
              </a:ext>
            </a:extLst>
          </p:cNvPr>
          <p:cNvSpPr txBox="1"/>
          <p:nvPr/>
        </p:nvSpPr>
        <p:spPr>
          <a:xfrm>
            <a:off x="5382767" y="2992314"/>
            <a:ext cx="1280160" cy="400110"/>
          </a:xfrm>
          <a:prstGeom prst="rect">
            <a:avLst/>
          </a:prstGeom>
          <a:solidFill>
            <a:schemeClr val="bg1"/>
          </a:solidFill>
        </p:spPr>
        <p:txBody>
          <a:bodyPr wrap="square" rtlCol="0">
            <a:spAutoFit/>
          </a:bodyPr>
          <a:lstStyle/>
          <a:p>
            <a:pPr algn="ctr"/>
            <a:r>
              <a:rPr kumimoji="1" lang="ja-JP" altLang="en-US" sz="2000" b="1" dirty="0">
                <a:solidFill>
                  <a:srgbClr val="FF0000"/>
                </a:solidFill>
              </a:rPr>
              <a:t>ウ</a:t>
            </a:r>
            <a:r>
              <a:rPr kumimoji="1" lang="en-US" altLang="ja-JP" sz="2000" b="1" dirty="0">
                <a:solidFill>
                  <a:srgbClr val="FF0000"/>
                </a:solidFill>
              </a:rPr>
              <a:t>.</a:t>
            </a:r>
            <a:r>
              <a:rPr kumimoji="1" lang="ja-JP" altLang="en-US" sz="2000" b="1" dirty="0">
                <a:solidFill>
                  <a:srgbClr val="FF0000"/>
                </a:solidFill>
              </a:rPr>
              <a:t>異常</a:t>
            </a:r>
          </a:p>
        </p:txBody>
      </p:sp>
      <p:sp>
        <p:nvSpPr>
          <p:cNvPr id="5" name="楕円 4">
            <a:extLst>
              <a:ext uri="{FF2B5EF4-FFF2-40B4-BE49-F238E27FC236}">
                <a16:creationId xmlns:a16="http://schemas.microsoft.com/office/drawing/2014/main" id="{78E42AB0-910C-589F-08AB-02AB996038E6}"/>
              </a:ext>
            </a:extLst>
          </p:cNvPr>
          <p:cNvSpPr/>
          <p:nvPr/>
        </p:nvSpPr>
        <p:spPr>
          <a:xfrm>
            <a:off x="5225189" y="4352743"/>
            <a:ext cx="388307" cy="35072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00014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15464" y="1016496"/>
            <a:ext cx="10361071" cy="2862322"/>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3</a:t>
            </a:r>
          </a:p>
          <a:p>
            <a:endParaRPr lang="en-US" altLang="ja-JP" sz="1200" dirty="0"/>
          </a:p>
          <a:p>
            <a:r>
              <a:rPr lang="ja-JP" altLang="en-US" sz="2400" dirty="0"/>
              <a:t>次の（１）～（３）に入るものを選択肢から選びなさい。</a:t>
            </a:r>
            <a:endParaRPr lang="en-US" altLang="ja-JP" sz="2400" dirty="0"/>
          </a:p>
          <a:p>
            <a:r>
              <a:rPr lang="en-US" altLang="ja-JP" sz="2400" dirty="0"/>
              <a:t>QC</a:t>
            </a:r>
            <a:r>
              <a:rPr lang="ja-JP" altLang="en-US" sz="2400" dirty="0"/>
              <a:t>工程図は、製品の（　　１　　）段階で定めた（　　２　　）が、</a:t>
            </a:r>
            <a:endParaRPr lang="en-US" altLang="ja-JP" sz="2400" dirty="0"/>
          </a:p>
          <a:p>
            <a:r>
              <a:rPr lang="ja-JP" altLang="en-US" sz="2400" dirty="0"/>
              <a:t>生産段階で実現できるようにすることが狙いの一つである。また、生産現場の管理方法を示す指示文書としての役割も担っているので、作業標準書や作業要領書などと同様に、 （　　３　　）が始まる前に作成しておく　必要がある。</a:t>
            </a:r>
            <a:endParaRPr lang="en-US" altLang="ja-JP" sz="2400" dirty="0"/>
          </a:p>
        </p:txBody>
      </p:sp>
      <p:sp>
        <p:nvSpPr>
          <p:cNvPr id="2" name="テキスト ボックス 1">
            <a:extLst>
              <a:ext uri="{FF2B5EF4-FFF2-40B4-BE49-F238E27FC236}">
                <a16:creationId xmlns:a16="http://schemas.microsoft.com/office/drawing/2014/main" id="{A540C703-E8E4-79B0-F845-5394C15A8D5B}"/>
              </a:ext>
            </a:extLst>
          </p:cNvPr>
          <p:cNvSpPr txBox="1"/>
          <p:nvPr/>
        </p:nvSpPr>
        <p:spPr>
          <a:xfrm>
            <a:off x="1756712" y="4028527"/>
            <a:ext cx="8905191" cy="1200329"/>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市場　　　イ</a:t>
            </a:r>
            <a:r>
              <a:rPr lang="en-US" altLang="ja-JP" sz="2400" dirty="0">
                <a:solidFill>
                  <a:srgbClr val="333333"/>
                </a:solidFill>
                <a:latin typeface="Clarimo UD PE Regular"/>
              </a:rPr>
              <a:t>.</a:t>
            </a:r>
            <a:r>
              <a:rPr lang="ja-JP" altLang="en-US" sz="2400" dirty="0">
                <a:solidFill>
                  <a:srgbClr val="333333"/>
                </a:solidFill>
                <a:latin typeface="Clarimo UD PE Regular"/>
              </a:rPr>
              <a:t>仕組み　ウ</a:t>
            </a:r>
            <a:r>
              <a:rPr lang="en-US" altLang="ja-JP" sz="2400" dirty="0">
                <a:solidFill>
                  <a:srgbClr val="333333"/>
                </a:solidFill>
                <a:latin typeface="Clarimo UD PE Regular"/>
              </a:rPr>
              <a:t>.</a:t>
            </a:r>
            <a:r>
              <a:rPr lang="ja-JP" altLang="en-US" sz="2400" dirty="0">
                <a:solidFill>
                  <a:srgbClr val="333333"/>
                </a:solidFill>
                <a:latin typeface="Clarimo UD PE Regular"/>
              </a:rPr>
              <a:t>検査　エ</a:t>
            </a:r>
            <a:r>
              <a:rPr lang="en-US" altLang="ja-JP" sz="2400" dirty="0">
                <a:solidFill>
                  <a:srgbClr val="333333"/>
                </a:solidFill>
                <a:latin typeface="Clarimo UD PE Regular"/>
              </a:rPr>
              <a:t>.</a:t>
            </a:r>
            <a:r>
              <a:rPr lang="ja-JP" altLang="en-US" sz="2400" dirty="0">
                <a:solidFill>
                  <a:srgbClr val="333333"/>
                </a:solidFill>
                <a:latin typeface="Clarimo UD PE Regular"/>
              </a:rPr>
              <a:t>生産能力　オ</a:t>
            </a:r>
            <a:r>
              <a:rPr lang="en-US" altLang="ja-JP" sz="2400" dirty="0">
                <a:solidFill>
                  <a:srgbClr val="333333"/>
                </a:solidFill>
                <a:latin typeface="Clarimo UD PE Regular"/>
              </a:rPr>
              <a:t>.</a:t>
            </a:r>
            <a:r>
              <a:rPr lang="ja-JP" altLang="en-US" sz="2400" dirty="0">
                <a:solidFill>
                  <a:srgbClr val="333333"/>
                </a:solidFill>
                <a:latin typeface="Clarimo UD PE Regular"/>
              </a:rPr>
              <a:t>設計</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カ</a:t>
            </a:r>
            <a:r>
              <a:rPr lang="en-US" altLang="ja-JP" sz="2400" dirty="0">
                <a:solidFill>
                  <a:srgbClr val="333333"/>
                </a:solidFill>
                <a:latin typeface="Clarimo UD PE Regular"/>
              </a:rPr>
              <a:t>.</a:t>
            </a:r>
            <a:r>
              <a:rPr lang="ja-JP" altLang="en-US" sz="2400" dirty="0">
                <a:solidFill>
                  <a:srgbClr val="333333"/>
                </a:solidFill>
                <a:latin typeface="Clarimo UD PE Regular"/>
              </a:rPr>
              <a:t>自己宣言　キ</a:t>
            </a:r>
            <a:r>
              <a:rPr lang="en-US" altLang="ja-JP" sz="2400" dirty="0">
                <a:solidFill>
                  <a:srgbClr val="333333"/>
                </a:solidFill>
                <a:latin typeface="Clarimo UD PE Regular"/>
              </a:rPr>
              <a:t>.</a:t>
            </a:r>
            <a:r>
              <a:rPr lang="ja-JP" altLang="en-US" sz="2400" dirty="0">
                <a:solidFill>
                  <a:srgbClr val="333333"/>
                </a:solidFill>
                <a:latin typeface="Clarimo UD PE Regular"/>
              </a:rPr>
              <a:t>生産　　ク</a:t>
            </a:r>
            <a:r>
              <a:rPr lang="en-US" altLang="ja-JP" sz="2400" dirty="0">
                <a:solidFill>
                  <a:srgbClr val="333333"/>
                </a:solidFill>
                <a:latin typeface="Clarimo UD PE Regular"/>
              </a:rPr>
              <a:t>.</a:t>
            </a:r>
            <a:r>
              <a:rPr lang="ja-JP" altLang="en-US" sz="2400" dirty="0">
                <a:solidFill>
                  <a:srgbClr val="333333"/>
                </a:solidFill>
                <a:latin typeface="Clarimo UD PE Regular"/>
              </a:rPr>
              <a:t>販売　ケ</a:t>
            </a:r>
            <a:r>
              <a:rPr lang="en-US" altLang="ja-JP" sz="2400" dirty="0">
                <a:solidFill>
                  <a:srgbClr val="333333"/>
                </a:solidFill>
                <a:latin typeface="Clarimo UD PE Regular"/>
              </a:rPr>
              <a:t>.</a:t>
            </a:r>
            <a:r>
              <a:rPr lang="ja-JP" altLang="en-US" sz="2400" dirty="0">
                <a:solidFill>
                  <a:srgbClr val="333333"/>
                </a:solidFill>
                <a:latin typeface="Clarimo UD PE Regular"/>
              </a:rPr>
              <a:t>仕様</a:t>
            </a:r>
            <a:endParaRPr lang="en-US" altLang="ja-JP" sz="2400" dirty="0">
              <a:solidFill>
                <a:srgbClr val="333333"/>
              </a:solidFill>
              <a:latin typeface="Clarimo UD PE Regular"/>
            </a:endParaRPr>
          </a:p>
        </p:txBody>
      </p:sp>
    </p:spTree>
    <p:extLst>
      <p:ext uri="{BB962C8B-B14F-4D97-AF65-F5344CB8AC3E}">
        <p14:creationId xmlns:p14="http://schemas.microsoft.com/office/powerpoint/2010/main" val="4129501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15464" y="1016496"/>
            <a:ext cx="10361071" cy="2862322"/>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3</a:t>
            </a:r>
          </a:p>
          <a:p>
            <a:endParaRPr lang="en-US" altLang="ja-JP" sz="1200" dirty="0"/>
          </a:p>
          <a:p>
            <a:r>
              <a:rPr lang="ja-JP" altLang="en-US" sz="2400" dirty="0"/>
              <a:t>次の（１）～（３）に入るものを選択肢から選びなさい。</a:t>
            </a:r>
            <a:endParaRPr lang="en-US" altLang="ja-JP" sz="2400" dirty="0"/>
          </a:p>
          <a:p>
            <a:r>
              <a:rPr lang="en-US" altLang="ja-JP" sz="2400" dirty="0"/>
              <a:t>QC</a:t>
            </a:r>
            <a:r>
              <a:rPr lang="ja-JP" altLang="en-US" sz="2400" dirty="0"/>
              <a:t>工程図は、製品の（　　１　　）段階で定めた（　　２　　）が、</a:t>
            </a:r>
            <a:endParaRPr lang="en-US" altLang="ja-JP" sz="2400" dirty="0"/>
          </a:p>
          <a:p>
            <a:r>
              <a:rPr lang="ja-JP" altLang="en-US" sz="2400" dirty="0"/>
              <a:t>生産段階で実現できるようにすることが狙いの一つである。また、生産現場の管理方法を示す指示文書としての役割も担っているので、作業標準書や作業要領書などと同様に、 （　　３　　）が始まる前に作成しておく　必要がある。</a:t>
            </a:r>
            <a:endParaRPr lang="en-US" altLang="ja-JP" sz="2400" dirty="0"/>
          </a:p>
        </p:txBody>
      </p:sp>
      <p:sp>
        <p:nvSpPr>
          <p:cNvPr id="2" name="テキスト ボックス 1">
            <a:extLst>
              <a:ext uri="{FF2B5EF4-FFF2-40B4-BE49-F238E27FC236}">
                <a16:creationId xmlns:a16="http://schemas.microsoft.com/office/drawing/2014/main" id="{A540C703-E8E4-79B0-F845-5394C15A8D5B}"/>
              </a:ext>
            </a:extLst>
          </p:cNvPr>
          <p:cNvSpPr txBox="1"/>
          <p:nvPr/>
        </p:nvSpPr>
        <p:spPr>
          <a:xfrm>
            <a:off x="1756712" y="4028527"/>
            <a:ext cx="8905191" cy="1200329"/>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市場　　　イ</a:t>
            </a:r>
            <a:r>
              <a:rPr lang="en-US" altLang="ja-JP" sz="2400" dirty="0">
                <a:solidFill>
                  <a:srgbClr val="333333"/>
                </a:solidFill>
                <a:latin typeface="Clarimo UD PE Regular"/>
              </a:rPr>
              <a:t>.</a:t>
            </a:r>
            <a:r>
              <a:rPr lang="ja-JP" altLang="en-US" sz="2400" dirty="0">
                <a:solidFill>
                  <a:srgbClr val="333333"/>
                </a:solidFill>
                <a:latin typeface="Clarimo UD PE Regular"/>
              </a:rPr>
              <a:t>仕組み　ウ</a:t>
            </a:r>
            <a:r>
              <a:rPr lang="en-US" altLang="ja-JP" sz="2400" dirty="0">
                <a:solidFill>
                  <a:srgbClr val="333333"/>
                </a:solidFill>
                <a:latin typeface="Clarimo UD PE Regular"/>
              </a:rPr>
              <a:t>.</a:t>
            </a:r>
            <a:r>
              <a:rPr lang="ja-JP" altLang="en-US" sz="2400" dirty="0">
                <a:solidFill>
                  <a:srgbClr val="333333"/>
                </a:solidFill>
                <a:latin typeface="Clarimo UD PE Regular"/>
              </a:rPr>
              <a:t>検査　エ</a:t>
            </a:r>
            <a:r>
              <a:rPr lang="en-US" altLang="ja-JP" sz="2400" dirty="0">
                <a:solidFill>
                  <a:srgbClr val="333333"/>
                </a:solidFill>
                <a:latin typeface="Clarimo UD PE Regular"/>
              </a:rPr>
              <a:t>.</a:t>
            </a:r>
            <a:r>
              <a:rPr lang="ja-JP" altLang="en-US" sz="2400" dirty="0">
                <a:solidFill>
                  <a:srgbClr val="333333"/>
                </a:solidFill>
                <a:latin typeface="Clarimo UD PE Regular"/>
              </a:rPr>
              <a:t>生産能力　オ</a:t>
            </a:r>
            <a:r>
              <a:rPr lang="en-US" altLang="ja-JP" sz="2400" dirty="0">
                <a:solidFill>
                  <a:srgbClr val="333333"/>
                </a:solidFill>
                <a:latin typeface="Clarimo UD PE Regular"/>
              </a:rPr>
              <a:t>.</a:t>
            </a:r>
            <a:r>
              <a:rPr lang="ja-JP" altLang="en-US" sz="2400" dirty="0">
                <a:solidFill>
                  <a:srgbClr val="333333"/>
                </a:solidFill>
                <a:latin typeface="Clarimo UD PE Regular"/>
              </a:rPr>
              <a:t>設計</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カ</a:t>
            </a:r>
            <a:r>
              <a:rPr lang="en-US" altLang="ja-JP" sz="2400" dirty="0">
                <a:solidFill>
                  <a:srgbClr val="333333"/>
                </a:solidFill>
                <a:latin typeface="Clarimo UD PE Regular"/>
              </a:rPr>
              <a:t>.</a:t>
            </a:r>
            <a:r>
              <a:rPr lang="ja-JP" altLang="en-US" sz="2400" dirty="0">
                <a:solidFill>
                  <a:srgbClr val="333333"/>
                </a:solidFill>
                <a:latin typeface="Clarimo UD PE Regular"/>
              </a:rPr>
              <a:t>自己宣言　キ</a:t>
            </a:r>
            <a:r>
              <a:rPr lang="en-US" altLang="ja-JP" sz="2400" dirty="0">
                <a:solidFill>
                  <a:srgbClr val="333333"/>
                </a:solidFill>
                <a:latin typeface="Clarimo UD PE Regular"/>
              </a:rPr>
              <a:t>.</a:t>
            </a:r>
            <a:r>
              <a:rPr lang="ja-JP" altLang="en-US" sz="2400" dirty="0">
                <a:solidFill>
                  <a:srgbClr val="333333"/>
                </a:solidFill>
                <a:latin typeface="Clarimo UD PE Regular"/>
              </a:rPr>
              <a:t>生産　　ク</a:t>
            </a:r>
            <a:r>
              <a:rPr lang="en-US" altLang="ja-JP" sz="2400" dirty="0">
                <a:solidFill>
                  <a:srgbClr val="333333"/>
                </a:solidFill>
                <a:latin typeface="Clarimo UD PE Regular"/>
              </a:rPr>
              <a:t>.</a:t>
            </a:r>
            <a:r>
              <a:rPr lang="ja-JP" altLang="en-US" sz="2400" dirty="0">
                <a:solidFill>
                  <a:srgbClr val="333333"/>
                </a:solidFill>
                <a:latin typeface="Clarimo UD PE Regular"/>
              </a:rPr>
              <a:t>販売　ケ</a:t>
            </a:r>
            <a:r>
              <a:rPr lang="en-US" altLang="ja-JP" sz="2400" dirty="0">
                <a:solidFill>
                  <a:srgbClr val="333333"/>
                </a:solidFill>
                <a:latin typeface="Clarimo UD PE Regular"/>
              </a:rPr>
              <a:t>.</a:t>
            </a:r>
            <a:r>
              <a:rPr lang="ja-JP" altLang="en-US" sz="2400" dirty="0">
                <a:solidFill>
                  <a:srgbClr val="333333"/>
                </a:solidFill>
                <a:latin typeface="Clarimo UD PE Regular"/>
              </a:rPr>
              <a:t>仕様</a:t>
            </a:r>
            <a:endParaRPr lang="en-US" altLang="ja-JP" sz="2400" dirty="0">
              <a:solidFill>
                <a:srgbClr val="333333"/>
              </a:solidFill>
              <a:latin typeface="Clarimo UD PE Regular"/>
            </a:endParaRPr>
          </a:p>
        </p:txBody>
      </p:sp>
      <p:sp>
        <p:nvSpPr>
          <p:cNvPr id="3" name="テキスト ボックス 2">
            <a:extLst>
              <a:ext uri="{FF2B5EF4-FFF2-40B4-BE49-F238E27FC236}">
                <a16:creationId xmlns:a16="http://schemas.microsoft.com/office/drawing/2014/main" id="{8173586C-58FA-E8E7-17B2-6E578658D516}"/>
              </a:ext>
            </a:extLst>
          </p:cNvPr>
          <p:cNvSpPr txBox="1"/>
          <p:nvPr/>
        </p:nvSpPr>
        <p:spPr>
          <a:xfrm>
            <a:off x="4303775" y="1949898"/>
            <a:ext cx="1280160" cy="400110"/>
          </a:xfrm>
          <a:prstGeom prst="rect">
            <a:avLst/>
          </a:prstGeom>
          <a:solidFill>
            <a:schemeClr val="bg1"/>
          </a:solidFill>
        </p:spPr>
        <p:txBody>
          <a:bodyPr wrap="square" rtlCol="0">
            <a:spAutoFit/>
          </a:bodyPr>
          <a:lstStyle/>
          <a:p>
            <a:pPr algn="ctr"/>
            <a:r>
              <a:rPr lang="ja-JP" altLang="en-US" sz="2000" b="1" dirty="0">
                <a:solidFill>
                  <a:srgbClr val="FF0000"/>
                </a:solidFill>
              </a:rPr>
              <a:t>オ</a:t>
            </a:r>
            <a:r>
              <a:rPr kumimoji="1" lang="en-US" altLang="ja-JP" sz="2000" b="1" dirty="0">
                <a:solidFill>
                  <a:srgbClr val="FF0000"/>
                </a:solidFill>
              </a:rPr>
              <a:t>.</a:t>
            </a:r>
            <a:r>
              <a:rPr kumimoji="1" lang="ja-JP" altLang="en-US" sz="2000" b="1" dirty="0">
                <a:solidFill>
                  <a:srgbClr val="FF0000"/>
                </a:solidFill>
              </a:rPr>
              <a:t>設計</a:t>
            </a:r>
          </a:p>
        </p:txBody>
      </p:sp>
      <p:sp>
        <p:nvSpPr>
          <p:cNvPr id="5" name="テキスト ボックス 4">
            <a:extLst>
              <a:ext uri="{FF2B5EF4-FFF2-40B4-BE49-F238E27FC236}">
                <a16:creationId xmlns:a16="http://schemas.microsoft.com/office/drawing/2014/main" id="{E62FDD58-ECE6-18FE-B5CB-5C6490FA2333}"/>
              </a:ext>
            </a:extLst>
          </p:cNvPr>
          <p:cNvSpPr txBox="1"/>
          <p:nvPr/>
        </p:nvSpPr>
        <p:spPr>
          <a:xfrm>
            <a:off x="8250935" y="1949898"/>
            <a:ext cx="1280160" cy="400110"/>
          </a:xfrm>
          <a:prstGeom prst="rect">
            <a:avLst/>
          </a:prstGeom>
          <a:solidFill>
            <a:schemeClr val="bg1"/>
          </a:solidFill>
        </p:spPr>
        <p:txBody>
          <a:bodyPr wrap="square" rtlCol="0">
            <a:spAutoFit/>
          </a:bodyPr>
          <a:lstStyle/>
          <a:p>
            <a:pPr algn="ctr"/>
            <a:r>
              <a:rPr kumimoji="1" lang="ja-JP" altLang="en-US" sz="2000" b="1" dirty="0">
                <a:solidFill>
                  <a:srgbClr val="FF0000"/>
                </a:solidFill>
              </a:rPr>
              <a:t>ケ</a:t>
            </a:r>
            <a:r>
              <a:rPr kumimoji="1" lang="en-US" altLang="ja-JP" sz="2000" b="1" dirty="0">
                <a:solidFill>
                  <a:srgbClr val="FF0000"/>
                </a:solidFill>
              </a:rPr>
              <a:t>.</a:t>
            </a:r>
            <a:r>
              <a:rPr kumimoji="1" lang="ja-JP" altLang="en-US" sz="2000" b="1" dirty="0">
                <a:solidFill>
                  <a:srgbClr val="FF0000"/>
                </a:solidFill>
              </a:rPr>
              <a:t>仕様</a:t>
            </a:r>
          </a:p>
        </p:txBody>
      </p:sp>
      <p:sp>
        <p:nvSpPr>
          <p:cNvPr id="6" name="テキスト ボックス 5">
            <a:extLst>
              <a:ext uri="{FF2B5EF4-FFF2-40B4-BE49-F238E27FC236}">
                <a16:creationId xmlns:a16="http://schemas.microsoft.com/office/drawing/2014/main" id="{27440844-F752-51D4-235B-D051C9690AC2}"/>
              </a:ext>
            </a:extLst>
          </p:cNvPr>
          <p:cNvSpPr txBox="1"/>
          <p:nvPr/>
        </p:nvSpPr>
        <p:spPr>
          <a:xfrm>
            <a:off x="5437631" y="3065067"/>
            <a:ext cx="1280160" cy="400110"/>
          </a:xfrm>
          <a:prstGeom prst="rect">
            <a:avLst/>
          </a:prstGeom>
          <a:solidFill>
            <a:schemeClr val="bg1"/>
          </a:solidFill>
        </p:spPr>
        <p:txBody>
          <a:bodyPr wrap="square" rtlCol="0">
            <a:spAutoFit/>
          </a:bodyPr>
          <a:lstStyle/>
          <a:p>
            <a:pPr algn="ctr"/>
            <a:r>
              <a:rPr kumimoji="1" lang="ja-JP" altLang="en-US" sz="2000" b="1" dirty="0">
                <a:solidFill>
                  <a:srgbClr val="FF0000"/>
                </a:solidFill>
              </a:rPr>
              <a:t>キ</a:t>
            </a:r>
            <a:r>
              <a:rPr kumimoji="1" lang="en-US" altLang="ja-JP" sz="2000" b="1" dirty="0">
                <a:solidFill>
                  <a:srgbClr val="FF0000"/>
                </a:solidFill>
              </a:rPr>
              <a:t>.</a:t>
            </a:r>
            <a:r>
              <a:rPr kumimoji="1" lang="ja-JP" altLang="en-US" sz="2000" b="1" dirty="0">
                <a:solidFill>
                  <a:srgbClr val="FF0000"/>
                </a:solidFill>
              </a:rPr>
              <a:t>生産</a:t>
            </a:r>
          </a:p>
        </p:txBody>
      </p:sp>
    </p:spTree>
    <p:extLst>
      <p:ext uri="{BB962C8B-B14F-4D97-AF65-F5344CB8AC3E}">
        <p14:creationId xmlns:p14="http://schemas.microsoft.com/office/powerpoint/2010/main" val="1496631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15464" y="1305342"/>
            <a:ext cx="10361071" cy="2123658"/>
          </a:xfrm>
          <a:prstGeom prst="rect">
            <a:avLst/>
          </a:prstGeom>
          <a:noFill/>
        </p:spPr>
        <p:txBody>
          <a:bodyPr wrap="square" rtlCol="0">
            <a:spAutoFit/>
          </a:bodyPr>
          <a:lstStyle/>
          <a:p>
            <a:r>
              <a:rPr lang="ja-JP" altLang="en-US" sz="2400" b="1" dirty="0">
                <a:solidFill>
                  <a:srgbClr val="0070C0"/>
                </a:solidFill>
              </a:rPr>
              <a:t>例題</a:t>
            </a:r>
            <a:r>
              <a:rPr lang="en-US" altLang="ja-JP" sz="2400" b="1" dirty="0">
                <a:solidFill>
                  <a:srgbClr val="0070C0"/>
                </a:solidFill>
              </a:rPr>
              <a:t>4</a:t>
            </a:r>
          </a:p>
          <a:p>
            <a:endParaRPr lang="en-US" altLang="ja-JP" sz="1200" dirty="0"/>
          </a:p>
          <a:p>
            <a:r>
              <a:rPr lang="ja-JP" altLang="en-US" sz="2400" dirty="0"/>
              <a:t>次の（１）に入るものを選択肢から選びなさい。</a:t>
            </a:r>
            <a:endParaRPr lang="en-US" altLang="ja-JP" sz="2400" dirty="0"/>
          </a:p>
          <a:p>
            <a:r>
              <a:rPr lang="en-US" altLang="ja-JP" sz="2400" dirty="0"/>
              <a:t>QC</a:t>
            </a:r>
            <a:r>
              <a:rPr lang="ja-JP" altLang="en-US" sz="2400" dirty="0"/>
              <a:t>工程図は、工程や管理方法を変更した場合には、全体のつながりを</a:t>
            </a:r>
            <a:endParaRPr lang="en-US" altLang="ja-JP" sz="2400" dirty="0"/>
          </a:p>
          <a:p>
            <a:r>
              <a:rPr lang="ja-JP" altLang="en-US" sz="2400" dirty="0"/>
              <a:t>維持して改訂され、それが各部署に配布される（　　１　　）を確立しておくことが重要である。</a:t>
            </a:r>
            <a:endParaRPr lang="en-US" altLang="ja-JP" sz="2400" dirty="0"/>
          </a:p>
        </p:txBody>
      </p:sp>
      <p:sp>
        <p:nvSpPr>
          <p:cNvPr id="2" name="テキスト ボックス 1">
            <a:extLst>
              <a:ext uri="{FF2B5EF4-FFF2-40B4-BE49-F238E27FC236}">
                <a16:creationId xmlns:a16="http://schemas.microsoft.com/office/drawing/2014/main" id="{A540C703-E8E4-79B0-F845-5394C15A8D5B}"/>
              </a:ext>
            </a:extLst>
          </p:cNvPr>
          <p:cNvSpPr txBox="1"/>
          <p:nvPr/>
        </p:nvSpPr>
        <p:spPr>
          <a:xfrm>
            <a:off x="1643403" y="3580471"/>
            <a:ext cx="8905191" cy="1200329"/>
          </a:xfrm>
          <a:prstGeom prst="rect">
            <a:avLst/>
          </a:prstGeom>
          <a:noFill/>
        </p:spPr>
        <p:txBody>
          <a:bodyPr wrap="square" rtlCol="0">
            <a:spAutoFit/>
          </a:bodyPr>
          <a:lstStyle/>
          <a:p>
            <a:r>
              <a:rPr lang="en-US" altLang="ja-JP" sz="2400" dirty="0">
                <a:solidFill>
                  <a:srgbClr val="333333"/>
                </a:solidFill>
                <a:latin typeface="Clarimo UD PE Regular"/>
              </a:rPr>
              <a:t>【</a:t>
            </a:r>
            <a:r>
              <a:rPr lang="ja-JP" altLang="en-US" sz="2400" dirty="0">
                <a:solidFill>
                  <a:srgbClr val="333333"/>
                </a:solidFill>
                <a:latin typeface="Clarimo UD PE Regular"/>
              </a:rPr>
              <a:t>選択肢</a:t>
            </a:r>
            <a:r>
              <a:rPr lang="en-US" altLang="ja-JP" sz="2400" dirty="0">
                <a:solidFill>
                  <a:srgbClr val="333333"/>
                </a:solidFill>
                <a:latin typeface="Clarimo UD PE Regular"/>
              </a:rPr>
              <a:t>】</a:t>
            </a:r>
          </a:p>
          <a:p>
            <a:r>
              <a:rPr lang="ja-JP" altLang="en-US" sz="2400" dirty="0">
                <a:solidFill>
                  <a:srgbClr val="333333"/>
                </a:solidFill>
                <a:latin typeface="Clarimo UD PE Regular"/>
              </a:rPr>
              <a:t>　ア</a:t>
            </a:r>
            <a:r>
              <a:rPr lang="en-US" altLang="ja-JP" sz="2400" dirty="0">
                <a:solidFill>
                  <a:srgbClr val="333333"/>
                </a:solidFill>
                <a:latin typeface="Clarimo UD PE Regular"/>
              </a:rPr>
              <a:t>.</a:t>
            </a:r>
            <a:r>
              <a:rPr lang="ja-JP" altLang="en-US" sz="2400" dirty="0">
                <a:solidFill>
                  <a:srgbClr val="333333"/>
                </a:solidFill>
                <a:latin typeface="Clarimo UD PE Regular"/>
              </a:rPr>
              <a:t>市場　　　イ</a:t>
            </a:r>
            <a:r>
              <a:rPr lang="en-US" altLang="ja-JP" sz="2400" dirty="0">
                <a:solidFill>
                  <a:srgbClr val="333333"/>
                </a:solidFill>
                <a:latin typeface="Clarimo UD PE Regular"/>
              </a:rPr>
              <a:t>.</a:t>
            </a:r>
            <a:r>
              <a:rPr lang="ja-JP" altLang="en-US" sz="2400" dirty="0">
                <a:solidFill>
                  <a:srgbClr val="333333"/>
                </a:solidFill>
                <a:latin typeface="Clarimo UD PE Regular"/>
              </a:rPr>
              <a:t>仕組み　ウ</a:t>
            </a:r>
            <a:r>
              <a:rPr lang="en-US" altLang="ja-JP" sz="2400" dirty="0">
                <a:solidFill>
                  <a:srgbClr val="333333"/>
                </a:solidFill>
                <a:latin typeface="Clarimo UD PE Regular"/>
              </a:rPr>
              <a:t>.</a:t>
            </a:r>
            <a:r>
              <a:rPr lang="ja-JP" altLang="en-US" sz="2400" dirty="0">
                <a:solidFill>
                  <a:srgbClr val="333333"/>
                </a:solidFill>
                <a:latin typeface="Clarimo UD PE Regular"/>
              </a:rPr>
              <a:t>検査　エ</a:t>
            </a:r>
            <a:r>
              <a:rPr lang="en-US" altLang="ja-JP" sz="2400" dirty="0">
                <a:solidFill>
                  <a:srgbClr val="333333"/>
                </a:solidFill>
                <a:latin typeface="Clarimo UD PE Regular"/>
              </a:rPr>
              <a:t>.</a:t>
            </a:r>
            <a:r>
              <a:rPr lang="ja-JP" altLang="en-US" sz="2400" dirty="0">
                <a:solidFill>
                  <a:srgbClr val="333333"/>
                </a:solidFill>
                <a:latin typeface="Clarimo UD PE Regular"/>
              </a:rPr>
              <a:t>生産能力　オ</a:t>
            </a:r>
            <a:r>
              <a:rPr lang="en-US" altLang="ja-JP" sz="2400" dirty="0">
                <a:solidFill>
                  <a:srgbClr val="333333"/>
                </a:solidFill>
                <a:latin typeface="Clarimo UD PE Regular"/>
              </a:rPr>
              <a:t>.</a:t>
            </a:r>
            <a:r>
              <a:rPr lang="ja-JP" altLang="en-US" sz="2400" dirty="0">
                <a:solidFill>
                  <a:srgbClr val="333333"/>
                </a:solidFill>
                <a:latin typeface="Clarimo UD PE Regular"/>
              </a:rPr>
              <a:t>設計</a:t>
            </a:r>
            <a:endParaRPr lang="en-US" altLang="ja-JP" sz="2400" dirty="0">
              <a:solidFill>
                <a:srgbClr val="333333"/>
              </a:solidFill>
              <a:latin typeface="Clarimo UD PE Regular"/>
            </a:endParaRPr>
          </a:p>
          <a:p>
            <a:r>
              <a:rPr lang="ja-JP" altLang="en-US" sz="2400" dirty="0">
                <a:solidFill>
                  <a:srgbClr val="333333"/>
                </a:solidFill>
                <a:latin typeface="Clarimo UD PE Regular"/>
              </a:rPr>
              <a:t>　カ</a:t>
            </a:r>
            <a:r>
              <a:rPr lang="en-US" altLang="ja-JP" sz="2400" dirty="0">
                <a:solidFill>
                  <a:srgbClr val="333333"/>
                </a:solidFill>
                <a:latin typeface="Clarimo UD PE Regular"/>
              </a:rPr>
              <a:t>.</a:t>
            </a:r>
            <a:r>
              <a:rPr lang="ja-JP" altLang="en-US" sz="2400" dirty="0">
                <a:solidFill>
                  <a:srgbClr val="333333"/>
                </a:solidFill>
                <a:latin typeface="Clarimo UD PE Regular"/>
              </a:rPr>
              <a:t>自己宣言　キ</a:t>
            </a:r>
            <a:r>
              <a:rPr lang="en-US" altLang="ja-JP" sz="2400" dirty="0">
                <a:solidFill>
                  <a:srgbClr val="333333"/>
                </a:solidFill>
                <a:latin typeface="Clarimo UD PE Regular"/>
              </a:rPr>
              <a:t>.</a:t>
            </a:r>
            <a:r>
              <a:rPr lang="ja-JP" altLang="en-US" sz="2400" dirty="0">
                <a:solidFill>
                  <a:srgbClr val="333333"/>
                </a:solidFill>
                <a:latin typeface="Clarimo UD PE Regular"/>
              </a:rPr>
              <a:t>生産　　ク</a:t>
            </a:r>
            <a:r>
              <a:rPr lang="en-US" altLang="ja-JP" sz="2400" dirty="0">
                <a:solidFill>
                  <a:srgbClr val="333333"/>
                </a:solidFill>
                <a:latin typeface="Clarimo UD PE Regular"/>
              </a:rPr>
              <a:t>.</a:t>
            </a:r>
            <a:r>
              <a:rPr lang="ja-JP" altLang="en-US" sz="2400" dirty="0">
                <a:solidFill>
                  <a:srgbClr val="333333"/>
                </a:solidFill>
                <a:latin typeface="Clarimo UD PE Regular"/>
              </a:rPr>
              <a:t>販売　ケ</a:t>
            </a:r>
            <a:r>
              <a:rPr lang="en-US" altLang="ja-JP" sz="2400" dirty="0">
                <a:solidFill>
                  <a:srgbClr val="333333"/>
                </a:solidFill>
                <a:latin typeface="Clarimo UD PE Regular"/>
              </a:rPr>
              <a:t>.</a:t>
            </a:r>
            <a:r>
              <a:rPr lang="ja-JP" altLang="en-US" sz="2400" dirty="0">
                <a:solidFill>
                  <a:srgbClr val="333333"/>
                </a:solidFill>
                <a:latin typeface="Clarimo UD PE Regular"/>
              </a:rPr>
              <a:t>仕様</a:t>
            </a:r>
            <a:endParaRPr lang="en-US" altLang="ja-JP" sz="2400" dirty="0">
              <a:solidFill>
                <a:srgbClr val="333333"/>
              </a:solidFill>
              <a:latin typeface="Clarimo UD PE Regular"/>
            </a:endParaRPr>
          </a:p>
        </p:txBody>
      </p:sp>
    </p:spTree>
    <p:extLst>
      <p:ext uri="{BB962C8B-B14F-4D97-AF65-F5344CB8AC3E}">
        <p14:creationId xmlns:p14="http://schemas.microsoft.com/office/powerpoint/2010/main" val="28764392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1002</TotalTime>
  <Words>1053</Words>
  <Application>Microsoft Office PowerPoint</Application>
  <PresentationFormat>ワイド画面</PresentationFormat>
  <Paragraphs>105</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Clarimo UD PE Regular</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371</cp:revision>
  <dcterms:created xsi:type="dcterms:W3CDTF">2023-10-19T04:21:29Z</dcterms:created>
  <dcterms:modified xsi:type="dcterms:W3CDTF">2024-08-22T00:27:50Z</dcterms:modified>
</cp:coreProperties>
</file>