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  <p:sldId id="349" r:id="rId3"/>
    <p:sldId id="348" r:id="rId4"/>
    <p:sldId id="357" r:id="rId5"/>
    <p:sldId id="3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92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DA89E5-2A3D-0BC4-856C-1BFC31FDDDE6}"/>
              </a:ext>
            </a:extLst>
          </p:cNvPr>
          <p:cNvSpPr txBox="1"/>
          <p:nvPr/>
        </p:nvSpPr>
        <p:spPr>
          <a:xfrm>
            <a:off x="1306286" y="442687"/>
            <a:ext cx="3094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分散分析の手順</a:t>
            </a:r>
          </a:p>
        </p:txBody>
      </p:sp>
      <p:sp>
        <p:nvSpPr>
          <p:cNvPr id="3" name="フローチャート: 代替処理 2">
            <a:extLst>
              <a:ext uri="{FF2B5EF4-FFF2-40B4-BE49-F238E27FC236}">
                <a16:creationId xmlns:a16="http://schemas.microsoft.com/office/drawing/2014/main" id="{2C9135A9-F728-946B-60ED-0D15E1CE5547}"/>
              </a:ext>
            </a:extLst>
          </p:cNvPr>
          <p:cNvSpPr/>
          <p:nvPr/>
        </p:nvSpPr>
        <p:spPr>
          <a:xfrm>
            <a:off x="1376624" y="1132341"/>
            <a:ext cx="8561194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①データの二乗表を作る</a:t>
            </a:r>
          </a:p>
        </p:txBody>
      </p:sp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75B7DF4D-BDA5-5C9D-8F41-E34FD93EB91A}"/>
              </a:ext>
            </a:extLst>
          </p:cNvPr>
          <p:cNvSpPr/>
          <p:nvPr/>
        </p:nvSpPr>
        <p:spPr>
          <a:xfrm>
            <a:off x="1376623" y="1722772"/>
            <a:ext cx="8561195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②修正項</a:t>
            </a:r>
            <a:r>
              <a:rPr lang="en-US" altLang="ja-JP" b="1" i="1" dirty="0"/>
              <a:t>CT </a:t>
            </a:r>
            <a:r>
              <a:rPr lang="ja-JP" altLang="en-US" b="1" dirty="0"/>
              <a:t>を求める</a:t>
            </a:r>
            <a:endParaRPr kumimoji="1" lang="ja-JP" altLang="en-US" b="1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745D0554-4163-04B7-7864-F4E4E02BAFF0}"/>
              </a:ext>
            </a:extLst>
          </p:cNvPr>
          <p:cNvSpPr/>
          <p:nvPr/>
        </p:nvSpPr>
        <p:spPr>
          <a:xfrm>
            <a:off x="1376622" y="2313203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③各平方和（総平方和</a:t>
            </a:r>
            <a:r>
              <a:rPr lang="en-US" altLang="ja-JP" b="1" i="1" dirty="0"/>
              <a:t>S</a:t>
            </a:r>
            <a:r>
              <a:rPr lang="en-US" altLang="ja-JP" b="1" i="1" baseline="-25000" dirty="0"/>
              <a:t>T </a:t>
            </a:r>
            <a:r>
              <a:rPr lang="ja-JP" altLang="en-US" b="1" dirty="0"/>
              <a:t>、群間平方和</a:t>
            </a:r>
            <a:r>
              <a:rPr lang="en-US" altLang="ja-JP" b="1" i="1" dirty="0"/>
              <a:t>S</a:t>
            </a:r>
            <a:r>
              <a:rPr lang="en-US" altLang="ja-JP" b="1" i="1" baseline="-25000" dirty="0"/>
              <a:t>A </a:t>
            </a:r>
            <a:r>
              <a:rPr lang="ja-JP" altLang="en-US" b="1" dirty="0"/>
              <a:t>、郡内平方和</a:t>
            </a:r>
            <a:r>
              <a:rPr lang="en-US" altLang="ja-JP" b="1" i="1" dirty="0"/>
              <a:t>S</a:t>
            </a:r>
            <a:r>
              <a:rPr lang="en-US" altLang="ja-JP" b="1" i="1" baseline="-25000" dirty="0"/>
              <a:t>E </a:t>
            </a:r>
            <a:r>
              <a:rPr lang="ja-JP" altLang="en-US" b="1" dirty="0"/>
              <a:t>）を求める</a:t>
            </a:r>
            <a:endParaRPr lang="en-US" altLang="ja-JP" b="1" dirty="0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CBF585BB-4565-B90B-F638-F6294E78C96F}"/>
              </a:ext>
            </a:extLst>
          </p:cNvPr>
          <p:cNvSpPr/>
          <p:nvPr/>
        </p:nvSpPr>
        <p:spPr>
          <a:xfrm>
            <a:off x="1376622" y="2946104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④各自由度（総自由度</a:t>
            </a:r>
            <a:r>
              <a:rPr lang="en-US" altLang="ja-JP" b="1" dirty="0" err="1"/>
              <a:t>φ</a:t>
            </a:r>
            <a:r>
              <a:rPr lang="en-US" altLang="ja-JP" b="1" i="1" baseline="-25000" dirty="0" err="1"/>
              <a:t>T</a:t>
            </a:r>
            <a:r>
              <a:rPr lang="en-US" altLang="ja-JP" b="1" i="1" baseline="-25000" dirty="0"/>
              <a:t> </a:t>
            </a:r>
            <a:r>
              <a:rPr lang="ja-JP" altLang="en-US" b="1" dirty="0"/>
              <a:t>、因子</a:t>
            </a:r>
            <a:r>
              <a:rPr lang="en-US" altLang="ja-JP" b="1" dirty="0"/>
              <a:t>A</a:t>
            </a:r>
            <a:r>
              <a:rPr lang="ja-JP" altLang="en-US" b="1" dirty="0"/>
              <a:t>の自由度</a:t>
            </a:r>
            <a:r>
              <a:rPr lang="en-US" altLang="ja-JP" b="1" dirty="0" err="1"/>
              <a:t>φ</a:t>
            </a:r>
            <a:r>
              <a:rPr lang="en-US" altLang="ja-JP" b="1" i="1" baseline="-25000" dirty="0" err="1"/>
              <a:t>A</a:t>
            </a:r>
            <a:r>
              <a:rPr lang="en-US" altLang="ja-JP" b="1" i="1" baseline="-25000" dirty="0"/>
              <a:t> </a:t>
            </a:r>
            <a:r>
              <a:rPr lang="ja-JP" altLang="en-US" b="1" dirty="0"/>
              <a:t>、誤差の自由度</a:t>
            </a:r>
            <a:r>
              <a:rPr lang="en-US" altLang="ja-JP" b="1" dirty="0" err="1"/>
              <a:t>φ</a:t>
            </a:r>
            <a:r>
              <a:rPr lang="en-US" altLang="ja-JP" b="1" i="1" baseline="-25000" dirty="0" err="1"/>
              <a:t>E</a:t>
            </a:r>
            <a:r>
              <a:rPr lang="en-US" altLang="ja-JP" b="1" i="1" baseline="-25000" dirty="0"/>
              <a:t> </a:t>
            </a:r>
            <a:r>
              <a:rPr lang="ja-JP" altLang="en-US" b="1" dirty="0"/>
              <a:t>）を求める</a:t>
            </a:r>
            <a:endParaRPr lang="en-US" altLang="ja-JP" b="1" dirty="0"/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246AD7B6-3A0C-456B-E27C-A505F06FACF0}"/>
              </a:ext>
            </a:extLst>
          </p:cNvPr>
          <p:cNvSpPr/>
          <p:nvPr/>
        </p:nvSpPr>
        <p:spPr>
          <a:xfrm>
            <a:off x="1376622" y="3530644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⑤各不偏分散と分散比を求め、分散分析表を作る</a:t>
            </a:r>
            <a:endParaRPr lang="en-US" altLang="ja-JP" b="1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AAC347AD-855B-6890-BEDC-9C459DFDCE12}"/>
              </a:ext>
            </a:extLst>
          </p:cNvPr>
          <p:cNvSpPr/>
          <p:nvPr/>
        </p:nvSpPr>
        <p:spPr>
          <a:xfrm>
            <a:off x="1376622" y="4103335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⑥</a:t>
            </a:r>
            <a:r>
              <a:rPr lang="en-US" altLang="ja-JP" b="1" dirty="0"/>
              <a:t>F</a:t>
            </a:r>
            <a:r>
              <a:rPr lang="ja-JP" altLang="en-US" b="1" dirty="0"/>
              <a:t>検定を行う</a:t>
            </a:r>
            <a:endParaRPr lang="en-US" altLang="ja-JP" b="1" dirty="0"/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76A5E117-FCFF-0841-E4B4-78BCB11CEE51}"/>
              </a:ext>
            </a:extLst>
          </p:cNvPr>
          <p:cNvSpPr/>
          <p:nvPr/>
        </p:nvSpPr>
        <p:spPr>
          <a:xfrm>
            <a:off x="1376622" y="4676026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⑦各水準の母平均の点推定を行う</a:t>
            </a:r>
            <a:endParaRPr lang="en-US" altLang="ja-JP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1A6DCBF0-810F-CF0E-850C-2C180EDB0523}"/>
              </a:ext>
            </a:extLst>
          </p:cNvPr>
          <p:cNvSpPr/>
          <p:nvPr/>
        </p:nvSpPr>
        <p:spPr>
          <a:xfrm>
            <a:off x="1376622" y="5266457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⑧信頼区間の幅を求める</a:t>
            </a:r>
            <a:endParaRPr lang="en-US" altLang="ja-JP" b="1" dirty="0"/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6F16CC74-93B0-01DA-D80E-EA45BB50B44E}"/>
              </a:ext>
            </a:extLst>
          </p:cNvPr>
          <p:cNvSpPr/>
          <p:nvPr/>
        </p:nvSpPr>
        <p:spPr>
          <a:xfrm>
            <a:off x="1376622" y="5856888"/>
            <a:ext cx="8561196" cy="46166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⑩水準間の差を検定する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45880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1319264" y="1684709"/>
            <a:ext cx="663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修正項：</a:t>
            </a:r>
            <a:r>
              <a:rPr lang="en-US" altLang="ja-JP" sz="2800" b="1" i="1" dirty="0">
                <a:solidFill>
                  <a:srgbClr val="FF0000"/>
                </a:solidFill>
              </a:rPr>
              <a:t>CT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C</a:t>
            </a:r>
            <a:r>
              <a:rPr lang="en-US" altLang="ja-JP" sz="2800" b="1" dirty="0"/>
              <a:t>orrection</a:t>
            </a:r>
            <a:r>
              <a:rPr lang="en-US" altLang="ja-JP" sz="2800" b="1" dirty="0">
                <a:solidFill>
                  <a:srgbClr val="FF0000"/>
                </a:solidFill>
              </a:rPr>
              <a:t> T</a:t>
            </a:r>
            <a:r>
              <a:rPr lang="en-US" altLang="ja-JP" sz="2800" b="1" dirty="0"/>
              <a:t>erm)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/>
              <p:nvPr/>
            </p:nvSpPr>
            <p:spPr>
              <a:xfrm>
                <a:off x="3138433" y="2742377"/>
                <a:ext cx="4819860" cy="1052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4000" dirty="0"/>
                  <a:t>修正項：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𝐶𝑇</m:t>
                    </m:r>
                    <m:r>
                      <a:rPr lang="pt-BR" altLang="ja-JP" sz="4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ja-JP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altLang="ja-JP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ja-JP" sz="4000" i="1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ja-JP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ja-JP" altLang="en-US" sz="40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372FD28-1D9F-3EC3-4626-B80E7AD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433" y="2742377"/>
                <a:ext cx="4819860" cy="1052596"/>
              </a:xfrm>
              <a:prstGeom prst="rect">
                <a:avLst/>
              </a:prstGeom>
              <a:blipFill>
                <a:blip r:embed="rId2"/>
                <a:stretch>
                  <a:fillRect l="-4557" b="-127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6A7245-898F-CE74-0D7B-FB456DE94991}"/>
              </a:ext>
            </a:extLst>
          </p:cNvPr>
          <p:cNvSpPr txBox="1"/>
          <p:nvPr/>
        </p:nvSpPr>
        <p:spPr>
          <a:xfrm>
            <a:off x="4638778" y="3994309"/>
            <a:ext cx="34423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xi</a:t>
            </a:r>
            <a:r>
              <a:rPr lang="ja-JP" altLang="en-US" sz="2400" dirty="0"/>
              <a:t>：データ</a:t>
            </a:r>
            <a:endParaRPr lang="en-US" altLang="ja-JP" sz="2400" dirty="0"/>
          </a:p>
          <a:p>
            <a:r>
              <a:rPr lang="en-US" altLang="ja-JP" sz="2400" dirty="0"/>
              <a:t>N </a:t>
            </a:r>
            <a:r>
              <a:rPr lang="ja-JP" altLang="en-US" sz="2400" dirty="0"/>
              <a:t>：データ数</a:t>
            </a:r>
          </a:p>
        </p:txBody>
      </p:sp>
    </p:spTree>
    <p:extLst>
      <p:ext uri="{BB962C8B-B14F-4D97-AF65-F5344CB8AC3E}">
        <p14:creationId xmlns:p14="http://schemas.microsoft.com/office/powerpoint/2010/main" val="412413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6D701669-E018-E655-33E3-822C20CEF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420" y="3373436"/>
            <a:ext cx="1387033" cy="159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82C76D-DC00-DF55-04CA-8AB636C26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861" y="4554056"/>
            <a:ext cx="2221942" cy="121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13CEAE-E4F1-136A-62AB-F1C10C1042DE}"/>
              </a:ext>
            </a:extLst>
          </p:cNvPr>
          <p:cNvSpPr txBox="1"/>
          <p:nvPr/>
        </p:nvSpPr>
        <p:spPr>
          <a:xfrm>
            <a:off x="1257718" y="1428522"/>
            <a:ext cx="96765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ワニ</a:t>
            </a:r>
            <a:r>
              <a:rPr lang="ja-JP" altLang="en-US" sz="4000" dirty="0"/>
              <a:t>（和の二乗）を</a:t>
            </a:r>
            <a:endParaRPr lang="en-US" altLang="ja-JP" sz="4000" dirty="0"/>
          </a:p>
          <a:p>
            <a:pPr algn="ctr"/>
            <a:r>
              <a:rPr lang="ja-JP" altLang="en-US" sz="4000" dirty="0">
                <a:solidFill>
                  <a:srgbClr val="FF0000"/>
                </a:solidFill>
              </a:rPr>
              <a:t>三分</a:t>
            </a:r>
            <a:r>
              <a:rPr lang="ja-JP" altLang="en-US" sz="4000" dirty="0"/>
              <a:t>（サンプル分）の一に</a:t>
            </a:r>
            <a:r>
              <a:rPr lang="ja-JP" altLang="en-US" sz="4000" dirty="0">
                <a:solidFill>
                  <a:srgbClr val="FF0000"/>
                </a:solidFill>
              </a:rPr>
              <a:t>カット</a:t>
            </a:r>
            <a:r>
              <a:rPr lang="ja-JP" altLang="en-US" sz="4000" dirty="0"/>
              <a:t>（</a:t>
            </a:r>
            <a:r>
              <a:rPr lang="en-US" altLang="ja-JP" sz="4000" dirty="0"/>
              <a:t>CT</a:t>
            </a:r>
            <a:r>
              <a:rPr lang="ja-JP" altLang="en-US" sz="4000" dirty="0"/>
              <a:t>）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4702C2-8CA3-53BB-C34F-7378DF0D9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808348" flipH="1">
            <a:off x="4834501" y="4224021"/>
            <a:ext cx="937535" cy="14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7D0F4D31-50BF-0D7E-61FD-9BB3FA42ECAB}"/>
              </a:ext>
            </a:extLst>
          </p:cNvPr>
          <p:cNvSpPr/>
          <p:nvPr/>
        </p:nvSpPr>
        <p:spPr>
          <a:xfrm>
            <a:off x="6603453" y="3068970"/>
            <a:ext cx="2221942" cy="753626"/>
          </a:xfrm>
          <a:prstGeom prst="wedgeRectCallout">
            <a:avLst>
              <a:gd name="adj1" fmla="val -57012"/>
              <a:gd name="adj2" fmla="val 1051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三分の一にカット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BB8D0A5-156B-8209-FCA1-E0CFB64A8C9B}"/>
                  </a:ext>
                </a:extLst>
              </p:cNvPr>
              <p:cNvSpPr txBox="1"/>
              <p:nvPr/>
            </p:nvSpPr>
            <p:spPr>
              <a:xfrm>
                <a:off x="1038328" y="528059"/>
                <a:ext cx="4819860" cy="778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800" b="1" dirty="0">
                    <a:solidFill>
                      <a:srgbClr val="0070C0"/>
                    </a:solidFill>
                  </a:rPr>
                  <a:t>修正項：</a:t>
                </a:r>
                <a14:m>
                  <m:oMath xmlns:m="http://schemas.openxmlformats.org/officeDocument/2006/math">
                    <m:r>
                      <a:rPr lang="en-US" altLang="ja-JP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𝑪𝑻</m:t>
                    </m:r>
                    <m:r>
                      <a:rPr lang="pt-BR" altLang="ja-JP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altLang="ja-JP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altLang="ja-JP" sz="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pt-BR" altLang="ja-JP" sz="2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ja-JP" sz="2800" b="1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𝒙𝒊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ja-JP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altLang="ja-JP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endParaRPr lang="ja-JP" alt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BB8D0A5-156B-8209-FCA1-E0CFB64A8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28" y="528059"/>
                <a:ext cx="4819860" cy="778996"/>
              </a:xfrm>
              <a:prstGeom prst="rect">
                <a:avLst/>
              </a:prstGeom>
              <a:blipFill>
                <a:blip r:embed="rId5"/>
                <a:stretch>
                  <a:fillRect l="-2528" b="-110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1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17614A0-42F5-7061-89D6-1B92F0CA0B79}"/>
              </a:ext>
            </a:extLst>
          </p:cNvPr>
          <p:cNvSpPr txBox="1"/>
          <p:nvPr/>
        </p:nvSpPr>
        <p:spPr>
          <a:xfrm>
            <a:off x="605831" y="549246"/>
            <a:ext cx="6639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総平方和：</a:t>
            </a:r>
            <a:r>
              <a:rPr lang="en-US" altLang="ja-JP" sz="2800" b="1" i="1" dirty="0">
                <a:solidFill>
                  <a:srgbClr val="FF0000"/>
                </a:solidFill>
              </a:rPr>
              <a:t>S</a:t>
            </a:r>
            <a:r>
              <a:rPr lang="en-US" altLang="ja-JP" sz="2800" b="1" i="1" baseline="-25000" dirty="0">
                <a:solidFill>
                  <a:srgbClr val="FF0000"/>
                </a:solidFill>
              </a:rPr>
              <a:t>T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T</a:t>
            </a:r>
            <a:r>
              <a:rPr lang="en-US" altLang="ja-JP" sz="2800" b="1" dirty="0"/>
              <a:t>otal</a:t>
            </a:r>
            <a:r>
              <a:rPr lang="en-US" altLang="ja-JP" sz="2800" b="1" dirty="0">
                <a:solidFill>
                  <a:srgbClr val="FF0000"/>
                </a:solidFill>
              </a:rPr>
              <a:t> S</a:t>
            </a:r>
            <a:r>
              <a:rPr lang="en-US" altLang="ja-JP" sz="2800" b="1" dirty="0"/>
              <a:t>um of squares)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6A7245-898F-CE74-0D7B-FB456DE94991}"/>
              </a:ext>
            </a:extLst>
          </p:cNvPr>
          <p:cNvSpPr txBox="1"/>
          <p:nvPr/>
        </p:nvSpPr>
        <p:spPr>
          <a:xfrm>
            <a:off x="7974831" y="1780075"/>
            <a:ext cx="19529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i="1" dirty="0"/>
              <a:t>xi</a:t>
            </a:r>
            <a:r>
              <a:rPr lang="ja-JP" altLang="en-US" sz="2400" dirty="0"/>
              <a:t>：データ</a:t>
            </a:r>
            <a:endParaRPr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97A5368-2EF5-3BBF-E411-934906676DED}"/>
                  </a:ext>
                </a:extLst>
              </p:cNvPr>
              <p:cNvSpPr txBox="1"/>
              <p:nvPr/>
            </p:nvSpPr>
            <p:spPr>
              <a:xfrm>
                <a:off x="3745939" y="1443060"/>
                <a:ext cx="4516108" cy="11356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𝐶𝑇</m:t>
                          </m:r>
                        </m:e>
                      </m:nary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797A5368-2EF5-3BBF-E411-934906676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9" y="1443060"/>
                <a:ext cx="4516108" cy="1135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72FC18-03BC-668C-5BF2-21DD4BCEBF97}"/>
              </a:ext>
            </a:extLst>
          </p:cNvPr>
          <p:cNvSpPr txBox="1"/>
          <p:nvPr/>
        </p:nvSpPr>
        <p:spPr>
          <a:xfrm>
            <a:off x="605831" y="2798238"/>
            <a:ext cx="1023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因子</a:t>
            </a:r>
            <a:r>
              <a:rPr lang="en-US" altLang="ja-JP" sz="2800" b="1" dirty="0">
                <a:solidFill>
                  <a:srgbClr val="FF0000"/>
                </a:solidFill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</a:rPr>
              <a:t>の群間平方和：</a:t>
            </a:r>
            <a:r>
              <a:rPr lang="en-US" altLang="ja-JP" sz="2800" b="1" i="1" dirty="0">
                <a:solidFill>
                  <a:srgbClr val="FF0000"/>
                </a:solidFill>
              </a:rPr>
              <a:t>S</a:t>
            </a:r>
            <a:r>
              <a:rPr lang="en-US" altLang="ja-JP" sz="2800" b="1" i="1" baseline="-25000" dirty="0">
                <a:solidFill>
                  <a:srgbClr val="FF0000"/>
                </a:solidFill>
              </a:rPr>
              <a:t>A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(Between-group sum of squares)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985663-BC51-4EDE-8B08-F18ACCAFDF00}"/>
                  </a:ext>
                </a:extLst>
              </p:cNvPr>
              <p:cNvSpPr txBox="1"/>
              <p:nvPr/>
            </p:nvSpPr>
            <p:spPr>
              <a:xfrm>
                <a:off x="2323681" y="3396864"/>
                <a:ext cx="7604090" cy="964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𝐶𝑇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0985663-BC51-4EDE-8B08-F18ACCAFD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81" y="3396864"/>
                <a:ext cx="7604090" cy="9648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D3F9CE-E2CA-7998-F0D8-A411163C6E14}"/>
              </a:ext>
            </a:extLst>
          </p:cNvPr>
          <p:cNvSpPr txBox="1"/>
          <p:nvPr/>
        </p:nvSpPr>
        <p:spPr>
          <a:xfrm>
            <a:off x="605831" y="4456706"/>
            <a:ext cx="10236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誤差平方和：</a:t>
            </a:r>
            <a:r>
              <a:rPr lang="en-US" altLang="ja-JP" sz="2800" b="1" i="1" dirty="0">
                <a:solidFill>
                  <a:srgbClr val="FF0000"/>
                </a:solidFill>
              </a:rPr>
              <a:t>S</a:t>
            </a:r>
            <a:r>
              <a:rPr lang="en-US" altLang="ja-JP" sz="2800" b="1" i="1" baseline="-25000" dirty="0">
                <a:solidFill>
                  <a:srgbClr val="FF0000"/>
                </a:solidFill>
              </a:rPr>
              <a:t>E</a:t>
            </a:r>
            <a:r>
              <a:rPr lang="ja-JP" altLang="en-US" sz="2800" b="1" i="1" dirty="0">
                <a:solidFill>
                  <a:srgbClr val="FF0000"/>
                </a:solidFill>
              </a:rPr>
              <a:t>  </a:t>
            </a:r>
            <a:r>
              <a:rPr lang="en-US" altLang="ja-JP" sz="2800" b="1" dirty="0"/>
              <a:t>(</a:t>
            </a:r>
            <a:r>
              <a:rPr lang="en-US" altLang="ja-JP" sz="2800" b="1" dirty="0">
                <a:solidFill>
                  <a:srgbClr val="FF0000"/>
                </a:solidFill>
              </a:rPr>
              <a:t>E</a:t>
            </a:r>
            <a:r>
              <a:rPr lang="en-US" altLang="ja-JP" sz="2800" b="1" dirty="0"/>
              <a:t>rror sum of squares)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E3EC6B-0DBA-BD92-2C1D-4546608C6A8E}"/>
                  </a:ext>
                </a:extLst>
              </p:cNvPr>
              <p:cNvSpPr txBox="1"/>
              <p:nvPr/>
            </p:nvSpPr>
            <p:spPr>
              <a:xfrm>
                <a:off x="2323681" y="5153330"/>
                <a:ext cx="760409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altLang="ja-JP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ja-JP" sz="2800" b="0" i="1" baseline="-2500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DE3EC6B-0DBA-BD92-2C1D-4546608C6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681" y="5153330"/>
                <a:ext cx="76040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20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72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188</Words>
  <Application>Microsoft Office PowerPoint</Application>
  <PresentationFormat>ワイド画面</PresentationFormat>
  <Paragraphs>25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285</cp:revision>
  <dcterms:created xsi:type="dcterms:W3CDTF">2023-10-19T04:21:29Z</dcterms:created>
  <dcterms:modified xsi:type="dcterms:W3CDTF">2024-01-31T05:37:34Z</dcterms:modified>
</cp:coreProperties>
</file>