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  <p:sldId id="348" r:id="rId3"/>
    <p:sldId id="349" r:id="rId4"/>
    <p:sldId id="350" r:id="rId5"/>
    <p:sldId id="353" r:id="rId6"/>
    <p:sldId id="352" r:id="rId7"/>
    <p:sldId id="354" r:id="rId8"/>
    <p:sldId id="355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92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2024/2/1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17614A0-42F5-7061-89D6-1B92F0CA0B79}"/>
              </a:ext>
            </a:extLst>
          </p:cNvPr>
          <p:cNvSpPr txBox="1"/>
          <p:nvPr/>
        </p:nvSpPr>
        <p:spPr>
          <a:xfrm>
            <a:off x="615879" y="1146571"/>
            <a:ext cx="109602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平方和：</a:t>
            </a:r>
            <a:r>
              <a:rPr lang="en-US" altLang="ja-JP" sz="2800" b="1" i="1" dirty="0">
                <a:solidFill>
                  <a:srgbClr val="FF0000"/>
                </a:solidFill>
              </a:rPr>
              <a:t>S</a:t>
            </a:r>
            <a:r>
              <a:rPr lang="ja-JP" altLang="en-US" sz="2800" b="1" i="1" dirty="0">
                <a:solidFill>
                  <a:srgbClr val="FF0000"/>
                </a:solidFill>
              </a:rPr>
              <a:t>  </a:t>
            </a:r>
            <a:r>
              <a:rPr lang="en-US" altLang="ja-JP" sz="2800" b="1" dirty="0"/>
              <a:t>(</a:t>
            </a:r>
            <a:r>
              <a:rPr lang="en-US" altLang="ja-JP" sz="2800" b="1" dirty="0">
                <a:solidFill>
                  <a:srgbClr val="FF0000"/>
                </a:solidFill>
              </a:rPr>
              <a:t>S</a:t>
            </a:r>
            <a:r>
              <a:rPr lang="en-US" altLang="ja-JP" sz="2800" b="1" dirty="0"/>
              <a:t>um of squares)</a:t>
            </a:r>
          </a:p>
          <a:p>
            <a:endParaRPr lang="en-US" altLang="ja-JP" sz="2400" b="1" dirty="0">
              <a:solidFill>
                <a:srgbClr val="FF0000"/>
              </a:solidFill>
            </a:endParaRPr>
          </a:p>
          <a:p>
            <a:r>
              <a:rPr lang="ja-JP" altLang="en-US" sz="2400" b="1" i="0" dirty="0">
                <a:solidFill>
                  <a:srgbClr val="000000"/>
                </a:solidFill>
                <a:effectLst/>
                <a:latin typeface="Hiragino Kaku Gothic ProN"/>
              </a:rPr>
              <a:t>平均値からのデータがどれだけズレているのかをあらわす統計量のこと。</a:t>
            </a:r>
            <a:endParaRPr lang="en-US" altLang="ja-JP" sz="2400" dirty="0"/>
          </a:p>
          <a:p>
            <a:r>
              <a:rPr lang="ja-JP" altLang="en-US" sz="2400" dirty="0"/>
              <a:t>データを二乗した値を合計したものから、データの合計値を二乗した値を</a:t>
            </a:r>
            <a:endParaRPr lang="en-US" altLang="ja-JP" sz="2400" dirty="0"/>
          </a:p>
          <a:p>
            <a:r>
              <a:rPr lang="ja-JP" altLang="en-US" sz="2400" dirty="0"/>
              <a:t>データの数で割った値で引いて求める。</a:t>
            </a:r>
            <a:endParaRPr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372FD28-1D9F-3EC3-4626-B80E7ADE5432}"/>
                  </a:ext>
                </a:extLst>
              </p:cNvPr>
              <p:cNvSpPr txBox="1"/>
              <p:nvPr/>
            </p:nvSpPr>
            <p:spPr>
              <a:xfrm>
                <a:off x="2612572" y="3499339"/>
                <a:ext cx="7604090" cy="1052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4000" dirty="0"/>
                  <a:t>平方和：</a:t>
                </a:r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pt-BR" altLang="ja-JP" sz="4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f>
                          <m:fPr>
                            <m:ctrlP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ja-JP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4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4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r>
                                  <a:rPr lang="en-US" altLang="ja-JP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372FD28-1D9F-3EC3-4626-B80E7ADE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72" y="3499339"/>
                <a:ext cx="7604090" cy="1052596"/>
              </a:xfrm>
              <a:prstGeom prst="rect">
                <a:avLst/>
              </a:prstGeom>
              <a:blipFill>
                <a:blip r:embed="rId2"/>
                <a:stretch>
                  <a:fillRect l="-2887" b="-127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80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2C75562-311B-3D98-ED6A-BC0F9D325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583" y="3835660"/>
            <a:ext cx="3412932" cy="255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D701669-E018-E655-33E3-822C20CEF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932" y="3835660"/>
            <a:ext cx="1387033" cy="159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372FD28-1D9F-3EC3-4626-B80E7ADE5432}"/>
                  </a:ext>
                </a:extLst>
              </p:cNvPr>
              <p:cNvSpPr txBox="1"/>
              <p:nvPr/>
            </p:nvSpPr>
            <p:spPr>
              <a:xfrm>
                <a:off x="977620" y="522413"/>
                <a:ext cx="7604090" cy="778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2800" b="1" dirty="0">
                    <a:solidFill>
                      <a:srgbClr val="0070C0"/>
                    </a:solidFill>
                  </a:rPr>
                  <a:t>平方和：</a:t>
                </a:r>
                <a14:m>
                  <m:oMath xmlns:m="http://schemas.openxmlformats.org/officeDocument/2006/math">
                    <m:r>
                      <a:rPr lang="en-US" altLang="ja-JP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pt-BR" altLang="ja-JP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ja-JP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ja-JP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altLang="ja-JP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US" altLang="ja-JP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f>
                          <m:fPr>
                            <m:ctrlPr>
                              <a:rPr lang="en-US" altLang="ja-JP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ja-JP" sz="28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ja-JP" sz="28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ja-JP" sz="2800" b="1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altLang="ja-JP" sz="2800" b="1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ja-JP" sz="2800" b="1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ja-JP" sz="2800" b="1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r>
                                  <a:rPr lang="en-US" altLang="ja-JP" sz="28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ja-JP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e>
                    </m:nary>
                  </m:oMath>
                </a14:m>
                <a:endParaRPr lang="ja-JP" alt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372FD28-1D9F-3EC3-4626-B80E7ADE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20" y="522413"/>
                <a:ext cx="7604090" cy="778996"/>
              </a:xfrm>
              <a:prstGeom prst="rect">
                <a:avLst/>
              </a:prstGeom>
              <a:blipFill>
                <a:blip r:embed="rId4"/>
                <a:stretch>
                  <a:fillRect l="-1603" b="-110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082C76D-DC00-DF55-04CA-8AB636C26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373" y="5016280"/>
            <a:ext cx="2221942" cy="121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A13CEAE-E4F1-136A-62AB-F1C10C1042DE}"/>
              </a:ext>
            </a:extLst>
          </p:cNvPr>
          <p:cNvSpPr txBox="1"/>
          <p:nvPr/>
        </p:nvSpPr>
        <p:spPr>
          <a:xfrm>
            <a:off x="1257718" y="1698902"/>
            <a:ext cx="96765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4000" dirty="0">
                <a:solidFill>
                  <a:srgbClr val="FF0000"/>
                </a:solidFill>
              </a:rPr>
              <a:t>庭</a:t>
            </a:r>
            <a:r>
              <a:rPr lang="ja-JP" altLang="en-US" sz="4000" dirty="0"/>
              <a:t>（二乗の和）でドン</a:t>
            </a:r>
            <a:r>
              <a:rPr lang="ja-JP" altLang="en-US" sz="4000" dirty="0">
                <a:solidFill>
                  <a:srgbClr val="FF0000"/>
                </a:solidFill>
              </a:rPr>
              <a:t>引き</a:t>
            </a:r>
            <a:r>
              <a:rPr lang="ja-JP" altLang="en-US" sz="4000" dirty="0"/>
              <a:t>（引き算）、</a:t>
            </a:r>
            <a:endParaRPr lang="en-US" altLang="ja-JP" sz="4000" dirty="0"/>
          </a:p>
          <a:p>
            <a:pPr algn="ctr"/>
            <a:r>
              <a:rPr lang="ja-JP" altLang="en-US" sz="4000" dirty="0">
                <a:solidFill>
                  <a:srgbClr val="FF0000"/>
                </a:solidFill>
              </a:rPr>
              <a:t>三分</a:t>
            </a:r>
            <a:r>
              <a:rPr lang="ja-JP" altLang="en-US" sz="4000" dirty="0"/>
              <a:t>（サンプル分）の</a:t>
            </a:r>
            <a:r>
              <a:rPr lang="ja-JP" altLang="en-US" sz="4000" dirty="0">
                <a:solidFill>
                  <a:srgbClr val="FF0000"/>
                </a:solidFill>
              </a:rPr>
              <a:t>ワニ</a:t>
            </a:r>
            <a:r>
              <a:rPr lang="ja-JP" altLang="en-US" sz="4000" dirty="0"/>
              <a:t>（和の二乗）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34702C2-8CA3-53BB-C34F-7378DF0D9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08348" flipH="1">
            <a:off x="5980013" y="4686245"/>
            <a:ext cx="937535" cy="149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7D0F4D31-50BF-0D7E-61FD-9BB3FA42ECAB}"/>
              </a:ext>
            </a:extLst>
          </p:cNvPr>
          <p:cNvSpPr/>
          <p:nvPr/>
        </p:nvSpPr>
        <p:spPr>
          <a:xfrm>
            <a:off x="7748965" y="3531194"/>
            <a:ext cx="2221942" cy="753626"/>
          </a:xfrm>
          <a:prstGeom prst="wedgeRectCallout">
            <a:avLst>
              <a:gd name="adj1" fmla="val -57012"/>
              <a:gd name="adj2" fmla="val 10516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三分の一にカット</a:t>
            </a:r>
          </a:p>
        </p:txBody>
      </p:sp>
    </p:spTree>
    <p:extLst>
      <p:ext uri="{BB962C8B-B14F-4D97-AF65-F5344CB8AC3E}">
        <p14:creationId xmlns:p14="http://schemas.microsoft.com/office/powerpoint/2010/main" val="317451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17614A0-42F5-7061-89D6-1B92F0CA0B79}"/>
              </a:ext>
            </a:extLst>
          </p:cNvPr>
          <p:cNvSpPr txBox="1"/>
          <p:nvPr/>
        </p:nvSpPr>
        <p:spPr>
          <a:xfrm>
            <a:off x="615879" y="1146571"/>
            <a:ext cx="109602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分散：</a:t>
            </a:r>
            <a:r>
              <a:rPr lang="en-US" altLang="ja-JP" sz="2800" b="1" i="1" dirty="0">
                <a:solidFill>
                  <a:srgbClr val="FF0000"/>
                </a:solidFill>
              </a:rPr>
              <a:t>V</a:t>
            </a:r>
            <a:r>
              <a:rPr lang="ja-JP" altLang="en-US" sz="2800" b="1" i="1" dirty="0">
                <a:solidFill>
                  <a:srgbClr val="FF0000"/>
                </a:solidFill>
              </a:rPr>
              <a:t>  </a:t>
            </a:r>
            <a:r>
              <a:rPr lang="en-US" altLang="ja-JP" sz="2800" b="1" dirty="0"/>
              <a:t>(</a:t>
            </a:r>
            <a:r>
              <a:rPr lang="en-US" altLang="ja-JP" sz="2800" b="1" dirty="0">
                <a:solidFill>
                  <a:srgbClr val="FF0000"/>
                </a:solidFill>
              </a:rPr>
              <a:t>V</a:t>
            </a:r>
            <a:r>
              <a:rPr lang="en-US" altLang="ja-JP" sz="2800" b="1" dirty="0"/>
              <a:t>ariance)</a:t>
            </a:r>
          </a:p>
          <a:p>
            <a:endParaRPr lang="en-US" altLang="ja-JP" sz="2400" b="1" dirty="0">
              <a:solidFill>
                <a:srgbClr val="FF0000"/>
              </a:solidFill>
            </a:endParaRPr>
          </a:p>
          <a:p>
            <a:r>
              <a:rPr lang="ja-JP" altLang="en-US" sz="2400" b="1" i="0" dirty="0">
                <a:solidFill>
                  <a:srgbClr val="000000"/>
                </a:solidFill>
                <a:effectLst/>
                <a:latin typeface="Hiragino Kaku Gothic ProN"/>
              </a:rPr>
              <a:t>データの広がりの尺度</a:t>
            </a:r>
            <a:r>
              <a:rPr lang="ja-JP" altLang="en-US" sz="2400" b="1" dirty="0">
                <a:solidFill>
                  <a:srgbClr val="000000"/>
                </a:solidFill>
                <a:latin typeface="Hiragino Kaku Gothic ProN"/>
              </a:rPr>
              <a:t>のこと。</a:t>
            </a:r>
            <a:r>
              <a:rPr lang="ja-JP" altLang="en-US" sz="2400" i="0" dirty="0">
                <a:solidFill>
                  <a:srgbClr val="000000"/>
                </a:solidFill>
                <a:effectLst/>
                <a:latin typeface="Hiragino Kaku Gothic ProN"/>
              </a:rPr>
              <a:t>この値が大きいほどばらばらに散っていることになる。不偏分散ともいう。</a:t>
            </a:r>
            <a:endParaRPr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372FD28-1D9F-3EC3-4626-B80E7ADE5432}"/>
                  </a:ext>
                </a:extLst>
              </p:cNvPr>
              <p:cNvSpPr txBox="1"/>
              <p:nvPr/>
            </p:nvSpPr>
            <p:spPr>
              <a:xfrm>
                <a:off x="3768133" y="3110205"/>
                <a:ext cx="3945652" cy="9700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4000" dirty="0"/>
                  <a:t>分散：</a:t>
                </a:r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altLang="ja-JP" sz="4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372FD28-1D9F-3EC3-4626-B80E7ADE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133" y="3110205"/>
                <a:ext cx="3945652" cy="970009"/>
              </a:xfrm>
              <a:prstGeom prst="rect">
                <a:avLst/>
              </a:prstGeom>
              <a:blipFill>
                <a:blip r:embed="rId2"/>
                <a:stretch>
                  <a:fillRect l="-5410" b="-138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66A7245-898F-CE74-0D7B-FB456DE94991}"/>
              </a:ext>
            </a:extLst>
          </p:cNvPr>
          <p:cNvSpPr txBox="1"/>
          <p:nvPr/>
        </p:nvSpPr>
        <p:spPr>
          <a:xfrm>
            <a:off x="4515895" y="4412632"/>
            <a:ext cx="34423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i="1" dirty="0"/>
              <a:t>S</a:t>
            </a:r>
            <a:r>
              <a:rPr lang="en-US" altLang="ja-JP" sz="2400" dirty="0"/>
              <a:t>   </a:t>
            </a:r>
            <a:r>
              <a:rPr lang="ja-JP" altLang="en-US" sz="2400" dirty="0"/>
              <a:t>：平方和</a:t>
            </a:r>
            <a:endParaRPr lang="en-US" altLang="ja-JP" sz="2400" dirty="0"/>
          </a:p>
          <a:p>
            <a:r>
              <a:rPr lang="en-US" altLang="ja-JP" sz="2400" dirty="0"/>
              <a:t>n-1</a:t>
            </a:r>
            <a:r>
              <a:rPr lang="ja-JP" altLang="en-US" sz="2400" dirty="0"/>
              <a:t>：自由度</a:t>
            </a:r>
          </a:p>
        </p:txBody>
      </p:sp>
    </p:spTree>
    <p:extLst>
      <p:ext uri="{BB962C8B-B14F-4D97-AF65-F5344CB8AC3E}">
        <p14:creationId xmlns:p14="http://schemas.microsoft.com/office/powerpoint/2010/main" val="412413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372FD28-1D9F-3EC3-4626-B80E7ADE5432}"/>
                  </a:ext>
                </a:extLst>
              </p:cNvPr>
              <p:cNvSpPr txBox="1"/>
              <p:nvPr/>
            </p:nvSpPr>
            <p:spPr>
              <a:xfrm>
                <a:off x="763677" y="377054"/>
                <a:ext cx="3945652" cy="803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3200" b="1" dirty="0">
                    <a:solidFill>
                      <a:srgbClr val="0070C0"/>
                    </a:solidFill>
                  </a:rPr>
                  <a:t>分散：</a:t>
                </a:r>
                <a14:m>
                  <m:oMath xmlns:m="http://schemas.openxmlformats.org/officeDocument/2006/math">
                    <m:r>
                      <a:rPr lang="en-US" altLang="ja-JP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pt-BR" altLang="ja-JP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num>
                      <m:den>
                        <m:r>
                          <a:rPr lang="en-US" altLang="ja-JP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ja-JP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ja-JP" altLang="en-US" sz="3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372FD28-1D9F-3EC3-4626-B80E7ADE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77" y="377054"/>
                <a:ext cx="3945652" cy="803618"/>
              </a:xfrm>
              <a:prstGeom prst="rect">
                <a:avLst/>
              </a:prstGeom>
              <a:blipFill>
                <a:blip r:embed="rId2"/>
                <a:stretch>
                  <a:fillRect l="-3858" b="-128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5C3AB23-12DF-FF19-A8A1-8BC98078E1E6}"/>
              </a:ext>
            </a:extLst>
          </p:cNvPr>
          <p:cNvSpPr txBox="1"/>
          <p:nvPr/>
        </p:nvSpPr>
        <p:spPr>
          <a:xfrm>
            <a:off x="1257718" y="1698902"/>
            <a:ext cx="96765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4000" dirty="0">
                <a:solidFill>
                  <a:srgbClr val="FF0000"/>
                </a:solidFill>
              </a:rPr>
              <a:t>ブーさん</a:t>
            </a:r>
            <a:r>
              <a:rPr lang="ja-JP" altLang="en-US" sz="4000" dirty="0"/>
              <a:t>（分散）、</a:t>
            </a:r>
            <a:r>
              <a:rPr lang="ja-JP" altLang="en-US" sz="4000" dirty="0">
                <a:solidFill>
                  <a:srgbClr val="FF0000"/>
                </a:solidFill>
              </a:rPr>
              <a:t>そ</a:t>
            </a:r>
            <a:r>
              <a:rPr lang="ja-JP" altLang="en-US" sz="4000" dirty="0"/>
              <a:t>れって（</a:t>
            </a:r>
            <a:r>
              <a:rPr lang="en-US" altLang="ja-JP" sz="4000" dirty="0"/>
              <a:t>S</a:t>
            </a:r>
            <a:r>
              <a:rPr lang="ja-JP" altLang="en-US" sz="4000" dirty="0"/>
              <a:t>）、</a:t>
            </a:r>
            <a:endParaRPr lang="en-US" altLang="ja-JP" sz="4000" dirty="0"/>
          </a:p>
          <a:p>
            <a:pPr algn="ctr"/>
            <a:r>
              <a:rPr lang="ja-JP" altLang="en-US" sz="4000" dirty="0">
                <a:solidFill>
                  <a:srgbClr val="FF0000"/>
                </a:solidFill>
              </a:rPr>
              <a:t>自由</a:t>
            </a:r>
            <a:r>
              <a:rPr lang="ja-JP" altLang="en-US" sz="4000" dirty="0"/>
              <a:t>（自由度）</a:t>
            </a:r>
            <a:r>
              <a:rPr lang="ja-JP" altLang="en-US" sz="4000" dirty="0">
                <a:solidFill>
                  <a:srgbClr val="FF0000"/>
                </a:solidFill>
              </a:rPr>
              <a:t>割り</a:t>
            </a:r>
            <a:r>
              <a:rPr lang="ja-JP" altLang="en-US" sz="4000" dirty="0"/>
              <a:t>？（割り算）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9A2A0FA-0DF1-3A11-4855-FC75B4F95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57" y="3154019"/>
            <a:ext cx="2429084" cy="242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55098D6-5E87-F5FC-A828-8947DB3E9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125" y="3288323"/>
            <a:ext cx="1990027" cy="211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87935BE7-29B7-110D-DE30-5C141720F0BE}"/>
              </a:ext>
            </a:extLst>
          </p:cNvPr>
          <p:cNvSpPr/>
          <p:nvPr/>
        </p:nvSpPr>
        <p:spPr>
          <a:xfrm>
            <a:off x="7216403" y="3390517"/>
            <a:ext cx="2520450" cy="753626"/>
          </a:xfrm>
          <a:prstGeom prst="wedgeRectCallout">
            <a:avLst>
              <a:gd name="adj1" fmla="val -65152"/>
              <a:gd name="adj2" fmla="val 6249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それって自由割り？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981B769-4642-78B5-C1F6-8BFC314D80B6}"/>
              </a:ext>
            </a:extLst>
          </p:cNvPr>
          <p:cNvSpPr txBox="1"/>
          <p:nvPr/>
        </p:nvSpPr>
        <p:spPr>
          <a:xfrm>
            <a:off x="2647235" y="3883120"/>
            <a:ext cx="47237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50" b="1" dirty="0"/>
              <a:t>自</a:t>
            </a:r>
            <a:endParaRPr lang="en-US" altLang="ja-JP" sz="1050" b="1" dirty="0"/>
          </a:p>
          <a:p>
            <a:r>
              <a:rPr lang="ja-JP" altLang="en-US" sz="1050" b="1" dirty="0"/>
              <a:t>由</a:t>
            </a:r>
            <a:endParaRPr lang="en-US" altLang="ja-JP" sz="1050" b="1" dirty="0"/>
          </a:p>
          <a:p>
            <a:r>
              <a:rPr lang="ja-JP" altLang="en-US" sz="1050" b="1" dirty="0"/>
              <a:t>割</a:t>
            </a:r>
            <a:endParaRPr lang="en-US" altLang="ja-JP" sz="1050" b="1" dirty="0"/>
          </a:p>
          <a:p>
            <a:r>
              <a:rPr lang="ja-JP" altLang="en-US" sz="1050" b="1" dirty="0"/>
              <a:t>り</a:t>
            </a:r>
          </a:p>
        </p:txBody>
      </p:sp>
    </p:spTree>
    <p:extLst>
      <p:ext uri="{BB962C8B-B14F-4D97-AF65-F5344CB8AC3E}">
        <p14:creationId xmlns:p14="http://schemas.microsoft.com/office/powerpoint/2010/main" val="383695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17614A0-42F5-7061-89D6-1B92F0CA0B79}"/>
              </a:ext>
            </a:extLst>
          </p:cNvPr>
          <p:cNvSpPr txBox="1"/>
          <p:nvPr/>
        </p:nvSpPr>
        <p:spPr>
          <a:xfrm>
            <a:off x="615879" y="1226958"/>
            <a:ext cx="109602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標準偏差：</a:t>
            </a:r>
            <a:r>
              <a:rPr lang="en-US" altLang="ja-JP" sz="2800" b="1" dirty="0">
                <a:solidFill>
                  <a:srgbClr val="FF0000"/>
                </a:solidFill>
              </a:rPr>
              <a:t>σ</a:t>
            </a:r>
            <a:r>
              <a:rPr lang="ja-JP" altLang="en-US" sz="2800" b="1" i="1" dirty="0">
                <a:solidFill>
                  <a:srgbClr val="FF0000"/>
                </a:solidFill>
              </a:rPr>
              <a:t>  </a:t>
            </a:r>
            <a:r>
              <a:rPr lang="en-US" altLang="ja-JP" sz="2800" b="1" dirty="0"/>
              <a:t>(</a:t>
            </a:r>
            <a:r>
              <a:rPr lang="en-US" altLang="ja-JP" sz="2800" b="1" dirty="0">
                <a:solidFill>
                  <a:srgbClr val="FF0000"/>
                </a:solidFill>
              </a:rPr>
              <a:t>S</a:t>
            </a:r>
            <a:r>
              <a:rPr lang="en-US" altLang="ja-JP" sz="2800" b="1" dirty="0"/>
              <a:t>tandard Deviation)</a:t>
            </a:r>
          </a:p>
          <a:p>
            <a:endParaRPr lang="en-US" altLang="ja-JP" sz="2400" b="1" dirty="0">
              <a:solidFill>
                <a:srgbClr val="FF0000"/>
              </a:solidFill>
            </a:endParaRPr>
          </a:p>
          <a:p>
            <a:r>
              <a:rPr lang="ja-JP" altLang="en-US" sz="2400" b="1" i="0" dirty="0">
                <a:solidFill>
                  <a:srgbClr val="000000"/>
                </a:solidFill>
                <a:effectLst/>
                <a:latin typeface="Hiragino Kaku Gothic ProN"/>
              </a:rPr>
              <a:t>平均からのズレを表す数値のこと</a:t>
            </a:r>
            <a:r>
              <a:rPr lang="ja-JP" altLang="en-US" sz="2400" i="0" dirty="0">
                <a:solidFill>
                  <a:srgbClr val="000000"/>
                </a:solidFill>
                <a:effectLst/>
                <a:latin typeface="Hiragino Kaku Gothic ProN"/>
              </a:rPr>
              <a:t>。 標準偏差を求めることで、平均に対する数値の散らばり具合（ばらつき）を知ることができる。</a:t>
            </a:r>
            <a:endParaRPr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372FD28-1D9F-3EC3-4626-B80E7ADE5432}"/>
                  </a:ext>
                </a:extLst>
              </p:cNvPr>
              <p:cNvSpPr txBox="1"/>
              <p:nvPr/>
            </p:nvSpPr>
            <p:spPr>
              <a:xfrm>
                <a:off x="3597310" y="3286206"/>
                <a:ext cx="4759570" cy="763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4000" dirty="0"/>
                  <a:t>標準偏差：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pt-BR" altLang="ja-JP" sz="400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altLang="ja-JP" sz="4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rad>
                  </m:oMath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372FD28-1D9F-3EC3-4626-B80E7ADE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310" y="3286206"/>
                <a:ext cx="4759570" cy="763863"/>
              </a:xfrm>
              <a:prstGeom prst="rect">
                <a:avLst/>
              </a:prstGeom>
              <a:blipFill>
                <a:blip r:embed="rId2"/>
                <a:stretch>
                  <a:fillRect l="-4481" t="-6400" b="-344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66A7245-898F-CE74-0D7B-FB456DE94991}"/>
              </a:ext>
            </a:extLst>
          </p:cNvPr>
          <p:cNvSpPr txBox="1"/>
          <p:nvPr/>
        </p:nvSpPr>
        <p:spPr>
          <a:xfrm>
            <a:off x="5550876" y="4201617"/>
            <a:ext cx="34423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i="1" dirty="0"/>
              <a:t>V</a:t>
            </a:r>
            <a:r>
              <a:rPr lang="ja-JP" altLang="en-US" sz="2400" dirty="0"/>
              <a:t>：分散</a:t>
            </a:r>
          </a:p>
        </p:txBody>
      </p:sp>
    </p:spTree>
    <p:extLst>
      <p:ext uri="{BB962C8B-B14F-4D97-AF65-F5344CB8AC3E}">
        <p14:creationId xmlns:p14="http://schemas.microsoft.com/office/powerpoint/2010/main" val="398145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372FD28-1D9F-3EC3-4626-B80E7ADE5432}"/>
                  </a:ext>
                </a:extLst>
              </p:cNvPr>
              <p:cNvSpPr txBox="1"/>
              <p:nvPr/>
            </p:nvSpPr>
            <p:spPr>
              <a:xfrm>
                <a:off x="723482" y="593248"/>
                <a:ext cx="4759570" cy="629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3200" b="1" dirty="0">
                    <a:solidFill>
                      <a:srgbClr val="0070C0"/>
                    </a:solidFill>
                  </a:rPr>
                  <a:t>標準偏差：</a:t>
                </a:r>
                <a14:m>
                  <m:oMath xmlns:m="http://schemas.openxmlformats.org/officeDocument/2006/math">
                    <m:r>
                      <a:rPr lang="ja-JP" alt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𝛔</m:t>
                    </m:r>
                    <m:r>
                      <a:rPr lang="pt-BR" altLang="ja-JP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altLang="ja-JP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ja-JP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rad>
                  </m:oMath>
                </a14:m>
                <a:endParaRPr lang="ja-JP" altLang="en-US" sz="3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372FD28-1D9F-3EC3-4626-B80E7ADE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82" y="593248"/>
                <a:ext cx="4759570" cy="629596"/>
              </a:xfrm>
              <a:prstGeom prst="rect">
                <a:avLst/>
              </a:prstGeom>
              <a:blipFill>
                <a:blip r:embed="rId2"/>
                <a:stretch>
                  <a:fillRect l="-3333" t="-3846" b="-317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0D4B9C2-C8DA-D809-F029-7435A7390622}"/>
              </a:ext>
            </a:extLst>
          </p:cNvPr>
          <p:cNvSpPr txBox="1"/>
          <p:nvPr/>
        </p:nvSpPr>
        <p:spPr>
          <a:xfrm>
            <a:off x="1257718" y="1698902"/>
            <a:ext cx="96765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4000" dirty="0">
                <a:solidFill>
                  <a:srgbClr val="FF0000"/>
                </a:solidFill>
              </a:rPr>
              <a:t>ブーさん</a:t>
            </a:r>
            <a:r>
              <a:rPr lang="ja-JP" altLang="en-US" sz="4000" dirty="0"/>
              <a:t>（分散）の</a:t>
            </a:r>
            <a:r>
              <a:rPr lang="ja-JP" altLang="en-US" sz="4000" dirty="0">
                <a:solidFill>
                  <a:srgbClr val="FF0000"/>
                </a:solidFill>
              </a:rPr>
              <a:t>ルート</a:t>
            </a:r>
            <a:r>
              <a:rPr lang="ja-JP" altLang="en-US" sz="4000" dirty="0"/>
              <a:t>（√）が</a:t>
            </a:r>
            <a:endParaRPr lang="en-US" altLang="ja-JP" sz="4000" dirty="0"/>
          </a:p>
          <a:p>
            <a:pPr algn="ctr"/>
            <a:r>
              <a:rPr lang="ja-JP" altLang="en-US" sz="4000" dirty="0">
                <a:solidFill>
                  <a:srgbClr val="FF0000"/>
                </a:solidFill>
              </a:rPr>
              <a:t>標準さ</a:t>
            </a:r>
            <a:r>
              <a:rPr lang="ja-JP" altLang="en-US" sz="4000" dirty="0"/>
              <a:t>（標準偏差）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B0C656-799B-D6BF-FA0F-474E6EF2A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020" y="3293002"/>
            <a:ext cx="1794032" cy="229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A505BE67-3B1B-2210-9AAC-FC2EFE9FB6A0}"/>
              </a:ext>
            </a:extLst>
          </p:cNvPr>
          <p:cNvSpPr/>
          <p:nvPr/>
        </p:nvSpPr>
        <p:spPr>
          <a:xfrm>
            <a:off x="5779489" y="3498398"/>
            <a:ext cx="3394656" cy="684227"/>
          </a:xfrm>
          <a:prstGeom prst="wedgeRectCallout">
            <a:avLst>
              <a:gd name="adj1" fmla="val -65152"/>
              <a:gd name="adj2" fmla="val 6249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私が調べたルートが標準さ</a:t>
            </a:r>
          </a:p>
        </p:txBody>
      </p:sp>
    </p:spTree>
    <p:extLst>
      <p:ext uri="{BB962C8B-B14F-4D97-AF65-F5344CB8AC3E}">
        <p14:creationId xmlns:p14="http://schemas.microsoft.com/office/powerpoint/2010/main" val="372709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17614A0-42F5-7061-89D6-1B92F0CA0B79}"/>
              </a:ext>
            </a:extLst>
          </p:cNvPr>
          <p:cNvSpPr txBox="1"/>
          <p:nvPr/>
        </p:nvSpPr>
        <p:spPr>
          <a:xfrm>
            <a:off x="615879" y="1226958"/>
            <a:ext cx="1096024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変動係数：</a:t>
            </a:r>
            <a:r>
              <a:rPr lang="en-US" altLang="ja-JP" sz="2800" b="1" i="1" dirty="0">
                <a:solidFill>
                  <a:srgbClr val="FF0000"/>
                </a:solidFill>
              </a:rPr>
              <a:t>CV</a:t>
            </a:r>
            <a:r>
              <a:rPr lang="ja-JP" altLang="en-US" sz="2800" b="1" i="1" dirty="0">
                <a:solidFill>
                  <a:srgbClr val="FF0000"/>
                </a:solidFill>
              </a:rPr>
              <a:t>  </a:t>
            </a:r>
            <a:r>
              <a:rPr lang="en-US" altLang="ja-JP" sz="2800" b="1" dirty="0"/>
              <a:t>(</a:t>
            </a:r>
            <a:r>
              <a:rPr lang="en-US" altLang="ja-JP" sz="2800" b="1" dirty="0">
                <a:solidFill>
                  <a:srgbClr val="FF0000"/>
                </a:solidFill>
              </a:rPr>
              <a:t>C</a:t>
            </a:r>
            <a:r>
              <a:rPr lang="en-US" altLang="ja-JP" sz="2800" b="1" dirty="0"/>
              <a:t>oefficient of </a:t>
            </a:r>
            <a:r>
              <a:rPr lang="en-US" altLang="ja-JP" sz="2800" b="1" dirty="0">
                <a:solidFill>
                  <a:srgbClr val="FF0000"/>
                </a:solidFill>
              </a:rPr>
              <a:t>V</a:t>
            </a:r>
            <a:r>
              <a:rPr lang="en-US" altLang="ja-JP" sz="2800" b="1" dirty="0"/>
              <a:t>ariation)</a:t>
            </a:r>
          </a:p>
          <a:p>
            <a:endParaRPr lang="en-US" altLang="ja-JP" sz="2400" b="1" dirty="0">
              <a:solidFill>
                <a:srgbClr val="FF0000"/>
              </a:solidFill>
            </a:endParaRPr>
          </a:p>
          <a:p>
            <a:r>
              <a:rPr lang="ja-JP" altLang="en-US" sz="2400" b="1" i="0" dirty="0">
                <a:solidFill>
                  <a:srgbClr val="000000"/>
                </a:solidFill>
                <a:effectLst/>
                <a:latin typeface="Hiragino Kaku Gothic ProN"/>
              </a:rPr>
              <a:t>標準偏差が平均値に対してどのくらの割合かを示す基本統計量</a:t>
            </a:r>
            <a:r>
              <a:rPr lang="ja-JP" altLang="en-US" sz="2400" b="1" dirty="0">
                <a:solidFill>
                  <a:srgbClr val="000000"/>
                </a:solidFill>
                <a:latin typeface="Hiragino Kaku Gothic ProN"/>
              </a:rPr>
              <a:t>のこと。</a:t>
            </a:r>
            <a:r>
              <a:rPr lang="ja-JP" altLang="en-US" sz="2400" dirty="0">
                <a:solidFill>
                  <a:srgbClr val="000000"/>
                </a:solidFill>
                <a:latin typeface="Hiragino Kaku Gothic ProN"/>
              </a:rPr>
              <a:t>平均値当たりの標準偏差を計算するので、平均値に対するばらつきの大きさを相対的に評価できる。</a:t>
            </a:r>
            <a:endParaRPr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372FD28-1D9F-3EC3-4626-B80E7ADE5432}"/>
                  </a:ext>
                </a:extLst>
              </p:cNvPr>
              <p:cNvSpPr txBox="1"/>
              <p:nvPr/>
            </p:nvSpPr>
            <p:spPr>
              <a:xfrm>
                <a:off x="3597310" y="3346495"/>
                <a:ext cx="4759570" cy="9122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4000" dirty="0"/>
                  <a:t>変動係数：</a:t>
                </a:r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𝐶𝑉</m:t>
                    </m:r>
                    <m:r>
                      <a:rPr lang="pt-BR" altLang="ja-JP" sz="4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pt-BR" sz="4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pt-BR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den>
                    </m:f>
                  </m:oMath>
                </a14:m>
                <a:endParaRPr lang="ja-JP" altLang="en-US" sz="40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372FD28-1D9F-3EC3-4626-B80E7ADE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310" y="3346495"/>
                <a:ext cx="4759570" cy="912237"/>
              </a:xfrm>
              <a:prstGeom prst="rect">
                <a:avLst/>
              </a:prstGeom>
              <a:blipFill>
                <a:blip r:embed="rId2"/>
                <a:stretch>
                  <a:fillRect l="-4481" t="-2667"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66A7245-898F-CE74-0D7B-FB456DE94991}"/>
              </a:ext>
            </a:extLst>
          </p:cNvPr>
          <p:cNvSpPr txBox="1"/>
          <p:nvPr/>
        </p:nvSpPr>
        <p:spPr>
          <a:xfrm>
            <a:off x="4914482" y="4377721"/>
            <a:ext cx="3442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i="1" dirty="0"/>
              <a:t>σ</a:t>
            </a:r>
            <a:r>
              <a:rPr lang="ja-JP" altLang="en-US" sz="2400" dirty="0"/>
              <a:t>：標準偏差</a:t>
            </a:r>
            <a:endParaRPr lang="en-US" altLang="ja-JP" sz="2400" dirty="0"/>
          </a:p>
          <a:p>
            <a:r>
              <a:rPr lang="ja-JP" altLang="en-US" sz="2400" dirty="0"/>
              <a:t>　：平均値</a:t>
            </a:r>
            <a:endParaRPr lang="en-US" altLang="ja-JP" sz="2400" dirty="0"/>
          </a:p>
          <a:p>
            <a:endParaRPr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D722600-4CC1-E8A4-0F02-B932D0442A9B}"/>
                  </a:ext>
                </a:extLst>
              </p:cNvPr>
              <p:cNvSpPr txBox="1"/>
              <p:nvPr/>
            </p:nvSpPr>
            <p:spPr>
              <a:xfrm>
                <a:off x="4914482" y="4716275"/>
                <a:ext cx="55014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D722600-4CC1-E8A4-0F02-B932D0442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482" y="4716275"/>
                <a:ext cx="55014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63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372FD28-1D9F-3EC3-4626-B80E7ADE5432}"/>
                  </a:ext>
                </a:extLst>
              </p:cNvPr>
              <p:cNvSpPr txBox="1"/>
              <p:nvPr/>
            </p:nvSpPr>
            <p:spPr>
              <a:xfrm>
                <a:off x="552659" y="412376"/>
                <a:ext cx="4759570" cy="748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3200" b="1" dirty="0">
                    <a:solidFill>
                      <a:srgbClr val="0070C0"/>
                    </a:solidFill>
                  </a:rPr>
                  <a:t>変動係数：</a:t>
                </a:r>
                <a14:m>
                  <m:oMath xmlns:m="http://schemas.openxmlformats.org/officeDocument/2006/math">
                    <m:r>
                      <a:rPr lang="en-US" altLang="ja-JP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𝑪𝑽</m:t>
                    </m:r>
                    <m:r>
                      <a:rPr lang="pt-BR" altLang="ja-JP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pt-BR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pt-BR" altLang="ja-JP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den>
                    </m:f>
                  </m:oMath>
                </a14:m>
                <a:endParaRPr lang="ja-JP" altLang="en-US" sz="32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372FD28-1D9F-3EC3-4626-B80E7ADE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59" y="412376"/>
                <a:ext cx="4759570" cy="748218"/>
              </a:xfrm>
              <a:prstGeom prst="rect">
                <a:avLst/>
              </a:prstGeom>
              <a:blipFill>
                <a:blip r:embed="rId2"/>
                <a:stretch>
                  <a:fillRect l="-3333" t="-1639" b="-139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D026270-ACF2-34E1-8F01-5D54BE0B3C4D}"/>
              </a:ext>
            </a:extLst>
          </p:cNvPr>
          <p:cNvSpPr txBox="1"/>
          <p:nvPr/>
        </p:nvSpPr>
        <p:spPr>
          <a:xfrm>
            <a:off x="1257718" y="1698902"/>
            <a:ext cx="96765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4000" dirty="0"/>
              <a:t>変な</a:t>
            </a:r>
            <a:r>
              <a:rPr lang="ja-JP" altLang="en-US" sz="4000" dirty="0">
                <a:solidFill>
                  <a:srgbClr val="FF0000"/>
                </a:solidFill>
              </a:rPr>
              <a:t>カバ</a:t>
            </a:r>
            <a:r>
              <a:rPr lang="ja-JP" altLang="en-US" sz="4000" dirty="0"/>
              <a:t>さん（</a:t>
            </a:r>
            <a:r>
              <a:rPr lang="en-US" altLang="ja-JP" sz="4000" dirty="0"/>
              <a:t>CV</a:t>
            </a:r>
            <a:r>
              <a:rPr lang="ja-JP" altLang="en-US" sz="4000" dirty="0"/>
              <a:t>）、</a:t>
            </a:r>
            <a:r>
              <a:rPr lang="ja-JP" altLang="en-US" sz="4000" dirty="0">
                <a:solidFill>
                  <a:srgbClr val="FF0000"/>
                </a:solidFill>
              </a:rPr>
              <a:t>平均</a:t>
            </a:r>
            <a:r>
              <a:rPr lang="ja-JP" altLang="en-US" sz="4000" dirty="0"/>
              <a:t>（平均値）で</a:t>
            </a:r>
            <a:endParaRPr lang="en-US" altLang="ja-JP" sz="4000" dirty="0"/>
          </a:p>
          <a:p>
            <a:pPr algn="ctr"/>
            <a:r>
              <a:rPr lang="ja-JP" altLang="en-US" sz="4000" dirty="0">
                <a:solidFill>
                  <a:srgbClr val="FF0000"/>
                </a:solidFill>
              </a:rPr>
              <a:t>割る（割り算）のが標準さ</a:t>
            </a:r>
            <a:r>
              <a:rPr lang="ja-JP" altLang="en-US" sz="4000" dirty="0"/>
              <a:t>（標準偏差）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17F3E1E-874F-6FCD-F971-A2EB474A9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307" y="3262579"/>
            <a:ext cx="2168709" cy="267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6D25C886-2AAF-C02B-CB6E-0895EAC7FF5F}"/>
              </a:ext>
            </a:extLst>
          </p:cNvPr>
          <p:cNvSpPr/>
          <p:nvPr/>
        </p:nvSpPr>
        <p:spPr>
          <a:xfrm>
            <a:off x="5779489" y="3498398"/>
            <a:ext cx="3394656" cy="684227"/>
          </a:xfrm>
          <a:prstGeom prst="wedgeRectCallout">
            <a:avLst>
              <a:gd name="adj1" fmla="val -65152"/>
              <a:gd name="adj2" fmla="val 6249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平均で割るのが標準さ</a:t>
            </a:r>
          </a:p>
        </p:txBody>
      </p:sp>
    </p:spTree>
    <p:extLst>
      <p:ext uri="{BB962C8B-B14F-4D97-AF65-F5344CB8AC3E}">
        <p14:creationId xmlns:p14="http://schemas.microsoft.com/office/powerpoint/2010/main" val="1685034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352</Words>
  <Application>Microsoft Office PowerPoint</Application>
  <PresentationFormat>ワイド画面</PresentationFormat>
  <Paragraphs>44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Hiragino Kaku Gothic ProN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279</cp:revision>
  <dcterms:created xsi:type="dcterms:W3CDTF">2023-10-19T04:21:29Z</dcterms:created>
  <dcterms:modified xsi:type="dcterms:W3CDTF">2024-02-01T06:35:11Z</dcterms:modified>
</cp:coreProperties>
</file>