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29" r:id="rId2"/>
    <p:sldId id="350" r:id="rId3"/>
    <p:sldId id="374" r:id="rId4"/>
    <p:sldId id="532" r:id="rId5"/>
    <p:sldId id="533" r:id="rId6"/>
    <p:sldId id="530" r:id="rId7"/>
    <p:sldId id="53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D913C-F939-48BD-A046-02E4E344BB9B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4C9CE-00A0-4CCC-B686-4472177A2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11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15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30824" y="563517"/>
            <a:ext cx="105303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工程能力指数（</a:t>
            </a:r>
            <a:r>
              <a:rPr lang="en-US" altLang="ja-JP" sz="2400" b="1" i="1" dirty="0">
                <a:solidFill>
                  <a:srgbClr val="FF0000"/>
                </a:solidFill>
                <a:latin typeface="Noto Sans JP"/>
              </a:rPr>
              <a:t>C</a:t>
            </a:r>
            <a:r>
              <a:rPr lang="en-US" altLang="ja-JP" sz="2400" b="1" i="1" baseline="-25000" dirty="0">
                <a:solidFill>
                  <a:srgbClr val="FF0000"/>
                </a:solidFill>
                <a:latin typeface="Noto Sans JP"/>
              </a:rPr>
              <a:t>P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：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Process Capability Index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）</a:t>
            </a:r>
            <a:endParaRPr lang="en-US" altLang="ja-JP" sz="2400" dirty="0">
              <a:latin typeface="Noto Sans JP"/>
            </a:endParaRPr>
          </a:p>
          <a:p>
            <a:endParaRPr lang="en-US" altLang="ja-JP" sz="1400" dirty="0">
              <a:latin typeface="Noto Sans JP"/>
            </a:endParaRPr>
          </a:p>
          <a:p>
            <a:r>
              <a:rPr lang="ja-JP" altLang="en-US" sz="2400" b="1" dirty="0">
                <a:latin typeface="Noto Sans JP"/>
              </a:rPr>
              <a:t>工程能力を定量的</a:t>
            </a:r>
            <a:r>
              <a:rPr lang="ja-JP" altLang="en-US" sz="2400" dirty="0">
                <a:latin typeface="Noto Sans JP"/>
              </a:rPr>
              <a:t>に表した尺度の一つ。同じ工場内の製造ライン同士の優劣を比較したり、違うラインを担当する作業者の能力を比べたりなど行った後、具体的な数値として表す。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游ゴシック体"/>
              </a:rPr>
              <a:t> 「</a:t>
            </a:r>
            <a:r>
              <a:rPr lang="ja-JP" altLang="en-US" sz="2400" b="1" i="0" dirty="0">
                <a:solidFill>
                  <a:srgbClr val="000000"/>
                </a:solidFill>
                <a:effectLst/>
                <a:latin typeface="游ゴシック体"/>
              </a:rPr>
              <a:t>決められた規格の範囲内で、どれだけ安定して製品を生産できるのか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游ゴシック体"/>
              </a:rPr>
              <a:t>」ということを意味し、工程能力の高い製造ラインは、生産プロセスが</a:t>
            </a:r>
            <a:r>
              <a:rPr lang="ja-JP" altLang="en-US" sz="2400" b="1" i="0" dirty="0">
                <a:solidFill>
                  <a:srgbClr val="000000"/>
                </a:solidFill>
                <a:effectLst/>
                <a:latin typeface="游ゴシック体"/>
              </a:rPr>
              <a:t>安定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游ゴシック体"/>
              </a:rPr>
              <a:t>しているといえる。</a:t>
            </a:r>
            <a:endParaRPr lang="en-US" altLang="ja-JP" sz="2400" dirty="0">
              <a:latin typeface="Noto Sans JP"/>
            </a:endParaRP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29C2C9E3-E080-6C88-1302-52A45FC52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60222"/>
              </p:ext>
            </p:extLst>
          </p:nvPr>
        </p:nvGraphicFramePr>
        <p:xfrm>
          <a:off x="1912727" y="3312742"/>
          <a:ext cx="8622751" cy="278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617">
                  <a:extLst>
                    <a:ext uri="{9D8B030D-6E8A-4147-A177-3AD203B41FA5}">
                      <a16:colId xmlns:a16="http://schemas.microsoft.com/office/drawing/2014/main" val="75601390"/>
                    </a:ext>
                  </a:extLst>
                </a:gridCol>
                <a:gridCol w="5907134">
                  <a:extLst>
                    <a:ext uri="{9D8B030D-6E8A-4147-A177-3AD203B41FA5}">
                      <a16:colId xmlns:a16="http://schemas.microsoft.com/office/drawing/2014/main" val="1322514780"/>
                    </a:ext>
                  </a:extLst>
                </a:gridCol>
              </a:tblGrid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44104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ja-JP" altLang="en-US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≧1.67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非常に優れた工程能力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75365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kumimoji="1" lang="en-US" altLang="ja-JP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ja-JP" altLang="en-US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≧1.33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優れた工程能力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280867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kumimoji="1" lang="en-US" altLang="ja-JP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ja-JP" altLang="en-US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≧1.0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まずまずの工程能力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008527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kumimoji="1" lang="en-US" altLang="ja-JP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kumimoji="1" lang="ja-JP" altLang="en-US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≧0.67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不良品が多く改善が必要と判断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168613"/>
                  </a:ext>
                </a:extLst>
              </a:tr>
              <a:tr h="9214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kumimoji="1" lang="en-US" altLang="ja-JP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数値が非常に不足しており、品質保障が困難なため是正措置が必要と判断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72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2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2132001" y="571490"/>
            <a:ext cx="235054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両側規格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CC1098-DC28-9BD2-402E-809E447B8B82}"/>
                  </a:ext>
                </a:extLst>
              </p:cNvPr>
              <p:cNvSpPr txBox="1"/>
              <p:nvPr/>
            </p:nvSpPr>
            <p:spPr>
              <a:xfrm>
                <a:off x="4256460" y="1045257"/>
                <a:ext cx="3816627" cy="124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altLang="ja-JP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ja-JP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ja-JP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ja-JP" alt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CC1098-DC28-9BD2-402E-809E447B8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460" y="1045257"/>
                <a:ext cx="3816627" cy="124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/>
              <p:nvPr/>
            </p:nvSpPr>
            <p:spPr>
              <a:xfrm>
                <a:off x="8941052" y="3875700"/>
                <a:ext cx="2906391" cy="196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sz="2400" i="1" dirty="0"/>
                  <a:t>  </a:t>
                </a:r>
                <a:r>
                  <a:rPr lang="ja-JP" altLang="en-US" sz="2400" dirty="0"/>
                  <a:t>：平均値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400" dirty="0"/>
                  <a:t>  ：標準偏差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：工程能力指数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上限</m:t>
                      </m:r>
                      <m:r>
                        <a:rPr lang="ja-JP" altLang="en-US" sz="2400" i="1" dirty="0" smtClean="0">
                          <a:latin typeface="Cambria Math" panose="02040503050406030204" pitchFamily="18" charset="0"/>
                        </a:rPr>
                        <m:t>規格</m:t>
                      </m:r>
                    </m:oMath>
                  </m:oMathPara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：下限規格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052" y="3875700"/>
                <a:ext cx="2906391" cy="1967975"/>
              </a:xfrm>
              <a:prstGeom prst="rect">
                <a:avLst/>
              </a:prstGeom>
              <a:blipFill>
                <a:blip r:embed="rId3"/>
                <a:stretch>
                  <a:fillRect l="-630" t="-2477" b="-61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862B68DC-D76A-3A99-F7D6-1BC38CDE6477}"/>
              </a:ext>
            </a:extLst>
          </p:cNvPr>
          <p:cNvSpPr/>
          <p:nvPr/>
        </p:nvSpPr>
        <p:spPr>
          <a:xfrm>
            <a:off x="2132000" y="2600173"/>
            <a:ext cx="2350549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片側規格</a:t>
            </a:r>
            <a:r>
              <a:rPr kumimoji="1" lang="en-US" altLang="ja-JP" sz="2000" b="1" dirty="0"/>
              <a:t>(</a:t>
            </a:r>
            <a:r>
              <a:rPr kumimoji="1" lang="ja-JP" altLang="en-US" sz="2000" b="1" dirty="0"/>
              <a:t>上限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E41B2E44-DEEF-837C-652C-5BD70988A80D}"/>
              </a:ext>
            </a:extLst>
          </p:cNvPr>
          <p:cNvSpPr/>
          <p:nvPr/>
        </p:nvSpPr>
        <p:spPr>
          <a:xfrm>
            <a:off x="2132000" y="4628856"/>
            <a:ext cx="2350549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片側規格</a:t>
            </a:r>
            <a:r>
              <a:rPr kumimoji="1" lang="en-US" altLang="ja-JP" sz="2000" b="1" dirty="0"/>
              <a:t>(</a:t>
            </a:r>
            <a:r>
              <a:rPr lang="ja-JP" altLang="en-US" sz="2000" b="1" dirty="0"/>
              <a:t>下限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CC0FE78-BF65-C808-D504-8772A1664481}"/>
                  </a:ext>
                </a:extLst>
              </p:cNvPr>
              <p:cNvSpPr txBox="1"/>
              <p:nvPr/>
            </p:nvSpPr>
            <p:spPr>
              <a:xfrm>
                <a:off x="4256460" y="2998723"/>
                <a:ext cx="3816627" cy="124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altLang="ja-JP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ja-JP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CC0FE78-BF65-C808-D504-8772A166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460" y="2998723"/>
                <a:ext cx="3816627" cy="124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7EDA366-96FC-5543-53A0-7060647B4FBB}"/>
                  </a:ext>
                </a:extLst>
              </p:cNvPr>
              <p:cNvSpPr txBox="1"/>
              <p:nvPr/>
            </p:nvSpPr>
            <p:spPr>
              <a:xfrm>
                <a:off x="4256460" y="4859688"/>
                <a:ext cx="3816627" cy="124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altLang="ja-JP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ja-JP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7EDA366-96FC-5543-53A0-7060647B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460" y="4859688"/>
                <a:ext cx="3816627" cy="124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5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1257719" y="2191643"/>
            <a:ext cx="967656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>
                <a:solidFill>
                  <a:srgbClr val="FF0000"/>
                </a:solidFill>
              </a:rPr>
              <a:t>両</a:t>
            </a:r>
            <a:r>
              <a:rPr lang="ja-JP" altLang="en-US" sz="4400" dirty="0"/>
              <a:t>（両側検定）</a:t>
            </a:r>
            <a:r>
              <a:rPr lang="ja-JP" altLang="en-US" sz="4400" dirty="0">
                <a:solidFill>
                  <a:srgbClr val="FF0000"/>
                </a:solidFill>
              </a:rPr>
              <a:t>カップ</a:t>
            </a:r>
            <a:r>
              <a:rPr lang="ja-JP" altLang="en-US" sz="4400" dirty="0"/>
              <a:t>（</a:t>
            </a:r>
            <a:r>
              <a:rPr lang="en-US" altLang="ja-JP" sz="4400" i="1" dirty="0"/>
              <a:t>C</a:t>
            </a:r>
            <a:r>
              <a:rPr lang="en-US" altLang="ja-JP" sz="4400" i="1" baseline="-25000" dirty="0"/>
              <a:t>p</a:t>
            </a:r>
            <a:r>
              <a:rPr lang="ja-JP" altLang="en-US" sz="4400" dirty="0"/>
              <a:t>）は</a:t>
            </a:r>
            <a:endParaRPr lang="en-US" altLang="ja-JP" sz="4400" dirty="0"/>
          </a:p>
          <a:p>
            <a:pPr algn="ctr"/>
            <a:r>
              <a:rPr lang="ja-JP" altLang="en-US" sz="4400" dirty="0">
                <a:solidFill>
                  <a:srgbClr val="FF0000"/>
                </a:solidFill>
              </a:rPr>
              <a:t>上下</a:t>
            </a:r>
            <a:r>
              <a:rPr lang="ja-JP" altLang="en-US" sz="4400" dirty="0"/>
              <a:t>（上限</a:t>
            </a:r>
            <a:r>
              <a:rPr lang="en-US" altLang="ja-JP" sz="4400" dirty="0"/>
              <a:t>-</a:t>
            </a:r>
            <a:r>
              <a:rPr lang="ja-JP" altLang="en-US" sz="4400" dirty="0"/>
              <a:t>下限）</a:t>
            </a:r>
            <a:r>
              <a:rPr lang="ja-JP" altLang="en-US" sz="4400" dirty="0">
                <a:solidFill>
                  <a:srgbClr val="FF0000"/>
                </a:solidFill>
              </a:rPr>
              <a:t>虫</a:t>
            </a:r>
            <a:r>
              <a:rPr lang="ja-JP" altLang="en-US" sz="4400" dirty="0"/>
              <a:t>（</a:t>
            </a:r>
            <a:r>
              <a:rPr lang="en-US" altLang="ja-JP" sz="4400" dirty="0"/>
              <a:t>6σ)</a:t>
            </a:r>
            <a:r>
              <a:rPr lang="ja-JP" altLang="en-US" sz="4400" dirty="0"/>
              <a:t>で割る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F85859F8-8DC6-1DD0-1219-241ED8F55020}"/>
              </a:ext>
            </a:extLst>
          </p:cNvPr>
          <p:cNvSpPr/>
          <p:nvPr/>
        </p:nvSpPr>
        <p:spPr>
          <a:xfrm>
            <a:off x="939308" y="360079"/>
            <a:ext cx="1386451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両側規格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056E2A2-28AC-6793-A782-551451359D7A}"/>
                  </a:ext>
                </a:extLst>
              </p:cNvPr>
              <p:cNvSpPr txBox="1"/>
              <p:nvPr/>
            </p:nvSpPr>
            <p:spPr>
              <a:xfrm>
                <a:off x="1117395" y="882516"/>
                <a:ext cx="3816627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pt-BR" altLang="ja-JP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ja-JP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ja-JP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ja-JP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ja-JP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ja-JP" alt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ja-JP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056E2A2-28AC-6793-A782-55145135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95" y="882516"/>
                <a:ext cx="3816627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7967485-35A3-CE01-2B78-FCF9ECEF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63" y="3929797"/>
            <a:ext cx="1977887" cy="19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37D117-8271-8D2F-02E0-A2A99CEA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0296"/>
            <a:ext cx="1596887" cy="15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550F193-9CCC-3E03-E2E9-F1813F21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8386" y="4353339"/>
            <a:ext cx="915228" cy="9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78A4C46C-776E-F8B6-D0A1-D739141C438B}"/>
              </a:ext>
            </a:extLst>
          </p:cNvPr>
          <p:cNvSpPr/>
          <p:nvPr/>
        </p:nvSpPr>
        <p:spPr>
          <a:xfrm>
            <a:off x="7692887" y="4120296"/>
            <a:ext cx="2221942" cy="543866"/>
          </a:xfrm>
          <a:prstGeom prst="wedgeRectCallout">
            <a:avLst>
              <a:gd name="adj1" fmla="val -71774"/>
              <a:gd name="adj2" fmla="val 8689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割ったるで～</a:t>
            </a:r>
          </a:p>
        </p:txBody>
      </p:sp>
    </p:spTree>
    <p:extLst>
      <p:ext uri="{BB962C8B-B14F-4D97-AF65-F5344CB8AC3E}">
        <p14:creationId xmlns:p14="http://schemas.microsoft.com/office/powerpoint/2010/main" val="167689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1257718" y="2352974"/>
            <a:ext cx="967656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>
                <a:solidFill>
                  <a:srgbClr val="FF0000"/>
                </a:solidFill>
              </a:rPr>
              <a:t>上</a:t>
            </a:r>
            <a:r>
              <a:rPr lang="ja-JP" altLang="en-US" sz="4400" dirty="0"/>
              <a:t>（片側検定</a:t>
            </a:r>
            <a:r>
              <a:rPr lang="en-US" altLang="ja-JP" sz="4400" dirty="0"/>
              <a:t>(</a:t>
            </a:r>
            <a:r>
              <a:rPr lang="ja-JP" altLang="en-US" sz="4400" dirty="0"/>
              <a:t>上限</a:t>
            </a:r>
            <a:r>
              <a:rPr lang="en-US" altLang="ja-JP" sz="4400" dirty="0"/>
              <a:t>)</a:t>
            </a:r>
            <a:r>
              <a:rPr lang="ja-JP" altLang="en-US" sz="4400" dirty="0"/>
              <a:t>）</a:t>
            </a:r>
            <a:r>
              <a:rPr lang="ja-JP" altLang="en-US" sz="4400" dirty="0">
                <a:solidFill>
                  <a:srgbClr val="FF0000"/>
                </a:solidFill>
              </a:rPr>
              <a:t>カップ</a:t>
            </a:r>
            <a:r>
              <a:rPr lang="ja-JP" altLang="en-US" sz="4400" dirty="0"/>
              <a:t>（</a:t>
            </a:r>
            <a:r>
              <a:rPr lang="en-US" altLang="ja-JP" sz="4400" i="1" dirty="0"/>
              <a:t>C</a:t>
            </a:r>
            <a:r>
              <a:rPr lang="en-US" altLang="ja-JP" sz="4400" i="1" baseline="-25000" dirty="0"/>
              <a:t>p</a:t>
            </a:r>
            <a:r>
              <a:rPr lang="ja-JP" altLang="en-US" sz="4400" dirty="0"/>
              <a:t>）に</a:t>
            </a:r>
            <a:endParaRPr lang="en-US" altLang="ja-JP" sz="4400" dirty="0"/>
          </a:p>
          <a:p>
            <a:pPr algn="ctr"/>
            <a:r>
              <a:rPr lang="ja-JP" altLang="en-US" sz="4400" dirty="0">
                <a:solidFill>
                  <a:srgbClr val="FF0000"/>
                </a:solidFill>
              </a:rPr>
              <a:t>刺身</a:t>
            </a:r>
            <a:r>
              <a:rPr lang="ja-JP" altLang="en-US" sz="4400" dirty="0"/>
              <a:t>（</a:t>
            </a:r>
            <a:r>
              <a:rPr lang="en-US" altLang="ja-JP" sz="4400" dirty="0"/>
              <a:t>3σ)</a:t>
            </a:r>
            <a:r>
              <a:rPr lang="ja-JP" altLang="en-US" sz="4400" dirty="0">
                <a:solidFill>
                  <a:srgbClr val="FF0000"/>
                </a:solidFill>
              </a:rPr>
              <a:t>上、へぇ～</a:t>
            </a:r>
            <a:r>
              <a:rPr lang="ja-JP" altLang="en-US" sz="4400" dirty="0"/>
              <a:t>（上限</a:t>
            </a:r>
            <a:r>
              <a:rPr lang="en-US" altLang="ja-JP" sz="4400" dirty="0"/>
              <a:t>-</a:t>
            </a:r>
            <a:r>
              <a:rPr lang="ja-JP" altLang="en-US" sz="4400" dirty="0"/>
              <a:t>平均）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C61EDCDE-65A3-1AA6-4102-7C193397EBE6}"/>
              </a:ext>
            </a:extLst>
          </p:cNvPr>
          <p:cNvSpPr/>
          <p:nvPr/>
        </p:nvSpPr>
        <p:spPr>
          <a:xfrm>
            <a:off x="899548" y="499225"/>
            <a:ext cx="2350549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片側規格</a:t>
            </a:r>
            <a:r>
              <a:rPr kumimoji="1" lang="en-US" altLang="ja-JP" sz="2000" b="1" dirty="0"/>
              <a:t>(</a:t>
            </a:r>
            <a:r>
              <a:rPr kumimoji="1" lang="ja-JP" altLang="en-US" sz="2000" b="1" dirty="0"/>
              <a:t>上限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35BBBE4-C50F-D712-F90C-EFA66575E030}"/>
                  </a:ext>
                </a:extLst>
              </p:cNvPr>
              <p:cNvSpPr txBox="1"/>
              <p:nvPr/>
            </p:nvSpPr>
            <p:spPr>
              <a:xfrm>
                <a:off x="1433747" y="1042770"/>
                <a:ext cx="3816627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pt-BR" altLang="ja-JP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ja-JP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ja-JP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ja-JP" alt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ja-JP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35BBBE4-C50F-D712-F90C-EFA66575E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7" y="1042770"/>
                <a:ext cx="3816627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99A66D0C-27E6-937B-B5A9-7D308125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51" y="4735178"/>
            <a:ext cx="1666791" cy="11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C869E8-212D-7DB1-726C-88B5BB19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70" y="4020031"/>
            <a:ext cx="1807472" cy="1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C7CE03E-EB98-A744-4624-91AC25CC8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79" y="4179497"/>
            <a:ext cx="1461772" cy="155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2EC275D-80EE-33CA-91D8-4D1CEA92791D}"/>
              </a:ext>
            </a:extLst>
          </p:cNvPr>
          <p:cNvSpPr/>
          <p:nvPr/>
        </p:nvSpPr>
        <p:spPr>
          <a:xfrm>
            <a:off x="7257251" y="4306246"/>
            <a:ext cx="2221942" cy="543866"/>
          </a:xfrm>
          <a:prstGeom prst="wedgeRectCallout">
            <a:avLst>
              <a:gd name="adj1" fmla="val -66406"/>
              <a:gd name="adj2" fmla="val 923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刺身上、へぇ～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111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899548" y="2432487"/>
            <a:ext cx="1041082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>
                <a:solidFill>
                  <a:srgbClr val="FF0000"/>
                </a:solidFill>
              </a:rPr>
              <a:t>カップ</a:t>
            </a:r>
            <a:r>
              <a:rPr lang="ja-JP" altLang="en-US" sz="4400" dirty="0"/>
              <a:t>（</a:t>
            </a:r>
            <a:r>
              <a:rPr lang="en-US" altLang="ja-JP" sz="4400" i="1" dirty="0"/>
              <a:t>C</a:t>
            </a:r>
            <a:r>
              <a:rPr lang="en-US" altLang="ja-JP" sz="4400" i="1" baseline="-25000" dirty="0"/>
              <a:t>p</a:t>
            </a:r>
            <a:r>
              <a:rPr lang="ja-JP" altLang="en-US" sz="4400" dirty="0"/>
              <a:t>）の</a:t>
            </a:r>
            <a:r>
              <a:rPr lang="ja-JP" altLang="en-US" sz="4400" dirty="0">
                <a:solidFill>
                  <a:srgbClr val="FF0000"/>
                </a:solidFill>
              </a:rPr>
              <a:t>下</a:t>
            </a:r>
            <a:r>
              <a:rPr lang="ja-JP" altLang="en-US" sz="4400" dirty="0"/>
              <a:t>（片側検定</a:t>
            </a:r>
            <a:r>
              <a:rPr lang="en-US" altLang="ja-JP" sz="4400" dirty="0"/>
              <a:t>(</a:t>
            </a:r>
            <a:r>
              <a:rPr lang="ja-JP" altLang="en-US" sz="4400" dirty="0"/>
              <a:t>下限</a:t>
            </a:r>
            <a:r>
              <a:rPr lang="en-US" altLang="ja-JP" sz="4400" dirty="0"/>
              <a:t>)</a:t>
            </a:r>
            <a:r>
              <a:rPr lang="ja-JP" altLang="en-US" sz="4400" dirty="0"/>
              <a:t>）に</a:t>
            </a:r>
            <a:endParaRPr lang="en-US" altLang="ja-JP" sz="4400" dirty="0"/>
          </a:p>
          <a:p>
            <a:pPr algn="ctr"/>
            <a:r>
              <a:rPr lang="ja-JP" altLang="en-US" sz="4400" dirty="0">
                <a:solidFill>
                  <a:srgbClr val="FF0000"/>
                </a:solidFill>
              </a:rPr>
              <a:t>刺身</a:t>
            </a:r>
            <a:r>
              <a:rPr lang="ja-JP" altLang="en-US" sz="4400" dirty="0"/>
              <a:t>（</a:t>
            </a:r>
            <a:r>
              <a:rPr lang="en-US" altLang="ja-JP" sz="4400" dirty="0"/>
              <a:t>3σ)</a:t>
            </a:r>
            <a:r>
              <a:rPr lang="ja-JP" altLang="en-US" sz="4400" dirty="0"/>
              <a:t>、</a:t>
            </a:r>
            <a:r>
              <a:rPr lang="ja-JP" altLang="en-US" sz="4400" dirty="0">
                <a:solidFill>
                  <a:srgbClr val="FF0000"/>
                </a:solidFill>
              </a:rPr>
              <a:t>へいきか？</a:t>
            </a:r>
            <a:r>
              <a:rPr lang="ja-JP" altLang="en-US" sz="4400" dirty="0"/>
              <a:t>（平均</a:t>
            </a:r>
            <a:r>
              <a:rPr lang="en-US" altLang="ja-JP" sz="4400" dirty="0"/>
              <a:t>-</a:t>
            </a:r>
            <a:r>
              <a:rPr lang="ja-JP" altLang="en-US" sz="4400" dirty="0"/>
              <a:t>下限）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C61EDCDE-65A3-1AA6-4102-7C193397EBE6}"/>
              </a:ext>
            </a:extLst>
          </p:cNvPr>
          <p:cNvSpPr/>
          <p:nvPr/>
        </p:nvSpPr>
        <p:spPr>
          <a:xfrm>
            <a:off x="899548" y="499225"/>
            <a:ext cx="2350549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片側規格</a:t>
            </a:r>
            <a:r>
              <a:rPr kumimoji="1" lang="en-US" altLang="ja-JP" sz="2000" b="1" dirty="0"/>
              <a:t>(</a:t>
            </a:r>
            <a:r>
              <a:rPr lang="ja-JP" altLang="en-US" sz="2000" b="1" dirty="0"/>
              <a:t>下限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2EC275D-80EE-33CA-91D8-4D1CEA92791D}"/>
              </a:ext>
            </a:extLst>
          </p:cNvPr>
          <p:cNvSpPr/>
          <p:nvPr/>
        </p:nvSpPr>
        <p:spPr>
          <a:xfrm>
            <a:off x="6884663" y="4084240"/>
            <a:ext cx="1618392" cy="543866"/>
          </a:xfrm>
          <a:prstGeom prst="wedgeRectCallout">
            <a:avLst>
              <a:gd name="adj1" fmla="val -66406"/>
              <a:gd name="adj2" fmla="val 923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平気か？</a:t>
            </a:r>
            <a:endParaRPr kumimoji="1" lang="ja-JP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375385E-2494-C80C-D6F1-A73E26ED0116}"/>
                  </a:ext>
                </a:extLst>
              </p:cNvPr>
              <p:cNvSpPr txBox="1"/>
              <p:nvPr/>
            </p:nvSpPr>
            <p:spPr>
              <a:xfrm>
                <a:off x="616479" y="1105843"/>
                <a:ext cx="3816627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pt-BR" altLang="ja-JP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ja-JP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ja-JP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ja-JP" alt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ja-JP" alt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375385E-2494-C80C-D6F1-A73E26ED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79" y="1105843"/>
                <a:ext cx="3816627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D6C8840A-E7BB-1235-AB0D-7791986A7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70" y="4546804"/>
            <a:ext cx="1807472" cy="1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BC87361-6FF0-CF9C-E666-F02CE0D5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10" y="4001132"/>
            <a:ext cx="1341783" cy="134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21CDAD-0688-E22C-FD10-6B8EFB87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430" y="4084240"/>
            <a:ext cx="1175233" cy="152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28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30825" y="1030656"/>
            <a:ext cx="105303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i="1" dirty="0" err="1">
                <a:solidFill>
                  <a:srgbClr val="FF0000"/>
                </a:solidFill>
                <a:latin typeface="Noto Sans JP"/>
              </a:rPr>
              <a:t>C</a:t>
            </a:r>
            <a:r>
              <a:rPr lang="en-US" altLang="ja-JP" sz="2400" b="1" i="1" baseline="-25000" dirty="0" err="1">
                <a:solidFill>
                  <a:srgbClr val="FF0000"/>
                </a:solidFill>
                <a:latin typeface="Noto Sans JP"/>
              </a:rPr>
              <a:t>Pk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（偏りを考慮した工程能力指数）</a:t>
            </a:r>
            <a:endParaRPr lang="en-US" altLang="ja-JP" sz="2400" dirty="0">
              <a:latin typeface="Noto Sans JP"/>
            </a:endParaRPr>
          </a:p>
          <a:p>
            <a:endParaRPr lang="en-US" altLang="ja-JP" sz="1400" dirty="0">
              <a:latin typeface="Noto Sans JP"/>
            </a:endParaRPr>
          </a:p>
          <a:p>
            <a:r>
              <a:rPr lang="ja-JP" altLang="en-US" sz="2400" dirty="0">
                <a:latin typeface="Noto Sans JP"/>
              </a:rPr>
              <a:t>「規格上限値と下限値の幅のバラツキ」に対し、さらに</a:t>
            </a:r>
            <a:r>
              <a:rPr lang="ja-JP" altLang="en-US" sz="2400" b="1" dirty="0">
                <a:latin typeface="Noto Sans JP"/>
              </a:rPr>
              <a:t>「平均値と中央値の偏り」を考慮した指標</a:t>
            </a:r>
            <a:r>
              <a:rPr lang="ja-JP" altLang="en-US" sz="2400" dirty="0">
                <a:latin typeface="Noto Sans JP"/>
              </a:rPr>
              <a:t>のこと。「上限とデータの平均値との差」と「データ平均値と下限の差」のうち、数値が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小さい方</a:t>
            </a:r>
            <a:r>
              <a:rPr lang="ja-JP" altLang="en-US" sz="2400" dirty="0">
                <a:latin typeface="Noto Sans JP"/>
              </a:rPr>
              <a:t>を採用する。</a:t>
            </a:r>
            <a:endParaRPr lang="en-US" altLang="ja-JP" sz="2400" dirty="0">
              <a:latin typeface="Noto Sans JP"/>
            </a:endParaRPr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29C2C9E3-E080-6C88-1302-52A45FC52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3146"/>
              </p:ext>
            </p:extLst>
          </p:nvPr>
        </p:nvGraphicFramePr>
        <p:xfrm>
          <a:off x="1912727" y="2954934"/>
          <a:ext cx="8622751" cy="278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617">
                  <a:extLst>
                    <a:ext uri="{9D8B030D-6E8A-4147-A177-3AD203B41FA5}">
                      <a16:colId xmlns:a16="http://schemas.microsoft.com/office/drawing/2014/main" val="75601390"/>
                    </a:ext>
                  </a:extLst>
                </a:gridCol>
                <a:gridCol w="5907134">
                  <a:extLst>
                    <a:ext uri="{9D8B030D-6E8A-4147-A177-3AD203B41FA5}">
                      <a16:colId xmlns:a16="http://schemas.microsoft.com/office/drawing/2014/main" val="1322514780"/>
                    </a:ext>
                  </a:extLst>
                </a:gridCol>
              </a:tblGrid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44104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kumimoji="1" lang="ja-JP" altLang="en-US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≧1.67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非常に優れた工程能力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75365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kumimoji="1" lang="en-US" altLang="ja-JP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kumimoji="1" lang="ja-JP" altLang="en-US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≧1.33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優れた工程能力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280867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kumimoji="1" lang="en-US" altLang="ja-JP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kumimoji="1" lang="ja-JP" altLang="en-US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≧1.0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まずまずの工程能力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008527"/>
                  </a:ext>
                </a:extLst>
              </a:tr>
              <a:tr h="3736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kumimoji="1" lang="en-US" altLang="ja-JP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r>
                        <a:rPr kumimoji="1" lang="ja-JP" altLang="en-US" sz="1800" b="0" i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≧0.67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不良品が多く改善が必要と判断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168613"/>
                  </a:ext>
                </a:extLst>
              </a:tr>
              <a:tr h="9214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  <a:r>
                        <a:rPr kumimoji="1" lang="en-US" altLang="ja-JP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en-US" altLang="ja-JP" sz="1800" b="0" i="1" kern="1200" baseline="-25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pk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数値が非常に不足しており、品質保障が困難なため是正措置が必要と判断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872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5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4DB50C0-EF9E-1E1F-35EE-C7CC3C34947F}"/>
              </a:ext>
            </a:extLst>
          </p:cNvPr>
          <p:cNvSpPr/>
          <p:nvPr/>
        </p:nvSpPr>
        <p:spPr>
          <a:xfrm>
            <a:off x="4872583" y="1586645"/>
            <a:ext cx="3041374" cy="208830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8D6CB0E-1628-AF31-1A0B-724785058212}"/>
              </a:ext>
            </a:extLst>
          </p:cNvPr>
          <p:cNvSpPr/>
          <p:nvPr/>
        </p:nvSpPr>
        <p:spPr>
          <a:xfrm>
            <a:off x="1720269" y="807373"/>
            <a:ext cx="3041374" cy="208830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/>
              <p:nvPr/>
            </p:nvSpPr>
            <p:spPr>
              <a:xfrm>
                <a:off x="8159881" y="3026044"/>
                <a:ext cx="2906391" cy="196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sz="2400" i="1" dirty="0"/>
                  <a:t>  </a:t>
                </a:r>
                <a:r>
                  <a:rPr lang="ja-JP" altLang="en-US" sz="2400" dirty="0"/>
                  <a:t>：平均値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400" dirty="0"/>
                  <a:t>  ：標準偏差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：工程能力指数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上限</m:t>
                      </m:r>
                      <m:r>
                        <a:rPr lang="ja-JP" altLang="en-US" sz="2400" i="1" dirty="0" smtClean="0">
                          <a:latin typeface="Cambria Math" panose="02040503050406030204" pitchFamily="18" charset="0"/>
                        </a:rPr>
                        <m:t>規格</m:t>
                      </m:r>
                    </m:oMath>
                  </m:oMathPara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：下限規格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81" y="3026044"/>
                <a:ext cx="2906391" cy="1967975"/>
              </a:xfrm>
              <a:prstGeom prst="rect">
                <a:avLst/>
              </a:prstGeom>
              <a:blipFill>
                <a:blip r:embed="rId2"/>
                <a:stretch>
                  <a:fillRect l="-630" t="-2477" b="-61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862B68DC-D76A-3A99-F7D6-1BC38CDE6477}"/>
              </a:ext>
            </a:extLst>
          </p:cNvPr>
          <p:cNvSpPr/>
          <p:nvPr/>
        </p:nvSpPr>
        <p:spPr>
          <a:xfrm>
            <a:off x="2083105" y="576541"/>
            <a:ext cx="2350549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片側規格</a:t>
            </a:r>
            <a:r>
              <a:rPr kumimoji="1" lang="en-US" altLang="ja-JP" sz="2000" b="1" dirty="0"/>
              <a:t>(</a:t>
            </a:r>
            <a:r>
              <a:rPr kumimoji="1" lang="ja-JP" altLang="en-US" sz="2000" b="1" dirty="0"/>
              <a:t>上限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E41B2E44-DEEF-837C-652C-5BD70988A80D}"/>
              </a:ext>
            </a:extLst>
          </p:cNvPr>
          <p:cNvSpPr/>
          <p:nvPr/>
        </p:nvSpPr>
        <p:spPr>
          <a:xfrm>
            <a:off x="5217997" y="1355814"/>
            <a:ext cx="2350549" cy="46166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片側規格</a:t>
            </a:r>
            <a:r>
              <a:rPr kumimoji="1" lang="en-US" altLang="ja-JP" sz="2000" b="1" dirty="0"/>
              <a:t>(</a:t>
            </a:r>
            <a:r>
              <a:rPr lang="ja-JP" altLang="en-US" sz="2000" b="1" dirty="0"/>
              <a:t>下限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CC0FE78-BF65-C808-D504-8772A1664481}"/>
                  </a:ext>
                </a:extLst>
              </p:cNvPr>
              <p:cNvSpPr txBox="1"/>
              <p:nvPr/>
            </p:nvSpPr>
            <p:spPr>
              <a:xfrm>
                <a:off x="1350065" y="1381929"/>
                <a:ext cx="3816627" cy="124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altLang="ja-JP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ja-JP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CC0FE78-BF65-C808-D504-8772A166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65" y="1381929"/>
                <a:ext cx="3816627" cy="124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7EDA366-96FC-5543-53A0-7060647B4FBB}"/>
                  </a:ext>
                </a:extLst>
              </p:cNvPr>
              <p:cNvSpPr txBox="1"/>
              <p:nvPr/>
            </p:nvSpPr>
            <p:spPr>
              <a:xfrm>
                <a:off x="4484957" y="2161202"/>
                <a:ext cx="3816627" cy="124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altLang="ja-JP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ja-JP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7EDA366-96FC-5543-53A0-7060647B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57" y="2161202"/>
                <a:ext cx="3816627" cy="124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B16F31E-79C0-76DC-BC54-C4B4D562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31" y="2309828"/>
            <a:ext cx="5198164" cy="340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41D250-FB2A-E133-6E87-4B8F1C93861F}"/>
              </a:ext>
            </a:extLst>
          </p:cNvPr>
          <p:cNvSpPr txBox="1"/>
          <p:nvPr/>
        </p:nvSpPr>
        <p:spPr>
          <a:xfrm>
            <a:off x="1350065" y="5566473"/>
            <a:ext cx="9491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latin typeface="Noto Sans JP"/>
              </a:rPr>
              <a:t>上限と下限を比較して「</a:t>
            </a:r>
            <a:r>
              <a:rPr lang="ja-JP" altLang="en-US" sz="3200" b="1" dirty="0">
                <a:solidFill>
                  <a:srgbClr val="FF0000"/>
                </a:solidFill>
                <a:latin typeface="Noto Sans JP"/>
              </a:rPr>
              <a:t>小さい</a:t>
            </a:r>
            <a:r>
              <a:rPr lang="ja-JP" altLang="en-US" sz="3200" dirty="0">
                <a:latin typeface="Noto Sans JP"/>
              </a:rPr>
              <a:t>」方を</a:t>
            </a:r>
            <a:r>
              <a:rPr lang="en-US" altLang="ja-JP" sz="3200" b="1" i="1" dirty="0" err="1">
                <a:solidFill>
                  <a:srgbClr val="FF0000"/>
                </a:solidFill>
                <a:latin typeface="Noto Sans JP"/>
              </a:rPr>
              <a:t>C</a:t>
            </a:r>
            <a:r>
              <a:rPr lang="en-US" altLang="ja-JP" sz="3200" b="1" i="1" baseline="-25000" dirty="0" err="1">
                <a:solidFill>
                  <a:srgbClr val="FF0000"/>
                </a:solidFill>
                <a:latin typeface="Noto Sans JP"/>
              </a:rPr>
              <a:t>pk</a:t>
            </a:r>
            <a:r>
              <a:rPr lang="ja-JP" altLang="en-US" sz="3200" dirty="0">
                <a:latin typeface="Noto Sans JP"/>
              </a:rPr>
              <a:t>とする</a:t>
            </a:r>
            <a:endParaRPr lang="en-US" altLang="ja-JP" sz="3200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420807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490</Words>
  <Application>Microsoft Office PowerPoint</Application>
  <PresentationFormat>ワイド画面</PresentationFormat>
  <Paragraphs>68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Noto Sans JP</vt:lpstr>
      <vt:lpstr>游ゴシック</vt:lpstr>
      <vt:lpstr>游ゴシック Light</vt:lpstr>
      <vt:lpstr>游ゴシック体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348</cp:revision>
  <dcterms:created xsi:type="dcterms:W3CDTF">2023-10-19T04:21:29Z</dcterms:created>
  <dcterms:modified xsi:type="dcterms:W3CDTF">2024-02-19T03:46:40Z</dcterms:modified>
</cp:coreProperties>
</file>