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47" r:id="rId3"/>
    <p:sldId id="356" r:id="rId4"/>
    <p:sldId id="348" r:id="rId5"/>
    <p:sldId id="350" r:id="rId6"/>
    <p:sldId id="351" r:id="rId7"/>
    <p:sldId id="352" r:id="rId8"/>
    <p:sldId id="374" r:id="rId9"/>
    <p:sldId id="353" r:id="rId10"/>
    <p:sldId id="354" r:id="rId11"/>
    <p:sldId id="355" r:id="rId12"/>
    <p:sldId id="357" r:id="rId13"/>
    <p:sldId id="358" r:id="rId14"/>
    <p:sldId id="359" r:id="rId15"/>
    <p:sldId id="375" r:id="rId16"/>
    <p:sldId id="360" r:id="rId17"/>
    <p:sldId id="361" r:id="rId18"/>
    <p:sldId id="362" r:id="rId19"/>
    <p:sldId id="373" r:id="rId20"/>
    <p:sldId id="363" r:id="rId21"/>
    <p:sldId id="376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2" r:id="rId30"/>
    <p:sldId id="371" r:id="rId31"/>
    <p:sldId id="345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76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1048554\Desktop\&#12381;&#12398;&#20182;\QC&#26908;&#23450;\&#21508;&#31278;&#20998;&#2406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1048554\Desktop\&#12381;&#12398;&#20182;\QC&#26908;&#23450;\&#21508;&#31278;&#20998;&#24067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χ</a:t>
            </a:r>
            <a:r>
              <a:rPr lang="en-US" sz="1800" baseline="30000" dirty="0"/>
              <a:t>2</a:t>
            </a:r>
            <a:r>
              <a:rPr lang="ja-JP" sz="1800" dirty="0"/>
              <a:t>分布</a:t>
            </a:r>
            <a:endParaRPr lang="el-GR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6467825896762905"/>
          <c:y val="0.20106481481481481"/>
          <c:w val="0.71304396325459307"/>
          <c:h val="0.6444755773537466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'chi2'!$C$6</c:f>
              <c:strCache>
                <c:ptCount val="1"/>
                <c:pt idx="0">
                  <c:v>φ=10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'chi2'!$B$7:$B$87</c:f>
              <c:numCache>
                <c:formatCode>General</c:formatCode>
                <c:ptCount val="8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</c:numCache>
            </c:numRef>
          </c:xVal>
          <c:yVal>
            <c:numRef>
              <c:f>'chi2'!$C$7:$C$87</c:f>
              <c:numCache>
                <c:formatCode>General</c:formatCode>
                <c:ptCount val="81"/>
                <c:pt idx="0">
                  <c:v>0</c:v>
                </c:pt>
                <c:pt idx="1">
                  <c:v>6.3378969976514082E-5</c:v>
                </c:pt>
                <c:pt idx="2">
                  <c:v>7.8975346316749158E-4</c:v>
                </c:pt>
                <c:pt idx="3">
                  <c:v>3.1137443662127449E-3</c:v>
                </c:pt>
                <c:pt idx="4">
                  <c:v>7.6641550244050498E-3</c:v>
                </c:pt>
                <c:pt idx="5">
                  <c:v>1.4572387535613508E-2</c:v>
                </c:pt>
                <c:pt idx="6">
                  <c:v>2.3533259078154699E-2</c:v>
                </c:pt>
                <c:pt idx="7">
                  <c:v>3.3954365089885967E-2</c:v>
                </c:pt>
                <c:pt idx="8">
                  <c:v>4.5111761078870896E-2</c:v>
                </c:pt>
                <c:pt idx="9">
                  <c:v>5.6276392606639969E-2</c:v>
                </c:pt>
                <c:pt idx="10">
                  <c:v>6.6800942890542642E-2</c:v>
                </c:pt>
                <c:pt idx="11">
                  <c:v>7.6169255853467246E-2</c:v>
                </c:pt>
                <c:pt idx="12">
                  <c:v>8.4015677870770411E-2</c:v>
                </c:pt>
                <c:pt idx="13">
                  <c:v>9.0122896311996437E-2</c:v>
                </c:pt>
                <c:pt idx="14">
                  <c:v>9.4406142704409793E-2</c:v>
                </c:pt>
                <c:pt idx="15">
                  <c:v>9.6890127275428173E-2</c:v>
                </c:pt>
                <c:pt idx="16">
                  <c:v>9.7683407406582309E-2</c:v>
                </c:pt>
                <c:pt idx="17">
                  <c:v>9.6953375676556569E-2</c:v>
                </c:pt>
                <c:pt idx="18">
                  <c:v>9.4903810270062214E-2</c:v>
                </c:pt>
                <c:pt idx="19">
                  <c:v>9.1755987187978866E-2</c:v>
                </c:pt>
                <c:pt idx="20">
                  <c:v>8.7733684883925356E-2</c:v>
                </c:pt>
                <c:pt idx="21">
                  <c:v>8.3051971499934485E-2</c:v>
                </c:pt>
                <c:pt idx="22">
                  <c:v>7.7909401862698444E-2</c:v>
                </c:pt>
                <c:pt idx="23">
                  <c:v>7.2483118560877413E-2</c:v>
                </c:pt>
                <c:pt idx="24">
                  <c:v>6.6926308769991685E-2</c:v>
                </c:pt>
                <c:pt idx="25">
                  <c:v>6.1367484290685947E-2</c:v>
                </c:pt>
                <c:pt idx="26">
                  <c:v>5.5911102591969339E-2</c:v>
                </c:pt>
                <c:pt idx="27">
                  <c:v>5.0639114302806196E-2</c:v>
                </c:pt>
                <c:pt idx="28">
                  <c:v>4.561309581867487E-2</c:v>
                </c:pt>
                <c:pt idx="29">
                  <c:v>4.0876696933182535E-2</c:v>
                </c:pt>
                <c:pt idx="30">
                  <c:v>3.6458198227518335E-2</c:v>
                </c:pt>
                <c:pt idx="31">
                  <c:v>3.2373029119059218E-2</c:v>
                </c:pt>
                <c:pt idx="32">
                  <c:v>2.8626144247681017E-2</c:v>
                </c:pt>
                <c:pt idx="33">
                  <c:v>2.5214193484191971E-2</c:v>
                </c:pt>
                <c:pt idx="34">
                  <c:v>2.2127450062679698E-2</c:v>
                </c:pt>
                <c:pt idx="35">
                  <c:v>1.9351483235825542E-2</c:v>
                </c:pt>
                <c:pt idx="36">
                  <c:v>1.686857759609801E-2</c:v>
                </c:pt>
                <c:pt idx="37">
                  <c:v>1.4658911941653282E-2</c:v>
                </c:pt>
                <c:pt idx="38">
                  <c:v>1.2701517347389361E-2</c:v>
                </c:pt>
                <c:pt idx="39">
                  <c:v>1.0975037854508866E-2</c:v>
                </c:pt>
                <c:pt idx="40">
                  <c:v>9.4583187005176789E-3</c:v>
                </c:pt>
                <c:pt idx="41">
                  <c:v>8.1308469206181153E-3</c:v>
                </c:pt>
                <c:pt idx="42">
                  <c:v>6.9730679765471083E-3</c:v>
                </c:pt>
                <c:pt idx="43">
                  <c:v>5.9666002114390762E-3</c:v>
                </c:pt>
                <c:pt idx="44">
                  <c:v>5.0943666931247229E-3</c:v>
                </c:pt>
                <c:pt idx="45">
                  <c:v>4.3406616164315638E-3</c:v>
                </c:pt>
                <c:pt idx="46">
                  <c:v>3.6911660452271038E-3</c:v>
                </c:pt>
                <c:pt idx="47">
                  <c:v>3.13292549333636E-3</c:v>
                </c:pt>
                <c:pt idx="48">
                  <c:v>2.6542997366377865E-3</c:v>
                </c:pt>
                <c:pt idx="49">
                  <c:v>2.2448933534556233E-3</c:v>
                </c:pt>
                <c:pt idx="50">
                  <c:v>1.8954738220614974E-3</c:v>
                </c:pt>
                <c:pt idx="51">
                  <c:v>1.597882562737802E-3</c:v>
                </c:pt>
                <c:pt idx="52">
                  <c:v>1.3449430873497057E-3</c:v>
                </c:pt>
                <c:pt idx="53">
                  <c:v>1.1303693953034111E-3</c:v>
                </c:pt>
                <c:pt idx="54">
                  <c:v>9.4867691123313026E-4</c:v>
                </c:pt>
                <c:pt idx="55">
                  <c:v>7.9509757542517326E-4</c:v>
                </c:pt>
                <c:pt idx="56">
                  <c:v>6.6550015152255521E-4</c:v>
                </c:pt>
                <c:pt idx="57">
                  <c:v>5.5631638707798279E-4</c:v>
                </c:pt>
                <c:pt idx="58">
                  <c:v>4.6447333219879958E-4</c:v>
                </c:pt>
                <c:pt idx="59">
                  <c:v>3.8733187287869178E-4</c:v>
                </c:pt>
                <c:pt idx="60">
                  <c:v>3.2263135365426959E-4</c:v>
                </c:pt>
                <c:pt idx="61">
                  <c:v>2.6844003596560078E-4</c:v>
                </c:pt>
                <c:pt idx="62">
                  <c:v>2.2311105294198837E-4</c:v>
                </c:pt>
                <c:pt idx="63">
                  <c:v>1.8524346893497169E-4</c:v>
                </c:pt>
                <c:pt idx="64">
                  <c:v>1.5364802521669515E-4</c:v>
                </c:pt>
                <c:pt idx="65">
                  <c:v>1.2731714548519377E-4</c:v>
                </c:pt>
                <c:pt idx="66">
                  <c:v>1.0539878101128159E-4</c:v>
                </c:pt>
                <c:pt idx="67">
                  <c:v>8.7173691302020118E-5</c:v>
                </c:pt>
                <c:pt idx="68">
                  <c:v>7.2035778793886623E-5</c:v>
                </c:pt>
                <c:pt idx="69">
                  <c:v>5.9475122802729142E-5</c:v>
                </c:pt>
                <c:pt idx="70">
                  <c:v>4.9063386824066581E-5</c:v>
                </c:pt>
                <c:pt idx="71">
                  <c:v>4.0441302859878704E-5</c:v>
                </c:pt>
                <c:pt idx="72">
                  <c:v>3.3307965701686496E-5</c:v>
                </c:pt>
                <c:pt idx="73">
                  <c:v>2.74116982900243E-5</c:v>
                </c:pt>
                <c:pt idx="74">
                  <c:v>2.2542275906156858E-5</c:v>
                </c:pt>
                <c:pt idx="75">
                  <c:v>1.8524321729544204E-5</c:v>
                </c:pt>
                <c:pt idx="76">
                  <c:v>1.5211709052839477E-5</c:v>
                </c:pt>
                <c:pt idx="77">
                  <c:v>1.2482826129531444E-5</c:v>
                </c:pt>
                <c:pt idx="78">
                  <c:v>1.0236578258594396E-5</c:v>
                </c:pt>
                <c:pt idx="79">
                  <c:v>8.3890183600239898E-6</c:v>
                </c:pt>
                <c:pt idx="80">
                  <c:v>6.8705120747951988E-6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EC9-4B4F-B9C2-39B9C1EB3E34}"/>
            </c:ext>
          </c:extLst>
        </c:ser>
        <c:ser>
          <c:idx val="1"/>
          <c:order val="1"/>
          <c:tx>
            <c:strRef>
              <c:f>'chi2'!$F$6</c:f>
              <c:strCache>
                <c:ptCount val="1"/>
                <c:pt idx="0">
                  <c:v>φ=5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'chi2'!$E$7:$E$87</c:f>
              <c:numCache>
                <c:formatCode>General</c:formatCode>
                <c:ptCount val="8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</c:numCache>
            </c:numRef>
          </c:xVal>
          <c:yVal>
            <c:numRef>
              <c:f>'chi2'!$F$7:$F$87</c:f>
              <c:numCache>
                <c:formatCode>General</c:formatCode>
                <c:ptCount val="81"/>
                <c:pt idx="0">
                  <c:v>0</c:v>
                </c:pt>
                <c:pt idx="1">
                  <c:v>3.6615940788976863E-2</c:v>
                </c:pt>
                <c:pt idx="2">
                  <c:v>8.0656908173047784E-2</c:v>
                </c:pt>
                <c:pt idx="3">
                  <c:v>0.11539974210409146</c:v>
                </c:pt>
                <c:pt idx="4">
                  <c:v>0.1383691658068649</c:v>
                </c:pt>
                <c:pt idx="5">
                  <c:v>0.15060199389015108</c:v>
                </c:pt>
                <c:pt idx="6">
                  <c:v>0.15418032980376931</c:v>
                </c:pt>
                <c:pt idx="7">
                  <c:v>0.15131275347197157</c:v>
                </c:pt>
                <c:pt idx="8">
                  <c:v>0.14397591070183482</c:v>
                </c:pt>
                <c:pt idx="9">
                  <c:v>0.1337965753765831</c:v>
                </c:pt>
                <c:pt idx="10">
                  <c:v>0.12204152134938742</c:v>
                </c:pt>
                <c:pt idx="11">
                  <c:v>0.1096536317342717</c:v>
                </c:pt>
                <c:pt idx="12">
                  <c:v>9.7304346659282948E-2</c:v>
                </c:pt>
                <c:pt idx="13">
                  <c:v>8.5447975961289058E-2</c:v>
                </c:pt>
                <c:pt idx="14">
                  <c:v>7.4371267720122855E-2</c:v>
                </c:pt>
                <c:pt idx="15">
                  <c:v>6.4235690815115321E-2</c:v>
                </c:pt>
                <c:pt idx="16">
                  <c:v>5.5111960944245489E-2</c:v>
                </c:pt>
                <c:pt idx="17">
                  <c:v>4.7007337302917965E-2</c:v>
                </c:pt>
                <c:pt idx="18">
                  <c:v>3.9886635707442081E-2</c:v>
                </c:pt>
                <c:pt idx="19">
                  <c:v>3.3688015636607886E-2</c:v>
                </c:pt>
                <c:pt idx="20">
                  <c:v>2.8334555341734478E-2</c:v>
                </c:pt>
                <c:pt idx="21">
                  <c:v>2.3742515473457671E-2</c:v>
                </c:pt>
                <c:pt idx="22">
                  <c:v>1.9827053952324078E-2</c:v>
                </c:pt>
                <c:pt idx="23">
                  <c:v>1.6506017479742244E-2</c:v>
                </c:pt>
                <c:pt idx="24">
                  <c:v>1.3702310000441044E-2</c:v>
                </c:pt>
                <c:pt idx="25">
                  <c:v>1.1345230366420362E-2</c:v>
                </c:pt>
                <c:pt idx="26">
                  <c:v>9.3710813327610599E-3</c:v>
                </c:pt>
                <c:pt idx="27">
                  <c:v>7.7232787720358355E-3</c:v>
                </c:pt>
                <c:pt idx="28">
                  <c:v>6.3521316629997398E-3</c:v>
                </c:pt>
                <c:pt idx="29">
                  <c:v>5.2144177401906439E-3</c:v>
                </c:pt>
                <c:pt idx="30">
                  <c:v>4.2728444746070599E-3</c:v>
                </c:pt>
                <c:pt idx="31">
                  <c:v>3.4954582850471776E-3</c:v>
                </c:pt>
                <c:pt idx="32">
                  <c:v>2.8550448163175554E-3</c:v>
                </c:pt>
                <c:pt idx="33">
                  <c:v>2.3285483053007527E-3</c:v>
                </c:pt>
                <c:pt idx="34">
                  <c:v>1.8965272928167605E-3</c:v>
                </c:pt>
                <c:pt idx="35">
                  <c:v>1.5426562657966016E-3</c:v>
                </c:pt>
                <c:pt idx="36">
                  <c:v>1.2532774675207308E-3</c:v>
                </c:pt>
                <c:pt idx="37">
                  <c:v>1.0170034966242407E-3</c:v>
                </c:pt>
                <c:pt idx="38">
                  <c:v>8.2436896672612051E-4</c:v>
                </c:pt>
                <c:pt idx="39">
                  <c:v>6.6752806507455135E-4</c:v>
                </c:pt>
                <c:pt idx="40">
                  <c:v>5.3999406373927473E-4</c:v>
                </c:pt>
                <c:pt idx="41">
                  <c:v>4.3641650118471983E-4</c:v>
                </c:pt>
                <c:pt idx="42">
                  <c:v>3.5239171820910311E-4</c:v>
                </c:pt>
                <c:pt idx="43">
                  <c:v>2.8430259286619353E-4</c:v>
                </c:pt>
                <c:pt idx="44">
                  <c:v>2.2918359703827347E-4</c:v>
                </c:pt>
                <c:pt idx="45">
                  <c:v>1.846076385069819E-4</c:v>
                </c:pt>
                <c:pt idx="46">
                  <c:v>1.485915192984603E-4</c:v>
                </c:pt>
                <c:pt idx="47">
                  <c:v>1.195172088141633E-4</c:v>
                </c:pt>
                <c:pt idx="48">
                  <c:v>9.6066482864035687E-5</c:v>
                </c:pt>
                <c:pt idx="49">
                  <c:v>7.7166807693457499E-5</c:v>
                </c:pt>
                <c:pt idx="50">
                  <c:v>6.1946646447262399E-5</c:v>
                </c:pt>
                <c:pt idx="51">
                  <c:v>4.9698632336221624E-5</c:v>
                </c:pt>
                <c:pt idx="52">
                  <c:v>3.9849288201173644E-5</c:v>
                </c:pt>
                <c:pt idx="53">
                  <c:v>3.1934177638550255E-5</c:v>
                </c:pt>
                <c:pt idx="54">
                  <c:v>2.5577550549554496E-5</c:v>
                </c:pt>
                <c:pt idx="55">
                  <c:v>2.047569848298322E-5</c:v>
                </c:pt>
                <c:pt idx="56">
                  <c:v>1.6383365173213187E-5</c:v>
                </c:pt>
                <c:pt idx="57">
                  <c:v>1.3102667913664925E-5</c:v>
                </c:pt>
                <c:pt idx="58">
                  <c:v>1.0474078400423879E-5</c:v>
                </c:pt>
                <c:pt idx="59">
                  <c:v>8.369089783610853E-6</c:v>
                </c:pt>
                <c:pt idx="60">
                  <c:v>6.6842620035748898E-6</c:v>
                </c:pt>
                <c:pt idx="61">
                  <c:v>5.3363919590599822E-6</c:v>
                </c:pt>
                <c:pt idx="62">
                  <c:v>4.2586003196038949E-6</c:v>
                </c:pt>
                <c:pt idx="63">
                  <c:v>3.3971643021217218E-6</c:v>
                </c:pt>
                <c:pt idx="64">
                  <c:v>2.7089567299982002E-6</c:v>
                </c:pt>
                <c:pt idx="65">
                  <c:v>2.1593772503314905E-6</c:v>
                </c:pt>
                <c:pt idx="66">
                  <c:v>1.7206826098578229E-6</c:v>
                </c:pt>
                <c:pt idx="67">
                  <c:v>1.3706401511753554E-6</c:v>
                </c:pt>
                <c:pt idx="68">
                  <c:v>1.091442835284579E-6</c:v>
                </c:pt>
                <c:pt idx="69">
                  <c:v>8.6883566666618638E-7</c:v>
                </c:pt>
                <c:pt idx="70">
                  <c:v>6.9141284620704426E-7</c:v>
                </c:pt>
                <c:pt idx="71">
                  <c:v>5.5005268238600278E-7</c:v>
                </c:pt>
                <c:pt idx="72">
                  <c:v>4.3746356518727709E-7</c:v>
                </c:pt>
                <c:pt idx="73">
                  <c:v>3.4781940918531093E-7</c:v>
                </c:pt>
                <c:pt idx="74">
                  <c:v>2.7646711589655547E-7</c:v>
                </c:pt>
                <c:pt idx="75">
                  <c:v>2.196919668487967E-7</c:v>
                </c:pt>
                <c:pt idx="76">
                  <c:v>1.7452958252935799E-7</c:v>
                </c:pt>
                <c:pt idx="77">
                  <c:v>1.3861528707281096E-7</c:v>
                </c:pt>
                <c:pt idx="78">
                  <c:v>1.10063501354465E-7</c:v>
                </c:pt>
                <c:pt idx="79">
                  <c:v>8.7371227436921668E-8</c:v>
                </c:pt>
                <c:pt idx="80">
                  <c:v>6.934084983539181E-8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EC9-4B4F-B9C2-39B9C1EB3E34}"/>
            </c:ext>
          </c:extLst>
        </c:ser>
        <c:ser>
          <c:idx val="2"/>
          <c:order val="2"/>
          <c:tx>
            <c:strRef>
              <c:f>'chi2'!$I$6</c:f>
              <c:strCache>
                <c:ptCount val="1"/>
                <c:pt idx="0">
                  <c:v>φ=3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'chi2'!$H$7:$H$87</c:f>
              <c:numCache>
                <c:formatCode>General</c:formatCode>
                <c:ptCount val="8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  <c:pt idx="21">
                  <c:v>10.5</c:v>
                </c:pt>
                <c:pt idx="22">
                  <c:v>11</c:v>
                </c:pt>
                <c:pt idx="23">
                  <c:v>11.5</c:v>
                </c:pt>
                <c:pt idx="24">
                  <c:v>12</c:v>
                </c:pt>
                <c:pt idx="25">
                  <c:v>12.5</c:v>
                </c:pt>
                <c:pt idx="26">
                  <c:v>13</c:v>
                </c:pt>
                <c:pt idx="27">
                  <c:v>13.5</c:v>
                </c:pt>
                <c:pt idx="28">
                  <c:v>14</c:v>
                </c:pt>
                <c:pt idx="29">
                  <c:v>14.5</c:v>
                </c:pt>
                <c:pt idx="30">
                  <c:v>15</c:v>
                </c:pt>
                <c:pt idx="31">
                  <c:v>15.5</c:v>
                </c:pt>
                <c:pt idx="32">
                  <c:v>16</c:v>
                </c:pt>
                <c:pt idx="33">
                  <c:v>16.5</c:v>
                </c:pt>
                <c:pt idx="34">
                  <c:v>17</c:v>
                </c:pt>
                <c:pt idx="35">
                  <c:v>17.5</c:v>
                </c:pt>
                <c:pt idx="36">
                  <c:v>18</c:v>
                </c:pt>
                <c:pt idx="37">
                  <c:v>18.5</c:v>
                </c:pt>
                <c:pt idx="38">
                  <c:v>19</c:v>
                </c:pt>
                <c:pt idx="39">
                  <c:v>19.5</c:v>
                </c:pt>
                <c:pt idx="40">
                  <c:v>20</c:v>
                </c:pt>
                <c:pt idx="41">
                  <c:v>20.5</c:v>
                </c:pt>
                <c:pt idx="42">
                  <c:v>21</c:v>
                </c:pt>
                <c:pt idx="43">
                  <c:v>21.5</c:v>
                </c:pt>
                <c:pt idx="44">
                  <c:v>22</c:v>
                </c:pt>
                <c:pt idx="45">
                  <c:v>22.5</c:v>
                </c:pt>
                <c:pt idx="46">
                  <c:v>23</c:v>
                </c:pt>
                <c:pt idx="47">
                  <c:v>23.5</c:v>
                </c:pt>
                <c:pt idx="48">
                  <c:v>24</c:v>
                </c:pt>
                <c:pt idx="49">
                  <c:v>24.5</c:v>
                </c:pt>
                <c:pt idx="50">
                  <c:v>25</c:v>
                </c:pt>
                <c:pt idx="51">
                  <c:v>25.5</c:v>
                </c:pt>
                <c:pt idx="52">
                  <c:v>26</c:v>
                </c:pt>
                <c:pt idx="53">
                  <c:v>26.5</c:v>
                </c:pt>
                <c:pt idx="54">
                  <c:v>27</c:v>
                </c:pt>
                <c:pt idx="55">
                  <c:v>27.5</c:v>
                </c:pt>
                <c:pt idx="56">
                  <c:v>28</c:v>
                </c:pt>
                <c:pt idx="57">
                  <c:v>28.5</c:v>
                </c:pt>
                <c:pt idx="58">
                  <c:v>29</c:v>
                </c:pt>
                <c:pt idx="59">
                  <c:v>29.5</c:v>
                </c:pt>
                <c:pt idx="60">
                  <c:v>30</c:v>
                </c:pt>
                <c:pt idx="61">
                  <c:v>30.5</c:v>
                </c:pt>
                <c:pt idx="62">
                  <c:v>31</c:v>
                </c:pt>
                <c:pt idx="63">
                  <c:v>31.5</c:v>
                </c:pt>
                <c:pt idx="64">
                  <c:v>32</c:v>
                </c:pt>
                <c:pt idx="65">
                  <c:v>32.5</c:v>
                </c:pt>
                <c:pt idx="66">
                  <c:v>33</c:v>
                </c:pt>
                <c:pt idx="67">
                  <c:v>33.5</c:v>
                </c:pt>
                <c:pt idx="68">
                  <c:v>34</c:v>
                </c:pt>
                <c:pt idx="69">
                  <c:v>34.5</c:v>
                </c:pt>
                <c:pt idx="70">
                  <c:v>35</c:v>
                </c:pt>
                <c:pt idx="71">
                  <c:v>35.5</c:v>
                </c:pt>
                <c:pt idx="72">
                  <c:v>36</c:v>
                </c:pt>
                <c:pt idx="73">
                  <c:v>36.5</c:v>
                </c:pt>
                <c:pt idx="74">
                  <c:v>37</c:v>
                </c:pt>
                <c:pt idx="75">
                  <c:v>37.5</c:v>
                </c:pt>
                <c:pt idx="76">
                  <c:v>38</c:v>
                </c:pt>
                <c:pt idx="77">
                  <c:v>38.5</c:v>
                </c:pt>
                <c:pt idx="78">
                  <c:v>39</c:v>
                </c:pt>
                <c:pt idx="79">
                  <c:v>39.5</c:v>
                </c:pt>
                <c:pt idx="80">
                  <c:v>40</c:v>
                </c:pt>
              </c:numCache>
            </c:numRef>
          </c:xVal>
          <c:yVal>
            <c:numRef>
              <c:f>'chi2'!$I$7:$I$87</c:f>
              <c:numCache>
                <c:formatCode>General</c:formatCode>
                <c:ptCount val="81"/>
                <c:pt idx="0">
                  <c:v>0</c:v>
                </c:pt>
                <c:pt idx="1">
                  <c:v>0.21969564473386122</c:v>
                </c:pt>
                <c:pt idx="2">
                  <c:v>0.24197072451914337</c:v>
                </c:pt>
                <c:pt idx="3">
                  <c:v>0.23079948420818289</c:v>
                </c:pt>
                <c:pt idx="4">
                  <c:v>0.20755374871029736</c:v>
                </c:pt>
                <c:pt idx="5">
                  <c:v>0.18072239266818135</c:v>
                </c:pt>
                <c:pt idx="6">
                  <c:v>0.15418032980376933</c:v>
                </c:pt>
                <c:pt idx="7">
                  <c:v>0.12969664583311846</c:v>
                </c:pt>
                <c:pt idx="8">
                  <c:v>0.10798193302637614</c:v>
                </c:pt>
                <c:pt idx="9">
                  <c:v>8.9197716917722061E-2</c:v>
                </c:pt>
                <c:pt idx="10">
                  <c:v>7.3224912809632461E-2</c:v>
                </c:pt>
                <c:pt idx="11">
                  <c:v>5.9811071855057296E-2</c:v>
                </c:pt>
                <c:pt idx="12">
                  <c:v>4.8652173329641474E-2</c:v>
                </c:pt>
                <c:pt idx="13">
                  <c:v>3.9437527366748784E-2</c:v>
                </c:pt>
                <c:pt idx="14">
                  <c:v>3.1873400451481231E-2</c:v>
                </c:pt>
                <c:pt idx="15">
                  <c:v>2.569427632604613E-2</c:v>
                </c:pt>
                <c:pt idx="16">
                  <c:v>2.066698535409206E-2</c:v>
                </c:pt>
                <c:pt idx="17">
                  <c:v>1.6590824930441637E-2</c:v>
                </c:pt>
                <c:pt idx="18">
                  <c:v>1.3295545235814027E-2</c:v>
                </c:pt>
                <c:pt idx="19">
                  <c:v>1.0638320727349861E-2</c:v>
                </c:pt>
                <c:pt idx="20">
                  <c:v>8.5003666025203466E-3</c:v>
                </c:pt>
                <c:pt idx="21">
                  <c:v>6.7835758495593344E-3</c:v>
                </c:pt>
                <c:pt idx="22">
                  <c:v>5.4073783506338397E-3</c:v>
                </c:pt>
                <c:pt idx="23">
                  <c:v>4.3059176034110211E-3</c:v>
                </c:pt>
                <c:pt idx="24">
                  <c:v>3.4255775001102609E-3</c:v>
                </c:pt>
                <c:pt idx="25">
                  <c:v>2.7228552879408887E-3</c:v>
                </c:pt>
                <c:pt idx="26">
                  <c:v>2.1625572306371672E-3</c:v>
                </c:pt>
                <c:pt idx="27">
                  <c:v>1.7162841715635188E-3</c:v>
                </c:pt>
                <c:pt idx="28">
                  <c:v>1.3611710706428022E-3</c:v>
                </c:pt>
                <c:pt idx="29">
                  <c:v>1.0788450496946162E-3</c:v>
                </c:pt>
                <c:pt idx="30">
                  <c:v>8.5456889492141149E-4</c:v>
                </c:pt>
                <c:pt idx="31">
                  <c:v>6.7654031323493788E-4</c:v>
                </c:pt>
                <c:pt idx="32">
                  <c:v>5.353209030595419E-4</c:v>
                </c:pt>
                <c:pt idx="33">
                  <c:v>4.2337241914559132E-4</c:v>
                </c:pt>
                <c:pt idx="34">
                  <c:v>3.346812869676638E-4</c:v>
                </c:pt>
                <c:pt idx="35">
                  <c:v>2.6445535985084609E-4</c:v>
                </c:pt>
                <c:pt idx="36">
                  <c:v>2.0887957792012186E-4</c:v>
                </c:pt>
                <c:pt idx="37">
                  <c:v>1.6491948593906606E-4</c:v>
                </c:pt>
                <c:pt idx="38">
                  <c:v>1.3016352106201903E-4</c:v>
                </c:pt>
                <c:pt idx="39">
                  <c:v>1.0269662539608485E-4</c:v>
                </c:pt>
                <c:pt idx="40">
                  <c:v>8.099910956089119E-5</c:v>
                </c:pt>
                <c:pt idx="41">
                  <c:v>6.3865829441666377E-5</c:v>
                </c:pt>
                <c:pt idx="42">
                  <c:v>5.0341674029871852E-5</c:v>
                </c:pt>
                <c:pt idx="43">
                  <c:v>3.9670129237143324E-5</c:v>
                </c:pt>
                <c:pt idx="44">
                  <c:v>3.1252308687037288E-5</c:v>
                </c:pt>
                <c:pt idx="45">
                  <c:v>2.4614351800930908E-5</c:v>
                </c:pt>
                <c:pt idx="46">
                  <c:v>1.9381502517190477E-5</c:v>
                </c:pt>
                <c:pt idx="47">
                  <c:v>1.5257516018829361E-5</c:v>
                </c:pt>
                <c:pt idx="48">
                  <c:v>1.2008310358004454E-5</c:v>
                </c:pt>
                <c:pt idx="49">
                  <c:v>9.4489968604233671E-6</c:v>
                </c:pt>
                <c:pt idx="50">
                  <c:v>7.4335975736714878E-6</c:v>
                </c:pt>
                <c:pt idx="51">
                  <c:v>5.8468979219084245E-6</c:v>
                </c:pt>
                <c:pt idx="52">
                  <c:v>4.5979947924431079E-6</c:v>
                </c:pt>
                <c:pt idx="53">
                  <c:v>3.6151899213453166E-6</c:v>
                </c:pt>
                <c:pt idx="54">
                  <c:v>2.8419500610616111E-6</c:v>
                </c:pt>
                <c:pt idx="55">
                  <c:v>2.2337125617799899E-6</c:v>
                </c:pt>
                <c:pt idx="56">
                  <c:v>1.755360554272841E-6</c:v>
                </c:pt>
                <c:pt idx="57">
                  <c:v>1.3792282014384117E-6</c:v>
                </c:pt>
                <c:pt idx="58">
                  <c:v>1.0835253517679889E-6</c:v>
                </c:pt>
                <c:pt idx="59">
                  <c:v>8.5109387629940879E-7</c:v>
                </c:pt>
                <c:pt idx="60">
                  <c:v>6.6842620035749014E-7</c:v>
                </c:pt>
                <c:pt idx="61">
                  <c:v>5.2489101236655621E-7</c:v>
                </c:pt>
                <c:pt idx="62">
                  <c:v>4.1212261157457089E-7</c:v>
                </c:pt>
                <c:pt idx="63">
                  <c:v>3.2353945734492631E-7</c:v>
                </c:pt>
                <c:pt idx="64">
                  <c:v>2.5396469343733122E-7</c:v>
                </c:pt>
                <c:pt idx="65">
                  <c:v>1.993271307998302E-7</c:v>
                </c:pt>
                <c:pt idx="66">
                  <c:v>1.5642569180525672E-7</c:v>
                </c:pt>
                <c:pt idx="67">
                  <c:v>1.2274389413510643E-7</c:v>
                </c:pt>
                <c:pt idx="68">
                  <c:v>9.6303779583933362E-8</c:v>
                </c:pt>
                <c:pt idx="69">
                  <c:v>7.5550927536190185E-8</c:v>
                </c:pt>
                <c:pt idx="70">
                  <c:v>5.9263958246318028E-8</c:v>
                </c:pt>
                <c:pt idx="71">
                  <c:v>4.6483325272056548E-8</c:v>
                </c:pt>
                <c:pt idx="72">
                  <c:v>3.6455297098939731E-8</c:v>
                </c:pt>
                <c:pt idx="73">
                  <c:v>2.8587896645368032E-8</c:v>
                </c:pt>
                <c:pt idx="74">
                  <c:v>2.2416252640261267E-8</c:v>
                </c:pt>
                <c:pt idx="75">
                  <c:v>1.7575357347903746E-8</c:v>
                </c:pt>
                <c:pt idx="76">
                  <c:v>1.3778651252317716E-8</c:v>
                </c:pt>
                <c:pt idx="77">
                  <c:v>1.0801191200478779E-8</c:v>
                </c:pt>
                <c:pt idx="78">
                  <c:v>8.4664231811126894E-9</c:v>
                </c:pt>
                <c:pt idx="79">
                  <c:v>6.6357894255889949E-9</c:v>
                </c:pt>
                <c:pt idx="80">
                  <c:v>5.2005637376543894E-9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EC9-4B4F-B9C2-39B9C1EB3E34}"/>
            </c:ext>
          </c:extLst>
        </c:ser>
        <c:ser>
          <c:idx val="3"/>
          <c:order val="3"/>
          <c:tx>
            <c:strRef>
              <c:f>'chi2'!$L$6</c:f>
              <c:strCache>
                <c:ptCount val="1"/>
                <c:pt idx="0">
                  <c:v>φ=1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'chi2'!$K$8:$K$87</c:f>
              <c:numCache>
                <c:formatCode>General</c:formatCode>
                <c:ptCount val="80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  <c:pt idx="18">
                  <c:v>9.5</c:v>
                </c:pt>
                <c:pt idx="19">
                  <c:v>10</c:v>
                </c:pt>
                <c:pt idx="20">
                  <c:v>10.5</c:v>
                </c:pt>
                <c:pt idx="21">
                  <c:v>11</c:v>
                </c:pt>
                <c:pt idx="22">
                  <c:v>11.5</c:v>
                </c:pt>
                <c:pt idx="23">
                  <c:v>12</c:v>
                </c:pt>
                <c:pt idx="24">
                  <c:v>12.5</c:v>
                </c:pt>
                <c:pt idx="25">
                  <c:v>13</c:v>
                </c:pt>
                <c:pt idx="26">
                  <c:v>13.5</c:v>
                </c:pt>
                <c:pt idx="27">
                  <c:v>14</c:v>
                </c:pt>
                <c:pt idx="28">
                  <c:v>14.5</c:v>
                </c:pt>
                <c:pt idx="29">
                  <c:v>15</c:v>
                </c:pt>
                <c:pt idx="30">
                  <c:v>15.5</c:v>
                </c:pt>
                <c:pt idx="31">
                  <c:v>16</c:v>
                </c:pt>
                <c:pt idx="32">
                  <c:v>16.5</c:v>
                </c:pt>
                <c:pt idx="33">
                  <c:v>17</c:v>
                </c:pt>
                <c:pt idx="34">
                  <c:v>17.5</c:v>
                </c:pt>
                <c:pt idx="35">
                  <c:v>18</c:v>
                </c:pt>
                <c:pt idx="36">
                  <c:v>18.5</c:v>
                </c:pt>
                <c:pt idx="37">
                  <c:v>19</c:v>
                </c:pt>
                <c:pt idx="38">
                  <c:v>19.5</c:v>
                </c:pt>
                <c:pt idx="39">
                  <c:v>20</c:v>
                </c:pt>
                <c:pt idx="40">
                  <c:v>20.5</c:v>
                </c:pt>
                <c:pt idx="41">
                  <c:v>21</c:v>
                </c:pt>
                <c:pt idx="42">
                  <c:v>21.5</c:v>
                </c:pt>
                <c:pt idx="43">
                  <c:v>22</c:v>
                </c:pt>
                <c:pt idx="44">
                  <c:v>22.5</c:v>
                </c:pt>
                <c:pt idx="45">
                  <c:v>23</c:v>
                </c:pt>
                <c:pt idx="46">
                  <c:v>23.5</c:v>
                </c:pt>
                <c:pt idx="47">
                  <c:v>24</c:v>
                </c:pt>
                <c:pt idx="48">
                  <c:v>24.5</c:v>
                </c:pt>
                <c:pt idx="49">
                  <c:v>25</c:v>
                </c:pt>
                <c:pt idx="50">
                  <c:v>25.5</c:v>
                </c:pt>
                <c:pt idx="51">
                  <c:v>26</c:v>
                </c:pt>
                <c:pt idx="52">
                  <c:v>26.5</c:v>
                </c:pt>
                <c:pt idx="53">
                  <c:v>27</c:v>
                </c:pt>
                <c:pt idx="54">
                  <c:v>27.5</c:v>
                </c:pt>
                <c:pt idx="55">
                  <c:v>28</c:v>
                </c:pt>
                <c:pt idx="56">
                  <c:v>28.5</c:v>
                </c:pt>
                <c:pt idx="57">
                  <c:v>29</c:v>
                </c:pt>
                <c:pt idx="58">
                  <c:v>29.5</c:v>
                </c:pt>
                <c:pt idx="59">
                  <c:v>30</c:v>
                </c:pt>
                <c:pt idx="60">
                  <c:v>30.5</c:v>
                </c:pt>
                <c:pt idx="61">
                  <c:v>31</c:v>
                </c:pt>
                <c:pt idx="62">
                  <c:v>31.5</c:v>
                </c:pt>
                <c:pt idx="63">
                  <c:v>32</c:v>
                </c:pt>
                <c:pt idx="64">
                  <c:v>32.5</c:v>
                </c:pt>
                <c:pt idx="65">
                  <c:v>33</c:v>
                </c:pt>
                <c:pt idx="66">
                  <c:v>33.5</c:v>
                </c:pt>
                <c:pt idx="67">
                  <c:v>34</c:v>
                </c:pt>
                <c:pt idx="68">
                  <c:v>34.5</c:v>
                </c:pt>
                <c:pt idx="69">
                  <c:v>35</c:v>
                </c:pt>
                <c:pt idx="70">
                  <c:v>35.5</c:v>
                </c:pt>
                <c:pt idx="71">
                  <c:v>36</c:v>
                </c:pt>
                <c:pt idx="72">
                  <c:v>36.5</c:v>
                </c:pt>
                <c:pt idx="73">
                  <c:v>37</c:v>
                </c:pt>
                <c:pt idx="74">
                  <c:v>37.5</c:v>
                </c:pt>
                <c:pt idx="75">
                  <c:v>38</c:v>
                </c:pt>
                <c:pt idx="76">
                  <c:v>38.5</c:v>
                </c:pt>
                <c:pt idx="77">
                  <c:v>39</c:v>
                </c:pt>
                <c:pt idx="78">
                  <c:v>39.5</c:v>
                </c:pt>
                <c:pt idx="79">
                  <c:v>40</c:v>
                </c:pt>
              </c:numCache>
            </c:numRef>
          </c:xVal>
          <c:yVal>
            <c:numRef>
              <c:f>'chi2'!$L$8:$L$87</c:f>
              <c:numCache>
                <c:formatCode>General</c:formatCode>
                <c:ptCount val="80"/>
                <c:pt idx="0">
                  <c:v>0.43939128946772238</c:v>
                </c:pt>
                <c:pt idx="1">
                  <c:v>0.24197072451914334</c:v>
                </c:pt>
                <c:pt idx="2">
                  <c:v>0.15386632280545526</c:v>
                </c:pt>
                <c:pt idx="3">
                  <c:v>0.10377687435514868</c:v>
                </c:pt>
                <c:pt idx="4">
                  <c:v>7.2288957067272508E-2</c:v>
                </c:pt>
                <c:pt idx="5">
                  <c:v>5.1393443267923083E-2</c:v>
                </c:pt>
                <c:pt idx="6">
                  <c:v>3.705618452374812E-2</c:v>
                </c:pt>
                <c:pt idx="7">
                  <c:v>2.6995483256594028E-2</c:v>
                </c:pt>
                <c:pt idx="8">
                  <c:v>1.9821714870604894E-2</c:v>
                </c:pt>
                <c:pt idx="9">
                  <c:v>1.4644982561926487E-2</c:v>
                </c:pt>
                <c:pt idx="10">
                  <c:v>1.0874740337283141E-2</c:v>
                </c:pt>
                <c:pt idx="11">
                  <c:v>8.1086955549402422E-3</c:v>
                </c:pt>
                <c:pt idx="12">
                  <c:v>6.0673119025767353E-3</c:v>
                </c:pt>
                <c:pt idx="13">
                  <c:v>4.5533429216401732E-3</c:v>
                </c:pt>
                <c:pt idx="14">
                  <c:v>3.4259035101394824E-3</c:v>
                </c:pt>
                <c:pt idx="15">
                  <c:v>2.5833731692615066E-3</c:v>
                </c:pt>
                <c:pt idx="16">
                  <c:v>1.9518617565225447E-3</c:v>
                </c:pt>
                <c:pt idx="17">
                  <c:v>1.4772828039793357E-3</c:v>
                </c:pt>
                <c:pt idx="18">
                  <c:v>1.1198232344578796E-3</c:v>
                </c:pt>
                <c:pt idx="19">
                  <c:v>8.5003666025203423E-4</c:v>
                </c:pt>
                <c:pt idx="20">
                  <c:v>6.4605484281517439E-4</c:v>
                </c:pt>
                <c:pt idx="21">
                  <c:v>4.9157985005762153E-4</c:v>
                </c:pt>
                <c:pt idx="22">
                  <c:v>3.744276176879148E-4</c:v>
                </c:pt>
                <c:pt idx="23">
                  <c:v>2.85464791675855E-4</c:v>
                </c:pt>
                <c:pt idx="24">
                  <c:v>2.1782842303527097E-4</c:v>
                </c:pt>
                <c:pt idx="25">
                  <c:v>1.6635055620285903E-4</c:v>
                </c:pt>
                <c:pt idx="26">
                  <c:v>1.271321608565569E-4</c:v>
                </c:pt>
                <c:pt idx="27">
                  <c:v>9.7226505045914344E-5</c:v>
                </c:pt>
                <c:pt idx="28">
                  <c:v>7.4403106875490756E-5</c:v>
                </c:pt>
                <c:pt idx="29">
                  <c:v>5.6971259661427418E-5</c:v>
                </c:pt>
                <c:pt idx="30">
                  <c:v>4.3647762144189506E-5</c:v>
                </c:pt>
                <c:pt idx="31">
                  <c:v>3.3457556441221335E-5</c:v>
                </c:pt>
                <c:pt idx="32">
                  <c:v>2.565893449367219E-5</c:v>
                </c:pt>
                <c:pt idx="33">
                  <c:v>1.9687134527509612E-5</c:v>
                </c:pt>
                <c:pt idx="34">
                  <c:v>1.5111734848619763E-5</c:v>
                </c:pt>
                <c:pt idx="35">
                  <c:v>1.1604420995562321E-5</c:v>
                </c:pt>
                <c:pt idx="36">
                  <c:v>8.9145668075170811E-6</c:v>
                </c:pt>
                <c:pt idx="37">
                  <c:v>6.8507116348430993E-6</c:v>
                </c:pt>
                <c:pt idx="38">
                  <c:v>5.2664936100556304E-6</c:v>
                </c:pt>
                <c:pt idx="39">
                  <c:v>4.0499554780445588E-6</c:v>
                </c:pt>
                <c:pt idx="40">
                  <c:v>3.1154063142276258E-6</c:v>
                </c:pt>
                <c:pt idx="41">
                  <c:v>2.3972225728510397E-6</c:v>
                </c:pt>
                <c:pt idx="42">
                  <c:v>1.8451222900996883E-6</c:v>
                </c:pt>
                <c:pt idx="43">
                  <c:v>1.4205594857744216E-6</c:v>
                </c:pt>
                <c:pt idx="44">
                  <c:v>1.0939711911524852E-6</c:v>
                </c:pt>
                <c:pt idx="45">
                  <c:v>8.4267402248654218E-7</c:v>
                </c:pt>
                <c:pt idx="46">
                  <c:v>6.4925600080124926E-7</c:v>
                </c:pt>
                <c:pt idx="47">
                  <c:v>5.0034626491685239E-7</c:v>
                </c:pt>
                <c:pt idx="48">
                  <c:v>3.8567334124177013E-7</c:v>
                </c:pt>
                <c:pt idx="49">
                  <c:v>2.973439029468596E-7</c:v>
                </c:pt>
                <c:pt idx="50">
                  <c:v>2.2929011458464416E-7</c:v>
                </c:pt>
                <c:pt idx="51">
                  <c:v>1.7684595355550428E-7</c:v>
                </c:pt>
                <c:pt idx="52">
                  <c:v>1.3642226118284198E-7</c:v>
                </c:pt>
                <c:pt idx="53">
                  <c:v>1.0525740966894851E-7</c:v>
                </c:pt>
                <c:pt idx="54">
                  <c:v>8.1225911337454085E-8</c:v>
                </c:pt>
                <c:pt idx="55">
                  <c:v>6.2691448366887172E-8</c:v>
                </c:pt>
                <c:pt idx="56">
                  <c:v>4.8393971980295156E-8</c:v>
                </c:pt>
                <c:pt idx="57">
                  <c:v>3.736294316441337E-8</c:v>
                </c:pt>
                <c:pt idx="58">
                  <c:v>2.885063987455623E-8</c:v>
                </c:pt>
                <c:pt idx="59">
                  <c:v>2.2280873345249662E-8</c:v>
                </c:pt>
                <c:pt idx="60">
                  <c:v>1.7209541389067385E-8</c:v>
                </c:pt>
                <c:pt idx="61">
                  <c:v>1.3294277792728082E-8</c:v>
                </c:pt>
                <c:pt idx="62">
                  <c:v>1.0271093883965911E-8</c:v>
                </c:pt>
                <c:pt idx="63">
                  <c:v>7.936396669916599E-9</c:v>
                </c:pt>
                <c:pt idx="64">
                  <c:v>6.1331424861486143E-9</c:v>
                </c:pt>
                <c:pt idx="65">
                  <c:v>4.7401724789471749E-9</c:v>
                </c:pt>
                <c:pt idx="66">
                  <c:v>3.6639968398539192E-9</c:v>
                </c:pt>
                <c:pt idx="67">
                  <c:v>2.8324641054098038E-9</c:v>
                </c:pt>
                <c:pt idx="68">
                  <c:v>2.1898819575707276E-9</c:v>
                </c:pt>
                <c:pt idx="69">
                  <c:v>1.6932559498948002E-9</c:v>
                </c:pt>
                <c:pt idx="70">
                  <c:v>1.309389444283283E-9</c:v>
                </c:pt>
                <c:pt idx="71">
                  <c:v>1.0126471416372141E-9</c:v>
                </c:pt>
                <c:pt idx="72">
                  <c:v>7.8323004507857646E-10</c:v>
                </c:pt>
                <c:pt idx="73">
                  <c:v>6.0584466595300703E-10</c:v>
                </c:pt>
                <c:pt idx="74">
                  <c:v>4.6867619594409968E-10</c:v>
                </c:pt>
                <c:pt idx="75">
                  <c:v>3.6259608558730821E-10</c:v>
                </c:pt>
                <c:pt idx="76">
                  <c:v>2.8055042079165666E-10</c:v>
                </c:pt>
                <c:pt idx="77">
                  <c:v>2.1708777387468433E-10</c:v>
                </c:pt>
                <c:pt idx="78">
                  <c:v>1.6799466900225291E-10</c:v>
                </c:pt>
                <c:pt idx="79">
                  <c:v>1.3001409344135967E-10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EC9-4B4F-B9C2-39B9C1EB3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5526328"/>
        <c:axId val="665523448"/>
      </c:scatterChart>
      <c:valAx>
        <c:axId val="665526328"/>
        <c:scaling>
          <c:orientation val="minMax"/>
          <c:max val="4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5523448"/>
        <c:crosses val="autoZero"/>
        <c:crossBetween val="midCat"/>
      </c:valAx>
      <c:valAx>
        <c:axId val="66552344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確率密度 </a:t>
                </a:r>
                <a:r>
                  <a:rPr lang="en-US"/>
                  <a:t>f(x)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55263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767135433521072"/>
          <c:y val="0.2562029056318566"/>
          <c:w val="0.2712931228412388"/>
          <c:h val="0.423613298337707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t</a:t>
            </a:r>
            <a:r>
              <a:rPr lang="ja-JP" sz="2000"/>
              <a:t>分布</a:t>
            </a:r>
            <a:endParaRPr lang="el-GR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8.5361122117304539E-2"/>
          <c:y val="0.17524313627152646"/>
          <c:w val="0.82907487573598204"/>
          <c:h val="0.63566529538939076"/>
        </c:manualLayout>
      </c:layout>
      <c:scatterChart>
        <c:scatterStyle val="smoothMarker"/>
        <c:varyColors val="0"/>
        <c:ser>
          <c:idx val="4"/>
          <c:order val="0"/>
          <c:tx>
            <c:strRef>
              <c:f>t!$O$5</c:f>
              <c:strCache>
                <c:ptCount val="1"/>
                <c:pt idx="0">
                  <c:v>φ=9999999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t!$N$6:$N$26</c:f>
              <c:numCache>
                <c:formatCode>General</c:formatCode>
                <c:ptCount val="21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  <c:pt idx="20">
                  <c:v>5</c:v>
                </c:pt>
              </c:numCache>
            </c:numRef>
          </c:xVal>
          <c:yVal>
            <c:numRef>
              <c:f>t!$O$6:$O$26</c:f>
              <c:numCache>
                <c:formatCode>General</c:formatCode>
                <c:ptCount val="21"/>
                <c:pt idx="0">
                  <c:v>1.4867408492781501E-6</c:v>
                </c:pt>
                <c:pt idx="1">
                  <c:v>1.5983888382583459E-5</c:v>
                </c:pt>
                <c:pt idx="2">
                  <c:v>1.3383097186972032E-4</c:v>
                </c:pt>
                <c:pt idx="3">
                  <c:v>8.7268541263637233E-4</c:v>
                </c:pt>
                <c:pt idx="4">
                  <c:v>4.4318552813045666E-3</c:v>
                </c:pt>
                <c:pt idx="5">
                  <c:v>1.7528311695247347E-2</c:v>
                </c:pt>
                <c:pt idx="6">
                  <c:v>5.3990975961605375E-2</c:v>
                </c:pt>
                <c:pt idx="7">
                  <c:v>0.1295175942492921</c:v>
                </c:pt>
                <c:pt idx="8">
                  <c:v>0.24197071242060644</c:v>
                </c:pt>
                <c:pt idx="9">
                  <c:v>0.3520653141119508</c:v>
                </c:pt>
                <c:pt idx="10">
                  <c:v>0.39894227042787483</c:v>
                </c:pt>
                <c:pt idx="11">
                  <c:v>0.3520653141119508</c:v>
                </c:pt>
                <c:pt idx="12">
                  <c:v>0.24197071242060644</c:v>
                </c:pt>
                <c:pt idx="13">
                  <c:v>0.1295175942492921</c:v>
                </c:pt>
                <c:pt idx="14">
                  <c:v>5.3990975961605375E-2</c:v>
                </c:pt>
                <c:pt idx="15">
                  <c:v>1.7528311695247347E-2</c:v>
                </c:pt>
                <c:pt idx="16">
                  <c:v>4.4318552813045666E-3</c:v>
                </c:pt>
                <c:pt idx="17">
                  <c:v>8.7268541263637233E-4</c:v>
                </c:pt>
                <c:pt idx="18">
                  <c:v>1.3383097186972032E-4</c:v>
                </c:pt>
                <c:pt idx="19">
                  <c:v>1.5983888382583459E-5</c:v>
                </c:pt>
                <c:pt idx="20">
                  <c:v>1.4867408492781501E-6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6C5-44C6-88D7-DF2A9B73A5D1}"/>
            </c:ext>
          </c:extLst>
        </c:ser>
        <c:ser>
          <c:idx val="0"/>
          <c:order val="1"/>
          <c:tx>
            <c:strRef>
              <c:f>t!$C$5</c:f>
              <c:strCache>
                <c:ptCount val="1"/>
                <c:pt idx="0">
                  <c:v>φ=10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t!$B$6:$B$26</c:f>
              <c:numCache>
                <c:formatCode>General</c:formatCode>
                <c:ptCount val="21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  <c:pt idx="20">
                  <c:v>5</c:v>
                </c:pt>
              </c:numCache>
            </c:numRef>
          </c:xVal>
          <c:yVal>
            <c:numRef>
              <c:f>t!$C$6:$C$26</c:f>
              <c:numCache>
                <c:formatCode>General</c:formatCode>
                <c:ptCount val="21"/>
                <c:pt idx="0">
                  <c:v>3.960010564637988E-4</c:v>
                </c:pt>
                <c:pt idx="1">
                  <c:v>8.8324462669310902E-4</c:v>
                </c:pt>
                <c:pt idx="2">
                  <c:v>2.0310339110412167E-3</c:v>
                </c:pt>
                <c:pt idx="3">
                  <c:v>4.7836071267013227E-3</c:v>
                </c:pt>
                <c:pt idx="4">
                  <c:v>1.1400549464542524E-2</c:v>
                </c:pt>
                <c:pt idx="5">
                  <c:v>2.6938727628244463E-2</c:v>
                </c:pt>
                <c:pt idx="6">
                  <c:v>6.1145766321218181E-2</c:v>
                </c:pt>
                <c:pt idx="7">
                  <c:v>0.12744479428709171</c:v>
                </c:pt>
                <c:pt idx="8">
                  <c:v>0.23036198922913867</c:v>
                </c:pt>
                <c:pt idx="9">
                  <c:v>0.33969513635207788</c:v>
                </c:pt>
                <c:pt idx="10">
                  <c:v>0.38910838396603115</c:v>
                </c:pt>
                <c:pt idx="11">
                  <c:v>0.33969513635207788</c:v>
                </c:pt>
                <c:pt idx="12">
                  <c:v>0.23036198922913867</c:v>
                </c:pt>
                <c:pt idx="13">
                  <c:v>0.12744479428709171</c:v>
                </c:pt>
                <c:pt idx="14">
                  <c:v>6.1145766321218181E-2</c:v>
                </c:pt>
                <c:pt idx="15">
                  <c:v>2.6938727628244463E-2</c:v>
                </c:pt>
                <c:pt idx="16">
                  <c:v>1.1400549464542524E-2</c:v>
                </c:pt>
                <c:pt idx="17">
                  <c:v>4.7836071267013227E-3</c:v>
                </c:pt>
                <c:pt idx="18">
                  <c:v>2.0310339110412167E-3</c:v>
                </c:pt>
                <c:pt idx="19">
                  <c:v>8.8324462669310902E-4</c:v>
                </c:pt>
                <c:pt idx="20">
                  <c:v>3.960010564637988E-4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6C5-44C6-88D7-DF2A9B73A5D1}"/>
            </c:ext>
          </c:extLst>
        </c:ser>
        <c:ser>
          <c:idx val="1"/>
          <c:order val="2"/>
          <c:tx>
            <c:strRef>
              <c:f>t!$F$5</c:f>
              <c:strCache>
                <c:ptCount val="1"/>
                <c:pt idx="0">
                  <c:v>φ=5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t!$E$6:$E$26</c:f>
              <c:numCache>
                <c:formatCode>General</c:formatCode>
                <c:ptCount val="21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  <c:pt idx="20">
                  <c:v>5</c:v>
                </c:pt>
              </c:numCache>
            </c:numRef>
          </c:xVal>
          <c:yVal>
            <c:numRef>
              <c:f>t!$F$6:$F$26</c:f>
              <c:numCache>
                <c:formatCode>General</c:formatCode>
                <c:ptCount val="21"/>
                <c:pt idx="0">
                  <c:v>1.7574383788078454E-3</c:v>
                </c:pt>
                <c:pt idx="1">
                  <c:v>2.9475401058331073E-3</c:v>
                </c:pt>
                <c:pt idx="2">
                  <c:v>5.1237270519179116E-3</c:v>
                </c:pt>
                <c:pt idx="3">
                  <c:v>9.244354092520923E-3</c:v>
                </c:pt>
                <c:pt idx="4">
                  <c:v>1.7292578800222964E-2</c:v>
                </c:pt>
                <c:pt idx="5">
                  <c:v>3.3326238887022831E-2</c:v>
                </c:pt>
                <c:pt idx="6">
                  <c:v>6.5090310326216497E-2</c:v>
                </c:pt>
                <c:pt idx="7">
                  <c:v>0.12451734464635514</c:v>
                </c:pt>
                <c:pt idx="8">
                  <c:v>0.2196797973509807</c:v>
                </c:pt>
                <c:pt idx="9">
                  <c:v>0.32791853132274656</c:v>
                </c:pt>
                <c:pt idx="10">
                  <c:v>0.37960668982249451</c:v>
                </c:pt>
                <c:pt idx="11">
                  <c:v>0.32791853132274656</c:v>
                </c:pt>
                <c:pt idx="12">
                  <c:v>0.2196797973509807</c:v>
                </c:pt>
                <c:pt idx="13">
                  <c:v>0.12451734464635514</c:v>
                </c:pt>
                <c:pt idx="14">
                  <c:v>6.5090310326216497E-2</c:v>
                </c:pt>
                <c:pt idx="15">
                  <c:v>3.3326238887022831E-2</c:v>
                </c:pt>
                <c:pt idx="16">
                  <c:v>1.7292578800222964E-2</c:v>
                </c:pt>
                <c:pt idx="17">
                  <c:v>9.244354092520923E-3</c:v>
                </c:pt>
                <c:pt idx="18">
                  <c:v>5.1237270519179116E-3</c:v>
                </c:pt>
                <c:pt idx="19">
                  <c:v>2.9475401058331073E-3</c:v>
                </c:pt>
                <c:pt idx="20">
                  <c:v>1.7574383788078454E-3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6C5-44C6-88D7-DF2A9B73A5D1}"/>
            </c:ext>
          </c:extLst>
        </c:ser>
        <c:ser>
          <c:idx val="2"/>
          <c:order val="3"/>
          <c:tx>
            <c:strRef>
              <c:f>t!$I$5</c:f>
              <c:strCache>
                <c:ptCount val="1"/>
                <c:pt idx="0">
                  <c:v>φ=3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t!$H$6:$H$26</c:f>
              <c:numCache>
                <c:formatCode>General</c:formatCode>
                <c:ptCount val="21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  <c:pt idx="20">
                  <c:v>5</c:v>
                </c:pt>
              </c:numCache>
            </c:numRef>
          </c:xVal>
          <c:yVal>
            <c:numRef>
              <c:f>t!$I$6:$I$26</c:f>
              <c:numCache>
                <c:formatCode>General</c:formatCode>
                <c:ptCount val="21"/>
                <c:pt idx="0">
                  <c:v>4.219353791493307E-3</c:v>
                </c:pt>
                <c:pt idx="1">
                  <c:v>6.1195021344076835E-3</c:v>
                </c:pt>
                <c:pt idx="2">
                  <c:v>9.1633611427444726E-3</c:v>
                </c:pt>
                <c:pt idx="3">
                  <c:v>1.422401880152971E-2</c:v>
                </c:pt>
                <c:pt idx="4">
                  <c:v>2.2972037309241342E-2</c:v>
                </c:pt>
                <c:pt idx="5">
                  <c:v>3.8661485727167301E-2</c:v>
                </c:pt>
                <c:pt idx="6">
                  <c:v>6.7509660663892967E-2</c:v>
                </c:pt>
                <c:pt idx="7">
                  <c:v>0.1200171745135874</c:v>
                </c:pt>
                <c:pt idx="8">
                  <c:v>0.20674833578317209</c:v>
                </c:pt>
                <c:pt idx="9">
                  <c:v>0.31318091100882872</c:v>
                </c:pt>
                <c:pt idx="10">
                  <c:v>0.36755259694786152</c:v>
                </c:pt>
                <c:pt idx="11">
                  <c:v>0.31318091100882872</c:v>
                </c:pt>
                <c:pt idx="12">
                  <c:v>0.20674833578317209</c:v>
                </c:pt>
                <c:pt idx="13">
                  <c:v>0.1200171745135874</c:v>
                </c:pt>
                <c:pt idx="14">
                  <c:v>6.7509660663892967E-2</c:v>
                </c:pt>
                <c:pt idx="15">
                  <c:v>3.8661485727167301E-2</c:v>
                </c:pt>
                <c:pt idx="16">
                  <c:v>2.2972037309241342E-2</c:v>
                </c:pt>
                <c:pt idx="17">
                  <c:v>1.422401880152971E-2</c:v>
                </c:pt>
                <c:pt idx="18">
                  <c:v>9.1633611427444726E-3</c:v>
                </c:pt>
                <c:pt idx="19">
                  <c:v>6.1195021344076835E-3</c:v>
                </c:pt>
                <c:pt idx="20">
                  <c:v>4.219353791493307E-3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6C5-44C6-88D7-DF2A9B73A5D1}"/>
            </c:ext>
          </c:extLst>
        </c:ser>
        <c:ser>
          <c:idx val="3"/>
          <c:order val="4"/>
          <c:tx>
            <c:strRef>
              <c:f>t!$L$5</c:f>
              <c:strCache>
                <c:ptCount val="1"/>
                <c:pt idx="0">
                  <c:v>φ=1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t!$K$6:$K$26</c:f>
              <c:numCache>
                <c:formatCode>General</c:formatCode>
                <c:ptCount val="21"/>
                <c:pt idx="0">
                  <c:v>-5</c:v>
                </c:pt>
                <c:pt idx="1">
                  <c:v>-4.5</c:v>
                </c:pt>
                <c:pt idx="2">
                  <c:v>-4</c:v>
                </c:pt>
                <c:pt idx="3">
                  <c:v>-3.5</c:v>
                </c:pt>
                <c:pt idx="4">
                  <c:v>-3</c:v>
                </c:pt>
                <c:pt idx="5">
                  <c:v>-2.5</c:v>
                </c:pt>
                <c:pt idx="6">
                  <c:v>-2</c:v>
                </c:pt>
                <c:pt idx="7">
                  <c:v>-1.5</c:v>
                </c:pt>
                <c:pt idx="8">
                  <c:v>-1</c:v>
                </c:pt>
                <c:pt idx="9">
                  <c:v>-0.5</c:v>
                </c:pt>
                <c:pt idx="10">
                  <c:v>0</c:v>
                </c:pt>
                <c:pt idx="11">
                  <c:v>0.5</c:v>
                </c:pt>
                <c:pt idx="12">
                  <c:v>1</c:v>
                </c:pt>
                <c:pt idx="13">
                  <c:v>1.5</c:v>
                </c:pt>
                <c:pt idx="14">
                  <c:v>2</c:v>
                </c:pt>
                <c:pt idx="15">
                  <c:v>2.5</c:v>
                </c:pt>
                <c:pt idx="16">
                  <c:v>3</c:v>
                </c:pt>
                <c:pt idx="17">
                  <c:v>3.5</c:v>
                </c:pt>
                <c:pt idx="18">
                  <c:v>4</c:v>
                </c:pt>
                <c:pt idx="19">
                  <c:v>4.5</c:v>
                </c:pt>
                <c:pt idx="20">
                  <c:v>5</c:v>
                </c:pt>
              </c:numCache>
            </c:numRef>
          </c:xVal>
          <c:yVal>
            <c:numRef>
              <c:f>t!$L$6:$L$26</c:f>
              <c:numCache>
                <c:formatCode>General</c:formatCode>
                <c:ptCount val="21"/>
                <c:pt idx="0">
                  <c:v>1.2242687930145794E-2</c:v>
                </c:pt>
                <c:pt idx="1">
                  <c:v>1.4979288761590149E-2</c:v>
                </c:pt>
                <c:pt idx="2">
                  <c:v>1.8724110951987685E-2</c:v>
                </c:pt>
                <c:pt idx="3">
                  <c:v>2.4023387636512503E-2</c:v>
                </c:pt>
                <c:pt idx="4">
                  <c:v>3.1830988618379068E-2</c:v>
                </c:pt>
                <c:pt idx="5">
                  <c:v>4.3904811887419404E-2</c:v>
                </c:pt>
                <c:pt idx="6">
                  <c:v>6.3661977236758135E-2</c:v>
                </c:pt>
                <c:pt idx="7">
                  <c:v>9.7941503441166353E-2</c:v>
                </c:pt>
                <c:pt idx="8">
                  <c:v>0.15915494309189535</c:v>
                </c:pt>
                <c:pt idx="9">
                  <c:v>0.25464790894703254</c:v>
                </c:pt>
                <c:pt idx="10">
                  <c:v>0.31830988618379069</c:v>
                </c:pt>
                <c:pt idx="11">
                  <c:v>0.25464790894703254</c:v>
                </c:pt>
                <c:pt idx="12">
                  <c:v>0.15915494309189535</c:v>
                </c:pt>
                <c:pt idx="13">
                  <c:v>9.7941503441166353E-2</c:v>
                </c:pt>
                <c:pt idx="14">
                  <c:v>6.3661977236758135E-2</c:v>
                </c:pt>
                <c:pt idx="15">
                  <c:v>4.3904811887419404E-2</c:v>
                </c:pt>
                <c:pt idx="16">
                  <c:v>3.1830988618379068E-2</c:v>
                </c:pt>
                <c:pt idx="17">
                  <c:v>2.4023387636512503E-2</c:v>
                </c:pt>
                <c:pt idx="18">
                  <c:v>1.8724110951987685E-2</c:v>
                </c:pt>
                <c:pt idx="19">
                  <c:v>1.4979288761590149E-2</c:v>
                </c:pt>
                <c:pt idx="20">
                  <c:v>1.2242687930145794E-2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76C5-44C6-88D7-DF2A9B73A5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9219816"/>
        <c:axId val="659221256"/>
      </c:scatterChart>
      <c:valAx>
        <c:axId val="659219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59221256"/>
        <c:crosses val="autoZero"/>
        <c:crossBetween val="midCat"/>
      </c:valAx>
      <c:valAx>
        <c:axId val="659221256"/>
        <c:scaling>
          <c:orientation val="minMax"/>
          <c:max val="0.4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dirty="0"/>
                  <a:t>確率密度 </a:t>
                </a:r>
                <a:r>
                  <a:rPr lang="en-US" dirty="0"/>
                  <a:t>f(x)</a:t>
                </a:r>
                <a:endParaRPr lang="ja-JP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59219816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774337945948928"/>
          <c:y val="0.23329391193553414"/>
          <c:w val="0.24649331931787877"/>
          <c:h val="0.363118514954151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1.png"/><Relationship Id="rId4" Type="http://schemas.openxmlformats.org/officeDocument/2006/relationships/image" Target="../media/image3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フローチャート: 代替処理 45">
            <a:extLst>
              <a:ext uri="{FF2B5EF4-FFF2-40B4-BE49-F238E27FC236}">
                <a16:creationId xmlns:a16="http://schemas.microsoft.com/office/drawing/2014/main" id="{C1DBBA9D-48E8-4BE0-70CF-C104FEE36093}"/>
              </a:ext>
            </a:extLst>
          </p:cNvPr>
          <p:cNvSpPr/>
          <p:nvPr/>
        </p:nvSpPr>
        <p:spPr>
          <a:xfrm>
            <a:off x="7813712" y="3578212"/>
            <a:ext cx="2932044" cy="1575844"/>
          </a:xfrm>
          <a:prstGeom prst="flowChartAlternate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/>
              <a:t>一つの母平均の検定と推定</a:t>
            </a:r>
            <a:endParaRPr kumimoji="1" lang="en-US" altLang="ja-JP" sz="1600" b="1" dirty="0"/>
          </a:p>
          <a:p>
            <a:pPr algn="ctr"/>
            <a:r>
              <a:rPr kumimoji="1" lang="en-US" altLang="ja-JP" sz="1600" b="1" dirty="0"/>
              <a:t>(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t </a:t>
            </a:r>
            <a:r>
              <a:rPr lang="ja-JP" altLang="en-US" sz="1600" b="1" dirty="0">
                <a:solidFill>
                  <a:schemeClr val="tx1"/>
                </a:solidFill>
              </a:rPr>
              <a:t>分布</a:t>
            </a:r>
            <a:r>
              <a:rPr kumimoji="1" lang="en-US" altLang="ja-JP" sz="1600" b="1" dirty="0"/>
              <a:t>)</a:t>
            </a:r>
            <a:endParaRPr kumimoji="1" lang="ja-JP" altLang="en-US" sz="1600" b="1" dirty="0"/>
          </a:p>
        </p:txBody>
      </p:sp>
      <p:sp>
        <p:nvSpPr>
          <p:cNvPr id="31" name="フローチャート: 代替処理 30">
            <a:extLst>
              <a:ext uri="{FF2B5EF4-FFF2-40B4-BE49-F238E27FC236}">
                <a16:creationId xmlns:a16="http://schemas.microsoft.com/office/drawing/2014/main" id="{7A8BCE68-C34C-DC7C-8E70-C515C3468032}"/>
              </a:ext>
            </a:extLst>
          </p:cNvPr>
          <p:cNvSpPr/>
          <p:nvPr/>
        </p:nvSpPr>
        <p:spPr>
          <a:xfrm>
            <a:off x="4905714" y="3707809"/>
            <a:ext cx="2199880" cy="1321220"/>
          </a:xfrm>
          <a:prstGeom prst="flowChartAlternate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/>
              <a:t>一つの母分散の検定</a:t>
            </a:r>
            <a:endParaRPr kumimoji="1" lang="en-US" altLang="ja-JP" sz="1600" b="1" dirty="0"/>
          </a:p>
          <a:p>
            <a:pPr algn="ctr"/>
            <a:r>
              <a:rPr kumimoji="1" lang="ja-JP" altLang="en-US" sz="1600" b="1" dirty="0"/>
              <a:t>と推定</a:t>
            </a:r>
            <a:r>
              <a:rPr kumimoji="1" lang="en-US" altLang="ja-JP" sz="1600" b="1" dirty="0"/>
              <a:t>(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χ</a:t>
            </a:r>
            <a:r>
              <a:rPr kumimoji="1" lang="en-US" altLang="ja-JP" sz="1600" b="1" baseline="30000" dirty="0">
                <a:solidFill>
                  <a:srgbClr val="FF0000"/>
                </a:solidFill>
              </a:rPr>
              <a:t>2</a:t>
            </a:r>
            <a:r>
              <a:rPr kumimoji="1" lang="ja-JP" altLang="en-US" sz="1600" b="1" dirty="0"/>
              <a:t>分布</a:t>
            </a:r>
            <a:r>
              <a:rPr kumimoji="1" lang="en-US" altLang="ja-JP" sz="1600" b="1" dirty="0"/>
              <a:t>)</a:t>
            </a:r>
            <a:endParaRPr kumimoji="1" lang="ja-JP" altLang="en-US" sz="1600" b="1" dirty="0"/>
          </a:p>
        </p:txBody>
      </p:sp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1F690848-74FC-6D4F-C52E-1FD5683765FD}"/>
              </a:ext>
            </a:extLst>
          </p:cNvPr>
          <p:cNvSpPr/>
          <p:nvPr/>
        </p:nvSpPr>
        <p:spPr>
          <a:xfrm>
            <a:off x="1207522" y="4150370"/>
            <a:ext cx="1008906" cy="44212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一標本</a:t>
            </a:r>
            <a:endParaRPr kumimoji="1" lang="ja-JP" altLang="en-US" sz="1600" b="1" dirty="0"/>
          </a:p>
        </p:txBody>
      </p:sp>
      <p:sp>
        <p:nvSpPr>
          <p:cNvPr id="32" name="フローチャート: 判断 31">
            <a:extLst>
              <a:ext uri="{FF2B5EF4-FFF2-40B4-BE49-F238E27FC236}">
                <a16:creationId xmlns:a16="http://schemas.microsoft.com/office/drawing/2014/main" id="{58EFA799-2D3F-4840-5CEB-9356C274B572}"/>
              </a:ext>
            </a:extLst>
          </p:cNvPr>
          <p:cNvSpPr/>
          <p:nvPr/>
        </p:nvSpPr>
        <p:spPr>
          <a:xfrm>
            <a:off x="2579198" y="3992942"/>
            <a:ext cx="1769164" cy="7569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母分散の検討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3AA4B22-6F4B-9DE3-D141-B5924F742AA0}"/>
              </a:ext>
            </a:extLst>
          </p:cNvPr>
          <p:cNvCxnSpPr>
            <a:cxnSpLocks/>
            <a:stCxn id="3" idx="3"/>
            <a:endCxn id="32" idx="1"/>
          </p:cNvCxnSpPr>
          <p:nvPr/>
        </p:nvCxnSpPr>
        <p:spPr>
          <a:xfrm flipV="1">
            <a:off x="2216428" y="4371433"/>
            <a:ext cx="3627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7F40D74F-5965-35CF-88FC-C46DE4E52118}"/>
              </a:ext>
            </a:extLst>
          </p:cNvPr>
          <p:cNvCxnSpPr>
            <a:cxnSpLocks/>
            <a:stCxn id="32" idx="0"/>
            <a:endCxn id="41" idx="1"/>
          </p:cNvCxnSpPr>
          <p:nvPr/>
        </p:nvCxnSpPr>
        <p:spPr>
          <a:xfrm rot="5400000" flipH="1" flipV="1">
            <a:off x="4924571" y="1105361"/>
            <a:ext cx="1426791" cy="4348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代替処理 40">
            <a:extLst>
              <a:ext uri="{FF2B5EF4-FFF2-40B4-BE49-F238E27FC236}">
                <a16:creationId xmlns:a16="http://schemas.microsoft.com/office/drawing/2014/main" id="{4AD2E36F-C14F-C380-D7E8-E44991607985}"/>
              </a:ext>
            </a:extLst>
          </p:cNvPr>
          <p:cNvSpPr/>
          <p:nvPr/>
        </p:nvSpPr>
        <p:spPr>
          <a:xfrm>
            <a:off x="7812152" y="1778229"/>
            <a:ext cx="2932044" cy="1575844"/>
          </a:xfrm>
          <a:prstGeom prst="flowChartAlternate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/>
              <a:t>一つの母平均の検定と推定</a:t>
            </a:r>
            <a:endParaRPr kumimoji="1" lang="en-US" altLang="ja-JP" sz="1600" b="1" dirty="0"/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(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正規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分布</a:t>
            </a:r>
            <a:r>
              <a:rPr kumimoji="1" lang="en-US" altLang="ja-JP" sz="1600" b="1" dirty="0"/>
              <a:t>)</a:t>
            </a:r>
            <a:endParaRPr kumimoji="1" lang="ja-JP" altLang="en-US" sz="16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FBE097-CBA5-6FA6-A710-4DBF77067691}"/>
              </a:ext>
            </a:extLst>
          </p:cNvPr>
          <p:cNvSpPr txBox="1"/>
          <p:nvPr/>
        </p:nvSpPr>
        <p:spPr>
          <a:xfrm>
            <a:off x="2906428" y="3548395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なし</a:t>
            </a:r>
            <a:endParaRPr kumimoji="1" lang="ja-JP" altLang="en-US" sz="1600" b="1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67DC312F-E0FD-8D6E-3CA4-3FC42493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505" y="2566151"/>
            <a:ext cx="1752845" cy="72400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03D11105-12DF-B96E-4AC7-182EB3EC9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394" y="4277687"/>
            <a:ext cx="1533739" cy="781159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FCF61764-E22A-E1F5-A48A-BEC360F7B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524" y="4285686"/>
            <a:ext cx="1483917" cy="643758"/>
          </a:xfrm>
          <a:prstGeom prst="rect">
            <a:avLst/>
          </a:prstGeom>
        </p:spPr>
      </p:pic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F060A40-794B-28A5-84AC-67FEB4111073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 flipV="1">
            <a:off x="4348362" y="4368419"/>
            <a:ext cx="557352" cy="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CC0833D-AFDD-134B-0D9C-6871D396DF9A}"/>
              </a:ext>
            </a:extLst>
          </p:cNvPr>
          <p:cNvSpPr txBox="1"/>
          <p:nvPr/>
        </p:nvSpPr>
        <p:spPr>
          <a:xfrm>
            <a:off x="4317882" y="4016824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あり</a:t>
            </a:r>
            <a:endParaRPr kumimoji="1" lang="ja-JP" altLang="en-US" sz="1600" b="1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B91882D-6A9B-1F05-1BC6-77BBD18E9CDB}"/>
              </a:ext>
            </a:extLst>
          </p:cNvPr>
          <p:cNvCxnSpPr>
            <a:cxnSpLocks/>
            <a:stCxn id="31" idx="3"/>
            <a:endCxn id="46" idx="1"/>
          </p:cNvCxnSpPr>
          <p:nvPr/>
        </p:nvCxnSpPr>
        <p:spPr>
          <a:xfrm flipV="1">
            <a:off x="7105594" y="4366134"/>
            <a:ext cx="708118" cy="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8E2C9F3-13B6-8A92-1F80-0BED9F6E1482}"/>
              </a:ext>
            </a:extLst>
          </p:cNvPr>
          <p:cNvSpPr txBox="1"/>
          <p:nvPr/>
        </p:nvSpPr>
        <p:spPr>
          <a:xfrm>
            <a:off x="650298" y="618904"/>
            <a:ext cx="6346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計量値の検定・推定フロー（一標本）</a:t>
            </a:r>
          </a:p>
        </p:txBody>
      </p:sp>
    </p:spTree>
    <p:extLst>
      <p:ext uri="{BB962C8B-B14F-4D97-AF65-F5344CB8AC3E}">
        <p14:creationId xmlns:p14="http://schemas.microsoft.com/office/powerpoint/2010/main" val="2458808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ja-JP" altLang="en-US" b="1" dirty="0"/>
                  <a:t>を求める</a:t>
                </a:r>
                <a:r>
                  <a:rPr kumimoji="1" lang="en-US" altLang="ja-JP" b="1" dirty="0"/>
                  <a:t>(</a:t>
                </a:r>
                <a:r>
                  <a:rPr kumimoji="1" lang="ja-JP" altLang="en-US" b="1" dirty="0"/>
                  <a:t>母分散</a:t>
                </a:r>
                <a:r>
                  <a:rPr kumimoji="1" lang="en-US" altLang="ja-JP" b="1" dirty="0"/>
                  <a:t>σ</a:t>
                </a:r>
                <a:r>
                  <a:rPr kumimoji="1" lang="en-US" altLang="ja-JP" b="1" baseline="30000" dirty="0"/>
                  <a:t>2</a:t>
                </a:r>
                <a:r>
                  <a:rPr kumimoji="1" lang="ja-JP" altLang="en-US" b="1" dirty="0"/>
                  <a:t>は既知</a:t>
                </a:r>
                <a:r>
                  <a:rPr lang="en-US" altLang="ja-JP" b="1" dirty="0"/>
                  <a:t>)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u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42E188-976D-CAB1-C5A8-30B1B287FADD}"/>
                  </a:ext>
                </a:extLst>
              </p:cNvPr>
              <p:cNvSpPr txBox="1"/>
              <p:nvPr/>
            </p:nvSpPr>
            <p:spPr>
              <a:xfrm>
                <a:off x="7116417" y="2474961"/>
                <a:ext cx="3038061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ja-JP" altLang="en-US" sz="4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ja-JP" sz="2400" i="1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42E188-976D-CAB1-C5A8-30B1B287F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417" y="2474961"/>
                <a:ext cx="3038061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2AA458E-046C-A761-0558-9F506C485A33}"/>
                  </a:ext>
                </a:extLst>
              </p:cNvPr>
              <p:cNvSpPr txBox="1"/>
              <p:nvPr/>
            </p:nvSpPr>
            <p:spPr>
              <a:xfrm>
                <a:off x="7407966" y="3429000"/>
                <a:ext cx="287903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ja-JP" sz="2000" i="1" dirty="0"/>
                  <a:t> </a:t>
                </a:r>
                <a:r>
                  <a:rPr lang="ja-JP" altLang="en-US" sz="2000" dirty="0"/>
                  <a:t>：母平均の推定値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：平均値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2AA458E-046C-A761-0558-9F506C485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966" y="3429000"/>
                <a:ext cx="2879033" cy="707886"/>
              </a:xfrm>
              <a:prstGeom prst="rect">
                <a:avLst/>
              </a:prstGeom>
              <a:blipFill>
                <a:blip r:embed="rId4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458B7B-C41C-E1E4-9994-DA156BDECC8F}"/>
              </a:ext>
            </a:extLst>
          </p:cNvPr>
          <p:cNvSpPr txBox="1"/>
          <p:nvPr/>
        </p:nvSpPr>
        <p:spPr>
          <a:xfrm>
            <a:off x="859024" y="491594"/>
            <a:ext cx="801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一つの母平均の検定と推定手順</a:t>
            </a:r>
            <a:r>
              <a:rPr kumimoji="1" lang="en-US" altLang="ja-JP" sz="2400" b="1" dirty="0"/>
              <a:t>(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正規</a:t>
            </a:r>
            <a:r>
              <a:rPr kumimoji="1" lang="ja-JP" altLang="en-US" sz="2400" b="1" dirty="0"/>
              <a:t>分布、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母分散既知</a:t>
            </a:r>
            <a:r>
              <a:rPr kumimoji="1" lang="en-US" altLang="ja-JP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7619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ja-JP" altLang="en-US" b="1" dirty="0"/>
                  <a:t>を求める</a:t>
                </a:r>
                <a:r>
                  <a:rPr kumimoji="1" lang="en-US" altLang="ja-JP" b="1" dirty="0"/>
                  <a:t>(</a:t>
                </a:r>
                <a:r>
                  <a:rPr kumimoji="1" lang="ja-JP" altLang="en-US" b="1" dirty="0"/>
                  <a:t>母分散</a:t>
                </a:r>
                <a:r>
                  <a:rPr kumimoji="1" lang="en-US" altLang="ja-JP" b="1" dirty="0"/>
                  <a:t>σ</a:t>
                </a:r>
                <a:r>
                  <a:rPr kumimoji="1" lang="en-US" altLang="ja-JP" b="1" baseline="30000" dirty="0"/>
                  <a:t>2</a:t>
                </a:r>
                <a:r>
                  <a:rPr kumimoji="1" lang="ja-JP" altLang="en-US" b="1" dirty="0"/>
                  <a:t>は既知</a:t>
                </a:r>
                <a:r>
                  <a:rPr lang="en-US" altLang="ja-JP" b="1" dirty="0"/>
                  <a:t>)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u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42E188-976D-CAB1-C5A8-30B1B287FADD}"/>
                  </a:ext>
                </a:extLst>
              </p:cNvPr>
              <p:cNvSpPr txBox="1"/>
              <p:nvPr/>
            </p:nvSpPr>
            <p:spPr>
              <a:xfrm>
                <a:off x="5950359" y="2052044"/>
                <a:ext cx="6019800" cy="1365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&lt;</m:t>
                      </m:r>
                      <m:acc>
                        <m:accPr>
                          <m:chr m:val="̂"/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̅"/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rad>
                        <m:radPr>
                          <m:degHide m:val="on"/>
                          <m:ctrlP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ja-JP" sz="1400" i="1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42E188-976D-CAB1-C5A8-30B1B287F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359" y="2052044"/>
                <a:ext cx="6019800" cy="1365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2AA458E-046C-A761-0558-9F506C485A33}"/>
                  </a:ext>
                </a:extLst>
              </p:cNvPr>
              <p:cNvSpPr txBox="1"/>
              <p:nvPr/>
            </p:nvSpPr>
            <p:spPr>
              <a:xfrm>
                <a:off x="6504962" y="1543500"/>
                <a:ext cx="5274365" cy="520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f>
                          <m:fPr>
                            <m:ctrlPr>
                              <a:rPr lang="en-US" altLang="ja-JP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ja-JP" alt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num>
                          <m:den>
                            <m:r>
                              <a:rPr lang="en-US" altLang="ja-JP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b>
                    </m:sSub>
                  </m:oMath>
                </a14:m>
                <a:r>
                  <a:rPr lang="ja-JP" altLang="en-US" sz="2000" b="1" dirty="0"/>
                  <a:t>は信頼係数</a:t>
                </a:r>
                <a:r>
                  <a:rPr lang="en-US" altLang="ja-JP" sz="2000" b="1" dirty="0"/>
                  <a:t>95%</a:t>
                </a:r>
                <a:r>
                  <a:rPr lang="ja-JP" altLang="en-US" sz="2000" b="1" dirty="0"/>
                  <a:t>の場合、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1.960</a:t>
                </a:r>
                <a:r>
                  <a:rPr lang="ja-JP" altLang="en-US" sz="2000" b="1" dirty="0"/>
                  <a:t>を用いる。</a:t>
                </a:r>
                <a:endParaRPr lang="en-US" altLang="ja-JP" sz="2000" b="1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2AA458E-046C-A761-0558-9F506C485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962" y="1543500"/>
                <a:ext cx="5274365" cy="520463"/>
              </a:xfrm>
              <a:prstGeom prst="rect">
                <a:avLst/>
              </a:prstGeom>
              <a:blipFill>
                <a:blip r:embed="rId4"/>
                <a:stretch>
                  <a:fillRect t="-3488" r="-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366851D-1D67-AB0A-5E18-84E466821E77}"/>
                  </a:ext>
                </a:extLst>
              </p:cNvPr>
              <p:cNvSpPr txBox="1"/>
              <p:nvPr/>
            </p:nvSpPr>
            <p:spPr>
              <a:xfrm>
                <a:off x="9274402" y="3593969"/>
                <a:ext cx="3120887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ja-JP" sz="2000" i="1" dirty="0"/>
                  <a:t>  </a:t>
                </a:r>
                <a:r>
                  <a:rPr lang="ja-JP" altLang="en-US" sz="2000" dirty="0"/>
                  <a:t>：母平均の推定値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 ：平均値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sz="2000" dirty="0"/>
                  <a:t> </a:t>
                </a:r>
                <a:r>
                  <a:rPr lang="ja-JP" altLang="en-US" sz="2000" dirty="0"/>
                  <a:t>：既知の母分散</a:t>
                </a:r>
                <a:endParaRPr lang="en-US" altLang="ja-JP" sz="2000" b="1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366851D-1D67-AB0A-5E18-84E466821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402" y="3593969"/>
                <a:ext cx="3120887" cy="1015663"/>
              </a:xfrm>
              <a:prstGeom prst="rect">
                <a:avLst/>
              </a:prstGeom>
              <a:blipFill>
                <a:blip r:embed="rId5"/>
                <a:stretch>
                  <a:fillRect t="-3012" b="-10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5CB24AB-D7B3-4A4F-5492-414055482614}"/>
              </a:ext>
            </a:extLst>
          </p:cNvPr>
          <p:cNvSpPr txBox="1"/>
          <p:nvPr/>
        </p:nvSpPr>
        <p:spPr>
          <a:xfrm>
            <a:off x="859024" y="491594"/>
            <a:ext cx="801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一つの母平均の検定と推定手順</a:t>
            </a:r>
            <a:r>
              <a:rPr kumimoji="1" lang="en-US" altLang="ja-JP" sz="2400" b="1" dirty="0"/>
              <a:t>(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正規</a:t>
            </a:r>
            <a:r>
              <a:rPr kumimoji="1" lang="ja-JP" altLang="en-US" sz="2400" b="1" dirty="0"/>
              <a:t>分布、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母分散既知</a:t>
            </a:r>
            <a:r>
              <a:rPr kumimoji="1" lang="en-US" altLang="ja-JP" sz="2400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E4C1D45-4975-3895-59BC-2891C0B81DF8}"/>
                  </a:ext>
                </a:extLst>
              </p:cNvPr>
              <p:cNvSpPr txBox="1"/>
              <p:nvPr/>
            </p:nvSpPr>
            <p:spPr>
              <a:xfrm>
                <a:off x="6037483" y="4617073"/>
                <a:ext cx="2639312" cy="1233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ja-JP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20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E4C1D45-4975-3895-59BC-2891C0B81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483" y="4617073"/>
                <a:ext cx="2639312" cy="12337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A4673C-F070-E870-D31D-A4BD58858BAE}"/>
              </a:ext>
            </a:extLst>
          </p:cNvPr>
          <p:cNvSpPr/>
          <p:nvPr/>
        </p:nvSpPr>
        <p:spPr>
          <a:xfrm>
            <a:off x="7397773" y="5060841"/>
            <a:ext cx="749531" cy="8079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B5E4816-2D49-4882-B1D2-DEB7AFE349BE}"/>
              </a:ext>
            </a:extLst>
          </p:cNvPr>
          <p:cNvCxnSpPr>
            <a:cxnSpLocks/>
          </p:cNvCxnSpPr>
          <p:nvPr/>
        </p:nvCxnSpPr>
        <p:spPr>
          <a:xfrm flipV="1">
            <a:off x="8147304" y="3355243"/>
            <a:ext cx="0" cy="17055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7F75AEF-D730-261A-9A89-0D57DAF30907}"/>
              </a:ext>
            </a:extLst>
          </p:cNvPr>
          <p:cNvSpPr txBox="1"/>
          <p:nvPr/>
        </p:nvSpPr>
        <p:spPr>
          <a:xfrm>
            <a:off x="6457510" y="3698971"/>
            <a:ext cx="16897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検定統計量の</a:t>
            </a:r>
            <a:endParaRPr lang="en-US" altLang="ja-JP" dirty="0"/>
          </a:p>
          <a:p>
            <a:pPr algn="ctr"/>
            <a:r>
              <a:rPr lang="ja-JP" altLang="en-US" dirty="0"/>
              <a:t>分母と同じ</a:t>
            </a:r>
          </a:p>
        </p:txBody>
      </p:sp>
    </p:spTree>
    <p:extLst>
      <p:ext uri="{BB962C8B-B14F-4D97-AF65-F5344CB8AC3E}">
        <p14:creationId xmlns:p14="http://schemas.microsoft.com/office/powerpoint/2010/main" val="93660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フローチャート: 代替処理 45">
            <a:extLst>
              <a:ext uri="{FF2B5EF4-FFF2-40B4-BE49-F238E27FC236}">
                <a16:creationId xmlns:a16="http://schemas.microsoft.com/office/drawing/2014/main" id="{C1DBBA9D-48E8-4BE0-70CF-C104FEE36093}"/>
              </a:ext>
            </a:extLst>
          </p:cNvPr>
          <p:cNvSpPr/>
          <p:nvPr/>
        </p:nvSpPr>
        <p:spPr>
          <a:xfrm>
            <a:off x="7813712" y="3578212"/>
            <a:ext cx="2932044" cy="1575844"/>
          </a:xfrm>
          <a:prstGeom prst="flowChartAlternateProcess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/>
              <a:t>一つの母平均の検定と推定</a:t>
            </a:r>
            <a:endParaRPr kumimoji="1" lang="en-US" altLang="ja-JP" sz="1600" b="1" dirty="0"/>
          </a:p>
          <a:p>
            <a:pPr algn="ctr"/>
            <a:r>
              <a:rPr kumimoji="1" lang="en-US" altLang="ja-JP" sz="1600" b="1" dirty="0"/>
              <a:t>(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t </a:t>
            </a:r>
            <a:r>
              <a:rPr lang="ja-JP" altLang="en-US" sz="1600" b="1" dirty="0">
                <a:solidFill>
                  <a:schemeClr val="tx1"/>
                </a:solidFill>
              </a:rPr>
              <a:t>分布</a:t>
            </a:r>
            <a:r>
              <a:rPr kumimoji="1" lang="en-US" altLang="ja-JP" sz="1600" b="1" dirty="0"/>
              <a:t>)</a:t>
            </a:r>
            <a:endParaRPr kumimoji="1" lang="ja-JP" altLang="en-US" sz="1600" b="1" dirty="0"/>
          </a:p>
        </p:txBody>
      </p:sp>
      <p:sp>
        <p:nvSpPr>
          <p:cNvPr id="31" name="フローチャート: 代替処理 30">
            <a:extLst>
              <a:ext uri="{FF2B5EF4-FFF2-40B4-BE49-F238E27FC236}">
                <a16:creationId xmlns:a16="http://schemas.microsoft.com/office/drawing/2014/main" id="{7A8BCE68-C34C-DC7C-8E70-C515C3468032}"/>
              </a:ext>
            </a:extLst>
          </p:cNvPr>
          <p:cNvSpPr/>
          <p:nvPr/>
        </p:nvSpPr>
        <p:spPr>
          <a:xfrm>
            <a:off x="4905714" y="3707809"/>
            <a:ext cx="2199880" cy="1321220"/>
          </a:xfrm>
          <a:prstGeom prst="flowChartAlternateProcess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/>
              <a:t>一つの母分散の検定</a:t>
            </a:r>
            <a:endParaRPr kumimoji="1" lang="en-US" altLang="ja-JP" sz="1600" b="1" dirty="0"/>
          </a:p>
          <a:p>
            <a:pPr algn="ctr"/>
            <a:r>
              <a:rPr kumimoji="1" lang="ja-JP" altLang="en-US" sz="1600" b="1" dirty="0"/>
              <a:t>と推定</a:t>
            </a:r>
            <a:r>
              <a:rPr kumimoji="1" lang="en-US" altLang="ja-JP" sz="1600" b="1" dirty="0"/>
              <a:t>(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χ</a:t>
            </a:r>
            <a:r>
              <a:rPr kumimoji="1" lang="en-US" altLang="ja-JP" sz="1600" b="1" baseline="30000" dirty="0">
                <a:solidFill>
                  <a:srgbClr val="FF0000"/>
                </a:solidFill>
              </a:rPr>
              <a:t>2</a:t>
            </a:r>
            <a:r>
              <a:rPr kumimoji="1" lang="ja-JP" altLang="en-US" sz="1600" b="1" dirty="0"/>
              <a:t>分布</a:t>
            </a:r>
            <a:r>
              <a:rPr kumimoji="1" lang="en-US" altLang="ja-JP" sz="1600" b="1" dirty="0"/>
              <a:t>)</a:t>
            </a:r>
            <a:endParaRPr kumimoji="1" lang="ja-JP" altLang="en-US" sz="1600" b="1" dirty="0"/>
          </a:p>
        </p:txBody>
      </p:sp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1F690848-74FC-6D4F-C52E-1FD5683765FD}"/>
              </a:ext>
            </a:extLst>
          </p:cNvPr>
          <p:cNvSpPr/>
          <p:nvPr/>
        </p:nvSpPr>
        <p:spPr>
          <a:xfrm>
            <a:off x="1207522" y="4150370"/>
            <a:ext cx="1008906" cy="44212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一標本</a:t>
            </a:r>
            <a:endParaRPr kumimoji="1" lang="ja-JP" altLang="en-US" sz="1600" b="1" dirty="0"/>
          </a:p>
        </p:txBody>
      </p:sp>
      <p:sp>
        <p:nvSpPr>
          <p:cNvPr id="32" name="フローチャート: 判断 31">
            <a:extLst>
              <a:ext uri="{FF2B5EF4-FFF2-40B4-BE49-F238E27FC236}">
                <a16:creationId xmlns:a16="http://schemas.microsoft.com/office/drawing/2014/main" id="{58EFA799-2D3F-4840-5CEB-9356C274B572}"/>
              </a:ext>
            </a:extLst>
          </p:cNvPr>
          <p:cNvSpPr/>
          <p:nvPr/>
        </p:nvSpPr>
        <p:spPr>
          <a:xfrm>
            <a:off x="2579198" y="3992942"/>
            <a:ext cx="1769164" cy="7569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母分散の検討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3AA4B22-6F4B-9DE3-D141-B5924F742AA0}"/>
              </a:ext>
            </a:extLst>
          </p:cNvPr>
          <p:cNvCxnSpPr>
            <a:cxnSpLocks/>
            <a:stCxn id="3" idx="3"/>
            <a:endCxn id="32" idx="1"/>
          </p:cNvCxnSpPr>
          <p:nvPr/>
        </p:nvCxnSpPr>
        <p:spPr>
          <a:xfrm flipV="1">
            <a:off x="2216428" y="4371433"/>
            <a:ext cx="3627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7F40D74F-5965-35CF-88FC-C46DE4E52118}"/>
              </a:ext>
            </a:extLst>
          </p:cNvPr>
          <p:cNvCxnSpPr>
            <a:cxnSpLocks/>
            <a:stCxn id="32" idx="0"/>
            <a:endCxn id="41" idx="1"/>
          </p:cNvCxnSpPr>
          <p:nvPr/>
        </p:nvCxnSpPr>
        <p:spPr>
          <a:xfrm rot="5400000" flipH="1" flipV="1">
            <a:off x="4924571" y="1105361"/>
            <a:ext cx="1426791" cy="4348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代替処理 40">
            <a:extLst>
              <a:ext uri="{FF2B5EF4-FFF2-40B4-BE49-F238E27FC236}">
                <a16:creationId xmlns:a16="http://schemas.microsoft.com/office/drawing/2014/main" id="{4AD2E36F-C14F-C380-D7E8-E44991607985}"/>
              </a:ext>
            </a:extLst>
          </p:cNvPr>
          <p:cNvSpPr/>
          <p:nvPr/>
        </p:nvSpPr>
        <p:spPr>
          <a:xfrm>
            <a:off x="7812152" y="1778229"/>
            <a:ext cx="2932044" cy="1575844"/>
          </a:xfrm>
          <a:prstGeom prst="flowChartAlternate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/>
              <a:t>一つの母平均の検定と推定</a:t>
            </a:r>
            <a:endParaRPr kumimoji="1" lang="en-US" altLang="ja-JP" sz="1600" b="1" dirty="0"/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(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正規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分布</a:t>
            </a:r>
            <a:r>
              <a:rPr kumimoji="1" lang="en-US" altLang="ja-JP" sz="1600" b="1" dirty="0"/>
              <a:t>)</a:t>
            </a:r>
            <a:endParaRPr kumimoji="1" lang="ja-JP" altLang="en-US" sz="16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FBE097-CBA5-6FA6-A710-4DBF77067691}"/>
              </a:ext>
            </a:extLst>
          </p:cNvPr>
          <p:cNvSpPr txBox="1"/>
          <p:nvPr/>
        </p:nvSpPr>
        <p:spPr>
          <a:xfrm>
            <a:off x="2906428" y="3548395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なし</a:t>
            </a:r>
            <a:endParaRPr kumimoji="1" lang="ja-JP" altLang="en-US" sz="1600" b="1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67DC312F-E0FD-8D6E-3CA4-3FC42493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505" y="2566151"/>
            <a:ext cx="1752845" cy="72400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03D11105-12DF-B96E-4AC7-182EB3EC9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394" y="4277687"/>
            <a:ext cx="1533739" cy="781159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FCF61764-E22A-E1F5-A48A-BEC360F7B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524" y="4285686"/>
            <a:ext cx="1483917" cy="643758"/>
          </a:xfrm>
          <a:prstGeom prst="rect">
            <a:avLst/>
          </a:prstGeom>
        </p:spPr>
      </p:pic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F060A40-794B-28A5-84AC-67FEB4111073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 flipV="1">
            <a:off x="4348362" y="4368419"/>
            <a:ext cx="557352" cy="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CC0833D-AFDD-134B-0D9C-6871D396DF9A}"/>
              </a:ext>
            </a:extLst>
          </p:cNvPr>
          <p:cNvSpPr txBox="1"/>
          <p:nvPr/>
        </p:nvSpPr>
        <p:spPr>
          <a:xfrm>
            <a:off x="4317882" y="4016824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あり</a:t>
            </a:r>
            <a:endParaRPr kumimoji="1" lang="ja-JP" altLang="en-US" sz="1600" b="1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B91882D-6A9B-1F05-1BC6-77BBD18E9CDB}"/>
              </a:ext>
            </a:extLst>
          </p:cNvPr>
          <p:cNvCxnSpPr>
            <a:cxnSpLocks/>
            <a:stCxn id="31" idx="3"/>
            <a:endCxn id="46" idx="1"/>
          </p:cNvCxnSpPr>
          <p:nvPr/>
        </p:nvCxnSpPr>
        <p:spPr>
          <a:xfrm flipV="1">
            <a:off x="7105594" y="4366134"/>
            <a:ext cx="708118" cy="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8E2C9F3-13B6-8A92-1F80-0BED9F6E1482}"/>
              </a:ext>
            </a:extLst>
          </p:cNvPr>
          <p:cNvSpPr txBox="1"/>
          <p:nvPr/>
        </p:nvSpPr>
        <p:spPr>
          <a:xfrm>
            <a:off x="650298" y="618904"/>
            <a:ext cx="6346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計量値の検定・推定フロー（一標本）</a:t>
            </a:r>
          </a:p>
        </p:txBody>
      </p:sp>
    </p:spTree>
    <p:extLst>
      <p:ext uri="{BB962C8B-B14F-4D97-AF65-F5344CB8AC3E}">
        <p14:creationId xmlns:p14="http://schemas.microsoft.com/office/powerpoint/2010/main" val="1229428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DA89E5-2A3D-0BC4-856C-1BFC31FDDDE6}"/>
              </a:ext>
            </a:extLst>
          </p:cNvPr>
          <p:cNvSpPr txBox="1"/>
          <p:nvPr/>
        </p:nvSpPr>
        <p:spPr>
          <a:xfrm>
            <a:off x="859025" y="491594"/>
            <a:ext cx="625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一つの母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分散</a:t>
            </a:r>
            <a:r>
              <a:rPr kumimoji="1" lang="ja-JP" altLang="en-US" sz="2400" b="1" dirty="0"/>
              <a:t>の検定と推定</a:t>
            </a:r>
            <a:r>
              <a:rPr kumimoji="1" lang="en-US" altLang="ja-JP" sz="2400" b="1" dirty="0"/>
              <a:t>(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χ</a:t>
            </a:r>
            <a:r>
              <a:rPr kumimoji="1" lang="en-US" altLang="ja-JP" sz="2400" b="1" baseline="30000" dirty="0">
                <a:solidFill>
                  <a:srgbClr val="FF0000"/>
                </a:solidFill>
              </a:rPr>
              <a:t>2</a:t>
            </a:r>
            <a:r>
              <a:rPr kumimoji="1" lang="ja-JP" altLang="en-US" sz="2400" b="1" dirty="0"/>
              <a:t>分布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2C9135A9-F728-946B-60ED-0D15E1CE5547}"/>
              </a:ext>
            </a:extLst>
          </p:cNvPr>
          <p:cNvSpPr/>
          <p:nvPr/>
        </p:nvSpPr>
        <p:spPr>
          <a:xfrm>
            <a:off x="1148024" y="139319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①基本統計量</a:t>
            </a:r>
            <a:r>
              <a:rPr lang="en-US" altLang="ja-JP" b="1" i="1" dirty="0"/>
              <a:t>S </a:t>
            </a:r>
            <a:r>
              <a:rPr lang="en-US" altLang="ja-JP" b="1" dirty="0"/>
              <a:t>(</a:t>
            </a:r>
            <a:r>
              <a:rPr lang="ja-JP" altLang="en-US" b="1" dirty="0"/>
              <a:t>平方和</a:t>
            </a:r>
            <a:r>
              <a:rPr lang="en-US" altLang="ja-JP" b="1" dirty="0"/>
              <a:t>)</a:t>
            </a:r>
            <a:r>
              <a:rPr kumimoji="1" lang="ja-JP" altLang="en-US" b="1" dirty="0"/>
              <a:t>を求める</a:t>
            </a: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4F52C4BD-0855-8248-134E-B9B0076E4F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340520"/>
              </p:ext>
            </p:extLst>
          </p:nvPr>
        </p:nvGraphicFramePr>
        <p:xfrm>
          <a:off x="6096000" y="1624027"/>
          <a:ext cx="5512904" cy="3667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2826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2C9135A9-F728-946B-60ED-0D15E1CE5547}"/>
              </a:ext>
            </a:extLst>
          </p:cNvPr>
          <p:cNvSpPr/>
          <p:nvPr/>
        </p:nvSpPr>
        <p:spPr>
          <a:xfrm>
            <a:off x="1148024" y="1393195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①基本統計量</a:t>
            </a:r>
            <a:r>
              <a:rPr lang="en-US" altLang="ja-JP" b="1" i="1" dirty="0"/>
              <a:t>S </a:t>
            </a:r>
            <a:r>
              <a:rPr lang="en-US" altLang="ja-JP" b="1" dirty="0"/>
              <a:t>(</a:t>
            </a:r>
            <a:r>
              <a:rPr lang="ja-JP" altLang="en-US" b="1" dirty="0"/>
              <a:t>平方和</a:t>
            </a:r>
            <a:r>
              <a:rPr lang="en-US" altLang="ja-JP" b="1" dirty="0"/>
              <a:t>)</a:t>
            </a:r>
            <a:r>
              <a:rPr kumimoji="1" lang="ja-JP" altLang="en-US" b="1" dirty="0"/>
              <a:t>を求める</a:t>
            </a: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89A148D-6E0E-EC8B-5D94-E8DA13129914}"/>
                  </a:ext>
                </a:extLst>
              </p:cNvPr>
              <p:cNvSpPr txBox="1"/>
              <p:nvPr/>
            </p:nvSpPr>
            <p:spPr>
              <a:xfrm>
                <a:off x="7025546" y="2318395"/>
                <a:ext cx="3728594" cy="1171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altLang="ja-JP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r>
                                            <a:rPr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89A148D-6E0E-EC8B-5D94-E8DA1312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546" y="2318395"/>
                <a:ext cx="3728594" cy="1171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F02645-2A99-4DF7-B5C2-AF50AB665974}"/>
              </a:ext>
            </a:extLst>
          </p:cNvPr>
          <p:cNvSpPr txBox="1"/>
          <p:nvPr/>
        </p:nvSpPr>
        <p:spPr>
          <a:xfrm>
            <a:off x="8036592" y="3706935"/>
            <a:ext cx="21013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i="1" dirty="0"/>
              <a:t>x </a:t>
            </a:r>
            <a:r>
              <a:rPr lang="ja-JP" altLang="en-US" sz="2400" dirty="0"/>
              <a:t>：データ</a:t>
            </a:r>
            <a:endParaRPr lang="en-US" altLang="ja-JP" sz="2400" dirty="0"/>
          </a:p>
          <a:p>
            <a:r>
              <a:rPr lang="en-US" altLang="ja-JP" sz="2400" i="1" dirty="0"/>
              <a:t>S </a:t>
            </a:r>
            <a:r>
              <a:rPr lang="ja-JP" altLang="en-US" sz="2400" dirty="0"/>
              <a:t>：平方和</a:t>
            </a:r>
            <a:endParaRPr lang="en-US" altLang="ja-JP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EB5A828-0C7E-6C75-F317-B0BDFE62ACBB}"/>
              </a:ext>
            </a:extLst>
          </p:cNvPr>
          <p:cNvSpPr txBox="1"/>
          <p:nvPr/>
        </p:nvSpPr>
        <p:spPr>
          <a:xfrm>
            <a:off x="859025" y="491594"/>
            <a:ext cx="625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一つの母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分散</a:t>
            </a:r>
            <a:r>
              <a:rPr kumimoji="1" lang="ja-JP" altLang="en-US" sz="2400" b="1" dirty="0"/>
              <a:t>の検定と推定</a:t>
            </a:r>
            <a:r>
              <a:rPr kumimoji="1" lang="en-US" altLang="ja-JP" sz="2400" b="1" dirty="0"/>
              <a:t>(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χ</a:t>
            </a:r>
            <a:r>
              <a:rPr kumimoji="1" lang="en-US" altLang="ja-JP" sz="2400" b="1" baseline="30000" dirty="0">
                <a:solidFill>
                  <a:srgbClr val="FF0000"/>
                </a:solidFill>
              </a:rPr>
              <a:t>2</a:t>
            </a:r>
            <a:r>
              <a:rPr kumimoji="1" lang="ja-JP" altLang="en-US" sz="2400" b="1" dirty="0"/>
              <a:t>分布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2181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2C75562-311B-3D98-ED6A-BC0F9D325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000" y="3686573"/>
            <a:ext cx="3412932" cy="255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D701669-E018-E655-33E3-822C20CEF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49" y="3686573"/>
            <a:ext cx="1387033" cy="159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372FD28-1D9F-3EC3-4626-B80E7ADE5432}"/>
                  </a:ext>
                </a:extLst>
              </p:cNvPr>
              <p:cNvSpPr txBox="1"/>
              <p:nvPr/>
            </p:nvSpPr>
            <p:spPr>
              <a:xfrm>
                <a:off x="1245976" y="678679"/>
                <a:ext cx="7604090" cy="871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pt-BR" altLang="ja-JP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ja-JP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ja-JP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altLang="ja-JP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altLang="ja-JP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altLang="ja-JP" sz="20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2000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2000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ja-JP" alt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372FD28-1D9F-3EC3-4626-B80E7ADE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976" y="678679"/>
                <a:ext cx="7604090" cy="871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082C76D-DC00-DF55-04CA-8AB636C26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790" y="4867193"/>
            <a:ext cx="2221942" cy="121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13CEAE-E4F1-136A-62AB-F1C10C1042DE}"/>
              </a:ext>
            </a:extLst>
          </p:cNvPr>
          <p:cNvSpPr txBox="1"/>
          <p:nvPr/>
        </p:nvSpPr>
        <p:spPr>
          <a:xfrm>
            <a:off x="1516135" y="1549815"/>
            <a:ext cx="96765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4000" dirty="0">
                <a:solidFill>
                  <a:srgbClr val="FF0000"/>
                </a:solidFill>
              </a:rPr>
              <a:t>庭</a:t>
            </a:r>
            <a:r>
              <a:rPr lang="ja-JP" altLang="en-US" sz="4000" dirty="0"/>
              <a:t>（二乗の和）でドン</a:t>
            </a:r>
            <a:r>
              <a:rPr lang="ja-JP" altLang="en-US" sz="4000" dirty="0">
                <a:solidFill>
                  <a:srgbClr val="FF0000"/>
                </a:solidFill>
              </a:rPr>
              <a:t>引き</a:t>
            </a:r>
            <a:r>
              <a:rPr lang="ja-JP" altLang="en-US" sz="4000" dirty="0"/>
              <a:t>（引き算）、</a:t>
            </a:r>
            <a:endParaRPr lang="en-US" altLang="ja-JP" sz="4000" dirty="0"/>
          </a:p>
          <a:p>
            <a:pPr algn="ctr"/>
            <a:r>
              <a:rPr lang="ja-JP" altLang="en-US" sz="4000" dirty="0">
                <a:solidFill>
                  <a:srgbClr val="FF0000"/>
                </a:solidFill>
              </a:rPr>
              <a:t>三分</a:t>
            </a:r>
            <a:r>
              <a:rPr lang="ja-JP" altLang="en-US" sz="4000" dirty="0"/>
              <a:t>（サンプル分）の</a:t>
            </a:r>
            <a:r>
              <a:rPr lang="ja-JP" altLang="en-US" sz="4000" dirty="0">
                <a:solidFill>
                  <a:srgbClr val="FF0000"/>
                </a:solidFill>
              </a:rPr>
              <a:t>ワニ</a:t>
            </a:r>
            <a:r>
              <a:rPr lang="ja-JP" altLang="en-US" sz="4000" dirty="0"/>
              <a:t>（和の二乗）</a:t>
            </a: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7D0F4D31-50BF-0D7E-61FD-9BB3FA42ECAB}"/>
              </a:ext>
            </a:extLst>
          </p:cNvPr>
          <p:cNvSpPr/>
          <p:nvPr/>
        </p:nvSpPr>
        <p:spPr>
          <a:xfrm>
            <a:off x="8007382" y="3382107"/>
            <a:ext cx="2221942" cy="753626"/>
          </a:xfrm>
          <a:prstGeom prst="wedgeRectCallout">
            <a:avLst>
              <a:gd name="adj1" fmla="val -57012"/>
              <a:gd name="adj2" fmla="val 10516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三分の一にカット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82A4CDF-F997-6C09-E933-58F91651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486" y="4484797"/>
            <a:ext cx="1159704" cy="13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223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2C9135A9-F728-946B-60ED-0D15E1CE5547}"/>
              </a:ext>
            </a:extLst>
          </p:cNvPr>
          <p:cNvSpPr/>
          <p:nvPr/>
        </p:nvSpPr>
        <p:spPr>
          <a:xfrm>
            <a:off x="1148024" y="1393195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①基本統計量</a:t>
            </a:r>
            <a:r>
              <a:rPr lang="en-US" altLang="ja-JP" b="1" i="1" dirty="0"/>
              <a:t>S </a:t>
            </a:r>
            <a:r>
              <a:rPr lang="en-US" altLang="ja-JP" b="1" dirty="0"/>
              <a:t>(</a:t>
            </a:r>
            <a:r>
              <a:rPr lang="ja-JP" altLang="en-US" b="1" dirty="0"/>
              <a:t>平方和</a:t>
            </a:r>
            <a:r>
              <a:rPr lang="en-US" altLang="ja-JP" b="1" dirty="0"/>
              <a:t>)</a:t>
            </a:r>
            <a:r>
              <a:rPr kumimoji="1" lang="ja-JP" altLang="en-US" b="1" dirty="0"/>
              <a:t>を求める</a:t>
            </a: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F900673-50B7-143E-0B36-1D681F652128}"/>
              </a:ext>
            </a:extLst>
          </p:cNvPr>
          <p:cNvSpPr txBox="1"/>
          <p:nvPr/>
        </p:nvSpPr>
        <p:spPr>
          <a:xfrm>
            <a:off x="6635174" y="2063963"/>
            <a:ext cx="46663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(</a:t>
            </a:r>
            <a:r>
              <a:rPr lang="ja-JP" altLang="en-US" sz="2400" dirty="0"/>
              <a:t>両側検定</a:t>
            </a:r>
            <a:r>
              <a:rPr lang="en-US" altLang="ja-JP" sz="2400" dirty="0"/>
              <a:t>)</a:t>
            </a:r>
          </a:p>
          <a:p>
            <a:r>
              <a:rPr lang="en-US" altLang="ja-JP" sz="2400" dirty="0"/>
              <a:t>H</a:t>
            </a:r>
            <a:r>
              <a:rPr lang="en-US" altLang="ja-JP" sz="2400" baseline="-25000" dirty="0"/>
              <a:t>0</a:t>
            </a:r>
            <a:r>
              <a:rPr lang="ja-JP" altLang="en-US" sz="2400" dirty="0"/>
              <a:t>：</a:t>
            </a:r>
            <a:r>
              <a:rPr lang="en-US" altLang="ja-JP" sz="2400" i="1" dirty="0"/>
              <a:t>σ</a:t>
            </a:r>
            <a:r>
              <a:rPr lang="en-US" altLang="ja-JP" sz="2400" baseline="30000" dirty="0"/>
              <a:t>2</a:t>
            </a:r>
            <a:r>
              <a:rPr lang="en-US" altLang="ja-JP" sz="2400" dirty="0"/>
              <a:t> = </a:t>
            </a:r>
            <a:r>
              <a:rPr lang="en-US" altLang="ja-JP" sz="2400" i="1" dirty="0"/>
              <a:t>σ</a:t>
            </a:r>
            <a:r>
              <a:rPr lang="en-US" altLang="ja-JP" sz="2400" baseline="-25000" dirty="0"/>
              <a:t>0</a:t>
            </a:r>
            <a:r>
              <a:rPr lang="en-US" altLang="ja-JP" sz="2400" baseline="30000" dirty="0"/>
              <a:t>2</a:t>
            </a:r>
            <a:r>
              <a:rPr lang="ja-JP" altLang="en-US" sz="2400" dirty="0"/>
              <a:t>　</a:t>
            </a:r>
            <a:r>
              <a:rPr lang="en-US" altLang="ja-JP" sz="2400" dirty="0"/>
              <a:t> H</a:t>
            </a:r>
            <a:r>
              <a:rPr lang="en-US" altLang="ja-JP" sz="2400" baseline="-25000" dirty="0"/>
              <a:t>1 </a:t>
            </a:r>
            <a:r>
              <a:rPr lang="ja-JP" altLang="en-US" sz="2400" dirty="0"/>
              <a:t>：</a:t>
            </a:r>
            <a:r>
              <a:rPr lang="en-US" altLang="ja-JP" sz="2400" i="1" dirty="0"/>
              <a:t>σ</a:t>
            </a:r>
            <a:r>
              <a:rPr lang="en-US" altLang="ja-JP" sz="2400" dirty="0"/>
              <a:t> </a:t>
            </a:r>
            <a:r>
              <a:rPr lang="ja-JP" altLang="en-US" sz="2400" dirty="0"/>
              <a:t>≠ </a:t>
            </a:r>
            <a:r>
              <a:rPr lang="en-US" altLang="ja-JP" sz="2400" i="1" dirty="0"/>
              <a:t>σ</a:t>
            </a:r>
            <a:r>
              <a:rPr lang="en-US" altLang="ja-JP" sz="2400" baseline="-25000" dirty="0"/>
              <a:t>0</a:t>
            </a:r>
            <a:r>
              <a:rPr lang="en-US" altLang="ja-JP" sz="2400" baseline="30000" dirty="0"/>
              <a:t>2</a:t>
            </a:r>
            <a:endParaRPr lang="en-US" altLang="ja-JP" sz="2400" dirty="0"/>
          </a:p>
          <a:p>
            <a:endParaRPr lang="en-US" altLang="ja-JP" sz="2400" i="1" dirty="0"/>
          </a:p>
          <a:p>
            <a:r>
              <a:rPr lang="en-US" altLang="ja-JP" sz="2400" dirty="0"/>
              <a:t>(</a:t>
            </a:r>
            <a:r>
              <a:rPr lang="ja-JP" altLang="en-US" sz="2400" dirty="0"/>
              <a:t>右片側検定</a:t>
            </a:r>
            <a:r>
              <a:rPr lang="en-US" altLang="ja-JP" sz="2400" dirty="0"/>
              <a:t>)</a:t>
            </a:r>
          </a:p>
          <a:p>
            <a:r>
              <a:rPr lang="en-US" altLang="ja-JP" sz="2400" dirty="0"/>
              <a:t>H</a:t>
            </a:r>
            <a:r>
              <a:rPr lang="en-US" altLang="ja-JP" sz="2400" baseline="-25000" dirty="0"/>
              <a:t>0</a:t>
            </a:r>
            <a:r>
              <a:rPr lang="ja-JP" altLang="en-US" sz="2400" dirty="0"/>
              <a:t>：</a:t>
            </a:r>
            <a:r>
              <a:rPr lang="en-US" altLang="ja-JP" sz="2400" i="1" dirty="0"/>
              <a:t>σ</a:t>
            </a:r>
            <a:r>
              <a:rPr lang="en-US" altLang="ja-JP" sz="2400" baseline="30000" dirty="0"/>
              <a:t>2</a:t>
            </a:r>
            <a:r>
              <a:rPr lang="en-US" altLang="ja-JP" sz="2400" dirty="0"/>
              <a:t> = </a:t>
            </a:r>
            <a:r>
              <a:rPr lang="en-US" altLang="ja-JP" sz="2400" i="1" dirty="0"/>
              <a:t>σ</a:t>
            </a:r>
            <a:r>
              <a:rPr lang="en-US" altLang="ja-JP" sz="2400" baseline="-25000" dirty="0"/>
              <a:t>0</a:t>
            </a:r>
            <a:r>
              <a:rPr lang="en-US" altLang="ja-JP" sz="2400" baseline="30000" dirty="0"/>
              <a:t>2</a:t>
            </a:r>
            <a:r>
              <a:rPr lang="ja-JP" altLang="en-US" sz="2400" dirty="0"/>
              <a:t>　</a:t>
            </a:r>
            <a:r>
              <a:rPr lang="en-US" altLang="ja-JP" sz="2400" dirty="0"/>
              <a:t> H</a:t>
            </a:r>
            <a:r>
              <a:rPr lang="en-US" altLang="ja-JP" sz="2400" baseline="-25000" dirty="0"/>
              <a:t>1 </a:t>
            </a:r>
            <a:r>
              <a:rPr lang="ja-JP" altLang="en-US" sz="2400" dirty="0"/>
              <a:t>：</a:t>
            </a:r>
            <a:r>
              <a:rPr lang="en-US" altLang="ja-JP" sz="2400" i="1" dirty="0"/>
              <a:t>σ</a:t>
            </a:r>
            <a:r>
              <a:rPr lang="en-US" altLang="ja-JP" sz="2400" dirty="0"/>
              <a:t> &gt;</a:t>
            </a:r>
            <a:r>
              <a:rPr lang="ja-JP" altLang="en-US" sz="2400" dirty="0"/>
              <a:t> </a:t>
            </a:r>
            <a:r>
              <a:rPr lang="en-US" altLang="ja-JP" sz="2400" i="1" dirty="0"/>
              <a:t>σ</a:t>
            </a:r>
            <a:r>
              <a:rPr lang="en-US" altLang="ja-JP" sz="2400" baseline="-25000" dirty="0"/>
              <a:t>0</a:t>
            </a:r>
            <a:r>
              <a:rPr lang="en-US" altLang="ja-JP" sz="2400" baseline="30000" dirty="0"/>
              <a:t>2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(</a:t>
            </a:r>
            <a:r>
              <a:rPr lang="ja-JP" altLang="en-US" sz="2400" dirty="0"/>
              <a:t>左片側検定</a:t>
            </a:r>
            <a:r>
              <a:rPr lang="en-US" altLang="ja-JP" sz="2400" dirty="0"/>
              <a:t>)</a:t>
            </a:r>
          </a:p>
          <a:p>
            <a:r>
              <a:rPr lang="en-US" altLang="ja-JP" sz="2400" dirty="0"/>
              <a:t>H</a:t>
            </a:r>
            <a:r>
              <a:rPr lang="en-US" altLang="ja-JP" sz="2400" baseline="-25000" dirty="0"/>
              <a:t>0</a:t>
            </a:r>
            <a:r>
              <a:rPr lang="ja-JP" altLang="en-US" sz="2400" dirty="0"/>
              <a:t>：</a:t>
            </a:r>
            <a:r>
              <a:rPr lang="en-US" altLang="ja-JP" sz="2400" i="1" dirty="0"/>
              <a:t>σ</a:t>
            </a:r>
            <a:r>
              <a:rPr lang="en-US" altLang="ja-JP" sz="2400" baseline="30000" dirty="0"/>
              <a:t>2</a:t>
            </a:r>
            <a:r>
              <a:rPr lang="en-US" altLang="ja-JP" sz="2400" dirty="0"/>
              <a:t> = </a:t>
            </a:r>
            <a:r>
              <a:rPr lang="en-US" altLang="ja-JP" sz="2400" i="1" dirty="0"/>
              <a:t>σ</a:t>
            </a:r>
            <a:r>
              <a:rPr lang="en-US" altLang="ja-JP" sz="2400" baseline="-25000" dirty="0"/>
              <a:t>0</a:t>
            </a:r>
            <a:r>
              <a:rPr lang="en-US" altLang="ja-JP" sz="2400" baseline="30000" dirty="0"/>
              <a:t>2</a:t>
            </a:r>
            <a:r>
              <a:rPr lang="ja-JP" altLang="en-US" sz="2400" dirty="0"/>
              <a:t>　</a:t>
            </a:r>
            <a:r>
              <a:rPr lang="en-US" altLang="ja-JP" sz="2400" dirty="0"/>
              <a:t> H</a:t>
            </a:r>
            <a:r>
              <a:rPr lang="en-US" altLang="ja-JP" sz="2400" baseline="-25000" dirty="0"/>
              <a:t>1 </a:t>
            </a:r>
            <a:r>
              <a:rPr lang="ja-JP" altLang="en-US" sz="2400" dirty="0"/>
              <a:t>：</a:t>
            </a:r>
            <a:r>
              <a:rPr lang="en-US" altLang="ja-JP" sz="2400" i="1" dirty="0"/>
              <a:t>σ</a:t>
            </a:r>
            <a:r>
              <a:rPr lang="en-US" altLang="ja-JP" sz="2400" dirty="0"/>
              <a:t> &gt;</a:t>
            </a:r>
            <a:r>
              <a:rPr lang="ja-JP" altLang="en-US" sz="2400" dirty="0"/>
              <a:t> </a:t>
            </a:r>
            <a:r>
              <a:rPr lang="en-US" altLang="ja-JP" sz="2400" i="1" dirty="0"/>
              <a:t>σ</a:t>
            </a:r>
            <a:r>
              <a:rPr lang="en-US" altLang="ja-JP" sz="2400" baseline="-25000" dirty="0"/>
              <a:t>0</a:t>
            </a:r>
            <a:r>
              <a:rPr lang="en-US" altLang="ja-JP" sz="2400" baseline="30000" dirty="0"/>
              <a:t>2</a:t>
            </a:r>
            <a:endParaRPr lang="en-US" altLang="ja-JP" sz="2400" dirty="0"/>
          </a:p>
          <a:p>
            <a:r>
              <a:rPr lang="en-US" altLang="ja-JP" sz="2400" i="1" dirty="0"/>
              <a:t> </a:t>
            </a:r>
            <a:endParaRPr lang="en-US" altLang="ja-JP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9786A62-43DC-20F6-C262-AA42C78FC443}"/>
              </a:ext>
            </a:extLst>
          </p:cNvPr>
          <p:cNvSpPr txBox="1"/>
          <p:nvPr/>
        </p:nvSpPr>
        <p:spPr>
          <a:xfrm>
            <a:off x="8120269" y="953259"/>
            <a:ext cx="35911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i="1" dirty="0"/>
              <a:t>σ</a:t>
            </a:r>
            <a:r>
              <a:rPr lang="en-US" altLang="ja-JP" sz="2400" baseline="-25000" dirty="0"/>
              <a:t>0</a:t>
            </a:r>
            <a:r>
              <a:rPr lang="en-US" altLang="ja-JP" sz="2400" baseline="30000" dirty="0"/>
              <a:t>2 </a:t>
            </a:r>
            <a:r>
              <a:rPr lang="ja-JP" altLang="en-US" sz="2400" dirty="0"/>
              <a:t>：変化前の母分散</a:t>
            </a:r>
            <a:endParaRPr lang="en-US" altLang="ja-JP" sz="2400" dirty="0"/>
          </a:p>
          <a:p>
            <a:r>
              <a:rPr lang="en-US" altLang="ja-JP" sz="2400" i="1" dirty="0"/>
              <a:t>σ</a:t>
            </a:r>
            <a:r>
              <a:rPr lang="en-US" altLang="ja-JP" sz="2400" baseline="30000" dirty="0"/>
              <a:t>2   </a:t>
            </a:r>
            <a:r>
              <a:rPr lang="ja-JP" altLang="en-US" sz="2400" dirty="0"/>
              <a:t>：変化</a:t>
            </a:r>
            <a:r>
              <a:rPr lang="ja-JP" altLang="en-US" sz="2400" dirty="0">
                <a:solidFill>
                  <a:srgbClr val="FF0000"/>
                </a:solidFill>
              </a:rPr>
              <a:t>後</a:t>
            </a:r>
            <a:r>
              <a:rPr lang="ja-JP" altLang="en-US" sz="2400" dirty="0"/>
              <a:t>の母分散</a:t>
            </a:r>
            <a:endParaRPr lang="en-US" altLang="ja-JP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B9BF68F-9F7E-FADF-A9D4-6E7D773D1348}"/>
              </a:ext>
            </a:extLst>
          </p:cNvPr>
          <p:cNvSpPr txBox="1"/>
          <p:nvPr/>
        </p:nvSpPr>
        <p:spPr>
          <a:xfrm>
            <a:off x="7013715" y="5390673"/>
            <a:ext cx="44659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※</a:t>
            </a:r>
            <a:r>
              <a:rPr lang="en-US" altLang="ja-JP" sz="2000" b="1" i="1" dirty="0"/>
              <a:t>σ</a:t>
            </a:r>
            <a:r>
              <a:rPr lang="en-US" altLang="ja-JP" sz="2000" b="1" baseline="-25000" dirty="0"/>
              <a:t>0</a:t>
            </a:r>
            <a:r>
              <a:rPr lang="en-US" altLang="ja-JP" sz="2000" b="1" baseline="30000" dirty="0"/>
              <a:t>2 </a:t>
            </a:r>
            <a:r>
              <a:rPr lang="ja-JP" altLang="en-US" sz="2000" b="1" dirty="0"/>
              <a:t>は指定された値を使用する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69774C6-C2AA-75AE-6DE6-35B2E1CB817C}"/>
              </a:ext>
            </a:extLst>
          </p:cNvPr>
          <p:cNvSpPr txBox="1"/>
          <p:nvPr/>
        </p:nvSpPr>
        <p:spPr>
          <a:xfrm>
            <a:off x="859025" y="491594"/>
            <a:ext cx="625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一つの母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分散</a:t>
            </a:r>
            <a:r>
              <a:rPr kumimoji="1" lang="ja-JP" altLang="en-US" sz="2400" b="1" dirty="0"/>
              <a:t>の検定と推定</a:t>
            </a:r>
            <a:r>
              <a:rPr kumimoji="1" lang="en-US" altLang="ja-JP" sz="2400" b="1" dirty="0"/>
              <a:t>(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χ</a:t>
            </a:r>
            <a:r>
              <a:rPr kumimoji="1" lang="en-US" altLang="ja-JP" sz="2400" b="1" baseline="30000" dirty="0">
                <a:solidFill>
                  <a:srgbClr val="FF0000"/>
                </a:solidFill>
              </a:rPr>
              <a:t>2</a:t>
            </a:r>
            <a:r>
              <a:rPr kumimoji="1" lang="ja-JP" altLang="en-US" sz="2400" b="1" dirty="0"/>
              <a:t>分布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32238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2C9135A9-F728-946B-60ED-0D15E1CE5547}"/>
              </a:ext>
            </a:extLst>
          </p:cNvPr>
          <p:cNvSpPr/>
          <p:nvPr/>
        </p:nvSpPr>
        <p:spPr>
          <a:xfrm>
            <a:off x="1148024" y="1393195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①基本統計量</a:t>
            </a:r>
            <a:r>
              <a:rPr lang="en-US" altLang="ja-JP" b="1" i="1" dirty="0"/>
              <a:t>S </a:t>
            </a:r>
            <a:r>
              <a:rPr lang="en-US" altLang="ja-JP" b="1" dirty="0"/>
              <a:t>(</a:t>
            </a:r>
            <a:r>
              <a:rPr lang="ja-JP" altLang="en-US" b="1" dirty="0"/>
              <a:t>平方和</a:t>
            </a:r>
            <a:r>
              <a:rPr lang="en-US" altLang="ja-JP" b="1" dirty="0"/>
              <a:t>)</a:t>
            </a:r>
            <a:r>
              <a:rPr kumimoji="1" lang="ja-JP" altLang="en-US" b="1" dirty="0"/>
              <a:t>を求める</a:t>
            </a: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900673-50B7-143E-0B36-1D681F652128}"/>
                  </a:ext>
                </a:extLst>
              </p:cNvPr>
              <p:cNvSpPr txBox="1"/>
              <p:nvPr/>
            </p:nvSpPr>
            <p:spPr>
              <a:xfrm>
                <a:off x="6734565" y="1624027"/>
                <a:ext cx="4666367" cy="4321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両側検定</a:t>
                </a:r>
                <a:r>
                  <a:rPr lang="en-US" altLang="ja-JP" sz="24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：</m:t>
                      </m:r>
                      <m:sSubSup>
                        <m:sSub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40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,1−</m:t>
                          </m:r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2400" i="1" dirty="0"/>
              </a:p>
              <a:p>
                <a:r>
                  <a:rPr lang="ja-JP" altLang="en-US" sz="2400" dirty="0"/>
                  <a:t>または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：</m:t>
                      </m:r>
                      <m:sSubSup>
                        <m:sSub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40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2400" i="1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右片側検定</a:t>
                </a:r>
                <a:r>
                  <a:rPr lang="en-US" altLang="ja-JP" sz="24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：</m:t>
                      </m:r>
                      <m:sSubSup>
                        <m:sSub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40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左片側検定</a:t>
                </a:r>
                <a:r>
                  <a:rPr lang="en-US" altLang="ja-JP" sz="2400" dirty="0"/>
                  <a:t>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：</m:t>
                    </m:r>
                    <m:sSubSup>
                      <m:sSubSup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40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,1−</m:t>
                        </m:r>
                        <m:r>
                          <a:rPr lang="ja-JP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ja-JP" sz="2400" i="1" dirty="0"/>
                  <a:t> 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900673-50B7-143E-0B36-1D681F652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565" y="1624027"/>
                <a:ext cx="4666367" cy="4321568"/>
              </a:xfrm>
              <a:prstGeom prst="rect">
                <a:avLst/>
              </a:prstGeom>
              <a:blipFill>
                <a:blip r:embed="rId3"/>
                <a:stretch>
                  <a:fillRect l="-2092" t="-1128" b="-9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0166462-2940-4367-1416-4E7ABD7288D7}"/>
                  </a:ext>
                </a:extLst>
              </p:cNvPr>
              <p:cNvSpPr txBox="1"/>
              <p:nvPr/>
            </p:nvSpPr>
            <p:spPr>
              <a:xfrm>
                <a:off x="8878008" y="804779"/>
                <a:ext cx="261399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ja-JP" altLang="en-US" sz="2400" dirty="0"/>
                  <a:t>：自由度</a:t>
                </a:r>
                <a:r>
                  <a:rPr lang="en-US" altLang="ja-JP" sz="2400" dirty="0"/>
                  <a:t>(n-1)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0166462-2940-4367-1416-4E7ABD728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008" y="804779"/>
                <a:ext cx="2613992" cy="461665"/>
              </a:xfrm>
              <a:prstGeom prst="rect">
                <a:avLst/>
              </a:prstGeom>
              <a:blipFill>
                <a:blip r:embed="rId4"/>
                <a:stretch>
                  <a:fillRect l="-1865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5CF5500-76F9-7F06-639F-8DC23EA8D07C}"/>
              </a:ext>
            </a:extLst>
          </p:cNvPr>
          <p:cNvSpPr txBox="1"/>
          <p:nvPr/>
        </p:nvSpPr>
        <p:spPr>
          <a:xfrm>
            <a:off x="859025" y="491594"/>
            <a:ext cx="625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一つの母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分散</a:t>
            </a:r>
            <a:r>
              <a:rPr kumimoji="1" lang="ja-JP" altLang="en-US" sz="2400" b="1" dirty="0"/>
              <a:t>の検定と推定</a:t>
            </a:r>
            <a:r>
              <a:rPr kumimoji="1" lang="en-US" altLang="ja-JP" sz="2400" b="1" dirty="0"/>
              <a:t>(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χ</a:t>
            </a:r>
            <a:r>
              <a:rPr kumimoji="1" lang="en-US" altLang="ja-JP" sz="2400" b="1" baseline="30000" dirty="0">
                <a:solidFill>
                  <a:srgbClr val="FF0000"/>
                </a:solidFill>
              </a:rPr>
              <a:t>2</a:t>
            </a:r>
            <a:r>
              <a:rPr kumimoji="1" lang="ja-JP" altLang="en-US" sz="2400" b="1" dirty="0"/>
              <a:t>分布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79D088E-7062-5BC7-0273-B3571B63BAF4}"/>
                  </a:ext>
                </a:extLst>
              </p:cNvPr>
              <p:cNvSpPr txBox="1"/>
              <p:nvPr/>
            </p:nvSpPr>
            <p:spPr>
              <a:xfrm>
                <a:off x="6209839" y="1035611"/>
                <a:ext cx="3232735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b="1" dirty="0"/>
                  <a:t>表を用いる</a:t>
                </a:r>
                <a:endParaRPr lang="en-US" altLang="ja-JP" sz="2400" b="1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79D088E-7062-5BC7-0273-B3571B63B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839" y="1035611"/>
                <a:ext cx="3232735" cy="470000"/>
              </a:xfrm>
              <a:prstGeom prst="rect">
                <a:avLst/>
              </a:prstGeom>
              <a:blipFill>
                <a:blip r:embed="rId5"/>
                <a:stretch>
                  <a:fillRect l="-566" t="-7792" b="-29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89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2C9135A9-F728-946B-60ED-0D15E1CE5547}"/>
              </a:ext>
            </a:extLst>
          </p:cNvPr>
          <p:cNvSpPr/>
          <p:nvPr/>
        </p:nvSpPr>
        <p:spPr>
          <a:xfrm>
            <a:off x="1148024" y="1393195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①基本統計量</a:t>
            </a:r>
            <a:r>
              <a:rPr lang="en-US" altLang="ja-JP" b="1" i="1" dirty="0"/>
              <a:t>S </a:t>
            </a:r>
            <a:r>
              <a:rPr lang="en-US" altLang="ja-JP" b="1" dirty="0"/>
              <a:t>(</a:t>
            </a:r>
            <a:r>
              <a:rPr lang="ja-JP" altLang="en-US" b="1" dirty="0"/>
              <a:t>平方和</a:t>
            </a:r>
            <a:r>
              <a:rPr lang="en-US" altLang="ja-JP" b="1" dirty="0"/>
              <a:t>)</a:t>
            </a:r>
            <a:r>
              <a:rPr kumimoji="1" lang="ja-JP" altLang="en-US" b="1" dirty="0"/>
              <a:t>を求める</a:t>
            </a: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21741E1-0857-0891-38F9-E2E034732831}"/>
                  </a:ext>
                </a:extLst>
              </p:cNvPr>
              <p:cNvSpPr txBox="1"/>
              <p:nvPr/>
            </p:nvSpPr>
            <p:spPr>
              <a:xfrm>
                <a:off x="6096000" y="1747305"/>
                <a:ext cx="3038061" cy="1708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40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ja-JP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ja-JP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4000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ja-JP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ja-JP" sz="3600" dirty="0"/>
              </a:p>
              <a:p>
                <a:endParaRPr lang="en-US" altLang="ja-JP" sz="2000" i="1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21741E1-0857-0891-38F9-E2E034732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47305"/>
                <a:ext cx="3038061" cy="1708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2832F80-CAFA-50CB-D213-3D3CDBA58DF3}"/>
                  </a:ext>
                </a:extLst>
              </p:cNvPr>
              <p:cNvSpPr txBox="1"/>
              <p:nvPr/>
            </p:nvSpPr>
            <p:spPr>
              <a:xfrm>
                <a:off x="9106630" y="1937846"/>
                <a:ext cx="2613992" cy="1027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：検定統計量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ja-JP" altLang="en-US" sz="2000" dirty="0"/>
                  <a:t>：平方和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ja-JP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sz="2000" dirty="0"/>
                  <a:t>母分散の指定値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2832F80-CAFA-50CB-D213-3D3CDBA58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630" y="1937846"/>
                <a:ext cx="2613992" cy="1027717"/>
              </a:xfrm>
              <a:prstGeom prst="rect">
                <a:avLst/>
              </a:prstGeom>
              <a:blipFill>
                <a:blip r:embed="rId4"/>
                <a:stretch>
                  <a:fillRect t="-2381" r="-466"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49C52CA-514C-67A8-5EB5-5EE4DDA4E1C2}"/>
                  </a:ext>
                </a:extLst>
              </p:cNvPr>
              <p:cNvSpPr txBox="1"/>
              <p:nvPr/>
            </p:nvSpPr>
            <p:spPr>
              <a:xfrm>
                <a:off x="6228525" y="3631787"/>
                <a:ext cx="5519528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000" dirty="0"/>
                  <a:t>検定統計量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の値が、手順④で定めた</a:t>
                </a:r>
                <a:r>
                  <a:rPr lang="ja-JP" altLang="en-US" sz="2000" b="1" dirty="0"/>
                  <a:t>棄却域に入れば「優位である」</a:t>
                </a:r>
                <a:r>
                  <a:rPr lang="ja-JP" altLang="en-US" sz="2000" dirty="0"/>
                  <a:t>と判定し、帰無仮説</a:t>
                </a:r>
                <a:r>
                  <a:rPr lang="en-US" altLang="ja-JP" sz="2000" dirty="0"/>
                  <a:t>H</a:t>
                </a:r>
                <a:r>
                  <a:rPr lang="en-US" altLang="ja-JP" sz="2000" baseline="-25000" dirty="0"/>
                  <a:t>0 </a:t>
                </a:r>
                <a:r>
                  <a:rPr lang="ja-JP" altLang="en-US" sz="2000" dirty="0"/>
                  <a:t>を</a:t>
                </a:r>
                <a:r>
                  <a:rPr lang="ja-JP" altLang="en-US" sz="2000" b="1" dirty="0"/>
                  <a:t>棄却</a:t>
                </a:r>
                <a:r>
                  <a:rPr lang="ja-JP" altLang="en-US" sz="2000" dirty="0"/>
                  <a:t>し、対立仮説</a:t>
                </a:r>
                <a:r>
                  <a:rPr lang="en-US" altLang="ja-JP" sz="2000" i="1" dirty="0"/>
                  <a:t>H</a:t>
                </a:r>
                <a:r>
                  <a:rPr lang="en-US" altLang="ja-JP" sz="2000" i="1" baseline="-25000" dirty="0"/>
                  <a:t>1 </a:t>
                </a:r>
                <a:r>
                  <a:rPr lang="ja-JP" altLang="en-US" sz="2000" dirty="0"/>
                  <a:t>を</a:t>
                </a:r>
                <a:r>
                  <a:rPr lang="ja-JP" altLang="en-US" sz="2000" b="1" dirty="0"/>
                  <a:t>支持</a:t>
                </a:r>
                <a:r>
                  <a:rPr lang="ja-JP" altLang="en-US" sz="2000" dirty="0"/>
                  <a:t>する。</a:t>
                </a:r>
                <a:endParaRPr lang="en-US" altLang="ja-JP" sz="2000" dirty="0"/>
              </a:p>
              <a:p>
                <a:endParaRPr lang="en-US" altLang="ja-JP" sz="2000" dirty="0"/>
              </a:p>
              <a:p>
                <a:r>
                  <a:rPr lang="ja-JP" altLang="en-US" sz="2000" b="1" dirty="0"/>
                  <a:t>棄却域に入らなければ「優位ではない」</a:t>
                </a:r>
                <a:r>
                  <a:rPr lang="ja-JP" altLang="en-US" sz="2000" dirty="0"/>
                  <a:t>と判定し、帰無仮説</a:t>
                </a:r>
                <a:r>
                  <a:rPr lang="en-US" altLang="ja-JP" sz="2000" dirty="0"/>
                  <a:t>H</a:t>
                </a:r>
                <a:r>
                  <a:rPr lang="en-US" altLang="ja-JP" sz="2000" baseline="-25000" dirty="0"/>
                  <a:t>0</a:t>
                </a:r>
                <a:r>
                  <a:rPr lang="en-US" altLang="ja-JP" sz="2000" i="1" baseline="-25000" dirty="0"/>
                  <a:t> </a:t>
                </a:r>
                <a:r>
                  <a:rPr lang="ja-JP" altLang="en-US" sz="2000" dirty="0"/>
                  <a:t>を</a:t>
                </a:r>
                <a:r>
                  <a:rPr lang="ja-JP" altLang="en-US" sz="2000" b="1" dirty="0"/>
                  <a:t>棄却できない</a:t>
                </a:r>
                <a:r>
                  <a:rPr lang="ja-JP" altLang="en-US" sz="2000" dirty="0"/>
                  <a:t>。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49C52CA-514C-67A8-5EB5-5EE4DDA4E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25" y="3631787"/>
                <a:ext cx="5519528" cy="1938992"/>
              </a:xfrm>
              <a:prstGeom prst="rect">
                <a:avLst/>
              </a:prstGeom>
              <a:blipFill>
                <a:blip r:embed="rId5"/>
                <a:stretch>
                  <a:fillRect l="-1215" t="-1258" r="-1105" b="-50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8AB869-94B7-EF64-BFB0-AAEBBEB70EAA}"/>
              </a:ext>
            </a:extLst>
          </p:cNvPr>
          <p:cNvSpPr txBox="1"/>
          <p:nvPr/>
        </p:nvSpPr>
        <p:spPr>
          <a:xfrm>
            <a:off x="859025" y="491594"/>
            <a:ext cx="625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一つの母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分散</a:t>
            </a:r>
            <a:r>
              <a:rPr kumimoji="1" lang="ja-JP" altLang="en-US" sz="2400" b="1" dirty="0"/>
              <a:t>の検定と推定</a:t>
            </a:r>
            <a:r>
              <a:rPr kumimoji="1" lang="en-US" altLang="ja-JP" sz="2400" b="1" dirty="0"/>
              <a:t>(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χ</a:t>
            </a:r>
            <a:r>
              <a:rPr kumimoji="1" lang="en-US" altLang="ja-JP" sz="2400" b="1" baseline="30000" dirty="0">
                <a:solidFill>
                  <a:srgbClr val="FF0000"/>
                </a:solidFill>
              </a:rPr>
              <a:t>2</a:t>
            </a:r>
            <a:r>
              <a:rPr kumimoji="1" lang="ja-JP" altLang="en-US" sz="2400" b="1" dirty="0"/>
              <a:t>分布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92099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13CEAE-E4F1-136A-62AB-F1C10C1042DE}"/>
              </a:ext>
            </a:extLst>
          </p:cNvPr>
          <p:cNvSpPr txBox="1"/>
          <p:nvPr/>
        </p:nvSpPr>
        <p:spPr>
          <a:xfrm>
            <a:off x="462587" y="2289927"/>
            <a:ext cx="1141467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4400" dirty="0">
                <a:solidFill>
                  <a:srgbClr val="FF0000"/>
                </a:solidFill>
              </a:rPr>
              <a:t>ボブ</a:t>
            </a:r>
            <a:r>
              <a:rPr lang="ja-JP" altLang="en-US" sz="4400" dirty="0"/>
              <a:t>（</a:t>
            </a:r>
            <a:r>
              <a:rPr lang="en-US" altLang="ja-JP" sz="4400" dirty="0"/>
              <a:t>σ</a:t>
            </a:r>
            <a:r>
              <a:rPr lang="en-US" altLang="ja-JP" sz="4400" baseline="30000" dirty="0"/>
              <a:t>2</a:t>
            </a:r>
            <a:r>
              <a:rPr lang="ja-JP" altLang="en-US" sz="4400" baseline="30000" dirty="0"/>
              <a:t>：</a:t>
            </a:r>
            <a:r>
              <a:rPr lang="ja-JP" altLang="en-US" sz="4400" dirty="0"/>
              <a:t>母分散）で</a:t>
            </a:r>
            <a:r>
              <a:rPr lang="ja-JP" altLang="en-US" sz="4400" dirty="0">
                <a:solidFill>
                  <a:srgbClr val="FF0000"/>
                </a:solidFill>
              </a:rPr>
              <a:t>す</a:t>
            </a:r>
            <a:r>
              <a:rPr lang="ja-JP" altLang="en-US" sz="4400" dirty="0"/>
              <a:t>（</a:t>
            </a:r>
            <a:r>
              <a:rPr lang="en-US" altLang="ja-JP" sz="4400" dirty="0"/>
              <a:t>S</a:t>
            </a:r>
            <a:r>
              <a:rPr lang="ja-JP" altLang="en-US" sz="4400" dirty="0"/>
              <a:t>）</a:t>
            </a:r>
            <a:r>
              <a:rPr lang="ja-JP" altLang="en-US" sz="4400" dirty="0">
                <a:solidFill>
                  <a:srgbClr val="FF0000"/>
                </a:solidFill>
              </a:rPr>
              <a:t>かい</a:t>
            </a:r>
            <a:r>
              <a:rPr lang="ja-JP" altLang="en-US" sz="4400" dirty="0"/>
              <a:t>？（</a:t>
            </a:r>
            <a:r>
              <a:rPr lang="en-US" altLang="ja-JP" sz="4400" dirty="0"/>
              <a:t>χ</a:t>
            </a:r>
            <a:r>
              <a:rPr lang="en-US" altLang="ja-JP" sz="4400" baseline="30000" dirty="0"/>
              <a:t>2</a:t>
            </a:r>
            <a:r>
              <a:rPr lang="en-US" altLang="ja-JP" sz="4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3219B02-56B5-0DE2-9BEF-7ED5755515DF}"/>
                  </a:ext>
                </a:extLst>
              </p:cNvPr>
              <p:cNvSpPr txBox="1"/>
              <p:nvPr/>
            </p:nvSpPr>
            <p:spPr>
              <a:xfrm>
                <a:off x="600456" y="287296"/>
                <a:ext cx="3038061" cy="1730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4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𝝌</m:t>
                          </m:r>
                        </m:e>
                        <m:sub>
                          <m:r>
                            <a:rPr lang="en-US" altLang="ja-JP" sz="4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ja-JP" sz="4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ja-JP" sz="4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4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ja-JP" sz="4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sz="4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ja-JP" sz="4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ja-JP" sz="4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ja-JP" sz="3600" b="1" dirty="0">
                  <a:solidFill>
                    <a:srgbClr val="0070C0"/>
                  </a:solidFill>
                </a:endParaRPr>
              </a:p>
              <a:p>
                <a:endParaRPr lang="en-US" altLang="ja-JP" sz="2000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3219B02-56B5-0DE2-9BEF-7ED575551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56" y="287296"/>
                <a:ext cx="3038061" cy="1730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A9F97FC-E183-21CC-ADF5-8AF80767D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197" y="3429000"/>
            <a:ext cx="1714991" cy="227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AEE83A5-F9CA-C79F-4C1C-555A80563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188" y="3459177"/>
            <a:ext cx="2082673" cy="221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BAB7FA7-B10F-736E-E77A-2E29BD2D755B}"/>
              </a:ext>
            </a:extLst>
          </p:cNvPr>
          <p:cNvSpPr/>
          <p:nvPr/>
        </p:nvSpPr>
        <p:spPr>
          <a:xfrm>
            <a:off x="7479792" y="3459177"/>
            <a:ext cx="1895060" cy="701343"/>
          </a:xfrm>
          <a:prstGeom prst="wedgeRectCallout">
            <a:avLst>
              <a:gd name="adj1" fmla="val -67422"/>
              <a:gd name="adj2" fmla="val 1224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ボブですかい？</a:t>
            </a:r>
          </a:p>
        </p:txBody>
      </p:sp>
    </p:spTree>
    <p:extLst>
      <p:ext uri="{BB962C8B-B14F-4D97-AF65-F5344CB8AC3E}">
        <p14:creationId xmlns:p14="http://schemas.microsoft.com/office/powerpoint/2010/main" val="317451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C239C3FC-BA61-BAB5-CC17-7FDEFF5B8B5A}"/>
              </a:ext>
            </a:extLst>
          </p:cNvPr>
          <p:cNvSpPr/>
          <p:nvPr/>
        </p:nvSpPr>
        <p:spPr>
          <a:xfrm>
            <a:off x="1103766" y="4747758"/>
            <a:ext cx="2932044" cy="1575844"/>
          </a:xfrm>
          <a:prstGeom prst="flowChartAlternate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b="1" dirty="0"/>
              <a:t>データに対応がある場合の</a:t>
            </a:r>
            <a:r>
              <a:rPr kumimoji="1" lang="ja-JP" altLang="en-US" sz="1600" b="1" dirty="0"/>
              <a:t>検定と推定</a:t>
            </a:r>
            <a:r>
              <a:rPr kumimoji="1" lang="en-US" altLang="ja-JP" sz="1600" b="1" dirty="0"/>
              <a:t>(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t </a:t>
            </a:r>
            <a:r>
              <a:rPr lang="ja-JP" altLang="en-US" sz="1600" b="1" dirty="0">
                <a:solidFill>
                  <a:schemeClr val="tx1"/>
                </a:solidFill>
              </a:rPr>
              <a:t>分布</a:t>
            </a:r>
            <a:r>
              <a:rPr lang="en-US" altLang="ja-JP" sz="1600" b="1" dirty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01B9BA86-4A22-5C61-D2D7-52BED4169AC8}"/>
              </a:ext>
            </a:extLst>
          </p:cNvPr>
          <p:cNvSpPr/>
          <p:nvPr/>
        </p:nvSpPr>
        <p:spPr>
          <a:xfrm>
            <a:off x="5953745" y="2211423"/>
            <a:ext cx="2295937" cy="1102730"/>
          </a:xfrm>
          <a:prstGeom prst="flowChartAlternate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b="1" dirty="0"/>
              <a:t>二つの母分散の比の検定と推定</a:t>
            </a:r>
            <a:r>
              <a:rPr lang="en-US" altLang="ja-JP" sz="1600" b="1" dirty="0"/>
              <a:t>(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F</a:t>
            </a:r>
            <a:r>
              <a:rPr kumimoji="1" lang="ja-JP" altLang="en-US" sz="1600" b="1" dirty="0"/>
              <a:t>分布</a:t>
            </a:r>
            <a:r>
              <a:rPr kumimoji="1" lang="en-US" altLang="ja-JP" sz="1600" b="1" dirty="0"/>
              <a:t>)</a:t>
            </a:r>
          </a:p>
          <a:p>
            <a:pPr algn="ctr"/>
            <a:endParaRPr lang="en-US" altLang="ja-JP" sz="600" b="1" dirty="0"/>
          </a:p>
          <a:p>
            <a:pPr algn="ctr"/>
            <a:r>
              <a:rPr lang="en-US" altLang="ja-JP" sz="1600" b="1" i="1" dirty="0"/>
              <a:t>F</a:t>
            </a:r>
            <a:r>
              <a:rPr lang="en-US" altLang="ja-JP" sz="1600" b="1" i="1" baseline="-25000" dirty="0"/>
              <a:t>0</a:t>
            </a:r>
            <a:r>
              <a:rPr lang="en-US" altLang="ja-JP" sz="1600" b="1" dirty="0"/>
              <a:t> =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A</a:t>
            </a:r>
            <a:r>
              <a:rPr lang="en-US" altLang="ja-JP" sz="1600" b="1" dirty="0"/>
              <a:t> / </a:t>
            </a:r>
            <a:r>
              <a:rPr lang="en-US" altLang="ja-JP" sz="1600" b="1" i="1" dirty="0"/>
              <a:t>V</a:t>
            </a:r>
            <a:r>
              <a:rPr lang="en-US" altLang="ja-JP" sz="1600" b="1" i="1" baseline="-25000" dirty="0"/>
              <a:t>B</a:t>
            </a:r>
            <a:endParaRPr kumimoji="1" lang="ja-JP" altLang="en-US" sz="1600" b="1" i="1" baseline="-25000" dirty="0"/>
          </a:p>
        </p:txBody>
      </p:sp>
      <p:sp>
        <p:nvSpPr>
          <p:cNvPr id="46" name="フローチャート: 代替処理 45">
            <a:extLst>
              <a:ext uri="{FF2B5EF4-FFF2-40B4-BE49-F238E27FC236}">
                <a16:creationId xmlns:a16="http://schemas.microsoft.com/office/drawing/2014/main" id="{C1DBBA9D-48E8-4BE0-70CF-C104FEE36093}"/>
              </a:ext>
            </a:extLst>
          </p:cNvPr>
          <p:cNvSpPr/>
          <p:nvPr/>
        </p:nvSpPr>
        <p:spPr>
          <a:xfrm>
            <a:off x="8729958" y="3170618"/>
            <a:ext cx="3077201" cy="3319634"/>
          </a:xfrm>
          <a:prstGeom prst="flowChartAlternate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/>
              <a:t>二つの母平均の差の検定と推定</a:t>
            </a:r>
            <a:r>
              <a:rPr kumimoji="1" lang="en-US" altLang="ja-JP" sz="1600" b="1" dirty="0"/>
              <a:t>(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ウェルチ</a:t>
            </a:r>
            <a:r>
              <a:rPr kumimoji="1" lang="ja-JP" altLang="en-US" sz="1600" b="1" dirty="0"/>
              <a:t>型</a:t>
            </a:r>
            <a:r>
              <a:rPr kumimoji="1" lang="en-US" altLang="ja-JP" sz="1600" b="1" dirty="0"/>
              <a:t>)(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t </a:t>
            </a:r>
            <a:r>
              <a:rPr lang="ja-JP" altLang="en-US" sz="1600" b="1" dirty="0">
                <a:solidFill>
                  <a:schemeClr val="tx1"/>
                </a:solidFill>
              </a:rPr>
              <a:t>分布</a:t>
            </a:r>
            <a:r>
              <a:rPr kumimoji="1" lang="en-US" altLang="ja-JP" sz="1600" b="1" dirty="0"/>
              <a:t>)</a:t>
            </a:r>
            <a:endParaRPr kumimoji="1" lang="ja-JP" altLang="en-US" sz="1600" b="1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E5DA930B-37A3-CCB5-42DF-8AE1F4602CF8}"/>
              </a:ext>
            </a:extLst>
          </p:cNvPr>
          <p:cNvSpPr/>
          <p:nvPr/>
        </p:nvSpPr>
        <p:spPr>
          <a:xfrm>
            <a:off x="352758" y="2532115"/>
            <a:ext cx="1008906" cy="442127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二標本</a:t>
            </a:r>
            <a:endParaRPr kumimoji="1" lang="ja-JP" altLang="en-US" sz="1600" b="1" dirty="0"/>
          </a:p>
        </p:txBody>
      </p:sp>
      <p:sp>
        <p:nvSpPr>
          <p:cNvPr id="41" name="フローチャート: 代替処理 40">
            <a:extLst>
              <a:ext uri="{FF2B5EF4-FFF2-40B4-BE49-F238E27FC236}">
                <a16:creationId xmlns:a16="http://schemas.microsoft.com/office/drawing/2014/main" id="{4AD2E36F-C14F-C380-D7E8-E44991607985}"/>
              </a:ext>
            </a:extLst>
          </p:cNvPr>
          <p:cNvSpPr/>
          <p:nvPr/>
        </p:nvSpPr>
        <p:spPr>
          <a:xfrm>
            <a:off x="8728399" y="585449"/>
            <a:ext cx="2989836" cy="2167730"/>
          </a:xfrm>
          <a:prstGeom prst="flowChartAlternate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/>
              <a:t>二つの母平均の差の検定と推定</a:t>
            </a:r>
            <a:r>
              <a:rPr kumimoji="1" lang="en-US" altLang="ja-JP" sz="1600" b="1" dirty="0"/>
              <a:t>(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一般</a:t>
            </a:r>
            <a:r>
              <a:rPr kumimoji="1" lang="ja-JP" altLang="en-US" sz="1600" b="1" dirty="0"/>
              <a:t>型</a:t>
            </a:r>
            <a:r>
              <a:rPr kumimoji="1" lang="en-US" altLang="ja-JP" sz="1600" b="1" dirty="0"/>
              <a:t>)(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t </a:t>
            </a:r>
            <a:r>
              <a:rPr lang="ja-JP" altLang="en-US" sz="1600" b="1" dirty="0">
                <a:solidFill>
                  <a:schemeClr val="tx1"/>
                </a:solidFill>
              </a:rPr>
              <a:t>分布</a:t>
            </a:r>
            <a:r>
              <a:rPr lang="en-US" altLang="ja-JP" sz="1600" b="1" dirty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  <a:p>
            <a:pPr algn="ctr"/>
            <a:endParaRPr kumimoji="1" lang="ja-JP" altLang="en-US" sz="1600" b="1" dirty="0"/>
          </a:p>
        </p:txBody>
      </p:sp>
      <p:sp>
        <p:nvSpPr>
          <p:cNvPr id="51" name="フローチャート: 判断 50">
            <a:extLst>
              <a:ext uri="{FF2B5EF4-FFF2-40B4-BE49-F238E27FC236}">
                <a16:creationId xmlns:a16="http://schemas.microsoft.com/office/drawing/2014/main" id="{1A04931F-6346-3AC9-D5DA-CBB3175AF4B0}"/>
              </a:ext>
            </a:extLst>
          </p:cNvPr>
          <p:cNvSpPr/>
          <p:nvPr/>
        </p:nvSpPr>
        <p:spPr>
          <a:xfrm>
            <a:off x="1684678" y="2379721"/>
            <a:ext cx="1769164" cy="7569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データの対応</a:t>
            </a:r>
            <a:endParaRPr kumimoji="1" lang="ja-JP" altLang="en-US" sz="1400" b="1" dirty="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A9390CB-6AF6-C802-41A2-F3E182DAF4D0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>
            <a:off x="1361664" y="2753179"/>
            <a:ext cx="323014" cy="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ローチャート: 判断 55">
            <a:extLst>
              <a:ext uri="{FF2B5EF4-FFF2-40B4-BE49-F238E27FC236}">
                <a16:creationId xmlns:a16="http://schemas.microsoft.com/office/drawing/2014/main" id="{FBCFA535-3DB0-F8CA-24B3-A60670BB63E5}"/>
              </a:ext>
            </a:extLst>
          </p:cNvPr>
          <p:cNvSpPr/>
          <p:nvPr/>
        </p:nvSpPr>
        <p:spPr>
          <a:xfrm>
            <a:off x="3702701" y="2379721"/>
            <a:ext cx="1769164" cy="7569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/>
              <a:t>予備検定の実施</a:t>
            </a:r>
            <a:endParaRPr kumimoji="1" lang="ja-JP" altLang="en-US" sz="1200" b="1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49AD676F-843E-5BD2-E7D1-AC4F6A88D39C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>
            <a:off x="3453842" y="2758212"/>
            <a:ext cx="248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3D94AA1-C99E-EF72-28A7-D3419920D901}"/>
              </a:ext>
            </a:extLst>
          </p:cNvPr>
          <p:cNvSpPr txBox="1"/>
          <p:nvPr/>
        </p:nvSpPr>
        <p:spPr>
          <a:xfrm>
            <a:off x="650298" y="618904"/>
            <a:ext cx="6346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計量値の検定・推定フロー（二標本）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2367955-3968-F284-A0FE-05D3388F7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260" y="5416816"/>
            <a:ext cx="1467055" cy="838317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E3ABCAA-DE09-59DE-67E9-A3A92CEBF820}"/>
              </a:ext>
            </a:extLst>
          </p:cNvPr>
          <p:cNvCxnSpPr>
            <a:cxnSpLocks/>
            <a:stCxn id="56" idx="3"/>
            <a:endCxn id="7" idx="1"/>
          </p:cNvCxnSpPr>
          <p:nvPr/>
        </p:nvCxnSpPr>
        <p:spPr>
          <a:xfrm>
            <a:off x="5471865" y="2758212"/>
            <a:ext cx="481880" cy="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79AF2CB-DC11-0C40-3B73-C3849FADC607}"/>
              </a:ext>
            </a:extLst>
          </p:cNvPr>
          <p:cNvSpPr txBox="1"/>
          <p:nvPr/>
        </p:nvSpPr>
        <p:spPr>
          <a:xfrm>
            <a:off x="5332550" y="2399690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なし</a:t>
            </a:r>
            <a:endParaRPr kumimoji="1" lang="ja-JP" altLang="en-US" sz="1600" b="1" dirty="0"/>
          </a:p>
        </p:txBody>
      </p:sp>
      <p:sp>
        <p:nvSpPr>
          <p:cNvPr id="15" name="フローチャート: 判断 14">
            <a:extLst>
              <a:ext uri="{FF2B5EF4-FFF2-40B4-BE49-F238E27FC236}">
                <a16:creationId xmlns:a16="http://schemas.microsoft.com/office/drawing/2014/main" id="{FE8F726F-3326-7847-F460-612888FE822F}"/>
              </a:ext>
            </a:extLst>
          </p:cNvPr>
          <p:cNvSpPr/>
          <p:nvPr/>
        </p:nvSpPr>
        <p:spPr>
          <a:xfrm>
            <a:off x="3702701" y="3441711"/>
            <a:ext cx="1769164" cy="7569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b="1" dirty="0"/>
              <a:t>予備検定</a:t>
            </a:r>
            <a:endParaRPr kumimoji="1" lang="ja-JP" altLang="en-US" sz="1300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9A2D9B4-A6ED-ACCA-E52F-A44A6D3584E1}"/>
              </a:ext>
            </a:extLst>
          </p:cNvPr>
          <p:cNvCxnSpPr>
            <a:cxnSpLocks/>
            <a:stCxn id="56" idx="2"/>
            <a:endCxn id="15" idx="0"/>
          </p:cNvCxnSpPr>
          <p:nvPr/>
        </p:nvCxnSpPr>
        <p:spPr>
          <a:xfrm>
            <a:off x="4587283" y="3136703"/>
            <a:ext cx="0" cy="30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1C6435A-B449-379B-F3D2-AE437409F336}"/>
              </a:ext>
            </a:extLst>
          </p:cNvPr>
          <p:cNvSpPr txBox="1"/>
          <p:nvPr/>
        </p:nvSpPr>
        <p:spPr>
          <a:xfrm>
            <a:off x="4009771" y="3103157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あり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4F0FEFF-A221-4C8B-B9FE-38009A74B122}"/>
              </a:ext>
            </a:extLst>
          </p:cNvPr>
          <p:cNvSpPr txBox="1"/>
          <p:nvPr/>
        </p:nvSpPr>
        <p:spPr>
          <a:xfrm>
            <a:off x="3257324" y="2421946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なし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23ABD47-6CBB-80B9-3AD5-2F0C22BF0EAD}"/>
              </a:ext>
            </a:extLst>
          </p:cNvPr>
          <p:cNvSpPr txBox="1"/>
          <p:nvPr/>
        </p:nvSpPr>
        <p:spPr>
          <a:xfrm>
            <a:off x="1955325" y="3202547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あり</a:t>
            </a:r>
            <a:endParaRPr kumimoji="1" lang="ja-JP" altLang="en-US" sz="1600" b="1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A15E02A-03BE-E0CE-A96B-FC327F5E6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707" y="1283021"/>
            <a:ext cx="2505425" cy="733527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BDA4CF20-C5F7-C458-64E8-919539C5B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8651" y="3965278"/>
            <a:ext cx="2010056" cy="847843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5FB72248-B93F-82C7-7B7A-4F6817DDF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8773" y="2050465"/>
            <a:ext cx="2057687" cy="562053"/>
          </a:xfrm>
          <a:prstGeom prst="rect">
            <a:avLst/>
          </a:prstGeom>
        </p:spPr>
      </p:pic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195104A4-C64F-E5D4-E429-2386FCF33EE5}"/>
              </a:ext>
            </a:extLst>
          </p:cNvPr>
          <p:cNvCxnSpPr>
            <a:cxnSpLocks/>
            <a:stCxn id="7" idx="0"/>
            <a:endCxn id="41" idx="1"/>
          </p:cNvCxnSpPr>
          <p:nvPr/>
        </p:nvCxnSpPr>
        <p:spPr>
          <a:xfrm rot="5400000" flipH="1" flipV="1">
            <a:off x="7644002" y="1127027"/>
            <a:ext cx="542109" cy="1626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C0A5507-C9B9-BC1E-34C1-F21E884F2521}"/>
              </a:ext>
            </a:extLst>
          </p:cNvPr>
          <p:cNvSpPr txBox="1"/>
          <p:nvPr/>
        </p:nvSpPr>
        <p:spPr>
          <a:xfrm>
            <a:off x="7101714" y="1318325"/>
            <a:ext cx="141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0070C0"/>
                </a:solidFill>
              </a:rPr>
              <a:t>優位ではない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F566D06D-CC3B-B0A2-0E0A-C8D7884BACE1}"/>
              </a:ext>
            </a:extLst>
          </p:cNvPr>
          <p:cNvCxnSpPr>
            <a:cxnSpLocks/>
            <a:stCxn id="7" idx="2"/>
            <a:endCxn id="46" idx="1"/>
          </p:cNvCxnSpPr>
          <p:nvPr/>
        </p:nvCxnSpPr>
        <p:spPr>
          <a:xfrm rot="16200000" flipH="1">
            <a:off x="7157695" y="3258172"/>
            <a:ext cx="1516282" cy="1628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E618AFE-069B-B005-8057-80FA4B355DA9}"/>
              </a:ext>
            </a:extLst>
          </p:cNvPr>
          <p:cNvSpPr txBox="1"/>
          <p:nvPr/>
        </p:nvSpPr>
        <p:spPr>
          <a:xfrm>
            <a:off x="7208369" y="4383452"/>
            <a:ext cx="141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0070C0"/>
                </a:solidFill>
              </a:rPr>
              <a:t>優位である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AF32BD5B-A40B-0419-95EE-A4CBB5C0604C}"/>
                  </a:ext>
                </a:extLst>
              </p:cNvPr>
              <p:cNvSpPr txBox="1"/>
              <p:nvPr/>
            </p:nvSpPr>
            <p:spPr>
              <a:xfrm>
                <a:off x="9372757" y="4961616"/>
                <a:ext cx="1868524" cy="1232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p>
                          <m:r>
                            <a:rPr lang="en-US" altLang="ja-JP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AF32BD5B-A40B-0419-95EE-A4CBB5C06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757" y="4961616"/>
                <a:ext cx="1868524" cy="12325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70EE357F-4CFB-01C8-30C7-ADE41B3BCA39}"/>
              </a:ext>
            </a:extLst>
          </p:cNvPr>
          <p:cNvCxnSpPr>
            <a:cxnSpLocks/>
            <a:stCxn id="15" idx="2"/>
            <a:endCxn id="46" idx="1"/>
          </p:cNvCxnSpPr>
          <p:nvPr/>
        </p:nvCxnSpPr>
        <p:spPr>
          <a:xfrm rot="16200000" flipH="1">
            <a:off x="6342749" y="2443226"/>
            <a:ext cx="631742" cy="41426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293CBD7D-CE22-B8AE-EB4E-26E8CBC100E8}"/>
                  </a:ext>
                </a:extLst>
              </p:cNvPr>
              <p:cNvSpPr txBox="1"/>
              <p:nvPr/>
            </p:nvSpPr>
            <p:spPr>
              <a:xfrm>
                <a:off x="5228510" y="3927511"/>
                <a:ext cx="2237845" cy="763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A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≧ </a:t>
                </a:r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B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⇒</a:t>
                </a:r>
                <a:r>
                  <a:rPr lang="en-US" altLang="ja-JP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ja-JP" altLang="en-US" sz="1400" dirty="0"/>
                  <a:t> </a:t>
                </a:r>
                <a:r>
                  <a:rPr lang="en-US" altLang="ja-JP" sz="1400" dirty="0"/>
                  <a:t>&lt; 2</a:t>
                </a:r>
              </a:p>
              <a:p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B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≧ </a:t>
                </a:r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A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⇒</a:t>
                </a:r>
                <a:r>
                  <a:rPr lang="en-US" altLang="ja-JP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ja-JP" altLang="en-US" sz="1400" dirty="0"/>
                  <a:t> </a:t>
                </a:r>
                <a:r>
                  <a:rPr lang="en-US" altLang="ja-JP" sz="1400" dirty="0"/>
                  <a:t>&lt; 2</a:t>
                </a:r>
                <a:endParaRPr lang="ja-JP" altLang="en-US" sz="140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293CBD7D-CE22-B8AE-EB4E-26E8CBC1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510" y="3927511"/>
                <a:ext cx="2237845" cy="763799"/>
              </a:xfrm>
              <a:prstGeom prst="rect">
                <a:avLst/>
              </a:prstGeom>
              <a:blipFill>
                <a:blip r:embed="rId7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C06D8FF-5056-CF73-F892-A3FDA3CB9E88}"/>
              </a:ext>
            </a:extLst>
          </p:cNvPr>
          <p:cNvCxnSpPr>
            <a:cxnSpLocks/>
            <a:stCxn id="51" idx="2"/>
            <a:endCxn id="22" idx="0"/>
          </p:cNvCxnSpPr>
          <p:nvPr/>
        </p:nvCxnSpPr>
        <p:spPr>
          <a:xfrm>
            <a:off x="2569260" y="3136703"/>
            <a:ext cx="528" cy="161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452786D0-ECEA-5480-394D-C199E494F70F}"/>
                  </a:ext>
                </a:extLst>
              </p:cNvPr>
              <p:cNvSpPr txBox="1"/>
              <p:nvPr/>
            </p:nvSpPr>
            <p:spPr>
              <a:xfrm>
                <a:off x="5267444" y="4961616"/>
                <a:ext cx="2237845" cy="763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A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≧ </a:t>
                </a:r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B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⇒</a:t>
                </a:r>
                <a:r>
                  <a:rPr lang="en-US" altLang="ja-JP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ja-JP" altLang="en-US" sz="1400" dirty="0"/>
                  <a:t> ≧</a:t>
                </a:r>
                <a:r>
                  <a:rPr lang="en-US" altLang="ja-JP" sz="1400" dirty="0"/>
                  <a:t> 2</a:t>
                </a:r>
              </a:p>
              <a:p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B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≧ </a:t>
                </a:r>
                <a:r>
                  <a:rPr lang="en-US" altLang="ja-JP" sz="1400" i="1" dirty="0"/>
                  <a:t>V</a:t>
                </a:r>
                <a:r>
                  <a:rPr lang="en-US" altLang="ja-JP" sz="1400" i="1" baseline="-25000" dirty="0"/>
                  <a:t>A</a:t>
                </a:r>
                <a:r>
                  <a:rPr lang="en-US" altLang="ja-JP" sz="1400" dirty="0"/>
                  <a:t> </a:t>
                </a:r>
                <a:r>
                  <a:rPr lang="ja-JP" altLang="en-US" sz="1400" dirty="0"/>
                  <a:t>⇒</a:t>
                </a:r>
                <a:r>
                  <a:rPr lang="en-US" altLang="ja-JP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ja-JP" altLang="en-US" sz="1400" dirty="0"/>
                  <a:t> ≧</a:t>
                </a:r>
                <a:r>
                  <a:rPr lang="en-US" altLang="ja-JP" sz="1400" dirty="0"/>
                  <a:t> 2</a:t>
                </a:r>
                <a:endParaRPr lang="ja-JP" altLang="en-US" sz="1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452786D0-ECEA-5480-394D-C199E494F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444" y="4961616"/>
                <a:ext cx="2237845" cy="763799"/>
              </a:xfrm>
              <a:prstGeom prst="rect">
                <a:avLst/>
              </a:prstGeom>
              <a:blipFill>
                <a:blip r:embed="rId8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17EB394B-A740-25F5-A63D-B40BBE2FD7C8}"/>
              </a:ext>
            </a:extLst>
          </p:cNvPr>
          <p:cNvCxnSpPr>
            <a:cxnSpLocks/>
            <a:stCxn id="15" idx="3"/>
            <a:endCxn id="41" idx="1"/>
          </p:cNvCxnSpPr>
          <p:nvPr/>
        </p:nvCxnSpPr>
        <p:spPr>
          <a:xfrm flipV="1">
            <a:off x="5471865" y="1669314"/>
            <a:ext cx="3256534" cy="2150888"/>
          </a:xfrm>
          <a:prstGeom prst="bentConnector3">
            <a:avLst>
              <a:gd name="adj1" fmla="val 9059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8C3E91F9-A47F-5926-25F8-E8B53B7C97F3}"/>
              </a:ext>
            </a:extLst>
          </p:cNvPr>
          <p:cNvSpPr txBox="1"/>
          <p:nvPr/>
        </p:nvSpPr>
        <p:spPr>
          <a:xfrm>
            <a:off x="5575337" y="3481648"/>
            <a:ext cx="141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accent2"/>
                </a:solidFill>
              </a:rPr>
              <a:t>2</a:t>
            </a:r>
            <a:r>
              <a:rPr lang="ja-JP" altLang="en-US" sz="1600" b="1" dirty="0">
                <a:solidFill>
                  <a:schemeClr val="accent2"/>
                </a:solidFill>
              </a:rPr>
              <a:t>未満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D81D042-E3F7-79BB-354C-C669E8F62E8D}"/>
              </a:ext>
            </a:extLst>
          </p:cNvPr>
          <p:cNvSpPr txBox="1"/>
          <p:nvPr/>
        </p:nvSpPr>
        <p:spPr>
          <a:xfrm>
            <a:off x="4563529" y="4900523"/>
            <a:ext cx="141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accent2"/>
                </a:solidFill>
              </a:rPr>
              <a:t>2</a:t>
            </a:r>
            <a:r>
              <a:rPr lang="ja-JP" altLang="en-US" sz="1600" b="1" dirty="0">
                <a:solidFill>
                  <a:schemeClr val="accent2"/>
                </a:solidFill>
              </a:rPr>
              <a:t>以上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23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2C9135A9-F728-946B-60ED-0D15E1CE5547}"/>
              </a:ext>
            </a:extLst>
          </p:cNvPr>
          <p:cNvSpPr/>
          <p:nvPr/>
        </p:nvSpPr>
        <p:spPr>
          <a:xfrm>
            <a:off x="1148024" y="1393195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①基本統計量</a:t>
            </a:r>
            <a:r>
              <a:rPr lang="en-US" altLang="ja-JP" b="1" i="1" dirty="0"/>
              <a:t>S </a:t>
            </a:r>
            <a:r>
              <a:rPr lang="en-US" altLang="ja-JP" b="1" dirty="0"/>
              <a:t>(</a:t>
            </a:r>
            <a:r>
              <a:rPr lang="ja-JP" altLang="en-US" b="1" dirty="0"/>
              <a:t>平方和</a:t>
            </a:r>
            <a:r>
              <a:rPr lang="en-US" altLang="ja-JP" b="1" dirty="0"/>
              <a:t>)</a:t>
            </a:r>
            <a:r>
              <a:rPr kumimoji="1" lang="ja-JP" altLang="en-US" b="1" dirty="0"/>
              <a:t>を求める</a:t>
            </a: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21741E1-0857-0891-38F9-E2E034732831}"/>
                  </a:ext>
                </a:extLst>
              </p:cNvPr>
              <p:cNvSpPr txBox="1"/>
              <p:nvPr/>
            </p:nvSpPr>
            <p:spPr>
              <a:xfrm>
                <a:off x="6513444" y="2056613"/>
                <a:ext cx="4439478" cy="1733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ja-JP" altLang="en-US" sz="4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ja-JP" sz="4000" dirty="0"/>
              </a:p>
              <a:p>
                <a:endParaRPr lang="en-US" altLang="ja-JP" sz="2400" i="1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21741E1-0857-0891-38F9-E2E034732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444" y="2056613"/>
                <a:ext cx="4439478" cy="1733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9B3ACFC-2AF2-1BAC-E227-9CD7464C81A8}"/>
                  </a:ext>
                </a:extLst>
              </p:cNvPr>
              <p:cNvSpPr txBox="1"/>
              <p:nvPr/>
            </p:nvSpPr>
            <p:spPr>
              <a:xfrm>
                <a:off x="7537174" y="3826165"/>
                <a:ext cx="2879033" cy="1355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altLang="ja-JP" sz="2000" i="1" dirty="0"/>
                  <a:t> </a:t>
                </a:r>
                <a:r>
                  <a:rPr lang="ja-JP" altLang="en-US" sz="2000" dirty="0"/>
                  <a:t>：母分散の推定値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 ：分散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ja-JP" altLang="en-US" sz="2000" dirty="0"/>
                  <a:t>：平方和</a:t>
                </a:r>
                <a:endParaRPr lang="en-US" altLang="ja-JP" sz="2000" dirty="0"/>
              </a:p>
              <a:p>
                <a:r>
                  <a:rPr lang="en-US" altLang="ja-JP" sz="2000" dirty="0"/>
                  <a:t>n-1 = φ</a:t>
                </a:r>
                <a:r>
                  <a:rPr lang="ja-JP" altLang="en-US" sz="2000" dirty="0"/>
                  <a:t>：自由度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9B3ACFC-2AF2-1BAC-E227-9CD7464C8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174" y="3826165"/>
                <a:ext cx="2879033" cy="1355949"/>
              </a:xfrm>
              <a:prstGeom prst="rect">
                <a:avLst/>
              </a:prstGeom>
              <a:blipFill>
                <a:blip r:embed="rId4"/>
                <a:stretch>
                  <a:fillRect l="-2114" t="-3604" b="-7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611452-7662-ECD2-9D20-2B911BE87AEF}"/>
              </a:ext>
            </a:extLst>
          </p:cNvPr>
          <p:cNvSpPr txBox="1"/>
          <p:nvPr/>
        </p:nvSpPr>
        <p:spPr>
          <a:xfrm>
            <a:off x="859025" y="491594"/>
            <a:ext cx="625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一つの母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分散</a:t>
            </a:r>
            <a:r>
              <a:rPr kumimoji="1" lang="ja-JP" altLang="en-US" sz="2400" b="1" dirty="0"/>
              <a:t>の検定と推定</a:t>
            </a:r>
            <a:r>
              <a:rPr kumimoji="1" lang="en-US" altLang="ja-JP" sz="2400" b="1" dirty="0"/>
              <a:t>(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χ</a:t>
            </a:r>
            <a:r>
              <a:rPr kumimoji="1" lang="en-US" altLang="ja-JP" sz="2400" b="1" baseline="30000" dirty="0">
                <a:solidFill>
                  <a:srgbClr val="FF0000"/>
                </a:solidFill>
              </a:rPr>
              <a:t>2</a:t>
            </a:r>
            <a:r>
              <a:rPr kumimoji="1" lang="ja-JP" altLang="en-US" sz="2400" b="1" dirty="0"/>
              <a:t>分布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54670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372FD28-1D9F-3EC3-4626-B80E7ADE5432}"/>
                  </a:ext>
                </a:extLst>
              </p:cNvPr>
              <p:cNvSpPr txBox="1"/>
              <p:nvPr/>
            </p:nvSpPr>
            <p:spPr>
              <a:xfrm>
                <a:off x="988089" y="415397"/>
                <a:ext cx="3945652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pt-BR" altLang="ja-JP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num>
                        <m:den>
                          <m:r>
                            <a:rPr lang="en-US" altLang="ja-JP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ja-JP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ja-JP" alt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372FD28-1D9F-3EC3-4626-B80E7ADE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89" y="415397"/>
                <a:ext cx="3945652" cy="101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5C3AB23-12DF-FF19-A8A1-8BC98078E1E6}"/>
              </a:ext>
            </a:extLst>
          </p:cNvPr>
          <p:cNvSpPr txBox="1"/>
          <p:nvPr/>
        </p:nvSpPr>
        <p:spPr>
          <a:xfrm>
            <a:off x="1257718" y="1698902"/>
            <a:ext cx="96765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4000" dirty="0">
                <a:solidFill>
                  <a:srgbClr val="FF0000"/>
                </a:solidFill>
              </a:rPr>
              <a:t>ブーさん</a:t>
            </a:r>
            <a:r>
              <a:rPr lang="ja-JP" altLang="en-US" sz="4000" dirty="0"/>
              <a:t>（分散）、</a:t>
            </a:r>
            <a:r>
              <a:rPr lang="ja-JP" altLang="en-US" sz="4000" dirty="0">
                <a:solidFill>
                  <a:srgbClr val="FF0000"/>
                </a:solidFill>
              </a:rPr>
              <a:t>そ</a:t>
            </a:r>
            <a:r>
              <a:rPr lang="ja-JP" altLang="en-US" sz="4000" dirty="0"/>
              <a:t>れって（</a:t>
            </a:r>
            <a:r>
              <a:rPr lang="en-US" altLang="ja-JP" sz="4000" dirty="0"/>
              <a:t>S</a:t>
            </a:r>
            <a:r>
              <a:rPr lang="ja-JP" altLang="en-US" sz="4000" dirty="0"/>
              <a:t>）、</a:t>
            </a:r>
            <a:endParaRPr lang="en-US" altLang="ja-JP" sz="4000" dirty="0"/>
          </a:p>
          <a:p>
            <a:pPr algn="ctr"/>
            <a:r>
              <a:rPr lang="ja-JP" altLang="en-US" sz="4000" dirty="0">
                <a:solidFill>
                  <a:srgbClr val="FF0000"/>
                </a:solidFill>
              </a:rPr>
              <a:t>自由</a:t>
            </a:r>
            <a:r>
              <a:rPr lang="ja-JP" altLang="en-US" sz="4000" dirty="0"/>
              <a:t>（自由度）</a:t>
            </a:r>
            <a:r>
              <a:rPr lang="ja-JP" altLang="en-US" sz="4000" dirty="0">
                <a:solidFill>
                  <a:srgbClr val="FF0000"/>
                </a:solidFill>
              </a:rPr>
              <a:t>割り</a:t>
            </a:r>
            <a:r>
              <a:rPr lang="ja-JP" altLang="en-US" sz="4000" dirty="0"/>
              <a:t>？（割り算）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9A2A0FA-0DF1-3A11-4855-FC75B4F95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57" y="3154019"/>
            <a:ext cx="2429084" cy="242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55098D6-5E87-F5FC-A828-8947DB3E9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125" y="3288323"/>
            <a:ext cx="1990027" cy="211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87935BE7-29B7-110D-DE30-5C141720F0BE}"/>
              </a:ext>
            </a:extLst>
          </p:cNvPr>
          <p:cNvSpPr/>
          <p:nvPr/>
        </p:nvSpPr>
        <p:spPr>
          <a:xfrm>
            <a:off x="7216403" y="3390517"/>
            <a:ext cx="2520450" cy="753626"/>
          </a:xfrm>
          <a:prstGeom prst="wedgeRectCallout">
            <a:avLst>
              <a:gd name="adj1" fmla="val -65152"/>
              <a:gd name="adj2" fmla="val 6249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それって自由割り？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981B769-4642-78B5-C1F6-8BFC314D80B6}"/>
              </a:ext>
            </a:extLst>
          </p:cNvPr>
          <p:cNvSpPr txBox="1"/>
          <p:nvPr/>
        </p:nvSpPr>
        <p:spPr>
          <a:xfrm>
            <a:off x="2647235" y="3883120"/>
            <a:ext cx="4723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50" b="1" dirty="0"/>
              <a:t>自</a:t>
            </a:r>
            <a:endParaRPr lang="en-US" altLang="ja-JP" sz="1050" b="1" dirty="0"/>
          </a:p>
          <a:p>
            <a:r>
              <a:rPr lang="ja-JP" altLang="en-US" sz="1050" b="1" dirty="0"/>
              <a:t>由</a:t>
            </a:r>
            <a:endParaRPr lang="en-US" altLang="ja-JP" sz="1050" b="1" dirty="0"/>
          </a:p>
          <a:p>
            <a:r>
              <a:rPr lang="ja-JP" altLang="en-US" sz="1050" b="1" dirty="0"/>
              <a:t>割</a:t>
            </a:r>
            <a:endParaRPr lang="en-US" altLang="ja-JP" sz="1050" b="1" dirty="0"/>
          </a:p>
          <a:p>
            <a:r>
              <a:rPr lang="ja-JP" altLang="en-US" sz="1050" b="1" dirty="0"/>
              <a:t>り</a:t>
            </a:r>
          </a:p>
        </p:txBody>
      </p:sp>
    </p:spTree>
    <p:extLst>
      <p:ext uri="{BB962C8B-B14F-4D97-AF65-F5344CB8AC3E}">
        <p14:creationId xmlns:p14="http://schemas.microsoft.com/office/powerpoint/2010/main" val="3836958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2C9135A9-F728-946B-60ED-0D15E1CE5547}"/>
              </a:ext>
            </a:extLst>
          </p:cNvPr>
          <p:cNvSpPr/>
          <p:nvPr/>
        </p:nvSpPr>
        <p:spPr>
          <a:xfrm>
            <a:off x="1148024" y="1393195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①基本統計量</a:t>
            </a:r>
            <a:r>
              <a:rPr lang="en-US" altLang="ja-JP" b="1" i="1" dirty="0"/>
              <a:t>S </a:t>
            </a:r>
            <a:r>
              <a:rPr lang="en-US" altLang="ja-JP" b="1" dirty="0"/>
              <a:t>(</a:t>
            </a:r>
            <a:r>
              <a:rPr lang="ja-JP" altLang="en-US" b="1" dirty="0"/>
              <a:t>平方和</a:t>
            </a:r>
            <a:r>
              <a:rPr lang="en-US" altLang="ja-JP" b="1" dirty="0"/>
              <a:t>)</a:t>
            </a:r>
            <a:r>
              <a:rPr kumimoji="1" lang="ja-JP" altLang="en-US" b="1" dirty="0"/>
              <a:t>を求める</a:t>
            </a: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/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b="1" dirty="0"/>
                  <a:t>⑤検定統計量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ja-JP" altLang="en-US" b="1" dirty="0"/>
                  <a:t>を求め、判定する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フローチャート: 代替処理 8">
                <a:extLst>
                  <a:ext uri="{FF2B5EF4-FFF2-40B4-BE49-F238E27FC236}">
                    <a16:creationId xmlns:a16="http://schemas.microsoft.com/office/drawing/2014/main" id="{D8F55269-B6B8-0B6A-B377-60454B586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4076267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21741E1-0857-0891-38F9-E2E034732831}"/>
                  </a:ext>
                </a:extLst>
              </p:cNvPr>
              <p:cNvSpPr txBox="1"/>
              <p:nvPr/>
            </p:nvSpPr>
            <p:spPr>
              <a:xfrm>
                <a:off x="6096000" y="2294795"/>
                <a:ext cx="5499651" cy="1393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3600" b="0" dirty="0"/>
                  <a:t>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sSup>
                          <m:sSupPr>
                            <m:ctrlP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sz="3600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sz="3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ja-JP" altLang="en-US" sz="3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ja-JP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̂"/>
                        <m:ctrlPr>
                          <a:rPr lang="en-US" altLang="ja-JP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ja-JP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sz="3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ja-JP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altLang="ja-JP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600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sSup>
                          <m:sSupPr>
                            <m:ctrlPr>
                              <a:rPr lang="en-US" altLang="ja-JP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sz="3600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ja-JP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ja-JP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sz="3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altLang="ja-JP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ja-JP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ja-JP" altLang="en-US" sz="36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ja-JP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altLang="ja-JP" sz="3200" dirty="0"/>
              </a:p>
              <a:p>
                <a:endParaRPr lang="en-US" altLang="ja-JP" i="1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21741E1-0857-0891-38F9-E2E034732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94795"/>
                <a:ext cx="5499651" cy="13930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9B3ACFC-2AF2-1BAC-E227-9CD7464C81A8}"/>
                  </a:ext>
                </a:extLst>
              </p:cNvPr>
              <p:cNvSpPr txBox="1"/>
              <p:nvPr/>
            </p:nvSpPr>
            <p:spPr>
              <a:xfrm>
                <a:off x="7718529" y="3661604"/>
                <a:ext cx="2879033" cy="1229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altLang="ja-JP" i="1" dirty="0"/>
                  <a:t> </a:t>
                </a:r>
                <a:r>
                  <a:rPr lang="ja-JP" altLang="en-US" dirty="0"/>
                  <a:t>：母分散の推定値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 ：分散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ja-JP" altLang="en-US" dirty="0"/>
                  <a:t>：平方和</a:t>
                </a:r>
                <a:endParaRPr lang="en-US" altLang="ja-JP" dirty="0"/>
              </a:p>
              <a:p>
                <a:r>
                  <a:rPr lang="en-US" altLang="ja-JP" dirty="0"/>
                  <a:t>n-1 = φ</a:t>
                </a:r>
                <a:r>
                  <a:rPr lang="ja-JP" altLang="en-US" dirty="0"/>
                  <a:t>：自由度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9B3ACFC-2AF2-1BAC-E227-9CD7464C8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529" y="3661604"/>
                <a:ext cx="2879033" cy="1229567"/>
              </a:xfrm>
              <a:prstGeom prst="rect">
                <a:avLst/>
              </a:prstGeom>
              <a:blipFill>
                <a:blip r:embed="rId4"/>
                <a:stretch>
                  <a:fillRect l="-1695" t="-498" b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FB10DF3-17AF-FEDE-236C-85710B11D201}"/>
              </a:ext>
            </a:extLst>
          </p:cNvPr>
          <p:cNvSpPr txBox="1"/>
          <p:nvPr/>
        </p:nvSpPr>
        <p:spPr>
          <a:xfrm>
            <a:off x="859025" y="491594"/>
            <a:ext cx="625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一つの母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分散</a:t>
            </a:r>
            <a:r>
              <a:rPr kumimoji="1" lang="ja-JP" altLang="en-US" sz="2400" b="1" dirty="0"/>
              <a:t>の検定と推定</a:t>
            </a:r>
            <a:r>
              <a:rPr kumimoji="1" lang="en-US" altLang="ja-JP" sz="2400" b="1" dirty="0"/>
              <a:t>(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χ</a:t>
            </a:r>
            <a:r>
              <a:rPr kumimoji="1" lang="en-US" altLang="ja-JP" sz="2400" b="1" baseline="30000" dirty="0">
                <a:solidFill>
                  <a:srgbClr val="FF0000"/>
                </a:solidFill>
              </a:rPr>
              <a:t>2</a:t>
            </a:r>
            <a:r>
              <a:rPr kumimoji="1" lang="ja-JP" altLang="en-US" sz="2400" b="1" dirty="0"/>
              <a:t>分布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849E6FBE-A6C6-49DC-1971-B2B1A5CAF378}"/>
              </a:ext>
            </a:extLst>
          </p:cNvPr>
          <p:cNvCxnSpPr>
            <a:cxnSpLocks/>
          </p:cNvCxnSpPr>
          <p:nvPr/>
        </p:nvCxnSpPr>
        <p:spPr>
          <a:xfrm flipV="1">
            <a:off x="7424928" y="3528375"/>
            <a:ext cx="0" cy="17979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8DB5DA8-5E46-C53E-FF5A-46AA8EF5D9E3}"/>
              </a:ext>
            </a:extLst>
          </p:cNvPr>
          <p:cNvSpPr txBox="1"/>
          <p:nvPr/>
        </p:nvSpPr>
        <p:spPr>
          <a:xfrm>
            <a:off x="7075609" y="5326305"/>
            <a:ext cx="4078223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l-GR" altLang="ja-JP" dirty="0"/>
              <a:t>χ</a:t>
            </a:r>
            <a:r>
              <a:rPr lang="el-GR" altLang="ja-JP" baseline="30000" dirty="0"/>
              <a:t>2</a:t>
            </a:r>
            <a:r>
              <a:rPr lang="ja-JP" altLang="en-US" i="1" baseline="30000" dirty="0"/>
              <a:t> </a:t>
            </a:r>
            <a:r>
              <a:rPr lang="ja-JP" altLang="en-US" dirty="0"/>
              <a:t>表で求めた両側検定の値と同じ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F772D31-9F01-7C62-0D25-2401D0404070}"/>
              </a:ext>
            </a:extLst>
          </p:cNvPr>
          <p:cNvCxnSpPr>
            <a:cxnSpLocks/>
          </p:cNvCxnSpPr>
          <p:nvPr/>
        </p:nvCxnSpPr>
        <p:spPr>
          <a:xfrm flipV="1">
            <a:off x="10768584" y="3454300"/>
            <a:ext cx="0" cy="187200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12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フローチャート: 代替処理 45">
            <a:extLst>
              <a:ext uri="{FF2B5EF4-FFF2-40B4-BE49-F238E27FC236}">
                <a16:creationId xmlns:a16="http://schemas.microsoft.com/office/drawing/2014/main" id="{C1DBBA9D-48E8-4BE0-70CF-C104FEE36093}"/>
              </a:ext>
            </a:extLst>
          </p:cNvPr>
          <p:cNvSpPr/>
          <p:nvPr/>
        </p:nvSpPr>
        <p:spPr>
          <a:xfrm>
            <a:off x="7813712" y="3578212"/>
            <a:ext cx="2932044" cy="1575844"/>
          </a:xfrm>
          <a:prstGeom prst="flowChartAlternateProcess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/>
              <a:t>一つの母平均の検定と推定</a:t>
            </a:r>
            <a:endParaRPr kumimoji="1" lang="en-US" altLang="ja-JP" sz="1600" b="1" dirty="0"/>
          </a:p>
          <a:p>
            <a:pPr algn="ctr"/>
            <a:r>
              <a:rPr kumimoji="1" lang="en-US" altLang="ja-JP" sz="1600" b="1" dirty="0"/>
              <a:t>(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t </a:t>
            </a:r>
            <a:r>
              <a:rPr lang="ja-JP" altLang="en-US" sz="1600" b="1" dirty="0">
                <a:solidFill>
                  <a:schemeClr val="tx1"/>
                </a:solidFill>
              </a:rPr>
              <a:t>分布</a:t>
            </a:r>
            <a:r>
              <a:rPr kumimoji="1" lang="en-US" altLang="ja-JP" sz="1600" b="1" dirty="0"/>
              <a:t>)</a:t>
            </a:r>
            <a:endParaRPr kumimoji="1" lang="ja-JP" altLang="en-US" sz="1600" b="1" dirty="0"/>
          </a:p>
        </p:txBody>
      </p:sp>
      <p:sp>
        <p:nvSpPr>
          <p:cNvPr id="31" name="フローチャート: 代替処理 30">
            <a:extLst>
              <a:ext uri="{FF2B5EF4-FFF2-40B4-BE49-F238E27FC236}">
                <a16:creationId xmlns:a16="http://schemas.microsoft.com/office/drawing/2014/main" id="{7A8BCE68-C34C-DC7C-8E70-C515C3468032}"/>
              </a:ext>
            </a:extLst>
          </p:cNvPr>
          <p:cNvSpPr/>
          <p:nvPr/>
        </p:nvSpPr>
        <p:spPr>
          <a:xfrm>
            <a:off x="4905714" y="3707809"/>
            <a:ext cx="2199880" cy="1321220"/>
          </a:xfrm>
          <a:prstGeom prst="flowChartAlternateProcess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/>
              <a:t>一つの母分散の検定</a:t>
            </a:r>
            <a:endParaRPr kumimoji="1" lang="en-US" altLang="ja-JP" sz="1600" b="1" dirty="0"/>
          </a:p>
          <a:p>
            <a:pPr algn="ctr"/>
            <a:r>
              <a:rPr kumimoji="1" lang="ja-JP" altLang="en-US" sz="1600" b="1" dirty="0"/>
              <a:t>と推定</a:t>
            </a:r>
            <a:r>
              <a:rPr kumimoji="1" lang="en-US" altLang="ja-JP" sz="1600" b="1" dirty="0"/>
              <a:t>(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χ</a:t>
            </a:r>
            <a:r>
              <a:rPr kumimoji="1" lang="en-US" altLang="ja-JP" sz="1600" b="1" baseline="30000" dirty="0">
                <a:solidFill>
                  <a:srgbClr val="FF0000"/>
                </a:solidFill>
              </a:rPr>
              <a:t>2</a:t>
            </a:r>
            <a:r>
              <a:rPr kumimoji="1" lang="ja-JP" altLang="en-US" sz="1600" b="1" dirty="0"/>
              <a:t>分布</a:t>
            </a:r>
            <a:r>
              <a:rPr kumimoji="1" lang="en-US" altLang="ja-JP" sz="1600" b="1" dirty="0"/>
              <a:t>)</a:t>
            </a:r>
            <a:endParaRPr kumimoji="1" lang="ja-JP" altLang="en-US" sz="1600" b="1" dirty="0"/>
          </a:p>
        </p:txBody>
      </p:sp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1F690848-74FC-6D4F-C52E-1FD5683765FD}"/>
              </a:ext>
            </a:extLst>
          </p:cNvPr>
          <p:cNvSpPr/>
          <p:nvPr/>
        </p:nvSpPr>
        <p:spPr>
          <a:xfrm>
            <a:off x="1207522" y="4150370"/>
            <a:ext cx="1008906" cy="44212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一標本</a:t>
            </a:r>
            <a:endParaRPr kumimoji="1" lang="ja-JP" altLang="en-US" sz="1600" b="1" dirty="0"/>
          </a:p>
        </p:txBody>
      </p:sp>
      <p:sp>
        <p:nvSpPr>
          <p:cNvPr id="32" name="フローチャート: 判断 31">
            <a:extLst>
              <a:ext uri="{FF2B5EF4-FFF2-40B4-BE49-F238E27FC236}">
                <a16:creationId xmlns:a16="http://schemas.microsoft.com/office/drawing/2014/main" id="{58EFA799-2D3F-4840-5CEB-9356C274B572}"/>
              </a:ext>
            </a:extLst>
          </p:cNvPr>
          <p:cNvSpPr/>
          <p:nvPr/>
        </p:nvSpPr>
        <p:spPr>
          <a:xfrm>
            <a:off x="2579198" y="3992942"/>
            <a:ext cx="1769164" cy="7569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母分散の検討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3AA4B22-6F4B-9DE3-D141-B5924F742AA0}"/>
              </a:ext>
            </a:extLst>
          </p:cNvPr>
          <p:cNvCxnSpPr>
            <a:cxnSpLocks/>
            <a:stCxn id="3" idx="3"/>
            <a:endCxn id="32" idx="1"/>
          </p:cNvCxnSpPr>
          <p:nvPr/>
        </p:nvCxnSpPr>
        <p:spPr>
          <a:xfrm flipV="1">
            <a:off x="2216428" y="4371433"/>
            <a:ext cx="3627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7F40D74F-5965-35CF-88FC-C46DE4E52118}"/>
              </a:ext>
            </a:extLst>
          </p:cNvPr>
          <p:cNvCxnSpPr>
            <a:cxnSpLocks/>
            <a:stCxn id="32" idx="0"/>
            <a:endCxn id="41" idx="1"/>
          </p:cNvCxnSpPr>
          <p:nvPr/>
        </p:nvCxnSpPr>
        <p:spPr>
          <a:xfrm rot="5400000" flipH="1" flipV="1">
            <a:off x="4924571" y="1105361"/>
            <a:ext cx="1426791" cy="4348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代替処理 40">
            <a:extLst>
              <a:ext uri="{FF2B5EF4-FFF2-40B4-BE49-F238E27FC236}">
                <a16:creationId xmlns:a16="http://schemas.microsoft.com/office/drawing/2014/main" id="{4AD2E36F-C14F-C380-D7E8-E44991607985}"/>
              </a:ext>
            </a:extLst>
          </p:cNvPr>
          <p:cNvSpPr/>
          <p:nvPr/>
        </p:nvSpPr>
        <p:spPr>
          <a:xfrm>
            <a:off x="7812152" y="1778229"/>
            <a:ext cx="2932044" cy="1575844"/>
          </a:xfrm>
          <a:prstGeom prst="flowChartAlternate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/>
              <a:t>一つの母平均の検定と推定</a:t>
            </a:r>
            <a:endParaRPr kumimoji="1" lang="en-US" altLang="ja-JP" sz="1600" b="1" dirty="0"/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(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正規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分布</a:t>
            </a:r>
            <a:r>
              <a:rPr kumimoji="1" lang="en-US" altLang="ja-JP" sz="1600" b="1" dirty="0"/>
              <a:t>)</a:t>
            </a:r>
            <a:endParaRPr kumimoji="1" lang="ja-JP" altLang="en-US" sz="16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FBE097-CBA5-6FA6-A710-4DBF77067691}"/>
              </a:ext>
            </a:extLst>
          </p:cNvPr>
          <p:cNvSpPr txBox="1"/>
          <p:nvPr/>
        </p:nvSpPr>
        <p:spPr>
          <a:xfrm>
            <a:off x="2906428" y="3548395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なし</a:t>
            </a:r>
            <a:endParaRPr kumimoji="1" lang="ja-JP" altLang="en-US" sz="1600" b="1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67DC312F-E0FD-8D6E-3CA4-3FC42493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505" y="2566151"/>
            <a:ext cx="1752845" cy="72400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03D11105-12DF-B96E-4AC7-182EB3EC9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394" y="4277687"/>
            <a:ext cx="1533739" cy="781159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FCF61764-E22A-E1F5-A48A-BEC360F7B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524" y="4285686"/>
            <a:ext cx="1483917" cy="643758"/>
          </a:xfrm>
          <a:prstGeom prst="rect">
            <a:avLst/>
          </a:prstGeom>
        </p:spPr>
      </p:pic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F060A40-794B-28A5-84AC-67FEB4111073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 flipV="1">
            <a:off x="4348362" y="4368419"/>
            <a:ext cx="557352" cy="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CC0833D-AFDD-134B-0D9C-6871D396DF9A}"/>
              </a:ext>
            </a:extLst>
          </p:cNvPr>
          <p:cNvSpPr txBox="1"/>
          <p:nvPr/>
        </p:nvSpPr>
        <p:spPr>
          <a:xfrm>
            <a:off x="4317882" y="4016824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あり</a:t>
            </a:r>
            <a:endParaRPr kumimoji="1" lang="ja-JP" altLang="en-US" sz="1600" b="1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B91882D-6A9B-1F05-1BC6-77BBD18E9CDB}"/>
              </a:ext>
            </a:extLst>
          </p:cNvPr>
          <p:cNvCxnSpPr>
            <a:cxnSpLocks/>
            <a:stCxn id="31" idx="3"/>
            <a:endCxn id="46" idx="1"/>
          </p:cNvCxnSpPr>
          <p:nvPr/>
        </p:nvCxnSpPr>
        <p:spPr>
          <a:xfrm flipV="1">
            <a:off x="7105594" y="4366134"/>
            <a:ext cx="708118" cy="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8E2C9F3-13B6-8A92-1F80-0BED9F6E1482}"/>
              </a:ext>
            </a:extLst>
          </p:cNvPr>
          <p:cNvSpPr txBox="1"/>
          <p:nvPr/>
        </p:nvSpPr>
        <p:spPr>
          <a:xfrm>
            <a:off x="650298" y="618904"/>
            <a:ext cx="6346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計量値の検定・推定フロー（一標本）</a:t>
            </a:r>
          </a:p>
        </p:txBody>
      </p:sp>
    </p:spTree>
    <p:extLst>
      <p:ext uri="{BB962C8B-B14F-4D97-AF65-F5344CB8AC3E}">
        <p14:creationId xmlns:p14="http://schemas.microsoft.com/office/powerpoint/2010/main" val="3110974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ja-JP" b="1" dirty="0"/>
                  <a:t>,</a:t>
                </a:r>
                <a:r>
                  <a:rPr lang="en-US" altLang="ja-JP" b="1" i="1" dirty="0"/>
                  <a:t>S ,V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 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FB10DF3-17AF-FEDE-236C-85710B11D201}"/>
              </a:ext>
            </a:extLst>
          </p:cNvPr>
          <p:cNvSpPr txBox="1"/>
          <p:nvPr/>
        </p:nvSpPr>
        <p:spPr>
          <a:xfrm>
            <a:off x="859024" y="491594"/>
            <a:ext cx="682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一つの母平均の検定と推定</a:t>
            </a:r>
            <a:r>
              <a:rPr kumimoji="1"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</a:t>
            </a:r>
            <a:r>
              <a:rPr lang="ja-JP" altLang="en-US" sz="2400" b="1" dirty="0">
                <a:solidFill>
                  <a:schemeClr val="tx1"/>
                </a:solidFill>
              </a:rPr>
              <a:t>分布、</a:t>
            </a:r>
            <a:r>
              <a:rPr lang="ja-JP" altLang="en-US" sz="2400" b="1" dirty="0">
                <a:solidFill>
                  <a:schemeClr val="accent1"/>
                </a:solidFill>
              </a:rPr>
              <a:t>母分散未知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6F472D66-4CF7-6262-472A-70C648966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2499162"/>
              </p:ext>
            </p:extLst>
          </p:nvPr>
        </p:nvGraphicFramePr>
        <p:xfrm>
          <a:off x="6096000" y="1854860"/>
          <a:ext cx="5640668" cy="3771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39972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ja-JP" b="1" dirty="0"/>
                  <a:t>,</a:t>
                </a:r>
                <a:r>
                  <a:rPr lang="en-US" altLang="ja-JP" b="1" i="1" dirty="0"/>
                  <a:t>S ,V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 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FB10DF3-17AF-FEDE-236C-85710B11D201}"/>
              </a:ext>
            </a:extLst>
          </p:cNvPr>
          <p:cNvSpPr txBox="1"/>
          <p:nvPr/>
        </p:nvSpPr>
        <p:spPr>
          <a:xfrm>
            <a:off x="859024" y="491594"/>
            <a:ext cx="682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一つの母平均の検定と推定</a:t>
            </a:r>
            <a:r>
              <a:rPr kumimoji="1"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</a:t>
            </a:r>
            <a:r>
              <a:rPr lang="ja-JP" altLang="en-US" sz="2400" b="1" dirty="0">
                <a:solidFill>
                  <a:schemeClr val="tx1"/>
                </a:solidFill>
              </a:rPr>
              <a:t>分布、</a:t>
            </a:r>
            <a:r>
              <a:rPr lang="ja-JP" altLang="en-US" sz="2400" b="1" dirty="0">
                <a:solidFill>
                  <a:schemeClr val="accent1"/>
                </a:solidFill>
              </a:rPr>
              <a:t>母分散未知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8A6EDBC-7084-0216-3FD2-534D30FCFE10}"/>
                  </a:ext>
                </a:extLst>
              </p:cNvPr>
              <p:cNvSpPr txBox="1"/>
              <p:nvPr/>
            </p:nvSpPr>
            <p:spPr>
              <a:xfrm>
                <a:off x="6377611" y="4455269"/>
                <a:ext cx="2358885" cy="12945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ja-JP" sz="2800" dirty="0"/>
              </a:p>
              <a:p>
                <a:endParaRPr lang="en-US" altLang="ja-JP" sz="1600" i="1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D8A6EDBC-7084-0216-3FD2-534D30FCF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611" y="4455269"/>
                <a:ext cx="2358885" cy="12945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0249A79-AAD8-D90A-DFF4-634229E48FD4}"/>
                  </a:ext>
                </a:extLst>
              </p:cNvPr>
              <p:cNvSpPr txBox="1"/>
              <p:nvPr/>
            </p:nvSpPr>
            <p:spPr>
              <a:xfrm>
                <a:off x="9293091" y="4624515"/>
                <a:ext cx="2358886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 ：分散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ja-JP" altLang="en-US" sz="2000" dirty="0"/>
                  <a:t>：平方和</a:t>
                </a:r>
                <a:endParaRPr lang="en-US" altLang="ja-JP" sz="2000" dirty="0"/>
              </a:p>
              <a:p>
                <a:r>
                  <a:rPr lang="en-US" altLang="ja-JP" sz="2000" dirty="0"/>
                  <a:t>n-1 = φ</a:t>
                </a:r>
                <a:r>
                  <a:rPr lang="ja-JP" altLang="en-US" sz="2000" dirty="0"/>
                  <a:t>：自由度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0249A79-AAD8-D90A-DFF4-634229E48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091" y="4624515"/>
                <a:ext cx="2358886" cy="1015663"/>
              </a:xfrm>
              <a:prstGeom prst="rect">
                <a:avLst/>
              </a:prstGeom>
              <a:blipFill>
                <a:blip r:embed="rId4"/>
                <a:stretch>
                  <a:fillRect l="-2584" t="-3012" b="-10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A21ACB3-3F6B-220F-F961-DA5C99835B47}"/>
                  </a:ext>
                </a:extLst>
              </p:cNvPr>
              <p:cNvSpPr txBox="1"/>
              <p:nvPr/>
            </p:nvSpPr>
            <p:spPr>
              <a:xfrm>
                <a:off x="6172195" y="1541736"/>
                <a:ext cx="2933645" cy="10444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altLang="ja-JP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A21ACB3-3F6B-220F-F961-DA5C99835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95" y="1541736"/>
                <a:ext cx="2933645" cy="10444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2770E20-0006-73C8-5286-1FC15A6C3322}"/>
                  </a:ext>
                </a:extLst>
              </p:cNvPr>
              <p:cNvSpPr txBox="1"/>
              <p:nvPr/>
            </p:nvSpPr>
            <p:spPr>
              <a:xfrm>
                <a:off x="9105841" y="1694631"/>
                <a:ext cx="210132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0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ja-JP" sz="2000" i="1" dirty="0"/>
                  <a:t> </a:t>
                </a:r>
                <a:r>
                  <a:rPr lang="ja-JP" altLang="en-US" sz="2000" dirty="0"/>
                  <a:t>：平均値</a:t>
                </a:r>
                <a:endParaRPr lang="en-US" altLang="ja-JP" sz="2000" dirty="0"/>
              </a:p>
              <a:p>
                <a:r>
                  <a:rPr lang="en-US" altLang="ja-JP" sz="2000" i="1" dirty="0"/>
                  <a:t> x </a:t>
                </a:r>
                <a:r>
                  <a:rPr lang="ja-JP" altLang="en-US" sz="2000" dirty="0"/>
                  <a:t>：データ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2770E20-0006-73C8-5286-1FC15A6C3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841" y="1694631"/>
                <a:ext cx="2101322" cy="707886"/>
              </a:xfrm>
              <a:prstGeom prst="rect">
                <a:avLst/>
              </a:prstGeom>
              <a:blipFill>
                <a:blip r:embed="rId6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9958AD1-69C3-70DA-A08E-BE45547CA6AD}"/>
                  </a:ext>
                </a:extLst>
              </p:cNvPr>
              <p:cNvSpPr txBox="1"/>
              <p:nvPr/>
            </p:nvSpPr>
            <p:spPr>
              <a:xfrm>
                <a:off x="6258341" y="3077992"/>
                <a:ext cx="3728594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r>
                                            <a:rPr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9958AD1-69C3-70DA-A08E-BE45547CA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341" y="3077992"/>
                <a:ext cx="3728594" cy="10175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AE6830-B7E4-C2DE-6DDF-6565A0D2E009}"/>
              </a:ext>
            </a:extLst>
          </p:cNvPr>
          <p:cNvSpPr txBox="1"/>
          <p:nvPr/>
        </p:nvSpPr>
        <p:spPr>
          <a:xfrm>
            <a:off x="9550655" y="3246091"/>
            <a:ext cx="21013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i="1" dirty="0"/>
              <a:t>x </a:t>
            </a:r>
            <a:r>
              <a:rPr lang="ja-JP" altLang="en-US" sz="2000" dirty="0"/>
              <a:t>：データ</a:t>
            </a:r>
            <a:endParaRPr lang="en-US" altLang="ja-JP" sz="2000" dirty="0"/>
          </a:p>
          <a:p>
            <a:r>
              <a:rPr lang="en-US" altLang="ja-JP" sz="2000" i="1" dirty="0"/>
              <a:t>S </a:t>
            </a:r>
            <a:r>
              <a:rPr lang="ja-JP" altLang="en-US" sz="2000" dirty="0"/>
              <a:t>：平方和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083137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ja-JP" b="1" dirty="0"/>
                  <a:t>,</a:t>
                </a:r>
                <a:r>
                  <a:rPr lang="en-US" altLang="ja-JP" b="1" i="1" dirty="0"/>
                  <a:t>S ,V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 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FB10DF3-17AF-FEDE-236C-85710B11D201}"/>
              </a:ext>
            </a:extLst>
          </p:cNvPr>
          <p:cNvSpPr txBox="1"/>
          <p:nvPr/>
        </p:nvSpPr>
        <p:spPr>
          <a:xfrm>
            <a:off x="859024" y="491594"/>
            <a:ext cx="682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一つの母平均の検定と推定</a:t>
            </a:r>
            <a:r>
              <a:rPr kumimoji="1"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</a:t>
            </a:r>
            <a:r>
              <a:rPr lang="ja-JP" altLang="en-US" sz="2400" b="1" dirty="0">
                <a:solidFill>
                  <a:schemeClr val="tx1"/>
                </a:solidFill>
              </a:rPr>
              <a:t>分布、</a:t>
            </a:r>
            <a:r>
              <a:rPr lang="ja-JP" altLang="en-US" sz="2400" b="1" dirty="0">
                <a:solidFill>
                  <a:schemeClr val="accent1"/>
                </a:solidFill>
              </a:rPr>
              <a:t>母分散未知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4ABD680-6AC1-C9B4-47E8-56BB417E8C07}"/>
              </a:ext>
            </a:extLst>
          </p:cNvPr>
          <p:cNvSpPr txBox="1"/>
          <p:nvPr/>
        </p:nvSpPr>
        <p:spPr>
          <a:xfrm>
            <a:off x="6565601" y="2186985"/>
            <a:ext cx="466636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(</a:t>
            </a:r>
            <a:r>
              <a:rPr lang="ja-JP" altLang="en-US" sz="2400" dirty="0"/>
              <a:t>両側検定</a:t>
            </a:r>
            <a:r>
              <a:rPr lang="en-US" altLang="ja-JP" sz="2400" dirty="0"/>
              <a:t>)</a:t>
            </a:r>
          </a:p>
          <a:p>
            <a:r>
              <a:rPr lang="en-US" altLang="ja-JP" sz="2400" dirty="0"/>
              <a:t>H</a:t>
            </a:r>
            <a:r>
              <a:rPr lang="en-US" altLang="ja-JP" sz="2400" baseline="-25000" dirty="0"/>
              <a:t>0</a:t>
            </a:r>
            <a:r>
              <a:rPr lang="ja-JP" altLang="en-US" sz="2400" dirty="0"/>
              <a:t>：</a:t>
            </a:r>
            <a:r>
              <a:rPr lang="en-US" altLang="ja-JP" sz="2400" dirty="0"/>
              <a:t>μ = μ</a:t>
            </a:r>
            <a:r>
              <a:rPr lang="en-US" altLang="ja-JP" sz="2400" baseline="-25000" dirty="0"/>
              <a:t>0</a:t>
            </a:r>
            <a:r>
              <a:rPr lang="ja-JP" altLang="en-US" sz="2400" dirty="0"/>
              <a:t>　</a:t>
            </a:r>
            <a:r>
              <a:rPr lang="en-US" altLang="ja-JP" sz="2400" dirty="0"/>
              <a:t> H</a:t>
            </a:r>
            <a:r>
              <a:rPr lang="en-US" altLang="ja-JP" sz="2400" baseline="-25000" dirty="0"/>
              <a:t>1 </a:t>
            </a:r>
            <a:r>
              <a:rPr lang="ja-JP" altLang="en-US" sz="2400" dirty="0"/>
              <a:t>：</a:t>
            </a:r>
            <a:r>
              <a:rPr lang="en-US" altLang="ja-JP" sz="2400" dirty="0"/>
              <a:t>μ </a:t>
            </a:r>
            <a:r>
              <a:rPr lang="ja-JP" altLang="en-US" sz="2400" dirty="0"/>
              <a:t>≠ </a:t>
            </a:r>
            <a:r>
              <a:rPr lang="en-US" altLang="ja-JP" sz="2400" dirty="0"/>
              <a:t>μ</a:t>
            </a:r>
            <a:r>
              <a:rPr lang="en-US" altLang="ja-JP" sz="2400" baseline="-25000" dirty="0"/>
              <a:t>0</a:t>
            </a:r>
            <a:endParaRPr lang="en-US" altLang="ja-JP" sz="2400" dirty="0"/>
          </a:p>
          <a:p>
            <a:endParaRPr lang="en-US" altLang="ja-JP" sz="2400" i="1" dirty="0"/>
          </a:p>
          <a:p>
            <a:r>
              <a:rPr lang="en-US" altLang="ja-JP" sz="2400" dirty="0"/>
              <a:t>(</a:t>
            </a:r>
            <a:r>
              <a:rPr lang="ja-JP" altLang="en-US" sz="2400" dirty="0"/>
              <a:t>右片側検定</a:t>
            </a:r>
            <a:r>
              <a:rPr lang="en-US" altLang="ja-JP" sz="2400" dirty="0"/>
              <a:t>)</a:t>
            </a:r>
          </a:p>
          <a:p>
            <a:r>
              <a:rPr lang="en-US" altLang="ja-JP" sz="2400" dirty="0"/>
              <a:t>H</a:t>
            </a:r>
            <a:r>
              <a:rPr lang="en-US" altLang="ja-JP" sz="2400" baseline="-25000" dirty="0"/>
              <a:t>0</a:t>
            </a:r>
            <a:r>
              <a:rPr lang="ja-JP" altLang="en-US" sz="2400" dirty="0"/>
              <a:t>：</a:t>
            </a:r>
            <a:r>
              <a:rPr lang="en-US" altLang="ja-JP" sz="2400" dirty="0"/>
              <a:t>μ = μ</a:t>
            </a:r>
            <a:r>
              <a:rPr lang="en-US" altLang="ja-JP" sz="2400" baseline="-25000" dirty="0"/>
              <a:t>0</a:t>
            </a:r>
            <a:r>
              <a:rPr lang="ja-JP" altLang="en-US" sz="2400" dirty="0"/>
              <a:t>　</a:t>
            </a:r>
            <a:r>
              <a:rPr lang="en-US" altLang="ja-JP" sz="2400" dirty="0"/>
              <a:t> H</a:t>
            </a:r>
            <a:r>
              <a:rPr lang="en-US" altLang="ja-JP" sz="2400" baseline="-25000" dirty="0"/>
              <a:t>1 </a:t>
            </a:r>
            <a:r>
              <a:rPr lang="ja-JP" altLang="en-US" sz="2400" dirty="0"/>
              <a:t>：</a:t>
            </a:r>
            <a:r>
              <a:rPr lang="en-US" altLang="ja-JP" sz="2400" dirty="0"/>
              <a:t>μ </a:t>
            </a:r>
            <a:r>
              <a:rPr lang="en-US" altLang="ja-JP" sz="2400" dirty="0">
                <a:solidFill>
                  <a:srgbClr val="FF0000"/>
                </a:solidFill>
              </a:rPr>
              <a:t>&gt;</a:t>
            </a:r>
            <a:r>
              <a:rPr lang="ja-JP" altLang="en-US" sz="2400" dirty="0"/>
              <a:t> </a:t>
            </a:r>
            <a:r>
              <a:rPr lang="en-US" altLang="ja-JP" sz="2400" dirty="0"/>
              <a:t>μ</a:t>
            </a:r>
            <a:r>
              <a:rPr lang="en-US" altLang="ja-JP" sz="2400" baseline="-25000" dirty="0"/>
              <a:t>0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(</a:t>
            </a:r>
            <a:r>
              <a:rPr lang="ja-JP" altLang="en-US" sz="2400" dirty="0"/>
              <a:t>左片側検定</a:t>
            </a:r>
            <a:r>
              <a:rPr lang="en-US" altLang="ja-JP" sz="2400" dirty="0"/>
              <a:t>)</a:t>
            </a:r>
          </a:p>
          <a:p>
            <a:r>
              <a:rPr lang="en-US" altLang="ja-JP" sz="2400" dirty="0"/>
              <a:t>H</a:t>
            </a:r>
            <a:r>
              <a:rPr lang="en-US" altLang="ja-JP" sz="2400" baseline="-25000" dirty="0"/>
              <a:t>0</a:t>
            </a:r>
            <a:r>
              <a:rPr lang="ja-JP" altLang="en-US" sz="2400" dirty="0"/>
              <a:t>：</a:t>
            </a:r>
            <a:r>
              <a:rPr lang="en-US" altLang="ja-JP" sz="2400" dirty="0"/>
              <a:t>μ = μ</a:t>
            </a:r>
            <a:r>
              <a:rPr lang="en-US" altLang="ja-JP" sz="2400" baseline="-25000" dirty="0"/>
              <a:t>0</a:t>
            </a:r>
            <a:r>
              <a:rPr lang="ja-JP" altLang="en-US" sz="2400" dirty="0"/>
              <a:t>　</a:t>
            </a:r>
            <a:r>
              <a:rPr lang="en-US" altLang="ja-JP" sz="2400" dirty="0"/>
              <a:t> H</a:t>
            </a:r>
            <a:r>
              <a:rPr lang="en-US" altLang="ja-JP" sz="2400" baseline="-25000" dirty="0"/>
              <a:t>1 </a:t>
            </a:r>
            <a:r>
              <a:rPr lang="ja-JP" altLang="en-US" sz="2400" dirty="0"/>
              <a:t>：</a:t>
            </a:r>
            <a:r>
              <a:rPr lang="en-US" altLang="ja-JP" sz="2400" dirty="0"/>
              <a:t>μ </a:t>
            </a:r>
            <a:r>
              <a:rPr lang="en-US" altLang="ja-JP" sz="2400" dirty="0">
                <a:solidFill>
                  <a:srgbClr val="FF0000"/>
                </a:solidFill>
              </a:rPr>
              <a:t>&lt;</a:t>
            </a:r>
            <a:r>
              <a:rPr lang="ja-JP" altLang="en-US" sz="2400" dirty="0"/>
              <a:t> </a:t>
            </a:r>
            <a:r>
              <a:rPr lang="en-US" altLang="ja-JP" sz="2400" dirty="0"/>
              <a:t>μ</a:t>
            </a:r>
            <a:r>
              <a:rPr lang="en-US" altLang="ja-JP" sz="2400" baseline="-25000" dirty="0"/>
              <a:t>0</a:t>
            </a:r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5D70552-1B6C-887A-4BAC-57EC1B302ECB}"/>
                  </a:ext>
                </a:extLst>
              </p:cNvPr>
              <p:cNvSpPr txBox="1"/>
              <p:nvPr/>
            </p:nvSpPr>
            <p:spPr>
              <a:xfrm>
                <a:off x="8497958" y="1130940"/>
                <a:ext cx="317369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2400" i="1" dirty="0"/>
                  <a:t> </a:t>
                </a:r>
                <a:r>
                  <a:rPr lang="ja-JP" altLang="en-US" sz="2400" dirty="0"/>
                  <a:t>：変化前の母平均</a:t>
                </a:r>
                <a:endParaRPr lang="en-US" altLang="ja-JP" sz="2400" dirty="0"/>
              </a:p>
              <a:p>
                <a14:m>
                  <m:oMath xmlns:m="http://schemas.openxmlformats.org/officeDocument/2006/math"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ja-JP" sz="2400" i="1" dirty="0"/>
                  <a:t> </a:t>
                </a:r>
                <a:r>
                  <a:rPr lang="ja-JP" altLang="en-US" sz="2400" i="1" dirty="0"/>
                  <a:t> </a:t>
                </a:r>
                <a:r>
                  <a:rPr lang="ja-JP" altLang="en-US" sz="2400" dirty="0"/>
                  <a:t>：変化</a:t>
                </a:r>
                <a:r>
                  <a:rPr lang="ja-JP" altLang="en-US" sz="2400" dirty="0">
                    <a:solidFill>
                      <a:srgbClr val="FF0000"/>
                    </a:solidFill>
                  </a:rPr>
                  <a:t>後</a:t>
                </a:r>
                <a:r>
                  <a:rPr lang="ja-JP" altLang="en-US" sz="2400" dirty="0"/>
                  <a:t>の母平均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5D70552-1B6C-887A-4BAC-57EC1B302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958" y="1130940"/>
                <a:ext cx="3173698" cy="830997"/>
              </a:xfrm>
              <a:prstGeom prst="rect">
                <a:avLst/>
              </a:prstGeom>
              <a:blipFill>
                <a:blip r:embed="rId3"/>
                <a:stretch>
                  <a:fillRect l="-384" t="-5882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18AC92E-E36E-31C2-7E8D-AEFF16F46AE6}"/>
              </a:ext>
            </a:extLst>
          </p:cNvPr>
          <p:cNvSpPr txBox="1"/>
          <p:nvPr/>
        </p:nvSpPr>
        <p:spPr>
          <a:xfrm>
            <a:off x="7003776" y="5459021"/>
            <a:ext cx="44659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※</a:t>
            </a:r>
            <a:r>
              <a:rPr lang="en-US" altLang="ja-JP" sz="2000" dirty="0"/>
              <a:t> </a:t>
            </a:r>
            <a:r>
              <a:rPr lang="en-US" altLang="ja-JP" sz="2000" b="1" dirty="0"/>
              <a:t>μ</a:t>
            </a:r>
            <a:r>
              <a:rPr lang="en-US" altLang="ja-JP" sz="2000" b="1" baseline="-25000" dirty="0"/>
              <a:t>0</a:t>
            </a:r>
            <a:r>
              <a:rPr lang="en-US" altLang="ja-JP" sz="2000" b="1" baseline="30000" dirty="0"/>
              <a:t> </a:t>
            </a:r>
            <a:r>
              <a:rPr lang="ja-JP" altLang="en-US" sz="2000" b="1" dirty="0"/>
              <a:t>は指定された値を使用する</a:t>
            </a:r>
          </a:p>
        </p:txBody>
      </p:sp>
    </p:spTree>
    <p:extLst>
      <p:ext uri="{BB962C8B-B14F-4D97-AF65-F5344CB8AC3E}">
        <p14:creationId xmlns:p14="http://schemas.microsoft.com/office/powerpoint/2010/main" val="1190435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ja-JP" b="1" dirty="0"/>
                  <a:t>,</a:t>
                </a:r>
                <a:r>
                  <a:rPr lang="en-US" altLang="ja-JP" b="1" i="1" dirty="0"/>
                  <a:t>S ,V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 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FB10DF3-17AF-FEDE-236C-85710B11D201}"/>
              </a:ext>
            </a:extLst>
          </p:cNvPr>
          <p:cNvSpPr txBox="1"/>
          <p:nvPr/>
        </p:nvSpPr>
        <p:spPr>
          <a:xfrm>
            <a:off x="859024" y="491594"/>
            <a:ext cx="682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一つの母平均の検定と推定</a:t>
            </a:r>
            <a:r>
              <a:rPr kumimoji="1"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</a:t>
            </a:r>
            <a:r>
              <a:rPr lang="ja-JP" altLang="en-US" sz="2400" b="1" dirty="0">
                <a:solidFill>
                  <a:schemeClr val="tx1"/>
                </a:solidFill>
              </a:rPr>
              <a:t>分布、</a:t>
            </a:r>
            <a:r>
              <a:rPr lang="ja-JP" altLang="en-US" sz="2400" b="1" dirty="0">
                <a:solidFill>
                  <a:schemeClr val="accent1"/>
                </a:solidFill>
              </a:rPr>
              <a:t>母分散未知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116879C-2C6E-72E5-2F0D-0BE6FE48EDBB}"/>
                  </a:ext>
                </a:extLst>
              </p:cNvPr>
              <p:cNvSpPr txBox="1"/>
              <p:nvPr/>
            </p:nvSpPr>
            <p:spPr>
              <a:xfrm>
                <a:off x="6664991" y="2312798"/>
                <a:ext cx="4666367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両側検定</a:t>
                </a:r>
                <a:r>
                  <a:rPr lang="en-US" altLang="ja-JP" sz="24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ja-JP" sz="2400" i="1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右片側検定</a:t>
                </a:r>
                <a:r>
                  <a:rPr lang="en-US" altLang="ja-JP" sz="24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：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(</a:t>
                </a:r>
                <a:r>
                  <a:rPr lang="ja-JP" altLang="en-US" sz="2400" dirty="0"/>
                  <a:t>左片側検定</a:t>
                </a:r>
                <a:r>
                  <a:rPr lang="en-US" altLang="ja-JP" sz="2400" dirty="0"/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：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116879C-2C6E-72E5-2F0D-0BE6FE48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991" y="2312798"/>
                <a:ext cx="4666367" cy="3046988"/>
              </a:xfrm>
              <a:prstGeom prst="rect">
                <a:avLst/>
              </a:prstGeom>
              <a:blipFill>
                <a:blip r:embed="rId3"/>
                <a:stretch>
                  <a:fillRect l="-1958" t="-1600" b="-16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C8799E3-EFC5-7665-9F5D-78D974FEB3ED}"/>
                  </a:ext>
                </a:extLst>
              </p:cNvPr>
              <p:cNvSpPr txBox="1"/>
              <p:nvPr/>
            </p:nvSpPr>
            <p:spPr>
              <a:xfrm>
                <a:off x="8848190" y="1037853"/>
                <a:ext cx="261399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ja-JP" altLang="en-US" sz="2400" dirty="0"/>
                  <a:t>：自由度</a:t>
                </a:r>
                <a:r>
                  <a:rPr lang="en-US" altLang="ja-JP" sz="2400" dirty="0"/>
                  <a:t>(n-1)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C8799E3-EFC5-7665-9F5D-78D974FEB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190" y="1037853"/>
                <a:ext cx="2613992" cy="461665"/>
              </a:xfrm>
              <a:prstGeom prst="rect">
                <a:avLst/>
              </a:prstGeom>
              <a:blipFill>
                <a:blip r:embed="rId4"/>
                <a:stretch>
                  <a:fillRect l="-1865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BBF480-ABAB-5026-E168-DF59C0E08C72}"/>
              </a:ext>
            </a:extLst>
          </p:cNvPr>
          <p:cNvSpPr txBox="1"/>
          <p:nvPr/>
        </p:nvSpPr>
        <p:spPr>
          <a:xfrm>
            <a:off x="6209839" y="1582197"/>
            <a:ext cx="3232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/>
              <a:t>t </a:t>
            </a:r>
            <a:r>
              <a:rPr lang="ja-JP" altLang="en-US" sz="2400" b="1" dirty="0"/>
              <a:t>表を用いる</a:t>
            </a:r>
            <a:endParaRPr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2387696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ja-JP" b="1" dirty="0"/>
                  <a:t>,</a:t>
                </a:r>
                <a:r>
                  <a:rPr lang="en-US" altLang="ja-JP" b="1" i="1" dirty="0"/>
                  <a:t>S ,V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 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FB10DF3-17AF-FEDE-236C-85710B11D201}"/>
              </a:ext>
            </a:extLst>
          </p:cNvPr>
          <p:cNvSpPr txBox="1"/>
          <p:nvPr/>
        </p:nvSpPr>
        <p:spPr>
          <a:xfrm>
            <a:off x="859024" y="491594"/>
            <a:ext cx="682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一つの母平均の検定と推定</a:t>
            </a:r>
            <a:r>
              <a:rPr kumimoji="1"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</a:t>
            </a:r>
            <a:r>
              <a:rPr lang="ja-JP" altLang="en-US" sz="2400" b="1" dirty="0">
                <a:solidFill>
                  <a:schemeClr val="tx1"/>
                </a:solidFill>
              </a:rPr>
              <a:t>分布、</a:t>
            </a:r>
            <a:r>
              <a:rPr lang="ja-JP" altLang="en-US" sz="2400" b="1" dirty="0">
                <a:solidFill>
                  <a:schemeClr val="accent1"/>
                </a:solidFill>
              </a:rPr>
              <a:t>母分散未知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55FFC54-12FE-0F91-87F0-0F2ABF98BE02}"/>
                  </a:ext>
                </a:extLst>
              </p:cNvPr>
              <p:cNvSpPr txBox="1"/>
              <p:nvPr/>
            </p:nvSpPr>
            <p:spPr>
              <a:xfrm>
                <a:off x="6096000" y="1568362"/>
                <a:ext cx="3038061" cy="1860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2800" dirty="0"/>
              </a:p>
              <a:p>
                <a:endParaRPr lang="en-US" altLang="ja-JP" sz="1600" i="1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55FFC54-12FE-0F91-87F0-0F2ABF98B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68362"/>
                <a:ext cx="3038061" cy="1860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625EDB3-FA33-10CE-3FA0-A7D5DC8EC776}"/>
                  </a:ext>
                </a:extLst>
              </p:cNvPr>
              <p:cNvSpPr txBox="1"/>
              <p:nvPr/>
            </p:nvSpPr>
            <p:spPr>
              <a:xfrm>
                <a:off x="9153940" y="1987836"/>
                <a:ext cx="2723322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2000" i="1" dirty="0"/>
                  <a:t> </a:t>
                </a:r>
                <a:r>
                  <a:rPr lang="ja-JP" altLang="en-US" sz="2000" dirty="0"/>
                  <a:t>：検定統計量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2000" i="1" dirty="0"/>
                  <a:t> </a:t>
                </a:r>
                <a:r>
                  <a:rPr lang="ja-JP" altLang="en-US" sz="2000" dirty="0"/>
                  <a:t>：変化前の母平均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ja-JP" altLang="en-US" sz="2000" dirty="0"/>
                  <a:t>  ：分散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625EDB3-FA33-10CE-3FA0-A7D5DC8EC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940" y="1987836"/>
                <a:ext cx="2723322" cy="1015663"/>
              </a:xfrm>
              <a:prstGeom prst="rect">
                <a:avLst/>
              </a:prstGeom>
              <a:blipFill>
                <a:blip r:embed="rId4"/>
                <a:stretch>
                  <a:fillRect t="-2395" b="-10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54F67C9-537A-3077-57CD-BE28E8D8CD80}"/>
              </a:ext>
            </a:extLst>
          </p:cNvPr>
          <p:cNvSpPr txBox="1"/>
          <p:nvPr/>
        </p:nvSpPr>
        <p:spPr>
          <a:xfrm>
            <a:off x="6228525" y="3661604"/>
            <a:ext cx="55195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検定統計量</a:t>
            </a:r>
            <a:r>
              <a:rPr lang="en-US" altLang="ja-JP" sz="2000" i="1" dirty="0"/>
              <a:t>t</a:t>
            </a:r>
            <a:r>
              <a:rPr lang="en-US" altLang="ja-JP" sz="2000" i="1" baseline="-25000" dirty="0"/>
              <a:t>0</a:t>
            </a:r>
            <a:r>
              <a:rPr lang="ja-JP" altLang="en-US" sz="2000" i="1" baseline="-25000" dirty="0"/>
              <a:t> </a:t>
            </a:r>
            <a:r>
              <a:rPr lang="ja-JP" altLang="en-US" sz="2000" dirty="0"/>
              <a:t>の値が、手順④で定めた</a:t>
            </a:r>
            <a:r>
              <a:rPr lang="ja-JP" altLang="en-US" sz="2000" b="1" dirty="0"/>
              <a:t>棄却域に入れば「優位である」</a:t>
            </a:r>
            <a:r>
              <a:rPr lang="ja-JP" altLang="en-US" sz="2000" dirty="0"/>
              <a:t>と判定し、帰無仮説</a:t>
            </a:r>
            <a:r>
              <a:rPr lang="en-US" altLang="ja-JP" sz="2000" dirty="0"/>
              <a:t>H</a:t>
            </a:r>
            <a:r>
              <a:rPr lang="en-US" altLang="ja-JP" sz="2000" baseline="-25000" dirty="0"/>
              <a:t>0</a:t>
            </a:r>
            <a:r>
              <a:rPr lang="en-US" altLang="ja-JP" sz="2000" i="1" baseline="-25000" dirty="0"/>
              <a:t> </a:t>
            </a:r>
            <a:r>
              <a:rPr lang="ja-JP" altLang="en-US" sz="2000" dirty="0"/>
              <a:t>を</a:t>
            </a:r>
            <a:r>
              <a:rPr lang="ja-JP" altLang="en-US" sz="2000" b="1" dirty="0"/>
              <a:t>棄却</a:t>
            </a:r>
            <a:r>
              <a:rPr lang="ja-JP" altLang="en-US" sz="2000" dirty="0"/>
              <a:t>し、対立仮説</a:t>
            </a:r>
            <a:r>
              <a:rPr lang="en-US" altLang="ja-JP" sz="2000" dirty="0"/>
              <a:t>H</a:t>
            </a:r>
            <a:r>
              <a:rPr lang="en-US" altLang="ja-JP" sz="2000" baseline="-25000" dirty="0"/>
              <a:t>1</a:t>
            </a:r>
            <a:r>
              <a:rPr lang="en-US" altLang="ja-JP" sz="2000" i="1" baseline="-25000" dirty="0"/>
              <a:t> </a:t>
            </a:r>
            <a:r>
              <a:rPr lang="ja-JP" altLang="en-US" sz="2000" dirty="0"/>
              <a:t>を</a:t>
            </a:r>
            <a:r>
              <a:rPr lang="ja-JP" altLang="en-US" sz="2000" b="1" dirty="0"/>
              <a:t>支持</a:t>
            </a:r>
            <a:r>
              <a:rPr lang="ja-JP" altLang="en-US" sz="2000" dirty="0"/>
              <a:t>する。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b="1" dirty="0"/>
              <a:t>棄却域に入らなければ「優位ではない」</a:t>
            </a:r>
            <a:r>
              <a:rPr lang="ja-JP" altLang="en-US" sz="2000" dirty="0"/>
              <a:t>と判定し、帰無仮説</a:t>
            </a:r>
            <a:r>
              <a:rPr lang="en-US" altLang="ja-JP" sz="2000" dirty="0"/>
              <a:t>H</a:t>
            </a:r>
            <a:r>
              <a:rPr lang="en-US" altLang="ja-JP" sz="2000" baseline="-25000" dirty="0"/>
              <a:t>0</a:t>
            </a:r>
            <a:r>
              <a:rPr lang="en-US" altLang="ja-JP" sz="2000" i="1" baseline="-25000" dirty="0"/>
              <a:t> </a:t>
            </a:r>
            <a:r>
              <a:rPr lang="ja-JP" altLang="en-US" sz="2000" dirty="0"/>
              <a:t>を</a:t>
            </a:r>
            <a:r>
              <a:rPr lang="ja-JP" altLang="en-US" sz="2000" b="1" dirty="0"/>
              <a:t>棄却できない</a:t>
            </a:r>
            <a:r>
              <a:rPr lang="ja-JP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62938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ja-JP" b="1" dirty="0"/>
                  <a:t>,</a:t>
                </a:r>
                <a:r>
                  <a:rPr lang="en-US" altLang="ja-JP" b="1" i="1" dirty="0"/>
                  <a:t>S ,V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 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FB10DF3-17AF-FEDE-236C-85710B11D201}"/>
              </a:ext>
            </a:extLst>
          </p:cNvPr>
          <p:cNvSpPr txBox="1"/>
          <p:nvPr/>
        </p:nvSpPr>
        <p:spPr>
          <a:xfrm>
            <a:off x="859024" y="491594"/>
            <a:ext cx="682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一つの母平均の検定と推定</a:t>
            </a:r>
            <a:r>
              <a:rPr kumimoji="1"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</a:t>
            </a:r>
            <a:r>
              <a:rPr lang="ja-JP" altLang="en-US" sz="2400" b="1" dirty="0">
                <a:solidFill>
                  <a:schemeClr val="tx1"/>
                </a:solidFill>
              </a:rPr>
              <a:t>分布、</a:t>
            </a:r>
            <a:r>
              <a:rPr lang="ja-JP" altLang="en-US" sz="2400" b="1" dirty="0">
                <a:solidFill>
                  <a:schemeClr val="accent1"/>
                </a:solidFill>
              </a:rPr>
              <a:t>母分散未知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70C04C5-7D38-E271-06CF-1EB2946E7E9E}"/>
                  </a:ext>
                </a:extLst>
              </p:cNvPr>
              <p:cNvSpPr txBox="1"/>
              <p:nvPr/>
            </p:nvSpPr>
            <p:spPr>
              <a:xfrm>
                <a:off x="7116417" y="2474961"/>
                <a:ext cx="3038061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ja-JP" altLang="en-US" sz="4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ja-JP" sz="2400" i="1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70C04C5-7D38-E271-06CF-1EB2946E7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417" y="2474961"/>
                <a:ext cx="3038061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F3D93E5-7135-252F-5C69-1CF6A9A2F2F0}"/>
                  </a:ext>
                </a:extLst>
              </p:cNvPr>
              <p:cNvSpPr txBox="1"/>
              <p:nvPr/>
            </p:nvSpPr>
            <p:spPr>
              <a:xfrm>
                <a:off x="7407966" y="3429000"/>
                <a:ext cx="287903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ja-JP" sz="2000" i="1" dirty="0"/>
                  <a:t> </a:t>
                </a:r>
                <a:r>
                  <a:rPr lang="ja-JP" altLang="en-US" sz="2000" dirty="0"/>
                  <a:t>：母平均の推定値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：平均値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F3D93E5-7135-252F-5C69-1CF6A9A2F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966" y="3429000"/>
                <a:ext cx="2879033" cy="707886"/>
              </a:xfrm>
              <a:prstGeom prst="rect">
                <a:avLst/>
              </a:prstGeom>
              <a:blipFill>
                <a:blip r:embed="rId4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28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フローチャート: 代替処理 45">
            <a:extLst>
              <a:ext uri="{FF2B5EF4-FFF2-40B4-BE49-F238E27FC236}">
                <a16:creationId xmlns:a16="http://schemas.microsoft.com/office/drawing/2014/main" id="{C1DBBA9D-48E8-4BE0-70CF-C104FEE36093}"/>
              </a:ext>
            </a:extLst>
          </p:cNvPr>
          <p:cNvSpPr/>
          <p:nvPr/>
        </p:nvSpPr>
        <p:spPr>
          <a:xfrm>
            <a:off x="7813712" y="3578212"/>
            <a:ext cx="2932044" cy="1575844"/>
          </a:xfrm>
          <a:prstGeom prst="flowChartAlternate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/>
              <a:t>一つの母平均の検定と推定</a:t>
            </a:r>
            <a:endParaRPr kumimoji="1" lang="en-US" altLang="ja-JP" sz="1600" b="1" dirty="0"/>
          </a:p>
          <a:p>
            <a:pPr algn="ctr"/>
            <a:r>
              <a:rPr kumimoji="1" lang="en-US" altLang="ja-JP" sz="1600" b="1" dirty="0"/>
              <a:t>(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t </a:t>
            </a:r>
            <a:r>
              <a:rPr lang="ja-JP" altLang="en-US" sz="1600" b="1" dirty="0">
                <a:solidFill>
                  <a:schemeClr val="tx1"/>
                </a:solidFill>
              </a:rPr>
              <a:t>分布</a:t>
            </a:r>
            <a:r>
              <a:rPr kumimoji="1" lang="en-US" altLang="ja-JP" sz="1600" b="1" dirty="0"/>
              <a:t>)</a:t>
            </a:r>
            <a:endParaRPr kumimoji="1" lang="ja-JP" altLang="en-US" sz="1600" b="1" dirty="0"/>
          </a:p>
        </p:txBody>
      </p:sp>
      <p:sp>
        <p:nvSpPr>
          <p:cNvPr id="31" name="フローチャート: 代替処理 30">
            <a:extLst>
              <a:ext uri="{FF2B5EF4-FFF2-40B4-BE49-F238E27FC236}">
                <a16:creationId xmlns:a16="http://schemas.microsoft.com/office/drawing/2014/main" id="{7A8BCE68-C34C-DC7C-8E70-C515C3468032}"/>
              </a:ext>
            </a:extLst>
          </p:cNvPr>
          <p:cNvSpPr/>
          <p:nvPr/>
        </p:nvSpPr>
        <p:spPr>
          <a:xfrm>
            <a:off x="4905714" y="3707809"/>
            <a:ext cx="2199880" cy="1321220"/>
          </a:xfrm>
          <a:prstGeom prst="flowChartAlternateProcess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/>
              <a:t>一つの母分散の検定</a:t>
            </a:r>
            <a:endParaRPr kumimoji="1" lang="en-US" altLang="ja-JP" sz="1600" b="1" dirty="0"/>
          </a:p>
          <a:p>
            <a:pPr algn="ctr"/>
            <a:r>
              <a:rPr kumimoji="1" lang="ja-JP" altLang="en-US" sz="1600" b="1" dirty="0"/>
              <a:t>と推定</a:t>
            </a:r>
            <a:r>
              <a:rPr kumimoji="1" lang="en-US" altLang="ja-JP" sz="1600" b="1" dirty="0"/>
              <a:t>(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χ</a:t>
            </a:r>
            <a:r>
              <a:rPr kumimoji="1" lang="en-US" altLang="ja-JP" sz="1600" b="1" baseline="30000" dirty="0">
                <a:solidFill>
                  <a:srgbClr val="FF0000"/>
                </a:solidFill>
              </a:rPr>
              <a:t>2</a:t>
            </a:r>
            <a:r>
              <a:rPr kumimoji="1" lang="ja-JP" altLang="en-US" sz="1600" b="1" dirty="0"/>
              <a:t>分布</a:t>
            </a:r>
            <a:r>
              <a:rPr kumimoji="1" lang="en-US" altLang="ja-JP" sz="1600" b="1" dirty="0"/>
              <a:t>)</a:t>
            </a:r>
            <a:endParaRPr kumimoji="1" lang="ja-JP" altLang="en-US" sz="1600" b="1" dirty="0"/>
          </a:p>
        </p:txBody>
      </p:sp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1F690848-74FC-6D4F-C52E-1FD5683765FD}"/>
              </a:ext>
            </a:extLst>
          </p:cNvPr>
          <p:cNvSpPr/>
          <p:nvPr/>
        </p:nvSpPr>
        <p:spPr>
          <a:xfrm>
            <a:off x="1207522" y="4150370"/>
            <a:ext cx="1008906" cy="442127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一標本</a:t>
            </a:r>
            <a:endParaRPr kumimoji="1" lang="ja-JP" altLang="en-US" sz="1600" b="1" dirty="0"/>
          </a:p>
        </p:txBody>
      </p:sp>
      <p:sp>
        <p:nvSpPr>
          <p:cNvPr id="32" name="フローチャート: 判断 31">
            <a:extLst>
              <a:ext uri="{FF2B5EF4-FFF2-40B4-BE49-F238E27FC236}">
                <a16:creationId xmlns:a16="http://schemas.microsoft.com/office/drawing/2014/main" id="{58EFA799-2D3F-4840-5CEB-9356C274B572}"/>
              </a:ext>
            </a:extLst>
          </p:cNvPr>
          <p:cNvSpPr/>
          <p:nvPr/>
        </p:nvSpPr>
        <p:spPr>
          <a:xfrm>
            <a:off x="2579198" y="3992942"/>
            <a:ext cx="1769164" cy="7569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母分散の検討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3AA4B22-6F4B-9DE3-D141-B5924F742AA0}"/>
              </a:ext>
            </a:extLst>
          </p:cNvPr>
          <p:cNvCxnSpPr>
            <a:cxnSpLocks/>
            <a:stCxn id="3" idx="3"/>
            <a:endCxn id="32" idx="1"/>
          </p:cNvCxnSpPr>
          <p:nvPr/>
        </p:nvCxnSpPr>
        <p:spPr>
          <a:xfrm flipV="1">
            <a:off x="2216428" y="4371433"/>
            <a:ext cx="3627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7F40D74F-5965-35CF-88FC-C46DE4E52118}"/>
              </a:ext>
            </a:extLst>
          </p:cNvPr>
          <p:cNvCxnSpPr>
            <a:cxnSpLocks/>
            <a:stCxn id="32" idx="0"/>
            <a:endCxn id="41" idx="1"/>
          </p:cNvCxnSpPr>
          <p:nvPr/>
        </p:nvCxnSpPr>
        <p:spPr>
          <a:xfrm rot="5400000" flipH="1" flipV="1">
            <a:off x="4924571" y="1105361"/>
            <a:ext cx="1426791" cy="4348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代替処理 40">
            <a:extLst>
              <a:ext uri="{FF2B5EF4-FFF2-40B4-BE49-F238E27FC236}">
                <a16:creationId xmlns:a16="http://schemas.microsoft.com/office/drawing/2014/main" id="{4AD2E36F-C14F-C380-D7E8-E44991607985}"/>
              </a:ext>
            </a:extLst>
          </p:cNvPr>
          <p:cNvSpPr/>
          <p:nvPr/>
        </p:nvSpPr>
        <p:spPr>
          <a:xfrm>
            <a:off x="7812152" y="1778229"/>
            <a:ext cx="2932044" cy="1575844"/>
          </a:xfrm>
          <a:prstGeom prst="flowChartAlternateProcess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b="1" dirty="0"/>
              <a:t>一つの母平均の検定と推定</a:t>
            </a:r>
            <a:endParaRPr kumimoji="1" lang="en-US" altLang="ja-JP" sz="1600" b="1" dirty="0"/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(</a:t>
            </a:r>
            <a:r>
              <a:rPr kumimoji="1" lang="ja-JP" altLang="en-US" sz="1600" b="1" dirty="0">
                <a:solidFill>
                  <a:srgbClr val="FF0000"/>
                </a:solidFill>
              </a:rPr>
              <a:t>正規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分布</a:t>
            </a:r>
            <a:r>
              <a:rPr kumimoji="1" lang="en-US" altLang="ja-JP" sz="1600" b="1" dirty="0"/>
              <a:t>)</a:t>
            </a:r>
            <a:endParaRPr kumimoji="1" lang="ja-JP" altLang="en-US" sz="16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FBE097-CBA5-6FA6-A710-4DBF77067691}"/>
              </a:ext>
            </a:extLst>
          </p:cNvPr>
          <p:cNvSpPr txBox="1"/>
          <p:nvPr/>
        </p:nvSpPr>
        <p:spPr>
          <a:xfrm>
            <a:off x="2906428" y="3548395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なし</a:t>
            </a:r>
            <a:endParaRPr kumimoji="1" lang="ja-JP" altLang="en-US" sz="1600" b="1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67DC312F-E0FD-8D6E-3CA4-3FC42493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505" y="2566151"/>
            <a:ext cx="1752845" cy="72400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03D11105-12DF-B96E-4AC7-182EB3EC9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394" y="4277687"/>
            <a:ext cx="1533739" cy="781159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FCF61764-E22A-E1F5-A48A-BEC360F7B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524" y="4285686"/>
            <a:ext cx="1483917" cy="643758"/>
          </a:xfrm>
          <a:prstGeom prst="rect">
            <a:avLst/>
          </a:prstGeom>
        </p:spPr>
      </p:pic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F060A40-794B-28A5-84AC-67FEB4111073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 flipV="1">
            <a:off x="4348362" y="4368419"/>
            <a:ext cx="557352" cy="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CC0833D-AFDD-134B-0D9C-6871D396DF9A}"/>
              </a:ext>
            </a:extLst>
          </p:cNvPr>
          <p:cNvSpPr txBox="1"/>
          <p:nvPr/>
        </p:nvSpPr>
        <p:spPr>
          <a:xfrm>
            <a:off x="4317882" y="4016824"/>
            <a:ext cx="101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あり</a:t>
            </a:r>
            <a:endParaRPr kumimoji="1" lang="ja-JP" altLang="en-US" sz="1600" b="1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B91882D-6A9B-1F05-1BC6-77BBD18E9CDB}"/>
              </a:ext>
            </a:extLst>
          </p:cNvPr>
          <p:cNvCxnSpPr>
            <a:cxnSpLocks/>
            <a:stCxn id="31" idx="3"/>
            <a:endCxn id="46" idx="1"/>
          </p:cNvCxnSpPr>
          <p:nvPr/>
        </p:nvCxnSpPr>
        <p:spPr>
          <a:xfrm flipV="1">
            <a:off x="7105594" y="4366134"/>
            <a:ext cx="708118" cy="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8E2C9F3-13B6-8A92-1F80-0BED9F6E1482}"/>
              </a:ext>
            </a:extLst>
          </p:cNvPr>
          <p:cNvSpPr txBox="1"/>
          <p:nvPr/>
        </p:nvSpPr>
        <p:spPr>
          <a:xfrm>
            <a:off x="650298" y="618904"/>
            <a:ext cx="6346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計量値の検定・推定フロー（一標本）</a:t>
            </a:r>
          </a:p>
        </p:txBody>
      </p:sp>
    </p:spTree>
    <p:extLst>
      <p:ext uri="{BB962C8B-B14F-4D97-AF65-F5344CB8AC3E}">
        <p14:creationId xmlns:p14="http://schemas.microsoft.com/office/powerpoint/2010/main" val="2321444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en-US" altLang="ja-JP" b="1" dirty="0"/>
                  <a:t>,</a:t>
                </a:r>
                <a:r>
                  <a:rPr lang="en-US" altLang="ja-JP" b="1" i="1" dirty="0"/>
                  <a:t>S ,V </a:t>
                </a:r>
                <a:r>
                  <a:rPr kumimoji="1" lang="ja-JP" altLang="en-US" b="1" dirty="0"/>
                  <a:t>を求める</a:t>
                </a:r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t</a:t>
            </a:r>
            <a:r>
              <a:rPr lang="en-US" altLang="ja-JP" b="1" i="1" baseline="-25000" dirty="0"/>
              <a:t>0 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FB10DF3-17AF-FEDE-236C-85710B11D201}"/>
              </a:ext>
            </a:extLst>
          </p:cNvPr>
          <p:cNvSpPr txBox="1"/>
          <p:nvPr/>
        </p:nvSpPr>
        <p:spPr>
          <a:xfrm>
            <a:off x="859024" y="491594"/>
            <a:ext cx="682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一つの母平均の検定と推定</a:t>
            </a:r>
            <a:r>
              <a:rPr kumimoji="1" lang="en-US" altLang="ja-JP" sz="2400" b="1" dirty="0"/>
              <a:t>(</a:t>
            </a:r>
            <a:r>
              <a:rPr kumimoji="1" lang="en-US" altLang="ja-JP" sz="2400" b="1" i="1" dirty="0">
                <a:solidFill>
                  <a:srgbClr val="FF0000"/>
                </a:solidFill>
              </a:rPr>
              <a:t>t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</a:t>
            </a:r>
            <a:r>
              <a:rPr lang="ja-JP" altLang="en-US" sz="2400" b="1" dirty="0">
                <a:solidFill>
                  <a:schemeClr val="tx1"/>
                </a:solidFill>
              </a:rPr>
              <a:t>分布、</a:t>
            </a:r>
            <a:r>
              <a:rPr lang="ja-JP" altLang="en-US" sz="2400" b="1" dirty="0">
                <a:solidFill>
                  <a:schemeClr val="accent1"/>
                </a:solidFill>
              </a:rPr>
              <a:t>母分散未知</a:t>
            </a:r>
            <a:r>
              <a:rPr kumimoji="1" lang="en-US" altLang="ja-JP" sz="2400" b="1" dirty="0"/>
              <a:t>)</a:t>
            </a:r>
            <a:endParaRPr kumimoji="1" lang="ja-JP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60F1526-E3C0-9534-81CB-B36178E58390}"/>
                  </a:ext>
                </a:extLst>
              </p:cNvPr>
              <p:cNvSpPr txBox="1"/>
              <p:nvPr/>
            </p:nvSpPr>
            <p:spPr>
              <a:xfrm>
                <a:off x="5923722" y="2141580"/>
                <a:ext cx="6019800" cy="1198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&lt;</m:t>
                      </m:r>
                      <m:acc>
                        <m:accPr>
                          <m:chr m:val="̂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ja-JP" sz="1200" i="1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60F1526-E3C0-9534-81CB-B36178E58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22" y="2141580"/>
                <a:ext cx="6019800" cy="1198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77D56BB-088C-166A-E34D-6F96B8A51F08}"/>
                  </a:ext>
                </a:extLst>
              </p:cNvPr>
              <p:cNvSpPr txBox="1"/>
              <p:nvPr/>
            </p:nvSpPr>
            <p:spPr>
              <a:xfrm>
                <a:off x="8723376" y="3563253"/>
                <a:ext cx="3120887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ja-JP" sz="2000" i="1" dirty="0"/>
                  <a:t>  </a:t>
                </a:r>
                <a:r>
                  <a:rPr lang="ja-JP" altLang="en-US" sz="2000" dirty="0"/>
                  <a:t>：母平均の推定値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 ：平均値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/>
                  <a:t>：分散</a:t>
                </a:r>
                <a:endParaRPr lang="en-US" altLang="ja-JP" sz="2000" b="1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77D56BB-088C-166A-E34D-6F96B8A51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376" y="3563253"/>
                <a:ext cx="3120887" cy="1015663"/>
              </a:xfrm>
              <a:prstGeom prst="rect">
                <a:avLst/>
              </a:prstGeom>
              <a:blipFill>
                <a:blip r:embed="rId4"/>
                <a:stretch>
                  <a:fillRect t="-3012" b="-10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EF1D666-F9EE-5CE8-E520-A23DD597A759}"/>
              </a:ext>
            </a:extLst>
          </p:cNvPr>
          <p:cNvSpPr/>
          <p:nvPr/>
        </p:nvSpPr>
        <p:spPr>
          <a:xfrm>
            <a:off x="7598941" y="4904789"/>
            <a:ext cx="749531" cy="8079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3C1E2A2-5CB0-774B-BD09-150C7A78B05E}"/>
              </a:ext>
            </a:extLst>
          </p:cNvPr>
          <p:cNvCxnSpPr>
            <a:cxnSpLocks/>
          </p:cNvCxnSpPr>
          <p:nvPr/>
        </p:nvCxnSpPr>
        <p:spPr>
          <a:xfrm flipV="1">
            <a:off x="8348472" y="3199191"/>
            <a:ext cx="0" cy="17055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CF3C7B-563D-DBB9-2719-3CB937997466}"/>
              </a:ext>
            </a:extLst>
          </p:cNvPr>
          <p:cNvSpPr txBox="1"/>
          <p:nvPr/>
        </p:nvSpPr>
        <p:spPr>
          <a:xfrm>
            <a:off x="6658678" y="3689167"/>
            <a:ext cx="16897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検定統計量の</a:t>
            </a:r>
            <a:endParaRPr lang="en-US" altLang="ja-JP" dirty="0"/>
          </a:p>
          <a:p>
            <a:pPr algn="ctr"/>
            <a:r>
              <a:rPr lang="ja-JP" altLang="en-US" dirty="0"/>
              <a:t>分母と同じ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81AE154-DF9D-1125-5B6E-288F39685801}"/>
                  </a:ext>
                </a:extLst>
              </p:cNvPr>
              <p:cNvSpPr txBox="1"/>
              <p:nvPr/>
            </p:nvSpPr>
            <p:spPr>
              <a:xfrm>
                <a:off x="5984544" y="4479700"/>
                <a:ext cx="3038061" cy="1449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2000" dirty="0"/>
              </a:p>
              <a:p>
                <a:endParaRPr lang="en-US" altLang="ja-JP" sz="1200" i="1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81AE154-DF9D-1125-5B6E-288F39685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544" y="4479700"/>
                <a:ext cx="3038061" cy="14492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545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3AEA92-91E0-52DE-61F5-189401410AA6}"/>
              </a:ext>
            </a:extLst>
          </p:cNvPr>
          <p:cNvSpPr txBox="1"/>
          <p:nvPr/>
        </p:nvSpPr>
        <p:spPr>
          <a:xfrm>
            <a:off x="772766" y="730384"/>
            <a:ext cx="7436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u_0 = \frac{(\bar{x} - \mu_0)}{\sqrt{\frac{\sigma^2}{n}}}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9AD10F2-3088-8127-9C9E-E134BE42CF2D}"/>
              </a:ext>
            </a:extLst>
          </p:cNvPr>
          <p:cNvSpPr txBox="1"/>
          <p:nvPr/>
        </p:nvSpPr>
        <p:spPr>
          <a:xfrm>
            <a:off x="872159" y="1256508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\chi_0^2 = \frac{\bar{x} - \mu_0}{\sqrt{\frac{V}{n}}}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A0EC08-9AA9-9902-9A76-5E7F744BB0FA}"/>
              </a:ext>
            </a:extLst>
          </p:cNvPr>
          <p:cNvSpPr txBox="1"/>
          <p:nvPr/>
        </p:nvSpPr>
        <p:spPr>
          <a:xfrm>
            <a:off x="872159" y="178263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t_0 = \frac{\bar{d}}{\sqrt{\frac{V_d}{n}}}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CD30F0-A86D-6215-A6A8-1950178A4E50}"/>
              </a:ext>
            </a:extLst>
          </p:cNvPr>
          <p:cNvSpPr txBox="1"/>
          <p:nvPr/>
        </p:nvSpPr>
        <p:spPr>
          <a:xfrm>
            <a:off x="872159" y="2390217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t_0 = \frac{\bar{x_A}-\bar{x_B}}{\sqrt{V_T(\frac{1}{n_A}+\frac{1}{n_B})}}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ECD2657-6DAC-15D0-7416-42197AE732B3}"/>
              </a:ext>
            </a:extLst>
          </p:cNvPr>
          <p:cNvSpPr txBox="1"/>
          <p:nvPr/>
        </p:nvSpPr>
        <p:spPr>
          <a:xfrm>
            <a:off x="961611" y="327480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V_T = \frac{S_A+S_B}{n_A+n_B-2}</a:t>
            </a:r>
          </a:p>
        </p:txBody>
      </p:sp>
    </p:spTree>
    <p:extLst>
      <p:ext uri="{BB962C8B-B14F-4D97-AF65-F5344CB8AC3E}">
        <p14:creationId xmlns:p14="http://schemas.microsoft.com/office/powerpoint/2010/main" val="398753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DA89E5-2A3D-0BC4-856C-1BFC31FDDDE6}"/>
              </a:ext>
            </a:extLst>
          </p:cNvPr>
          <p:cNvSpPr txBox="1"/>
          <p:nvPr/>
        </p:nvSpPr>
        <p:spPr>
          <a:xfrm>
            <a:off x="859024" y="491594"/>
            <a:ext cx="801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一つの母平均の検定と推定手順</a:t>
            </a:r>
            <a:r>
              <a:rPr kumimoji="1" lang="en-US" altLang="ja-JP" sz="2400" b="1" dirty="0"/>
              <a:t>(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正規</a:t>
            </a:r>
            <a:r>
              <a:rPr kumimoji="1" lang="ja-JP" altLang="en-US" sz="2400" b="1" dirty="0"/>
              <a:t>分布、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母分散既知</a:t>
            </a:r>
            <a:r>
              <a:rPr kumimoji="1" lang="en-US" altLang="ja-JP" sz="2400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ja-JP" altLang="en-US" b="1" dirty="0"/>
                  <a:t>を求める</a:t>
                </a:r>
                <a:r>
                  <a:rPr kumimoji="1" lang="en-US" altLang="ja-JP" b="1" dirty="0"/>
                  <a:t>(</a:t>
                </a:r>
                <a:r>
                  <a:rPr kumimoji="1" lang="ja-JP" altLang="en-US" b="1" dirty="0"/>
                  <a:t>母分散</a:t>
                </a:r>
                <a:r>
                  <a:rPr kumimoji="1" lang="en-US" altLang="ja-JP" b="1" dirty="0"/>
                  <a:t>σ</a:t>
                </a:r>
                <a:r>
                  <a:rPr kumimoji="1" lang="en-US" altLang="ja-JP" b="1" baseline="30000" dirty="0"/>
                  <a:t>2</a:t>
                </a:r>
                <a:r>
                  <a:rPr kumimoji="1" lang="ja-JP" altLang="en-US" b="1" dirty="0"/>
                  <a:t>は既知</a:t>
                </a:r>
                <a:r>
                  <a:rPr lang="en-US" altLang="ja-JP" b="1" dirty="0"/>
                  <a:t>)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u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A628F94C-B4BD-55E1-0904-47C62211DF1D}"/>
              </a:ext>
            </a:extLst>
          </p:cNvPr>
          <p:cNvGrpSpPr/>
          <p:nvPr/>
        </p:nvGrpSpPr>
        <p:grpSpPr>
          <a:xfrm>
            <a:off x="7378450" y="2230967"/>
            <a:ext cx="3004457" cy="2391508"/>
            <a:chOff x="1768510" y="3567165"/>
            <a:chExt cx="3004457" cy="2391508"/>
          </a:xfrm>
        </p:grpSpPr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9D63CE7B-5C2B-AF7F-05CC-083423E3E494}"/>
                </a:ext>
              </a:extLst>
            </p:cNvPr>
            <p:cNvCxnSpPr/>
            <p:nvPr/>
          </p:nvCxnSpPr>
          <p:spPr>
            <a:xfrm>
              <a:off x="1768510" y="3567165"/>
              <a:ext cx="0" cy="23915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187F3AC1-CEFC-B759-674E-D47032225318}"/>
                </a:ext>
              </a:extLst>
            </p:cNvPr>
            <p:cNvCxnSpPr>
              <a:cxnSpLocks/>
            </p:cNvCxnSpPr>
            <p:nvPr/>
          </p:nvCxnSpPr>
          <p:spPr>
            <a:xfrm>
              <a:off x="1768510" y="5958673"/>
              <a:ext cx="30044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257E590-84CC-D43B-7950-51CAEB1C6E80}"/>
              </a:ext>
            </a:extLst>
          </p:cNvPr>
          <p:cNvCxnSpPr/>
          <p:nvPr/>
        </p:nvCxnSpPr>
        <p:spPr>
          <a:xfrm>
            <a:off x="8881771" y="2230967"/>
            <a:ext cx="0" cy="23915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422B292-26EB-0A9B-3FEF-FC964C3FB4F1}"/>
              </a:ext>
            </a:extLst>
          </p:cNvPr>
          <p:cNvSpPr/>
          <p:nvPr/>
        </p:nvSpPr>
        <p:spPr>
          <a:xfrm>
            <a:off x="7698895" y="2733384"/>
            <a:ext cx="1176759" cy="1889091"/>
          </a:xfrm>
          <a:custGeom>
            <a:avLst/>
            <a:gdLst>
              <a:gd name="connsiteX0" fmla="*/ 0 w 1185706"/>
              <a:gd name="connsiteY0" fmla="*/ 2100403 h 2100403"/>
              <a:gd name="connsiteX1" fmla="*/ 622998 w 1185706"/>
              <a:gd name="connsiteY1" fmla="*/ 1306583 h 2100403"/>
              <a:gd name="connsiteX2" fmla="*/ 1014884 w 1185706"/>
              <a:gd name="connsiteY2" fmla="*/ 201264 h 2100403"/>
              <a:gd name="connsiteX3" fmla="*/ 1185706 w 1185706"/>
              <a:gd name="connsiteY3" fmla="*/ 297 h 2100403"/>
              <a:gd name="connsiteX4" fmla="*/ 1185706 w 1185706"/>
              <a:gd name="connsiteY4" fmla="*/ 297 h 210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6" h="2100403">
                <a:moveTo>
                  <a:pt x="0" y="2100403"/>
                </a:moveTo>
                <a:cubicBezTo>
                  <a:pt x="226925" y="1861754"/>
                  <a:pt x="453851" y="1623106"/>
                  <a:pt x="622998" y="1306583"/>
                </a:cubicBezTo>
                <a:cubicBezTo>
                  <a:pt x="792145" y="990060"/>
                  <a:pt x="921099" y="418978"/>
                  <a:pt x="1014884" y="201264"/>
                </a:cubicBezTo>
                <a:cubicBezTo>
                  <a:pt x="1108669" y="-16450"/>
                  <a:pt x="1185706" y="297"/>
                  <a:pt x="1185706" y="297"/>
                </a:cubicBezTo>
                <a:lnTo>
                  <a:pt x="1185706" y="29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2EF9F94C-DFDC-66A2-9A2B-28FD5E202E30}"/>
              </a:ext>
            </a:extLst>
          </p:cNvPr>
          <p:cNvSpPr/>
          <p:nvPr/>
        </p:nvSpPr>
        <p:spPr>
          <a:xfrm flipH="1">
            <a:off x="8880677" y="2733384"/>
            <a:ext cx="1321360" cy="1889091"/>
          </a:xfrm>
          <a:custGeom>
            <a:avLst/>
            <a:gdLst>
              <a:gd name="connsiteX0" fmla="*/ 0 w 1185706"/>
              <a:gd name="connsiteY0" fmla="*/ 2100403 h 2100403"/>
              <a:gd name="connsiteX1" fmla="*/ 622998 w 1185706"/>
              <a:gd name="connsiteY1" fmla="*/ 1306583 h 2100403"/>
              <a:gd name="connsiteX2" fmla="*/ 1014884 w 1185706"/>
              <a:gd name="connsiteY2" fmla="*/ 201264 h 2100403"/>
              <a:gd name="connsiteX3" fmla="*/ 1185706 w 1185706"/>
              <a:gd name="connsiteY3" fmla="*/ 297 h 2100403"/>
              <a:gd name="connsiteX4" fmla="*/ 1185706 w 1185706"/>
              <a:gd name="connsiteY4" fmla="*/ 297 h 210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6" h="2100403">
                <a:moveTo>
                  <a:pt x="0" y="2100403"/>
                </a:moveTo>
                <a:cubicBezTo>
                  <a:pt x="226925" y="1861754"/>
                  <a:pt x="453851" y="1623106"/>
                  <a:pt x="622998" y="1306583"/>
                </a:cubicBezTo>
                <a:cubicBezTo>
                  <a:pt x="792145" y="990060"/>
                  <a:pt x="921099" y="418978"/>
                  <a:pt x="1014884" y="201264"/>
                </a:cubicBezTo>
                <a:cubicBezTo>
                  <a:pt x="1108669" y="-16450"/>
                  <a:pt x="1185706" y="297"/>
                  <a:pt x="1185706" y="297"/>
                </a:cubicBezTo>
                <a:lnTo>
                  <a:pt x="1185706" y="297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469745A-8BD8-8B4A-600E-F53A4E9A83C5}"/>
              </a:ext>
            </a:extLst>
          </p:cNvPr>
          <p:cNvSpPr txBox="1"/>
          <p:nvPr/>
        </p:nvSpPr>
        <p:spPr>
          <a:xfrm>
            <a:off x="8746557" y="4630593"/>
            <a:ext cx="670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/>
              <a:t>0</a:t>
            </a:r>
            <a:endParaRPr lang="ja-JP" altLang="en-US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0E432BD-82D7-245C-560A-E0042FEB8D23}"/>
              </a:ext>
            </a:extLst>
          </p:cNvPr>
          <p:cNvSpPr txBox="1"/>
          <p:nvPr/>
        </p:nvSpPr>
        <p:spPr>
          <a:xfrm>
            <a:off x="8325509" y="1854860"/>
            <a:ext cx="11767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dirty="0"/>
              <a:t>N (0,1</a:t>
            </a:r>
            <a:r>
              <a:rPr lang="en-US" altLang="ja-JP" sz="1800" baseline="30000" dirty="0"/>
              <a:t>2</a:t>
            </a:r>
            <a:r>
              <a:rPr lang="en-US" altLang="ja-JP" sz="1800" dirty="0"/>
              <a:t> )</a:t>
            </a:r>
            <a:endParaRPr lang="ja-JP" altLang="en-US" baseline="30000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EC48801-7DEA-A327-DC76-976C2D3B93CD}"/>
              </a:ext>
            </a:extLst>
          </p:cNvPr>
          <p:cNvCxnSpPr>
            <a:cxnSpLocks/>
          </p:cNvCxnSpPr>
          <p:nvPr/>
        </p:nvCxnSpPr>
        <p:spPr>
          <a:xfrm>
            <a:off x="8884071" y="3462228"/>
            <a:ext cx="3907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9D2C112-F2B1-D1B1-5FAB-80C6BABFB500}"/>
              </a:ext>
            </a:extLst>
          </p:cNvPr>
          <p:cNvSpPr txBox="1"/>
          <p:nvPr/>
        </p:nvSpPr>
        <p:spPr>
          <a:xfrm>
            <a:off x="8964343" y="3493264"/>
            <a:ext cx="670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/>
              <a:t>1</a:t>
            </a:r>
            <a:endParaRPr lang="ja-JP" altLang="en-US" b="1" dirty="0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015F6148-BBD0-EA75-1163-64CBB47B2467}"/>
              </a:ext>
            </a:extLst>
          </p:cNvPr>
          <p:cNvSpPr/>
          <p:nvPr/>
        </p:nvSpPr>
        <p:spPr>
          <a:xfrm>
            <a:off x="9460097" y="3813124"/>
            <a:ext cx="735496" cy="805069"/>
          </a:xfrm>
          <a:custGeom>
            <a:avLst/>
            <a:gdLst>
              <a:gd name="connsiteX0" fmla="*/ 0 w 735496"/>
              <a:gd name="connsiteY0" fmla="*/ 0 h 805069"/>
              <a:gd name="connsiteX1" fmla="*/ 19879 w 735496"/>
              <a:gd name="connsiteY1" fmla="*/ 805069 h 805069"/>
              <a:gd name="connsiteX2" fmla="*/ 735496 w 735496"/>
              <a:gd name="connsiteY2" fmla="*/ 805069 h 805069"/>
              <a:gd name="connsiteX3" fmla="*/ 576470 w 735496"/>
              <a:gd name="connsiteY3" fmla="*/ 675860 h 805069"/>
              <a:gd name="connsiteX4" fmla="*/ 447261 w 735496"/>
              <a:gd name="connsiteY4" fmla="*/ 566530 h 805069"/>
              <a:gd name="connsiteX5" fmla="*/ 347870 w 735496"/>
              <a:gd name="connsiteY5" fmla="*/ 447260 h 805069"/>
              <a:gd name="connsiteX6" fmla="*/ 278296 w 735496"/>
              <a:gd name="connsiteY6" fmla="*/ 337930 h 805069"/>
              <a:gd name="connsiteX7" fmla="*/ 149087 w 735496"/>
              <a:gd name="connsiteY7" fmla="*/ 228600 h 805069"/>
              <a:gd name="connsiteX8" fmla="*/ 49696 w 735496"/>
              <a:gd name="connsiteY8" fmla="*/ 109330 h 805069"/>
              <a:gd name="connsiteX9" fmla="*/ 0 w 735496"/>
              <a:gd name="connsiteY9" fmla="*/ 0 h 80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496" h="805069">
                <a:moveTo>
                  <a:pt x="0" y="0"/>
                </a:moveTo>
                <a:lnTo>
                  <a:pt x="19879" y="805069"/>
                </a:lnTo>
                <a:lnTo>
                  <a:pt x="735496" y="805069"/>
                </a:lnTo>
                <a:lnTo>
                  <a:pt x="576470" y="675860"/>
                </a:lnTo>
                <a:lnTo>
                  <a:pt x="447261" y="566530"/>
                </a:lnTo>
                <a:lnTo>
                  <a:pt x="347870" y="447260"/>
                </a:lnTo>
                <a:lnTo>
                  <a:pt x="278296" y="337930"/>
                </a:lnTo>
                <a:lnTo>
                  <a:pt x="149087" y="228600"/>
                </a:lnTo>
                <a:lnTo>
                  <a:pt x="49696" y="10933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B06F4A71-B547-783C-AA44-97B787C516F7}"/>
                  </a:ext>
                </a:extLst>
              </p:cNvPr>
              <p:cNvSpPr txBox="1"/>
              <p:nvPr/>
            </p:nvSpPr>
            <p:spPr>
              <a:xfrm>
                <a:off x="9299706" y="4632094"/>
                <a:ext cx="708161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B06F4A71-B547-783C-AA44-97B787C51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706" y="4632094"/>
                <a:ext cx="708161" cy="490199"/>
              </a:xfrm>
              <a:prstGeom prst="rect">
                <a:avLst/>
              </a:prstGeom>
              <a:blipFill>
                <a:blip r:embed="rId3"/>
                <a:stretch>
                  <a:fillRect l="-2586"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C71C0CC6-251D-92FB-77BB-35CB7ADE2624}"/>
              </a:ext>
            </a:extLst>
          </p:cNvPr>
          <p:cNvCxnSpPr/>
          <p:nvPr/>
        </p:nvCxnSpPr>
        <p:spPr>
          <a:xfrm flipH="1">
            <a:off x="9653786" y="3657553"/>
            <a:ext cx="354081" cy="77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5C7400AF-F8F7-57AF-0AEF-176889FB3EFE}"/>
                  </a:ext>
                </a:extLst>
              </p:cNvPr>
              <p:cNvSpPr txBox="1"/>
              <p:nvPr/>
            </p:nvSpPr>
            <p:spPr>
              <a:xfrm>
                <a:off x="9987944" y="3306238"/>
                <a:ext cx="70816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5C7400AF-F8F7-57AF-0AEF-176889FB3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7944" y="3306238"/>
                <a:ext cx="708161" cy="461665"/>
              </a:xfrm>
              <a:prstGeom prst="rect">
                <a:avLst/>
              </a:prstGeom>
              <a:blipFill>
                <a:blip r:embed="rId4"/>
                <a:stretch>
                  <a:fillRect l="-17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7C95F140-B98E-F7F3-2EE0-22195227438F}"/>
                  </a:ext>
                </a:extLst>
              </p:cNvPr>
              <p:cNvSpPr txBox="1"/>
              <p:nvPr/>
            </p:nvSpPr>
            <p:spPr>
              <a:xfrm>
                <a:off x="8728770" y="5280491"/>
                <a:ext cx="2933645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altLang="ja-JP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ja-JP" altLang="en-US" sz="28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7C95F140-B98E-F7F3-2EE0-221952274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770" y="5280491"/>
                <a:ext cx="2933645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269E7909-D6AA-5487-EE4A-AEF2647E320E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9827845" y="4999925"/>
            <a:ext cx="367748" cy="28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04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ja-JP" altLang="en-US" b="1" dirty="0"/>
                  <a:t>を求める</a:t>
                </a:r>
                <a:r>
                  <a:rPr kumimoji="1" lang="en-US" altLang="ja-JP" b="1" dirty="0"/>
                  <a:t>(</a:t>
                </a:r>
                <a:r>
                  <a:rPr kumimoji="1" lang="ja-JP" altLang="en-US" b="1" dirty="0"/>
                  <a:t>母分散</a:t>
                </a:r>
                <a:r>
                  <a:rPr kumimoji="1" lang="en-US" altLang="ja-JP" b="1" dirty="0"/>
                  <a:t>σ</a:t>
                </a:r>
                <a:r>
                  <a:rPr kumimoji="1" lang="en-US" altLang="ja-JP" b="1" baseline="30000" dirty="0"/>
                  <a:t>2</a:t>
                </a:r>
                <a:r>
                  <a:rPr kumimoji="1" lang="ja-JP" altLang="en-US" b="1" dirty="0"/>
                  <a:t>は既知</a:t>
                </a:r>
                <a:r>
                  <a:rPr lang="en-US" altLang="ja-JP" b="1" dirty="0"/>
                  <a:t>)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u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DCC1098-DC28-9BD2-402E-809E447B8B82}"/>
                  </a:ext>
                </a:extLst>
              </p:cNvPr>
              <p:cNvSpPr txBox="1"/>
              <p:nvPr/>
            </p:nvSpPr>
            <p:spPr>
              <a:xfrm>
                <a:off x="7364894" y="2205276"/>
                <a:ext cx="2933645" cy="1422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altLang="ja-JP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altLang="ja-JP" sz="4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DCC1098-DC28-9BD2-402E-809E447B8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894" y="2205276"/>
                <a:ext cx="2933645" cy="1422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42E188-976D-CAB1-C5A8-30B1B287FADD}"/>
                  </a:ext>
                </a:extLst>
              </p:cNvPr>
              <p:cNvSpPr txBox="1"/>
              <p:nvPr/>
            </p:nvSpPr>
            <p:spPr>
              <a:xfrm>
                <a:off x="8046531" y="3941311"/>
                <a:ext cx="210132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ja-JP" sz="2400" i="1" dirty="0"/>
                  <a:t> </a:t>
                </a:r>
                <a:r>
                  <a:rPr lang="ja-JP" altLang="en-US" sz="2400" dirty="0"/>
                  <a:t>：平均値</a:t>
                </a:r>
                <a:endParaRPr lang="en-US" altLang="ja-JP" sz="2400" dirty="0"/>
              </a:p>
              <a:p>
                <a:r>
                  <a:rPr lang="en-US" altLang="ja-JP" sz="2400" i="1" dirty="0"/>
                  <a:t> x </a:t>
                </a:r>
                <a:r>
                  <a:rPr lang="ja-JP" altLang="en-US" sz="2400" dirty="0"/>
                  <a:t>：データ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42E188-976D-CAB1-C5A8-30B1B287F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531" y="3941311"/>
                <a:ext cx="2101322" cy="830997"/>
              </a:xfrm>
              <a:prstGeom prst="rect">
                <a:avLst/>
              </a:prstGeom>
              <a:blipFill>
                <a:blip r:embed="rId4"/>
                <a:stretch>
                  <a:fillRect l="-580" t="-5882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95BD918-D40B-CB1E-22EB-13E70C5C570B}"/>
              </a:ext>
            </a:extLst>
          </p:cNvPr>
          <p:cNvSpPr txBox="1"/>
          <p:nvPr/>
        </p:nvSpPr>
        <p:spPr>
          <a:xfrm>
            <a:off x="859024" y="491594"/>
            <a:ext cx="801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一つの母平均の検定と推定手順</a:t>
            </a:r>
            <a:r>
              <a:rPr kumimoji="1" lang="en-US" altLang="ja-JP" sz="2400" b="1" dirty="0"/>
              <a:t>(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正規</a:t>
            </a:r>
            <a:r>
              <a:rPr kumimoji="1" lang="ja-JP" altLang="en-US" sz="2400" b="1" dirty="0"/>
              <a:t>分布、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母分散既知</a:t>
            </a:r>
            <a:r>
              <a:rPr kumimoji="1" lang="en-US" altLang="ja-JP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25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ja-JP" altLang="en-US" b="1" dirty="0"/>
                  <a:t>を求める</a:t>
                </a:r>
                <a:r>
                  <a:rPr kumimoji="1" lang="en-US" altLang="ja-JP" b="1" dirty="0"/>
                  <a:t>(</a:t>
                </a:r>
                <a:r>
                  <a:rPr kumimoji="1" lang="ja-JP" altLang="en-US" b="1" dirty="0"/>
                  <a:t>母分散</a:t>
                </a:r>
                <a:r>
                  <a:rPr kumimoji="1" lang="en-US" altLang="ja-JP" b="1" dirty="0"/>
                  <a:t>σ</a:t>
                </a:r>
                <a:r>
                  <a:rPr kumimoji="1" lang="en-US" altLang="ja-JP" b="1" baseline="30000" dirty="0"/>
                  <a:t>2</a:t>
                </a:r>
                <a:r>
                  <a:rPr kumimoji="1" lang="ja-JP" altLang="en-US" b="1" dirty="0"/>
                  <a:t>は既知</a:t>
                </a:r>
                <a:r>
                  <a:rPr lang="en-US" altLang="ja-JP" b="1" dirty="0"/>
                  <a:t>)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u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C42E188-976D-CAB1-C5A8-30B1B287FADD}"/>
              </a:ext>
            </a:extLst>
          </p:cNvPr>
          <p:cNvSpPr txBox="1"/>
          <p:nvPr/>
        </p:nvSpPr>
        <p:spPr>
          <a:xfrm>
            <a:off x="6615296" y="2063963"/>
            <a:ext cx="46663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(</a:t>
            </a:r>
            <a:r>
              <a:rPr lang="ja-JP" altLang="en-US" sz="2400" dirty="0"/>
              <a:t>両側検定</a:t>
            </a:r>
            <a:r>
              <a:rPr lang="en-US" altLang="ja-JP" sz="2400" dirty="0"/>
              <a:t>)</a:t>
            </a:r>
          </a:p>
          <a:p>
            <a:r>
              <a:rPr lang="en-US" altLang="ja-JP" sz="2400" dirty="0"/>
              <a:t>H</a:t>
            </a:r>
            <a:r>
              <a:rPr lang="en-US" altLang="ja-JP" sz="2400" baseline="-25000" dirty="0"/>
              <a:t>0</a:t>
            </a:r>
            <a:r>
              <a:rPr lang="ja-JP" altLang="en-US" sz="2400" dirty="0"/>
              <a:t>：</a:t>
            </a:r>
            <a:r>
              <a:rPr lang="en-US" altLang="ja-JP" sz="2400" dirty="0"/>
              <a:t>μ = μ</a:t>
            </a:r>
            <a:r>
              <a:rPr lang="en-US" altLang="ja-JP" sz="2400" baseline="-25000" dirty="0"/>
              <a:t>0</a:t>
            </a:r>
            <a:r>
              <a:rPr lang="ja-JP" altLang="en-US" sz="2400" dirty="0"/>
              <a:t>　</a:t>
            </a:r>
            <a:r>
              <a:rPr lang="en-US" altLang="ja-JP" sz="2400" dirty="0"/>
              <a:t> H</a:t>
            </a:r>
            <a:r>
              <a:rPr lang="en-US" altLang="ja-JP" sz="2400" baseline="-25000" dirty="0"/>
              <a:t>1 </a:t>
            </a:r>
            <a:r>
              <a:rPr lang="ja-JP" altLang="en-US" sz="2400" dirty="0"/>
              <a:t>：</a:t>
            </a:r>
            <a:r>
              <a:rPr lang="en-US" altLang="ja-JP" sz="2400" dirty="0"/>
              <a:t>μ </a:t>
            </a:r>
            <a:r>
              <a:rPr lang="ja-JP" altLang="en-US" sz="2400" dirty="0"/>
              <a:t>≠ </a:t>
            </a:r>
            <a:r>
              <a:rPr lang="en-US" altLang="ja-JP" sz="2400" dirty="0"/>
              <a:t>μ</a:t>
            </a:r>
            <a:r>
              <a:rPr lang="en-US" altLang="ja-JP" sz="2400" baseline="-25000" dirty="0"/>
              <a:t>0</a:t>
            </a:r>
            <a:endParaRPr lang="en-US" altLang="ja-JP" sz="2400" dirty="0"/>
          </a:p>
          <a:p>
            <a:endParaRPr lang="en-US" altLang="ja-JP" sz="2400" i="1" dirty="0"/>
          </a:p>
          <a:p>
            <a:r>
              <a:rPr lang="en-US" altLang="ja-JP" sz="2400" dirty="0"/>
              <a:t>(</a:t>
            </a:r>
            <a:r>
              <a:rPr lang="ja-JP" altLang="en-US" sz="2400" dirty="0"/>
              <a:t>右片側検定</a:t>
            </a:r>
            <a:r>
              <a:rPr lang="en-US" altLang="ja-JP" sz="2400" dirty="0"/>
              <a:t>)</a:t>
            </a:r>
          </a:p>
          <a:p>
            <a:r>
              <a:rPr lang="en-US" altLang="ja-JP" sz="2400" dirty="0"/>
              <a:t>H</a:t>
            </a:r>
            <a:r>
              <a:rPr lang="en-US" altLang="ja-JP" sz="2400" baseline="-25000" dirty="0"/>
              <a:t>0</a:t>
            </a:r>
            <a:r>
              <a:rPr lang="ja-JP" altLang="en-US" sz="2400" dirty="0"/>
              <a:t>：</a:t>
            </a:r>
            <a:r>
              <a:rPr lang="en-US" altLang="ja-JP" sz="2400" dirty="0"/>
              <a:t>μ = μ</a:t>
            </a:r>
            <a:r>
              <a:rPr lang="en-US" altLang="ja-JP" sz="2400" baseline="-25000" dirty="0"/>
              <a:t>0</a:t>
            </a:r>
            <a:r>
              <a:rPr lang="ja-JP" altLang="en-US" sz="2400" dirty="0"/>
              <a:t>　</a:t>
            </a:r>
            <a:r>
              <a:rPr lang="en-US" altLang="ja-JP" sz="2400" dirty="0"/>
              <a:t> H</a:t>
            </a:r>
            <a:r>
              <a:rPr lang="en-US" altLang="ja-JP" sz="2400" baseline="-25000" dirty="0"/>
              <a:t>1 </a:t>
            </a:r>
            <a:r>
              <a:rPr lang="ja-JP" altLang="en-US" sz="2400" dirty="0"/>
              <a:t>：</a:t>
            </a:r>
            <a:r>
              <a:rPr lang="en-US" altLang="ja-JP" sz="2400" dirty="0"/>
              <a:t>μ </a:t>
            </a:r>
            <a:r>
              <a:rPr lang="en-US" altLang="ja-JP" sz="2400" dirty="0">
                <a:solidFill>
                  <a:srgbClr val="FF0000"/>
                </a:solidFill>
              </a:rPr>
              <a:t>&gt;</a:t>
            </a:r>
            <a:r>
              <a:rPr lang="ja-JP" altLang="en-US" sz="2400" dirty="0"/>
              <a:t> </a:t>
            </a:r>
            <a:r>
              <a:rPr lang="en-US" altLang="ja-JP" sz="2400" dirty="0"/>
              <a:t>μ</a:t>
            </a:r>
            <a:r>
              <a:rPr lang="en-US" altLang="ja-JP" sz="2400" baseline="-25000" dirty="0"/>
              <a:t>0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(</a:t>
            </a:r>
            <a:r>
              <a:rPr lang="ja-JP" altLang="en-US" sz="2400" dirty="0"/>
              <a:t>左片側検定</a:t>
            </a:r>
            <a:r>
              <a:rPr lang="en-US" altLang="ja-JP" sz="2400" dirty="0"/>
              <a:t>)</a:t>
            </a:r>
          </a:p>
          <a:p>
            <a:r>
              <a:rPr lang="en-US" altLang="ja-JP" sz="2400" dirty="0"/>
              <a:t>H</a:t>
            </a:r>
            <a:r>
              <a:rPr lang="en-US" altLang="ja-JP" sz="2400" baseline="-25000" dirty="0"/>
              <a:t>0</a:t>
            </a:r>
            <a:r>
              <a:rPr lang="ja-JP" altLang="en-US" sz="2400" dirty="0"/>
              <a:t>：</a:t>
            </a:r>
            <a:r>
              <a:rPr lang="en-US" altLang="ja-JP" sz="2400" dirty="0"/>
              <a:t>μ = μ</a:t>
            </a:r>
            <a:r>
              <a:rPr lang="en-US" altLang="ja-JP" sz="2400" baseline="-25000" dirty="0"/>
              <a:t>0</a:t>
            </a:r>
            <a:r>
              <a:rPr lang="ja-JP" altLang="en-US" sz="2400" dirty="0"/>
              <a:t>　</a:t>
            </a:r>
            <a:r>
              <a:rPr lang="en-US" altLang="ja-JP" sz="2400" dirty="0"/>
              <a:t> H</a:t>
            </a:r>
            <a:r>
              <a:rPr lang="en-US" altLang="ja-JP" sz="2400" baseline="-25000" dirty="0"/>
              <a:t>1 </a:t>
            </a:r>
            <a:r>
              <a:rPr lang="ja-JP" altLang="en-US" sz="2400" dirty="0"/>
              <a:t>：</a:t>
            </a:r>
            <a:r>
              <a:rPr lang="en-US" altLang="ja-JP" sz="2400" dirty="0"/>
              <a:t>μ </a:t>
            </a:r>
            <a:r>
              <a:rPr lang="en-US" altLang="ja-JP" sz="2400" dirty="0">
                <a:solidFill>
                  <a:srgbClr val="FF0000"/>
                </a:solidFill>
              </a:rPr>
              <a:t>&lt;</a:t>
            </a:r>
            <a:r>
              <a:rPr lang="ja-JP" altLang="en-US" sz="2400" dirty="0"/>
              <a:t> </a:t>
            </a:r>
            <a:r>
              <a:rPr lang="en-US" altLang="ja-JP" sz="2400" dirty="0"/>
              <a:t>μ</a:t>
            </a:r>
            <a:r>
              <a:rPr lang="en-US" altLang="ja-JP" sz="2400" baseline="-25000" dirty="0"/>
              <a:t>0</a:t>
            </a:r>
            <a:endParaRPr lang="en-US" altLang="ja-JP" sz="2400" dirty="0"/>
          </a:p>
          <a:p>
            <a:r>
              <a:rPr lang="en-US" altLang="ja-JP" sz="2400" i="1" dirty="0"/>
              <a:t> </a:t>
            </a:r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DF5AD21-D1E7-0E43-8C1B-C25FE5291C30}"/>
                  </a:ext>
                </a:extLst>
              </p:cNvPr>
              <p:cNvSpPr txBox="1"/>
              <p:nvPr/>
            </p:nvSpPr>
            <p:spPr>
              <a:xfrm>
                <a:off x="8547653" y="826796"/>
                <a:ext cx="317369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2400" i="1" dirty="0"/>
                  <a:t> </a:t>
                </a:r>
                <a:r>
                  <a:rPr lang="ja-JP" altLang="en-US" sz="2400" dirty="0"/>
                  <a:t>：変化前の母平均</a:t>
                </a:r>
                <a:endParaRPr lang="en-US" altLang="ja-JP" sz="2400" dirty="0"/>
              </a:p>
              <a:p>
                <a14:m>
                  <m:oMath xmlns:m="http://schemas.openxmlformats.org/officeDocument/2006/math"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ja-JP" sz="2400" i="1" dirty="0"/>
                  <a:t> </a:t>
                </a:r>
                <a:r>
                  <a:rPr lang="ja-JP" altLang="en-US" sz="2400" i="1" dirty="0"/>
                  <a:t> </a:t>
                </a:r>
                <a:r>
                  <a:rPr lang="ja-JP" altLang="en-US" sz="2400" dirty="0"/>
                  <a:t>：変化</a:t>
                </a:r>
                <a:r>
                  <a:rPr lang="ja-JP" altLang="en-US" sz="2400" dirty="0">
                    <a:solidFill>
                      <a:srgbClr val="FF0000"/>
                    </a:solidFill>
                  </a:rPr>
                  <a:t>後</a:t>
                </a:r>
                <a:r>
                  <a:rPr lang="ja-JP" altLang="en-US" sz="2400" dirty="0"/>
                  <a:t>の母平均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DF5AD21-D1E7-0E43-8C1B-C25FE5291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653" y="826796"/>
                <a:ext cx="3173698" cy="830997"/>
              </a:xfrm>
              <a:prstGeom prst="rect">
                <a:avLst/>
              </a:prstGeom>
              <a:blipFill>
                <a:blip r:embed="rId3"/>
                <a:stretch>
                  <a:fillRect l="-384" t="-5882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7BB049-FC78-738A-8579-99A9C088D4FC}"/>
              </a:ext>
            </a:extLst>
          </p:cNvPr>
          <p:cNvSpPr txBox="1"/>
          <p:nvPr/>
        </p:nvSpPr>
        <p:spPr>
          <a:xfrm>
            <a:off x="859024" y="491594"/>
            <a:ext cx="801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一つの母平均の検定と推定手順</a:t>
            </a:r>
            <a:r>
              <a:rPr kumimoji="1" lang="en-US" altLang="ja-JP" sz="2400" b="1" dirty="0"/>
              <a:t>(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正規</a:t>
            </a:r>
            <a:r>
              <a:rPr kumimoji="1" lang="ja-JP" altLang="en-US" sz="2400" b="1" dirty="0"/>
              <a:t>分布、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母分散既知</a:t>
            </a:r>
            <a:r>
              <a:rPr kumimoji="1" lang="en-US" altLang="ja-JP" sz="2400" b="1" dirty="0"/>
              <a:t>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EEFCF4-AAF2-D8C2-A682-D75B7FD01B28}"/>
              </a:ext>
            </a:extLst>
          </p:cNvPr>
          <p:cNvSpPr txBox="1"/>
          <p:nvPr/>
        </p:nvSpPr>
        <p:spPr>
          <a:xfrm>
            <a:off x="7013715" y="5390673"/>
            <a:ext cx="44659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※</a:t>
            </a:r>
            <a:r>
              <a:rPr lang="en-US" altLang="ja-JP" sz="2000" dirty="0"/>
              <a:t> </a:t>
            </a:r>
            <a:r>
              <a:rPr lang="en-US" altLang="ja-JP" sz="2000" b="1" dirty="0"/>
              <a:t>μ</a:t>
            </a:r>
            <a:r>
              <a:rPr lang="en-US" altLang="ja-JP" sz="2000" b="1" baseline="-25000" dirty="0"/>
              <a:t>0</a:t>
            </a:r>
            <a:r>
              <a:rPr lang="en-US" altLang="ja-JP" sz="2000" b="1" baseline="30000" dirty="0"/>
              <a:t> </a:t>
            </a:r>
            <a:r>
              <a:rPr lang="ja-JP" altLang="en-US" sz="2000" b="1" dirty="0"/>
              <a:t>は指定された値を使用する</a:t>
            </a:r>
          </a:p>
        </p:txBody>
      </p:sp>
    </p:spTree>
    <p:extLst>
      <p:ext uri="{BB962C8B-B14F-4D97-AF65-F5344CB8AC3E}">
        <p14:creationId xmlns:p14="http://schemas.microsoft.com/office/powerpoint/2010/main" val="43458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ja-JP" altLang="en-US" b="1" dirty="0"/>
                  <a:t>を求める</a:t>
                </a:r>
                <a:r>
                  <a:rPr kumimoji="1" lang="en-US" altLang="ja-JP" b="1" dirty="0"/>
                  <a:t>(</a:t>
                </a:r>
                <a:r>
                  <a:rPr kumimoji="1" lang="ja-JP" altLang="en-US" b="1" dirty="0"/>
                  <a:t>母分散</a:t>
                </a:r>
                <a:r>
                  <a:rPr kumimoji="1" lang="en-US" altLang="ja-JP" b="1" dirty="0"/>
                  <a:t>σ</a:t>
                </a:r>
                <a:r>
                  <a:rPr kumimoji="1" lang="en-US" altLang="ja-JP" b="1" baseline="30000" dirty="0"/>
                  <a:t>2</a:t>
                </a:r>
                <a:r>
                  <a:rPr kumimoji="1" lang="ja-JP" altLang="en-US" b="1" dirty="0"/>
                  <a:t>は既知</a:t>
                </a:r>
                <a:r>
                  <a:rPr lang="en-US" altLang="ja-JP" b="1" dirty="0"/>
                  <a:t>)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u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42E188-976D-CAB1-C5A8-30B1B287FADD}"/>
                  </a:ext>
                </a:extLst>
              </p:cNvPr>
              <p:cNvSpPr txBox="1"/>
              <p:nvPr/>
            </p:nvSpPr>
            <p:spPr>
              <a:xfrm>
                <a:off x="6873712" y="1808402"/>
                <a:ext cx="4666367" cy="4535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000" dirty="0"/>
                  <a:t>(</a:t>
                </a:r>
                <a:r>
                  <a:rPr lang="ja-JP" altLang="en-US" sz="2000" dirty="0"/>
                  <a:t>両側検定</a:t>
                </a:r>
                <a:r>
                  <a:rPr lang="en-US" altLang="ja-JP" sz="20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endParaRPr lang="en-US" altLang="ja-JP" sz="1200" i="1" dirty="0"/>
              </a:p>
              <a:p>
                <a:r>
                  <a:rPr lang="ja-JP" altLang="en-US" sz="2000" i="1" dirty="0"/>
                  <a:t>　</a:t>
                </a:r>
                <a:r>
                  <a:rPr lang="en-US" altLang="ja-JP" sz="2000" i="1" dirty="0"/>
                  <a:t>α </a:t>
                </a:r>
                <a:r>
                  <a:rPr lang="en-US" altLang="ja-JP" sz="2000" dirty="0"/>
                  <a:t>= 0.05</a:t>
                </a:r>
                <a:r>
                  <a:rPr lang="ja-JP" altLang="en-US" sz="2000" i="1" dirty="0"/>
                  <a:t>　</a:t>
                </a:r>
                <a:r>
                  <a:rPr lang="en-US" altLang="ja-JP" sz="2000" i="1" dirty="0"/>
                  <a:t>K</a:t>
                </a:r>
                <a:r>
                  <a:rPr lang="en-US" altLang="ja-JP" sz="2000" i="1" baseline="-25000" dirty="0"/>
                  <a:t>0.025 </a:t>
                </a:r>
                <a:r>
                  <a:rPr lang="en-US" altLang="ja-JP" sz="2000" dirty="0"/>
                  <a:t>= </a:t>
                </a:r>
                <a:r>
                  <a:rPr lang="en-US" altLang="ja-JP" sz="2000" dirty="0">
                    <a:solidFill>
                      <a:srgbClr val="FF0000"/>
                    </a:solidFill>
                  </a:rPr>
                  <a:t>1.960</a:t>
                </a:r>
              </a:p>
              <a:p>
                <a:endParaRPr lang="en-US" altLang="ja-JP" sz="2000" i="1" dirty="0"/>
              </a:p>
              <a:p>
                <a:r>
                  <a:rPr lang="en-US" altLang="ja-JP" sz="2000" dirty="0"/>
                  <a:t>(</a:t>
                </a:r>
                <a:r>
                  <a:rPr lang="ja-JP" altLang="en-US" sz="2000" dirty="0"/>
                  <a:t>右片側検定</a:t>
                </a:r>
                <a:r>
                  <a:rPr lang="en-US" altLang="ja-JP" sz="20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endParaRPr lang="en-US" altLang="ja-JP" sz="1200" i="1" dirty="0"/>
              </a:p>
              <a:p>
                <a:r>
                  <a:rPr lang="ja-JP" altLang="en-US" sz="2000" i="1" dirty="0"/>
                  <a:t>　</a:t>
                </a:r>
                <a:r>
                  <a:rPr lang="en-US" altLang="ja-JP" sz="2000" i="1" dirty="0"/>
                  <a:t>α </a:t>
                </a:r>
                <a:r>
                  <a:rPr lang="en-US" altLang="ja-JP" sz="2000" dirty="0"/>
                  <a:t>= 0.05</a:t>
                </a:r>
                <a:r>
                  <a:rPr lang="ja-JP" altLang="en-US" sz="2000" i="1" dirty="0"/>
                  <a:t>　</a:t>
                </a:r>
                <a:r>
                  <a:rPr lang="en-US" altLang="ja-JP" sz="2000" i="1" dirty="0"/>
                  <a:t>K</a:t>
                </a:r>
                <a:r>
                  <a:rPr lang="en-US" altLang="ja-JP" sz="2000" i="1" baseline="-25000" dirty="0"/>
                  <a:t>0.025 </a:t>
                </a:r>
                <a:r>
                  <a:rPr lang="en-US" altLang="ja-JP" sz="2000" dirty="0"/>
                  <a:t>= </a:t>
                </a:r>
                <a:r>
                  <a:rPr lang="en-US" altLang="ja-JP" sz="2000" dirty="0">
                    <a:solidFill>
                      <a:srgbClr val="FF0000"/>
                    </a:solidFill>
                  </a:rPr>
                  <a:t>1.645</a:t>
                </a:r>
              </a:p>
              <a:p>
                <a:endParaRPr lang="en-US" altLang="ja-JP" sz="2000" dirty="0"/>
              </a:p>
              <a:p>
                <a:r>
                  <a:rPr lang="en-US" altLang="ja-JP" sz="2000" dirty="0"/>
                  <a:t>(</a:t>
                </a:r>
                <a:r>
                  <a:rPr lang="ja-JP" altLang="en-US" sz="2000" dirty="0"/>
                  <a:t>左片側検定</a:t>
                </a:r>
                <a:r>
                  <a:rPr lang="en-US" altLang="ja-JP" sz="20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altLang="ja-JP" sz="2000" dirty="0"/>
              </a:p>
              <a:p>
                <a:endParaRPr lang="en-US" altLang="ja-JP" sz="1200" i="1" dirty="0"/>
              </a:p>
              <a:p>
                <a:r>
                  <a:rPr lang="ja-JP" altLang="en-US" sz="2000" i="1" dirty="0"/>
                  <a:t>　</a:t>
                </a:r>
                <a:r>
                  <a:rPr lang="en-US" altLang="ja-JP" sz="2000" i="1" dirty="0"/>
                  <a:t>α </a:t>
                </a:r>
                <a:r>
                  <a:rPr lang="en-US" altLang="ja-JP" sz="2000" dirty="0"/>
                  <a:t>= 0.05</a:t>
                </a:r>
                <a:r>
                  <a:rPr lang="ja-JP" altLang="en-US" sz="2000" i="1" dirty="0"/>
                  <a:t>　</a:t>
                </a:r>
                <a:r>
                  <a:rPr lang="en-US" altLang="ja-JP" sz="2000" i="1" dirty="0"/>
                  <a:t>K</a:t>
                </a:r>
                <a:r>
                  <a:rPr lang="en-US" altLang="ja-JP" sz="2000" i="1" baseline="-25000" dirty="0"/>
                  <a:t>0.025 </a:t>
                </a:r>
                <a:r>
                  <a:rPr lang="en-US" altLang="ja-JP" sz="2000" dirty="0"/>
                  <a:t>= </a:t>
                </a:r>
                <a:r>
                  <a:rPr lang="en-US" altLang="ja-JP" sz="2000" dirty="0">
                    <a:solidFill>
                      <a:srgbClr val="FF0000"/>
                    </a:solidFill>
                  </a:rPr>
                  <a:t>1.645</a:t>
                </a:r>
                <a:r>
                  <a:rPr lang="en-US" altLang="ja-JP" sz="2000" i="1" dirty="0"/>
                  <a:t> 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42E188-976D-CAB1-C5A8-30B1B287F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712" y="1808402"/>
                <a:ext cx="4666367" cy="4535729"/>
              </a:xfrm>
              <a:prstGeom prst="rect">
                <a:avLst/>
              </a:prstGeom>
              <a:blipFill>
                <a:blip r:embed="rId3"/>
                <a:stretch>
                  <a:fillRect l="-1438" t="-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2AA458E-046C-A761-0558-9F506C485A33}"/>
                  </a:ext>
                </a:extLst>
              </p:cNvPr>
              <p:cNvSpPr txBox="1"/>
              <p:nvPr/>
            </p:nvSpPr>
            <p:spPr>
              <a:xfrm>
                <a:off x="9137321" y="306927"/>
                <a:ext cx="255852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2400" i="1" dirty="0"/>
                  <a:t> </a:t>
                </a:r>
                <a:r>
                  <a:rPr lang="ja-JP" altLang="en-US" sz="2400" dirty="0"/>
                  <a:t>：検定統計量</a:t>
                </a:r>
                <a:endParaRPr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ja-JP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ja-JP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sz="2400" dirty="0"/>
                  <a:t>優位確率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2AA458E-046C-A761-0558-9F506C485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21" y="306927"/>
                <a:ext cx="2558522" cy="830997"/>
              </a:xfrm>
              <a:prstGeom prst="rect">
                <a:avLst/>
              </a:prstGeom>
              <a:blipFill>
                <a:blip r:embed="rId4"/>
                <a:stretch>
                  <a:fillRect l="-714" t="-5839" b="-153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0661CA3-66CD-7B41-EB9E-B56573D2FF87}"/>
              </a:ext>
            </a:extLst>
          </p:cNvPr>
          <p:cNvSpPr txBox="1"/>
          <p:nvPr/>
        </p:nvSpPr>
        <p:spPr>
          <a:xfrm>
            <a:off x="859024" y="491594"/>
            <a:ext cx="801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一つの母平均の検定と推定手順</a:t>
            </a:r>
            <a:r>
              <a:rPr kumimoji="1" lang="en-US" altLang="ja-JP" sz="2400" b="1" dirty="0"/>
              <a:t>(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正規</a:t>
            </a:r>
            <a:r>
              <a:rPr kumimoji="1" lang="ja-JP" altLang="en-US" sz="2400" b="1" dirty="0"/>
              <a:t>分布、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母分散既知</a:t>
            </a:r>
            <a:r>
              <a:rPr kumimoji="1" lang="en-US" altLang="ja-JP" sz="2400" b="1" dirty="0"/>
              <a:t>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BB7E2F-E0FF-6610-9B8A-90DE14103421}"/>
              </a:ext>
            </a:extLst>
          </p:cNvPr>
          <p:cNvSpPr txBox="1"/>
          <p:nvPr/>
        </p:nvSpPr>
        <p:spPr>
          <a:xfrm>
            <a:off x="6209839" y="1231610"/>
            <a:ext cx="3232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/>
              <a:t>正規分布表を用いる</a:t>
            </a:r>
            <a:endParaRPr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344597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13CEAE-E4F1-136A-62AB-F1C10C1042DE}"/>
              </a:ext>
            </a:extLst>
          </p:cNvPr>
          <p:cNvSpPr txBox="1"/>
          <p:nvPr/>
        </p:nvSpPr>
        <p:spPr>
          <a:xfrm>
            <a:off x="1257718" y="1905599"/>
            <a:ext cx="96765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4000" dirty="0">
                <a:solidFill>
                  <a:srgbClr val="FF0000"/>
                </a:solidFill>
              </a:rPr>
              <a:t>そひぼへ</a:t>
            </a:r>
            <a:r>
              <a:rPr lang="ja-JP" altLang="en-US" sz="4000" dirty="0"/>
              <a:t>（測定値引く母平均）、</a:t>
            </a:r>
            <a:endParaRPr lang="en-US" altLang="ja-JP" sz="4000" dirty="0"/>
          </a:p>
          <a:p>
            <a:pPr algn="ctr"/>
            <a:r>
              <a:rPr lang="ja-JP" altLang="en-US" sz="4000" dirty="0">
                <a:solidFill>
                  <a:srgbClr val="FF0000"/>
                </a:solidFill>
              </a:rPr>
              <a:t>墓標</a:t>
            </a:r>
            <a:r>
              <a:rPr lang="ja-JP" altLang="en-US" sz="4000" dirty="0"/>
              <a:t>（母標準偏差）で割って</a:t>
            </a:r>
            <a:r>
              <a:rPr lang="ja-JP" altLang="en-US" sz="4000" dirty="0">
                <a:solidFill>
                  <a:srgbClr val="FF0000"/>
                </a:solidFill>
              </a:rPr>
              <a:t>乾杯</a:t>
            </a:r>
            <a:r>
              <a:rPr lang="ja-JP" altLang="en-US" sz="4000" dirty="0"/>
              <a:t>（</a:t>
            </a:r>
            <a:r>
              <a:rPr lang="en-US" altLang="ja-JP" sz="4000" i="1" dirty="0" err="1"/>
              <a:t>K</a:t>
            </a:r>
            <a:r>
              <a:rPr lang="en-US" altLang="ja-JP" sz="4000" i="1" baseline="-25000" dirty="0" err="1"/>
              <a:t>p</a:t>
            </a:r>
            <a:r>
              <a:rPr lang="en-US" altLang="ja-JP" sz="4000" i="1" baseline="-25000" dirty="0"/>
              <a:t> </a:t>
            </a:r>
            <a:r>
              <a:rPr lang="ja-JP" altLang="en-US" sz="4000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0AB1C2B-63DC-5DB3-6B6A-FCB40991F92A}"/>
                  </a:ext>
                </a:extLst>
              </p:cNvPr>
              <p:cNvSpPr txBox="1"/>
              <p:nvPr/>
            </p:nvSpPr>
            <p:spPr>
              <a:xfrm>
                <a:off x="947630" y="576246"/>
                <a:ext cx="4819860" cy="10411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𝑲𝒑</m:t>
                      </m:r>
                      <m:r>
                        <a:rPr lang="pt-BR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altLang="ja-JP" sz="3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en-US" altLang="ja-JP" sz="3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ja-JP" altLang="en-US" sz="3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0AB1C2B-63DC-5DB3-6B6A-FCB40991F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30" y="576246"/>
                <a:ext cx="4819860" cy="10411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>
            <a:extLst>
              <a:ext uri="{FF2B5EF4-FFF2-40B4-BE49-F238E27FC236}">
                <a16:creationId xmlns:a16="http://schemas.microsoft.com/office/drawing/2014/main" id="{E7B57C18-5792-341D-7AB5-B62C553D8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020" y="3617843"/>
            <a:ext cx="1904102" cy="215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B4018B2-3118-A763-82F9-4AA7CFDB9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205" y="3993197"/>
            <a:ext cx="1553833" cy="177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D87E26-899E-09EC-3A90-F0CE74620E50}"/>
              </a:ext>
            </a:extLst>
          </p:cNvPr>
          <p:cNvSpPr/>
          <p:nvPr/>
        </p:nvSpPr>
        <p:spPr>
          <a:xfrm>
            <a:off x="5668616" y="3739749"/>
            <a:ext cx="427383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そひぼへ</a:t>
            </a:r>
            <a:endParaRPr kumimoji="1" lang="ja-JP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689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/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solidFill>
                <a:schemeClr val="accent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/>
                  <a:t>①基本統計量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ja-JP" altLang="en-US" b="1" dirty="0"/>
                  <a:t>を求める</a:t>
                </a:r>
                <a:r>
                  <a:rPr kumimoji="1" lang="en-US" altLang="ja-JP" b="1" dirty="0"/>
                  <a:t>(</a:t>
                </a:r>
                <a:r>
                  <a:rPr kumimoji="1" lang="ja-JP" altLang="en-US" b="1" dirty="0"/>
                  <a:t>母分散</a:t>
                </a:r>
                <a:r>
                  <a:rPr kumimoji="1" lang="en-US" altLang="ja-JP" b="1" dirty="0"/>
                  <a:t>σ</a:t>
                </a:r>
                <a:r>
                  <a:rPr kumimoji="1" lang="en-US" altLang="ja-JP" b="1" baseline="30000" dirty="0"/>
                  <a:t>2</a:t>
                </a:r>
                <a:r>
                  <a:rPr kumimoji="1" lang="ja-JP" altLang="en-US" b="1" dirty="0"/>
                  <a:t>は既知</a:t>
                </a:r>
                <a:r>
                  <a:rPr lang="en-US" altLang="ja-JP" b="1" dirty="0"/>
                  <a:t>)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3" name="フローチャート: 代替処理 2">
                <a:extLst>
                  <a:ext uri="{FF2B5EF4-FFF2-40B4-BE49-F238E27FC236}">
                    <a16:creationId xmlns:a16="http://schemas.microsoft.com/office/drawing/2014/main" id="{2C9135A9-F728-946B-60ED-0D15E1CE5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24" y="1393195"/>
                <a:ext cx="4666367" cy="461665"/>
              </a:xfrm>
              <a:prstGeom prst="flowChartAlternateProcess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148025" y="2063963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②帰無仮説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0</a:t>
            </a:r>
            <a:r>
              <a:rPr lang="ja-JP" altLang="en-US" b="1" dirty="0"/>
              <a:t>と対立仮説 </a:t>
            </a:r>
            <a:r>
              <a:rPr lang="en-US" altLang="ja-JP" b="1" dirty="0"/>
              <a:t>H</a:t>
            </a:r>
            <a:r>
              <a:rPr lang="en-US" altLang="ja-JP" b="1" baseline="-25000" dirty="0"/>
              <a:t>1</a:t>
            </a:r>
            <a:r>
              <a:rPr lang="ja-JP" altLang="en-US" b="1" dirty="0"/>
              <a:t>を決める</a:t>
            </a:r>
            <a:endParaRPr kumimoji="1" lang="ja-JP" altLang="en-US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1A7A7776-DA0D-6B75-F11A-449D1F7AEE3F}"/>
              </a:ext>
            </a:extLst>
          </p:cNvPr>
          <p:cNvSpPr/>
          <p:nvPr/>
        </p:nvSpPr>
        <p:spPr>
          <a:xfrm>
            <a:off x="1148024" y="2734731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③優位水準</a:t>
            </a:r>
            <a:r>
              <a:rPr lang="en-US" altLang="ja-JP" b="1" dirty="0"/>
              <a:t>α(</a:t>
            </a:r>
            <a:r>
              <a:rPr lang="ja-JP" altLang="en-US" b="1" dirty="0"/>
              <a:t>通常</a:t>
            </a:r>
            <a:r>
              <a:rPr lang="en-US" altLang="ja-JP" b="1" dirty="0"/>
              <a:t>0.05</a:t>
            </a:r>
            <a:r>
              <a:rPr lang="ja-JP" altLang="en-US" b="1" dirty="0"/>
              <a:t>）を決める</a:t>
            </a:r>
            <a:endParaRPr kumimoji="1" lang="ja-JP" altLang="en-US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55D70E4-B45A-D1AE-E29B-016976E6A6A3}"/>
              </a:ext>
            </a:extLst>
          </p:cNvPr>
          <p:cNvSpPr/>
          <p:nvPr/>
        </p:nvSpPr>
        <p:spPr>
          <a:xfrm>
            <a:off x="1148024" y="3430772"/>
            <a:ext cx="4666367" cy="461665"/>
          </a:xfrm>
          <a:prstGeom prst="flowChartAlternateProcess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④棄却域を決める</a:t>
            </a:r>
            <a:endParaRPr kumimoji="1" lang="ja-JP" altLang="en-US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D8F55269-B6B8-0B6A-B377-60454B5863F2}"/>
              </a:ext>
            </a:extLst>
          </p:cNvPr>
          <p:cNvSpPr/>
          <p:nvPr/>
        </p:nvSpPr>
        <p:spPr>
          <a:xfrm>
            <a:off x="1148024" y="4076267"/>
            <a:ext cx="4666367" cy="4616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⑤検定統計量</a:t>
            </a:r>
            <a:r>
              <a:rPr lang="en-US" altLang="ja-JP" b="1" i="1" dirty="0"/>
              <a:t>u</a:t>
            </a:r>
            <a:r>
              <a:rPr lang="en-US" altLang="ja-JP" b="1" i="1" baseline="-25000" dirty="0"/>
              <a:t>0</a:t>
            </a:r>
            <a:r>
              <a:rPr lang="ja-JP" altLang="en-US" b="1" dirty="0"/>
              <a:t>を求め、判定する</a:t>
            </a:r>
            <a:endParaRPr kumimoji="1" lang="ja-JP" altLang="en-US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B857BBDA-40AA-1C62-ECB8-1D3619A816CA}"/>
              </a:ext>
            </a:extLst>
          </p:cNvPr>
          <p:cNvSpPr/>
          <p:nvPr/>
        </p:nvSpPr>
        <p:spPr>
          <a:xfrm>
            <a:off x="1148024" y="4772308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⑥点推定を求める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BE24E59F-D03B-8F74-7454-48B1D5DAEEAB}"/>
              </a:ext>
            </a:extLst>
          </p:cNvPr>
          <p:cNvSpPr/>
          <p:nvPr/>
        </p:nvSpPr>
        <p:spPr>
          <a:xfrm>
            <a:off x="1148024" y="5464805"/>
            <a:ext cx="4666367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⑦区間推定を求める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42E188-976D-CAB1-C5A8-30B1B287FADD}"/>
                  </a:ext>
                </a:extLst>
              </p:cNvPr>
              <p:cNvSpPr txBox="1"/>
              <p:nvPr/>
            </p:nvSpPr>
            <p:spPr>
              <a:xfrm>
                <a:off x="6096000" y="1568362"/>
                <a:ext cx="3038061" cy="1614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ja-JP" alt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42E188-976D-CAB1-C5A8-30B1B287F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68362"/>
                <a:ext cx="3038061" cy="16144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2AA458E-046C-A761-0558-9F506C485A33}"/>
                  </a:ext>
                </a:extLst>
              </p:cNvPr>
              <p:cNvSpPr txBox="1"/>
              <p:nvPr/>
            </p:nvSpPr>
            <p:spPr>
              <a:xfrm>
                <a:off x="9153939" y="1987836"/>
                <a:ext cx="3038061" cy="1021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2000" i="1" dirty="0"/>
                  <a:t> </a:t>
                </a:r>
                <a:r>
                  <a:rPr lang="ja-JP" altLang="en-US" sz="2000" dirty="0"/>
                  <a:t>：検定統計量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2000" i="1" dirty="0"/>
                  <a:t> </a:t>
                </a:r>
                <a:r>
                  <a:rPr lang="ja-JP" altLang="en-US" sz="2000" dirty="0"/>
                  <a:t>：変化前の母平均</a:t>
                </a:r>
                <a:endParaRPr lang="en-US" altLang="ja-JP" sz="20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ja-JP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ja-JP" altLang="en-US" sz="2000" dirty="0"/>
                  <a:t>既知の母分散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2AA458E-046C-A761-0558-9F506C485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939" y="1987836"/>
                <a:ext cx="3038061" cy="1021690"/>
              </a:xfrm>
              <a:prstGeom prst="rect">
                <a:avLst/>
              </a:prstGeom>
              <a:blipFill>
                <a:blip r:embed="rId4"/>
                <a:stretch>
                  <a:fillRect t="-2381" b="-101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F491996-71E7-323A-121D-9ACC6036C0A9}"/>
              </a:ext>
            </a:extLst>
          </p:cNvPr>
          <p:cNvSpPr txBox="1"/>
          <p:nvPr/>
        </p:nvSpPr>
        <p:spPr>
          <a:xfrm>
            <a:off x="6228525" y="3661604"/>
            <a:ext cx="55195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検定統計量</a:t>
            </a:r>
            <a:r>
              <a:rPr lang="en-US" altLang="ja-JP" sz="2000" i="1" dirty="0"/>
              <a:t>u</a:t>
            </a:r>
            <a:r>
              <a:rPr lang="en-US" altLang="ja-JP" sz="2000" i="1" baseline="-25000" dirty="0"/>
              <a:t>0</a:t>
            </a:r>
            <a:r>
              <a:rPr lang="ja-JP" altLang="en-US" sz="2000" i="1" baseline="-25000" dirty="0"/>
              <a:t> </a:t>
            </a:r>
            <a:r>
              <a:rPr lang="ja-JP" altLang="en-US" sz="2000" dirty="0"/>
              <a:t>の値が、手順④で定めた</a:t>
            </a:r>
            <a:r>
              <a:rPr lang="ja-JP" altLang="en-US" sz="2000" b="1" dirty="0"/>
              <a:t>棄却域に入れば「優位である」</a:t>
            </a:r>
            <a:r>
              <a:rPr lang="ja-JP" altLang="en-US" sz="2000" dirty="0"/>
              <a:t>と判定し、帰無仮説</a:t>
            </a:r>
            <a:r>
              <a:rPr lang="en-US" altLang="ja-JP" sz="2000" dirty="0"/>
              <a:t>H</a:t>
            </a:r>
            <a:r>
              <a:rPr lang="en-US" altLang="ja-JP" sz="2000" baseline="-25000" dirty="0"/>
              <a:t>0 </a:t>
            </a:r>
            <a:r>
              <a:rPr lang="ja-JP" altLang="en-US" sz="2000" dirty="0"/>
              <a:t>を</a:t>
            </a:r>
            <a:r>
              <a:rPr lang="ja-JP" altLang="en-US" sz="2000" b="1" dirty="0"/>
              <a:t>棄却</a:t>
            </a:r>
            <a:r>
              <a:rPr lang="ja-JP" altLang="en-US" sz="2000" dirty="0"/>
              <a:t>し、対立仮説</a:t>
            </a:r>
            <a:r>
              <a:rPr lang="en-US" altLang="ja-JP" sz="2000" dirty="0"/>
              <a:t>H</a:t>
            </a:r>
            <a:r>
              <a:rPr lang="en-US" altLang="ja-JP" sz="2000" baseline="-25000" dirty="0"/>
              <a:t>1</a:t>
            </a:r>
            <a:r>
              <a:rPr lang="en-US" altLang="ja-JP" sz="2000" i="1" baseline="-25000" dirty="0"/>
              <a:t> </a:t>
            </a:r>
            <a:r>
              <a:rPr lang="ja-JP" altLang="en-US" sz="2000" dirty="0"/>
              <a:t>を</a:t>
            </a:r>
            <a:r>
              <a:rPr lang="ja-JP" altLang="en-US" sz="2000" b="1" dirty="0"/>
              <a:t>支持</a:t>
            </a:r>
            <a:r>
              <a:rPr lang="ja-JP" altLang="en-US" sz="2000" dirty="0"/>
              <a:t>する。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b="1" dirty="0"/>
              <a:t>棄却域に入らなければ「優位ではない」</a:t>
            </a:r>
            <a:r>
              <a:rPr lang="ja-JP" altLang="en-US" sz="2000" dirty="0"/>
              <a:t>と判定し、帰無仮説</a:t>
            </a:r>
            <a:r>
              <a:rPr lang="en-US" altLang="ja-JP" sz="2000" dirty="0"/>
              <a:t>H</a:t>
            </a:r>
            <a:r>
              <a:rPr lang="en-US" altLang="ja-JP" sz="2000" baseline="-25000" dirty="0"/>
              <a:t>0</a:t>
            </a:r>
            <a:r>
              <a:rPr lang="en-US" altLang="ja-JP" sz="2000" i="1" baseline="-25000" dirty="0"/>
              <a:t> </a:t>
            </a:r>
            <a:r>
              <a:rPr lang="ja-JP" altLang="en-US" sz="2000" dirty="0"/>
              <a:t>を</a:t>
            </a:r>
            <a:r>
              <a:rPr lang="ja-JP" altLang="en-US" sz="2000" b="1" dirty="0"/>
              <a:t>棄却できない</a:t>
            </a:r>
            <a:r>
              <a:rPr lang="ja-JP" altLang="en-US" sz="2000" dirty="0"/>
              <a:t>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1D59A67-B8B9-DE54-81A8-79F93D073F30}"/>
              </a:ext>
            </a:extLst>
          </p:cNvPr>
          <p:cNvSpPr txBox="1"/>
          <p:nvPr/>
        </p:nvSpPr>
        <p:spPr>
          <a:xfrm>
            <a:off x="859024" y="491594"/>
            <a:ext cx="801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一つの母平均の検定と推定手順</a:t>
            </a:r>
            <a:r>
              <a:rPr kumimoji="1" lang="en-US" altLang="ja-JP" sz="2400" b="1" dirty="0"/>
              <a:t>(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正規</a:t>
            </a:r>
            <a:r>
              <a:rPr kumimoji="1" lang="ja-JP" altLang="en-US" sz="2400" b="1" dirty="0"/>
              <a:t>分布、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母分散既知</a:t>
            </a:r>
            <a:r>
              <a:rPr kumimoji="1" lang="en-US" altLang="ja-JP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15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2789</Words>
  <Application>Microsoft Office PowerPoint</Application>
  <PresentationFormat>ワイド画面</PresentationFormat>
  <Paragraphs>415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332</cp:revision>
  <dcterms:created xsi:type="dcterms:W3CDTF">2023-10-19T04:21:29Z</dcterms:created>
  <dcterms:modified xsi:type="dcterms:W3CDTF">2024-02-28T01:00:02Z</dcterms:modified>
</cp:coreProperties>
</file>