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0" r:id="rId2"/>
    <p:sldId id="421" r:id="rId3"/>
    <p:sldId id="348" r:id="rId4"/>
    <p:sldId id="370" r:id="rId5"/>
    <p:sldId id="371" r:id="rId6"/>
    <p:sldId id="372" r:id="rId7"/>
    <p:sldId id="373" r:id="rId8"/>
    <p:sldId id="374" r:id="rId9"/>
    <p:sldId id="375" r:id="rId10"/>
    <p:sldId id="419" r:id="rId11"/>
    <p:sldId id="350" r:id="rId12"/>
    <p:sldId id="403" r:id="rId13"/>
    <p:sldId id="408" r:id="rId14"/>
    <p:sldId id="418" r:id="rId15"/>
    <p:sldId id="402" r:id="rId16"/>
    <p:sldId id="410" r:id="rId17"/>
    <p:sldId id="404" r:id="rId18"/>
    <p:sldId id="411" r:id="rId19"/>
    <p:sldId id="412" r:id="rId20"/>
    <p:sldId id="413" r:id="rId21"/>
    <p:sldId id="376" r:id="rId22"/>
    <p:sldId id="414" r:id="rId23"/>
    <p:sldId id="415" r:id="rId24"/>
    <p:sldId id="416" r:id="rId25"/>
    <p:sldId id="422" r:id="rId26"/>
    <p:sldId id="385" r:id="rId27"/>
    <p:sldId id="386" r:id="rId28"/>
    <p:sldId id="387" r:id="rId29"/>
    <p:sldId id="388" r:id="rId30"/>
    <p:sldId id="389" r:id="rId31"/>
    <p:sldId id="390" r:id="rId32"/>
    <p:sldId id="423" r:id="rId33"/>
    <p:sldId id="392" r:id="rId34"/>
    <p:sldId id="393" r:id="rId35"/>
    <p:sldId id="394" r:id="rId36"/>
    <p:sldId id="395" r:id="rId37"/>
    <p:sldId id="396" r:id="rId38"/>
    <p:sldId id="397" r:id="rId39"/>
    <p:sldId id="398" r:id="rId40"/>
    <p:sldId id="399" r:id="rId41"/>
    <p:sldId id="369" r:id="rId42"/>
    <p:sldId id="407" r:id="rId43"/>
    <p:sldId id="383" r:id="rId44"/>
    <p:sldId id="391" r:id="rId45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76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1048554\Desktop\&#12381;&#12398;&#20182;\QC&#26908;&#23450;\&#21508;&#31278;&#20998;&#24067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1048554\Desktop\&#12381;&#12398;&#20182;\QC&#26908;&#23450;\&#21508;&#31278;&#20998;&#24067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1048554\Desktop\&#12381;&#12398;&#20182;\QC&#26908;&#23450;\&#21508;&#31278;&#20998;&#24067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1048554\Desktop\&#12381;&#12398;&#20182;\QC&#26908;&#23450;\&#21508;&#31278;&#20998;&#24067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1048554\Desktop\&#12381;&#12398;&#20182;\QC&#26908;&#23450;\&#21508;&#31278;&#20998;&#24067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/>
              <a:t>F</a:t>
            </a:r>
            <a:r>
              <a:rPr lang="ja-JP" sz="1400"/>
              <a:t>分布</a:t>
            </a:r>
            <a:endParaRPr lang="en-US" sz="1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3949378548373859"/>
          <c:y val="0.12983093997938261"/>
          <c:w val="0.79279924694920545"/>
          <c:h val="0.7042762214019456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'F 2'!$C$5</c:f>
              <c:strCache>
                <c:ptCount val="1"/>
                <c:pt idx="0">
                  <c:v>φ1=9999999　φ2=10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'F 2'!$B$6:$B$16</c:f>
              <c:numCache>
                <c:formatCode>General</c:formatCode>
                <c:ptCount val="1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</c:numCache>
            </c:numRef>
          </c:xVal>
          <c:yVal>
            <c:numRef>
              <c:f>'F 2'!$C$6:$C$16</c:f>
              <c:numCache>
                <c:formatCode>General</c:formatCode>
                <c:ptCount val="11"/>
                <c:pt idx="0">
                  <c:v>0</c:v>
                </c:pt>
                <c:pt idx="1">
                  <c:v>0.37833350468554766</c:v>
                </c:pt>
                <c:pt idx="2">
                  <c:v>0.87733641017109976</c:v>
                </c:pt>
                <c:pt idx="3">
                  <c:v>0.40779590100250407</c:v>
                </c:pt>
                <c:pt idx="4">
                  <c:v>0.16700237810162413</c:v>
                </c:pt>
                <c:pt idx="5">
                  <c:v>7.2178846597707125E-2</c:v>
                </c:pt>
                <c:pt idx="6">
                  <c:v>3.373551780791248E-2</c:v>
                </c:pt>
                <c:pt idx="7">
                  <c:v>1.6975014824717784E-2</c:v>
                </c:pt>
                <c:pt idx="8">
                  <c:v>9.1077504636501161E-3</c:v>
                </c:pt>
                <c:pt idx="9">
                  <c:v>5.1619609242456437E-3</c:v>
                </c:pt>
                <c:pt idx="10">
                  <c:v>3.0656653819908543E-3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3E0-446A-8A46-B36CFDCB4E2C}"/>
            </c:ext>
          </c:extLst>
        </c:ser>
        <c:ser>
          <c:idx val="4"/>
          <c:order val="1"/>
          <c:tx>
            <c:strRef>
              <c:f>'F 2'!$O$5</c:f>
              <c:strCache>
                <c:ptCount val="1"/>
                <c:pt idx="0">
                  <c:v>φ1=500　φ2=10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'F 2'!$N$16</c:f>
              <c:numCache>
                <c:formatCode>General</c:formatCode>
                <c:ptCount val="1"/>
                <c:pt idx="0">
                  <c:v>5</c:v>
                </c:pt>
              </c:numCache>
            </c:numRef>
          </c:xVal>
          <c:yVal>
            <c:numRef>
              <c:f>'F 2'!$O$6</c:f>
              <c:numCache>
                <c:formatCode>General</c:formatCode>
                <c:ptCount val="1"/>
                <c:pt idx="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3E0-446A-8A46-B36CFDCB4E2C}"/>
            </c:ext>
          </c:extLst>
        </c:ser>
        <c:ser>
          <c:idx val="1"/>
          <c:order val="2"/>
          <c:tx>
            <c:strRef>
              <c:f>'F 2'!$F$5</c:f>
              <c:strCache>
                <c:ptCount val="1"/>
                <c:pt idx="0">
                  <c:v>φ1=50　φ2=10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'F 2'!$E$6:$E$16</c:f>
              <c:numCache>
                <c:formatCode>General</c:formatCode>
                <c:ptCount val="1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</c:numCache>
            </c:numRef>
          </c:xVal>
          <c:yVal>
            <c:numRef>
              <c:f>'F 2'!$F$6:$F$16</c:f>
              <c:numCache>
                <c:formatCode>General</c:formatCode>
                <c:ptCount val="11"/>
                <c:pt idx="0">
                  <c:v>0</c:v>
                </c:pt>
                <c:pt idx="1">
                  <c:v>0.50247075550650877</c:v>
                </c:pt>
                <c:pt idx="2">
                  <c:v>0.80045054604847576</c:v>
                </c:pt>
                <c:pt idx="3">
                  <c:v>0.39038620495661602</c:v>
                </c:pt>
                <c:pt idx="4">
                  <c:v>0.17014193118200549</c:v>
                </c:pt>
                <c:pt idx="5">
                  <c:v>7.7342671679990413E-2</c:v>
                </c:pt>
                <c:pt idx="6">
                  <c:v>3.7599550268628538E-2</c:v>
                </c:pt>
                <c:pt idx="7">
                  <c:v>1.9514311313561506E-2</c:v>
                </c:pt>
                <c:pt idx="8">
                  <c:v>1.0733292544971258E-2</c:v>
                </c:pt>
                <c:pt idx="9">
                  <c:v>6.2077823127767049E-3</c:v>
                </c:pt>
                <c:pt idx="10">
                  <c:v>3.7493128617148001E-3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3E0-446A-8A46-B36CFDCB4E2C}"/>
            </c:ext>
          </c:extLst>
        </c:ser>
        <c:ser>
          <c:idx val="2"/>
          <c:order val="3"/>
          <c:tx>
            <c:strRef>
              <c:f>'F 2'!$I$5</c:f>
              <c:strCache>
                <c:ptCount val="1"/>
                <c:pt idx="0">
                  <c:v>φ1=10　φ2=10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'F 2'!$H$6:$H$16</c:f>
              <c:numCache>
                <c:formatCode>General</c:formatCode>
                <c:ptCount val="1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</c:numCache>
            </c:numRef>
          </c:xVal>
          <c:yVal>
            <c:numRef>
              <c:f>'F 2'!$I$6:$I$16</c:f>
              <c:numCache>
                <c:formatCode>General</c:formatCode>
                <c:ptCount val="11"/>
                <c:pt idx="0">
                  <c:v>0</c:v>
                </c:pt>
                <c:pt idx="1">
                  <c:v>0.68282274043590896</c:v>
                </c:pt>
                <c:pt idx="2">
                  <c:v>0.61523437500000011</c:v>
                </c:pt>
                <c:pt idx="3">
                  <c:v>0.33443020800000017</c:v>
                </c:pt>
                <c:pt idx="4">
                  <c:v>0.17070568510897724</c:v>
                </c:pt>
                <c:pt idx="5">
                  <c:v>8.9211356000964193E-2</c:v>
                </c:pt>
                <c:pt idx="6">
                  <c:v>4.8666000366210944E-2</c:v>
                </c:pt>
                <c:pt idx="7">
                  <c:v>2.776435502356716E-2</c:v>
                </c:pt>
                <c:pt idx="8">
                  <c:v>1.6515072000000013E-2</c:v>
                </c:pt>
                <c:pt idx="9">
                  <c:v>1.019914367249094E-2</c:v>
                </c:pt>
                <c:pt idx="10">
                  <c:v>6.5119051021185828E-3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C3E0-446A-8A46-B36CFDCB4E2C}"/>
            </c:ext>
          </c:extLst>
        </c:ser>
        <c:ser>
          <c:idx val="3"/>
          <c:order val="4"/>
          <c:tx>
            <c:strRef>
              <c:f>'F 2'!$L$5</c:f>
              <c:strCache>
                <c:ptCount val="1"/>
                <c:pt idx="0">
                  <c:v>φ1=1　φ2=10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'F 2'!$K$6:$K$16</c:f>
              <c:numCache>
                <c:formatCode>General</c:formatCode>
                <c:ptCount val="1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</c:numCache>
            </c:numRef>
          </c:xVal>
          <c:yVal>
            <c:numRef>
              <c:f>'F 2'!$L$6:$L$16</c:f>
              <c:numCache>
                <c:formatCode>General</c:formatCode>
                <c:ptCount val="11"/>
                <c:pt idx="0">
                  <c:v>0</c:v>
                </c:pt>
                <c:pt idx="1">
                  <c:v>0.68282274043590896</c:v>
                </c:pt>
                <c:pt idx="2">
                  <c:v>0.61523437500000011</c:v>
                </c:pt>
                <c:pt idx="3">
                  <c:v>0.33443020800000017</c:v>
                </c:pt>
                <c:pt idx="4">
                  <c:v>0.17070568510897724</c:v>
                </c:pt>
                <c:pt idx="5">
                  <c:v>8.9211356000964193E-2</c:v>
                </c:pt>
                <c:pt idx="6">
                  <c:v>4.8666000366210944E-2</c:v>
                </c:pt>
                <c:pt idx="7">
                  <c:v>2.776435502356716E-2</c:v>
                </c:pt>
                <c:pt idx="8">
                  <c:v>1.6515072000000013E-2</c:v>
                </c:pt>
                <c:pt idx="9">
                  <c:v>1.019914367249094E-2</c:v>
                </c:pt>
                <c:pt idx="10">
                  <c:v>6.5119051021185828E-3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C3E0-446A-8A46-B36CFDCB4E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1236544"/>
        <c:axId val="931226824"/>
      </c:scatterChart>
      <c:valAx>
        <c:axId val="931236544"/>
        <c:scaling>
          <c:orientation val="minMax"/>
          <c:max val="3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x(F</a:t>
                </a:r>
                <a:r>
                  <a:rPr lang="ja-JP"/>
                  <a:t>値</a:t>
                </a:r>
                <a:r>
                  <a:rPr lang="en-US"/>
                  <a:t>)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31226824"/>
        <c:crosses val="autoZero"/>
        <c:crossBetween val="midCat"/>
      </c:valAx>
      <c:valAx>
        <c:axId val="931226824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f(x)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312365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177681649714799"/>
          <c:y val="0.21906354614873996"/>
          <c:w val="0.33145688164527692"/>
          <c:h val="0.316336603850227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50"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F</a:t>
            </a:r>
            <a:r>
              <a:rPr lang="ja-JP" altLang="en-US"/>
              <a:t>分布</a:t>
            </a:r>
            <a:endParaRPr lang="en-US" altLang="ja-JP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3178937007874017"/>
          <c:y val="0.12983093997938261"/>
          <c:w val="0.80050356799078626"/>
          <c:h val="0.67475016502156793"/>
        </c:manualLayout>
      </c:layout>
      <c:scatterChart>
        <c:scatterStyle val="smoothMarker"/>
        <c:varyColors val="0"/>
        <c:ser>
          <c:idx val="0"/>
          <c:order val="0"/>
          <c:tx>
            <c:strRef>
              <c:f>F!$C$5</c:f>
              <c:strCache>
                <c:ptCount val="1"/>
                <c:pt idx="0">
                  <c:v>φ1=10　φ2=9999999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F!$B$6:$B$16</c:f>
              <c:numCache>
                <c:formatCode>General</c:formatCode>
                <c:ptCount val="1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</c:numCache>
            </c:numRef>
          </c:xVal>
          <c:yVal>
            <c:numRef>
              <c:f>F!$C$6:$C$16</c:f>
              <c:numCache>
                <c:formatCode>General</c:formatCode>
                <c:ptCount val="11"/>
                <c:pt idx="0">
                  <c:v>0</c:v>
                </c:pt>
                <c:pt idx="1">
                  <c:v>0.66800951240649653</c:v>
                </c:pt>
                <c:pt idx="2">
                  <c:v>0.87733641017109976</c:v>
                </c:pt>
                <c:pt idx="3">
                  <c:v>0.3645820278477202</c:v>
                </c:pt>
                <c:pt idx="4">
                  <c:v>9.4583376171386915E-2</c:v>
                </c:pt>
                <c:pt idx="5">
                  <c:v>1.8954835363698234E-2</c:v>
                </c:pt>
                <c:pt idx="6">
                  <c:v>3.2263441865954209E-3</c:v>
                </c:pt>
                <c:pt idx="7">
                  <c:v>4.9064128911445698E-4</c:v>
                </c:pt>
                <c:pt idx="8">
                  <c:v>6.870663227276476E-5</c:v>
                </c:pt>
                <c:pt idx="9">
                  <c:v>9.0339165674264367E-6</c:v>
                </c:pt>
                <c:pt idx="10">
                  <c:v>1.1302484088218031E-6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4BF-4A34-AEE9-E25E5E851936}"/>
            </c:ext>
          </c:extLst>
        </c:ser>
        <c:ser>
          <c:idx val="4"/>
          <c:order val="1"/>
          <c:tx>
            <c:strRef>
              <c:f>F!$O$5</c:f>
              <c:strCache>
                <c:ptCount val="1"/>
                <c:pt idx="0">
                  <c:v>φ1=10　φ2=500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F!$N$16</c:f>
              <c:numCache>
                <c:formatCode>General</c:formatCode>
                <c:ptCount val="1"/>
                <c:pt idx="0">
                  <c:v>5</c:v>
                </c:pt>
              </c:numCache>
            </c:numRef>
          </c:xVal>
          <c:yVal>
            <c:numRef>
              <c:f>F!$O$6</c:f>
              <c:numCache>
                <c:formatCode>General</c:formatCode>
                <c:ptCount val="1"/>
                <c:pt idx="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4BF-4A34-AEE9-E25E5E851936}"/>
            </c:ext>
          </c:extLst>
        </c:ser>
        <c:ser>
          <c:idx val="1"/>
          <c:order val="2"/>
          <c:tx>
            <c:strRef>
              <c:f>F!$F$5</c:f>
              <c:strCache>
                <c:ptCount val="1"/>
                <c:pt idx="0">
                  <c:v>φ1=10　φ2=50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F!$E$6:$E$16</c:f>
              <c:numCache>
                <c:formatCode>General</c:formatCode>
                <c:ptCount val="1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</c:numCache>
            </c:numRef>
          </c:xVal>
          <c:yVal>
            <c:numRef>
              <c:f>F!$F$6:$F$16</c:f>
              <c:numCache>
                <c:formatCode>General</c:formatCode>
                <c:ptCount val="11"/>
                <c:pt idx="0">
                  <c:v>0</c:v>
                </c:pt>
                <c:pt idx="1">
                  <c:v>0.68056772472802196</c:v>
                </c:pt>
                <c:pt idx="2">
                  <c:v>0.80045054604847576</c:v>
                </c:pt>
                <c:pt idx="3">
                  <c:v>0.36714393107155896</c:v>
                </c:pt>
                <c:pt idx="4">
                  <c:v>0.12561768887662719</c:v>
                </c:pt>
                <c:pt idx="5">
                  <c:v>3.8707413297705238E-2</c:v>
                </c:pt>
                <c:pt idx="6">
                  <c:v>1.1578636658876353E-2</c:v>
                </c:pt>
                <c:pt idx="7">
                  <c:v>3.4799773934691891E-3</c:v>
                </c:pt>
                <c:pt idx="8">
                  <c:v>1.0686529743730762E-3</c:v>
                </c:pt>
                <c:pt idx="9">
                  <c:v>3.3807566671003133E-4</c:v>
                </c:pt>
                <c:pt idx="10">
                  <c:v>1.1059921234846099E-4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4BF-4A34-AEE9-E25E5E851936}"/>
            </c:ext>
          </c:extLst>
        </c:ser>
        <c:ser>
          <c:idx val="2"/>
          <c:order val="3"/>
          <c:tx>
            <c:strRef>
              <c:f>F!$I$5</c:f>
              <c:strCache>
                <c:ptCount val="1"/>
                <c:pt idx="0">
                  <c:v>φ1=10　φ2=10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F!$H$6:$H$16</c:f>
              <c:numCache>
                <c:formatCode>General</c:formatCode>
                <c:ptCount val="1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</c:numCache>
            </c:numRef>
          </c:xVal>
          <c:yVal>
            <c:numRef>
              <c:f>F!$I$6:$I$16</c:f>
              <c:numCache>
                <c:formatCode>General</c:formatCode>
                <c:ptCount val="11"/>
                <c:pt idx="0">
                  <c:v>0</c:v>
                </c:pt>
                <c:pt idx="1">
                  <c:v>0.68282274043590896</c:v>
                </c:pt>
                <c:pt idx="2">
                  <c:v>0.61523437500000011</c:v>
                </c:pt>
                <c:pt idx="3">
                  <c:v>0.33443020800000017</c:v>
                </c:pt>
                <c:pt idx="4">
                  <c:v>0.17070568510897724</c:v>
                </c:pt>
                <c:pt idx="5">
                  <c:v>8.9211356000964193E-2</c:v>
                </c:pt>
                <c:pt idx="6">
                  <c:v>4.8666000366210944E-2</c:v>
                </c:pt>
                <c:pt idx="7">
                  <c:v>2.776435502356716E-2</c:v>
                </c:pt>
                <c:pt idx="8">
                  <c:v>1.6515072000000013E-2</c:v>
                </c:pt>
                <c:pt idx="9">
                  <c:v>1.019914367249094E-2</c:v>
                </c:pt>
                <c:pt idx="10">
                  <c:v>6.5119051021185828E-3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44BF-4A34-AEE9-E25E5E851936}"/>
            </c:ext>
          </c:extLst>
        </c:ser>
        <c:ser>
          <c:idx val="3"/>
          <c:order val="4"/>
          <c:tx>
            <c:strRef>
              <c:f>F!$L$5</c:f>
              <c:strCache>
                <c:ptCount val="1"/>
                <c:pt idx="0">
                  <c:v>φ1=10　φ2=1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F!$K$6:$K$16</c:f>
              <c:numCache>
                <c:formatCode>General</c:formatCode>
                <c:ptCount val="1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</c:numCache>
            </c:numRef>
          </c:xVal>
          <c:yVal>
            <c:numRef>
              <c:f>F!$L$6:$L$16</c:f>
              <c:numCache>
                <c:formatCode>General</c:formatCode>
                <c:ptCount val="11"/>
                <c:pt idx="0">
                  <c:v>0</c:v>
                </c:pt>
                <c:pt idx="1">
                  <c:v>0.68282274043590896</c:v>
                </c:pt>
                <c:pt idx="2">
                  <c:v>0.61523437500000011</c:v>
                </c:pt>
                <c:pt idx="3">
                  <c:v>0.33443020800000017</c:v>
                </c:pt>
                <c:pt idx="4">
                  <c:v>0.17070568510897724</c:v>
                </c:pt>
                <c:pt idx="5">
                  <c:v>8.9211356000964193E-2</c:v>
                </c:pt>
                <c:pt idx="6">
                  <c:v>4.8666000366210944E-2</c:v>
                </c:pt>
                <c:pt idx="7">
                  <c:v>2.776435502356716E-2</c:v>
                </c:pt>
                <c:pt idx="8">
                  <c:v>1.6515072000000013E-2</c:v>
                </c:pt>
                <c:pt idx="9">
                  <c:v>1.019914367249094E-2</c:v>
                </c:pt>
                <c:pt idx="10">
                  <c:v>6.5119051021185828E-3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44BF-4A34-AEE9-E25E5E8519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1236544"/>
        <c:axId val="931226824"/>
      </c:scatterChart>
      <c:valAx>
        <c:axId val="931236544"/>
        <c:scaling>
          <c:orientation val="minMax"/>
          <c:max val="3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x(F</a:t>
                </a:r>
                <a:r>
                  <a:rPr lang="ja-JP" altLang="en-US"/>
                  <a:t>値</a:t>
                </a:r>
                <a:r>
                  <a:rPr lang="en-US" altLang="ja-JP"/>
                  <a:t>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31226824"/>
        <c:crosses val="autoZero"/>
        <c:crossBetween val="midCat"/>
      </c:valAx>
      <c:valAx>
        <c:axId val="931226824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f(x)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312365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982148136420124"/>
          <c:y val="0.22664487240496942"/>
          <c:w val="0.30098633219403215"/>
          <c:h val="0.316336603850227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t</a:t>
            </a:r>
            <a:r>
              <a:rPr lang="ja-JP" sz="2000"/>
              <a:t>分布</a:t>
            </a:r>
            <a:endParaRPr lang="el-GR" sz="2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8.5361122117304539E-2"/>
          <c:y val="0.17524313627152646"/>
          <c:w val="0.82907487573598204"/>
          <c:h val="0.63566529538939076"/>
        </c:manualLayout>
      </c:layout>
      <c:scatterChart>
        <c:scatterStyle val="smoothMarker"/>
        <c:varyColors val="0"/>
        <c:ser>
          <c:idx val="4"/>
          <c:order val="0"/>
          <c:tx>
            <c:strRef>
              <c:f>t!$O$5</c:f>
              <c:strCache>
                <c:ptCount val="1"/>
                <c:pt idx="0">
                  <c:v>φ=9999999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t!$N$6:$N$26</c:f>
              <c:numCache>
                <c:formatCode>General</c:formatCode>
                <c:ptCount val="21"/>
                <c:pt idx="0">
                  <c:v>-5</c:v>
                </c:pt>
                <c:pt idx="1">
                  <c:v>-4.5</c:v>
                </c:pt>
                <c:pt idx="2">
                  <c:v>-4</c:v>
                </c:pt>
                <c:pt idx="3">
                  <c:v>-3.5</c:v>
                </c:pt>
                <c:pt idx="4">
                  <c:v>-3</c:v>
                </c:pt>
                <c:pt idx="5">
                  <c:v>-2.5</c:v>
                </c:pt>
                <c:pt idx="6">
                  <c:v>-2</c:v>
                </c:pt>
                <c:pt idx="7">
                  <c:v>-1.5</c:v>
                </c:pt>
                <c:pt idx="8">
                  <c:v>-1</c:v>
                </c:pt>
                <c:pt idx="9">
                  <c:v>-0.5</c:v>
                </c:pt>
                <c:pt idx="10">
                  <c:v>0</c:v>
                </c:pt>
                <c:pt idx="11">
                  <c:v>0.5</c:v>
                </c:pt>
                <c:pt idx="12">
                  <c:v>1</c:v>
                </c:pt>
                <c:pt idx="13">
                  <c:v>1.5</c:v>
                </c:pt>
                <c:pt idx="14">
                  <c:v>2</c:v>
                </c:pt>
                <c:pt idx="15">
                  <c:v>2.5</c:v>
                </c:pt>
                <c:pt idx="16">
                  <c:v>3</c:v>
                </c:pt>
                <c:pt idx="17">
                  <c:v>3.5</c:v>
                </c:pt>
                <c:pt idx="18">
                  <c:v>4</c:v>
                </c:pt>
                <c:pt idx="19">
                  <c:v>4.5</c:v>
                </c:pt>
                <c:pt idx="20">
                  <c:v>5</c:v>
                </c:pt>
              </c:numCache>
            </c:numRef>
          </c:xVal>
          <c:yVal>
            <c:numRef>
              <c:f>t!$O$6:$O$26</c:f>
              <c:numCache>
                <c:formatCode>General</c:formatCode>
                <c:ptCount val="21"/>
                <c:pt idx="0">
                  <c:v>1.4867408492781501E-6</c:v>
                </c:pt>
                <c:pt idx="1">
                  <c:v>1.5983888382583459E-5</c:v>
                </c:pt>
                <c:pt idx="2">
                  <c:v>1.3383097186972032E-4</c:v>
                </c:pt>
                <c:pt idx="3">
                  <c:v>8.7268541263637233E-4</c:v>
                </c:pt>
                <c:pt idx="4">
                  <c:v>4.4318552813045666E-3</c:v>
                </c:pt>
                <c:pt idx="5">
                  <c:v>1.7528311695247347E-2</c:v>
                </c:pt>
                <c:pt idx="6">
                  <c:v>5.3990975961605375E-2</c:v>
                </c:pt>
                <c:pt idx="7">
                  <c:v>0.1295175942492921</c:v>
                </c:pt>
                <c:pt idx="8">
                  <c:v>0.24197071242060644</c:v>
                </c:pt>
                <c:pt idx="9">
                  <c:v>0.3520653141119508</c:v>
                </c:pt>
                <c:pt idx="10">
                  <c:v>0.39894227042787483</c:v>
                </c:pt>
                <c:pt idx="11">
                  <c:v>0.3520653141119508</c:v>
                </c:pt>
                <c:pt idx="12">
                  <c:v>0.24197071242060644</c:v>
                </c:pt>
                <c:pt idx="13">
                  <c:v>0.1295175942492921</c:v>
                </c:pt>
                <c:pt idx="14">
                  <c:v>5.3990975961605375E-2</c:v>
                </c:pt>
                <c:pt idx="15">
                  <c:v>1.7528311695247347E-2</c:v>
                </c:pt>
                <c:pt idx="16">
                  <c:v>4.4318552813045666E-3</c:v>
                </c:pt>
                <c:pt idx="17">
                  <c:v>8.7268541263637233E-4</c:v>
                </c:pt>
                <c:pt idx="18">
                  <c:v>1.3383097186972032E-4</c:v>
                </c:pt>
                <c:pt idx="19">
                  <c:v>1.5983888382583459E-5</c:v>
                </c:pt>
                <c:pt idx="20">
                  <c:v>1.4867408492781501E-6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9FA-436B-8DAD-3F4611971733}"/>
            </c:ext>
          </c:extLst>
        </c:ser>
        <c:ser>
          <c:idx val="0"/>
          <c:order val="1"/>
          <c:tx>
            <c:strRef>
              <c:f>t!$C$5</c:f>
              <c:strCache>
                <c:ptCount val="1"/>
                <c:pt idx="0">
                  <c:v>φ=10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t!$B$6:$B$26</c:f>
              <c:numCache>
                <c:formatCode>General</c:formatCode>
                <c:ptCount val="21"/>
                <c:pt idx="0">
                  <c:v>-5</c:v>
                </c:pt>
                <c:pt idx="1">
                  <c:v>-4.5</c:v>
                </c:pt>
                <c:pt idx="2">
                  <c:v>-4</c:v>
                </c:pt>
                <c:pt idx="3">
                  <c:v>-3.5</c:v>
                </c:pt>
                <c:pt idx="4">
                  <c:v>-3</c:v>
                </c:pt>
                <c:pt idx="5">
                  <c:v>-2.5</c:v>
                </c:pt>
                <c:pt idx="6">
                  <c:v>-2</c:v>
                </c:pt>
                <c:pt idx="7">
                  <c:v>-1.5</c:v>
                </c:pt>
                <c:pt idx="8">
                  <c:v>-1</c:v>
                </c:pt>
                <c:pt idx="9">
                  <c:v>-0.5</c:v>
                </c:pt>
                <c:pt idx="10">
                  <c:v>0</c:v>
                </c:pt>
                <c:pt idx="11">
                  <c:v>0.5</c:v>
                </c:pt>
                <c:pt idx="12">
                  <c:v>1</c:v>
                </c:pt>
                <c:pt idx="13">
                  <c:v>1.5</c:v>
                </c:pt>
                <c:pt idx="14">
                  <c:v>2</c:v>
                </c:pt>
                <c:pt idx="15">
                  <c:v>2.5</c:v>
                </c:pt>
                <c:pt idx="16">
                  <c:v>3</c:v>
                </c:pt>
                <c:pt idx="17">
                  <c:v>3.5</c:v>
                </c:pt>
                <c:pt idx="18">
                  <c:v>4</c:v>
                </c:pt>
                <c:pt idx="19">
                  <c:v>4.5</c:v>
                </c:pt>
                <c:pt idx="20">
                  <c:v>5</c:v>
                </c:pt>
              </c:numCache>
            </c:numRef>
          </c:xVal>
          <c:yVal>
            <c:numRef>
              <c:f>t!$C$6:$C$26</c:f>
              <c:numCache>
                <c:formatCode>General</c:formatCode>
                <c:ptCount val="21"/>
                <c:pt idx="0">
                  <c:v>3.960010564637988E-4</c:v>
                </c:pt>
                <c:pt idx="1">
                  <c:v>8.8324462669310902E-4</c:v>
                </c:pt>
                <c:pt idx="2">
                  <c:v>2.0310339110412167E-3</c:v>
                </c:pt>
                <c:pt idx="3">
                  <c:v>4.7836071267013227E-3</c:v>
                </c:pt>
                <c:pt idx="4">
                  <c:v>1.1400549464542524E-2</c:v>
                </c:pt>
                <c:pt idx="5">
                  <c:v>2.6938727628244463E-2</c:v>
                </c:pt>
                <c:pt idx="6">
                  <c:v>6.1145766321218181E-2</c:v>
                </c:pt>
                <c:pt idx="7">
                  <c:v>0.12744479428709171</c:v>
                </c:pt>
                <c:pt idx="8">
                  <c:v>0.23036198922913867</c:v>
                </c:pt>
                <c:pt idx="9">
                  <c:v>0.33969513635207788</c:v>
                </c:pt>
                <c:pt idx="10">
                  <c:v>0.38910838396603115</c:v>
                </c:pt>
                <c:pt idx="11">
                  <c:v>0.33969513635207788</c:v>
                </c:pt>
                <c:pt idx="12">
                  <c:v>0.23036198922913867</c:v>
                </c:pt>
                <c:pt idx="13">
                  <c:v>0.12744479428709171</c:v>
                </c:pt>
                <c:pt idx="14">
                  <c:v>6.1145766321218181E-2</c:v>
                </c:pt>
                <c:pt idx="15">
                  <c:v>2.6938727628244463E-2</c:v>
                </c:pt>
                <c:pt idx="16">
                  <c:v>1.1400549464542524E-2</c:v>
                </c:pt>
                <c:pt idx="17">
                  <c:v>4.7836071267013227E-3</c:v>
                </c:pt>
                <c:pt idx="18">
                  <c:v>2.0310339110412167E-3</c:v>
                </c:pt>
                <c:pt idx="19">
                  <c:v>8.8324462669310902E-4</c:v>
                </c:pt>
                <c:pt idx="20">
                  <c:v>3.960010564637988E-4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9FA-436B-8DAD-3F4611971733}"/>
            </c:ext>
          </c:extLst>
        </c:ser>
        <c:ser>
          <c:idx val="1"/>
          <c:order val="2"/>
          <c:tx>
            <c:strRef>
              <c:f>t!$F$5</c:f>
              <c:strCache>
                <c:ptCount val="1"/>
                <c:pt idx="0">
                  <c:v>φ=5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t!$E$6:$E$26</c:f>
              <c:numCache>
                <c:formatCode>General</c:formatCode>
                <c:ptCount val="21"/>
                <c:pt idx="0">
                  <c:v>-5</c:v>
                </c:pt>
                <c:pt idx="1">
                  <c:v>-4.5</c:v>
                </c:pt>
                <c:pt idx="2">
                  <c:v>-4</c:v>
                </c:pt>
                <c:pt idx="3">
                  <c:v>-3.5</c:v>
                </c:pt>
                <c:pt idx="4">
                  <c:v>-3</c:v>
                </c:pt>
                <c:pt idx="5">
                  <c:v>-2.5</c:v>
                </c:pt>
                <c:pt idx="6">
                  <c:v>-2</c:v>
                </c:pt>
                <c:pt idx="7">
                  <c:v>-1.5</c:v>
                </c:pt>
                <c:pt idx="8">
                  <c:v>-1</c:v>
                </c:pt>
                <c:pt idx="9">
                  <c:v>-0.5</c:v>
                </c:pt>
                <c:pt idx="10">
                  <c:v>0</c:v>
                </c:pt>
                <c:pt idx="11">
                  <c:v>0.5</c:v>
                </c:pt>
                <c:pt idx="12">
                  <c:v>1</c:v>
                </c:pt>
                <c:pt idx="13">
                  <c:v>1.5</c:v>
                </c:pt>
                <c:pt idx="14">
                  <c:v>2</c:v>
                </c:pt>
                <c:pt idx="15">
                  <c:v>2.5</c:v>
                </c:pt>
                <c:pt idx="16">
                  <c:v>3</c:v>
                </c:pt>
                <c:pt idx="17">
                  <c:v>3.5</c:v>
                </c:pt>
                <c:pt idx="18">
                  <c:v>4</c:v>
                </c:pt>
                <c:pt idx="19">
                  <c:v>4.5</c:v>
                </c:pt>
                <c:pt idx="20">
                  <c:v>5</c:v>
                </c:pt>
              </c:numCache>
            </c:numRef>
          </c:xVal>
          <c:yVal>
            <c:numRef>
              <c:f>t!$F$6:$F$26</c:f>
              <c:numCache>
                <c:formatCode>General</c:formatCode>
                <c:ptCount val="21"/>
                <c:pt idx="0">
                  <c:v>1.7574383788078454E-3</c:v>
                </c:pt>
                <c:pt idx="1">
                  <c:v>2.9475401058331073E-3</c:v>
                </c:pt>
                <c:pt idx="2">
                  <c:v>5.1237270519179116E-3</c:v>
                </c:pt>
                <c:pt idx="3">
                  <c:v>9.244354092520923E-3</c:v>
                </c:pt>
                <c:pt idx="4">
                  <c:v>1.7292578800222964E-2</c:v>
                </c:pt>
                <c:pt idx="5">
                  <c:v>3.3326238887022831E-2</c:v>
                </c:pt>
                <c:pt idx="6">
                  <c:v>6.5090310326216497E-2</c:v>
                </c:pt>
                <c:pt idx="7">
                  <c:v>0.12451734464635514</c:v>
                </c:pt>
                <c:pt idx="8">
                  <c:v>0.2196797973509807</c:v>
                </c:pt>
                <c:pt idx="9">
                  <c:v>0.32791853132274656</c:v>
                </c:pt>
                <c:pt idx="10">
                  <c:v>0.37960668982249451</c:v>
                </c:pt>
                <c:pt idx="11">
                  <c:v>0.32791853132274656</c:v>
                </c:pt>
                <c:pt idx="12">
                  <c:v>0.2196797973509807</c:v>
                </c:pt>
                <c:pt idx="13">
                  <c:v>0.12451734464635514</c:v>
                </c:pt>
                <c:pt idx="14">
                  <c:v>6.5090310326216497E-2</c:v>
                </c:pt>
                <c:pt idx="15">
                  <c:v>3.3326238887022831E-2</c:v>
                </c:pt>
                <c:pt idx="16">
                  <c:v>1.7292578800222964E-2</c:v>
                </c:pt>
                <c:pt idx="17">
                  <c:v>9.244354092520923E-3</c:v>
                </c:pt>
                <c:pt idx="18">
                  <c:v>5.1237270519179116E-3</c:v>
                </c:pt>
                <c:pt idx="19">
                  <c:v>2.9475401058331073E-3</c:v>
                </c:pt>
                <c:pt idx="20">
                  <c:v>1.7574383788078454E-3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9FA-436B-8DAD-3F4611971733}"/>
            </c:ext>
          </c:extLst>
        </c:ser>
        <c:ser>
          <c:idx val="2"/>
          <c:order val="3"/>
          <c:tx>
            <c:strRef>
              <c:f>t!$I$5</c:f>
              <c:strCache>
                <c:ptCount val="1"/>
                <c:pt idx="0">
                  <c:v>φ=3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t!$H$6:$H$26</c:f>
              <c:numCache>
                <c:formatCode>General</c:formatCode>
                <c:ptCount val="21"/>
                <c:pt idx="0">
                  <c:v>-5</c:v>
                </c:pt>
                <c:pt idx="1">
                  <c:v>-4.5</c:v>
                </c:pt>
                <c:pt idx="2">
                  <c:v>-4</c:v>
                </c:pt>
                <c:pt idx="3">
                  <c:v>-3.5</c:v>
                </c:pt>
                <c:pt idx="4">
                  <c:v>-3</c:v>
                </c:pt>
                <c:pt idx="5">
                  <c:v>-2.5</c:v>
                </c:pt>
                <c:pt idx="6">
                  <c:v>-2</c:v>
                </c:pt>
                <c:pt idx="7">
                  <c:v>-1.5</c:v>
                </c:pt>
                <c:pt idx="8">
                  <c:v>-1</c:v>
                </c:pt>
                <c:pt idx="9">
                  <c:v>-0.5</c:v>
                </c:pt>
                <c:pt idx="10">
                  <c:v>0</c:v>
                </c:pt>
                <c:pt idx="11">
                  <c:v>0.5</c:v>
                </c:pt>
                <c:pt idx="12">
                  <c:v>1</c:v>
                </c:pt>
                <c:pt idx="13">
                  <c:v>1.5</c:v>
                </c:pt>
                <c:pt idx="14">
                  <c:v>2</c:v>
                </c:pt>
                <c:pt idx="15">
                  <c:v>2.5</c:v>
                </c:pt>
                <c:pt idx="16">
                  <c:v>3</c:v>
                </c:pt>
                <c:pt idx="17">
                  <c:v>3.5</c:v>
                </c:pt>
                <c:pt idx="18">
                  <c:v>4</c:v>
                </c:pt>
                <c:pt idx="19">
                  <c:v>4.5</c:v>
                </c:pt>
                <c:pt idx="20">
                  <c:v>5</c:v>
                </c:pt>
              </c:numCache>
            </c:numRef>
          </c:xVal>
          <c:yVal>
            <c:numRef>
              <c:f>t!$I$6:$I$26</c:f>
              <c:numCache>
                <c:formatCode>General</c:formatCode>
                <c:ptCount val="21"/>
                <c:pt idx="0">
                  <c:v>4.219353791493307E-3</c:v>
                </c:pt>
                <c:pt idx="1">
                  <c:v>6.1195021344076835E-3</c:v>
                </c:pt>
                <c:pt idx="2">
                  <c:v>9.1633611427444726E-3</c:v>
                </c:pt>
                <c:pt idx="3">
                  <c:v>1.422401880152971E-2</c:v>
                </c:pt>
                <c:pt idx="4">
                  <c:v>2.2972037309241342E-2</c:v>
                </c:pt>
                <c:pt idx="5">
                  <c:v>3.8661485727167301E-2</c:v>
                </c:pt>
                <c:pt idx="6">
                  <c:v>6.7509660663892967E-2</c:v>
                </c:pt>
                <c:pt idx="7">
                  <c:v>0.1200171745135874</c:v>
                </c:pt>
                <c:pt idx="8">
                  <c:v>0.20674833578317209</c:v>
                </c:pt>
                <c:pt idx="9">
                  <c:v>0.31318091100882872</c:v>
                </c:pt>
                <c:pt idx="10">
                  <c:v>0.36755259694786152</c:v>
                </c:pt>
                <c:pt idx="11">
                  <c:v>0.31318091100882872</c:v>
                </c:pt>
                <c:pt idx="12">
                  <c:v>0.20674833578317209</c:v>
                </c:pt>
                <c:pt idx="13">
                  <c:v>0.1200171745135874</c:v>
                </c:pt>
                <c:pt idx="14">
                  <c:v>6.7509660663892967E-2</c:v>
                </c:pt>
                <c:pt idx="15">
                  <c:v>3.8661485727167301E-2</c:v>
                </c:pt>
                <c:pt idx="16">
                  <c:v>2.2972037309241342E-2</c:v>
                </c:pt>
                <c:pt idx="17">
                  <c:v>1.422401880152971E-2</c:v>
                </c:pt>
                <c:pt idx="18">
                  <c:v>9.1633611427444726E-3</c:v>
                </c:pt>
                <c:pt idx="19">
                  <c:v>6.1195021344076835E-3</c:v>
                </c:pt>
                <c:pt idx="20">
                  <c:v>4.219353791493307E-3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C9FA-436B-8DAD-3F4611971733}"/>
            </c:ext>
          </c:extLst>
        </c:ser>
        <c:ser>
          <c:idx val="3"/>
          <c:order val="4"/>
          <c:tx>
            <c:strRef>
              <c:f>t!$L$5</c:f>
              <c:strCache>
                <c:ptCount val="1"/>
                <c:pt idx="0">
                  <c:v>φ=1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t!$K$6:$K$26</c:f>
              <c:numCache>
                <c:formatCode>General</c:formatCode>
                <c:ptCount val="21"/>
                <c:pt idx="0">
                  <c:v>-5</c:v>
                </c:pt>
                <c:pt idx="1">
                  <c:v>-4.5</c:v>
                </c:pt>
                <c:pt idx="2">
                  <c:v>-4</c:v>
                </c:pt>
                <c:pt idx="3">
                  <c:v>-3.5</c:v>
                </c:pt>
                <c:pt idx="4">
                  <c:v>-3</c:v>
                </c:pt>
                <c:pt idx="5">
                  <c:v>-2.5</c:v>
                </c:pt>
                <c:pt idx="6">
                  <c:v>-2</c:v>
                </c:pt>
                <c:pt idx="7">
                  <c:v>-1.5</c:v>
                </c:pt>
                <c:pt idx="8">
                  <c:v>-1</c:v>
                </c:pt>
                <c:pt idx="9">
                  <c:v>-0.5</c:v>
                </c:pt>
                <c:pt idx="10">
                  <c:v>0</c:v>
                </c:pt>
                <c:pt idx="11">
                  <c:v>0.5</c:v>
                </c:pt>
                <c:pt idx="12">
                  <c:v>1</c:v>
                </c:pt>
                <c:pt idx="13">
                  <c:v>1.5</c:v>
                </c:pt>
                <c:pt idx="14">
                  <c:v>2</c:v>
                </c:pt>
                <c:pt idx="15">
                  <c:v>2.5</c:v>
                </c:pt>
                <c:pt idx="16">
                  <c:v>3</c:v>
                </c:pt>
                <c:pt idx="17">
                  <c:v>3.5</c:v>
                </c:pt>
                <c:pt idx="18">
                  <c:v>4</c:v>
                </c:pt>
                <c:pt idx="19">
                  <c:v>4.5</c:v>
                </c:pt>
                <c:pt idx="20">
                  <c:v>5</c:v>
                </c:pt>
              </c:numCache>
            </c:numRef>
          </c:xVal>
          <c:yVal>
            <c:numRef>
              <c:f>t!$L$6:$L$26</c:f>
              <c:numCache>
                <c:formatCode>General</c:formatCode>
                <c:ptCount val="21"/>
                <c:pt idx="0">
                  <c:v>1.2242687930145794E-2</c:v>
                </c:pt>
                <c:pt idx="1">
                  <c:v>1.4979288761590149E-2</c:v>
                </c:pt>
                <c:pt idx="2">
                  <c:v>1.8724110951987685E-2</c:v>
                </c:pt>
                <c:pt idx="3">
                  <c:v>2.4023387636512503E-2</c:v>
                </c:pt>
                <c:pt idx="4">
                  <c:v>3.1830988618379068E-2</c:v>
                </c:pt>
                <c:pt idx="5">
                  <c:v>4.3904811887419404E-2</c:v>
                </c:pt>
                <c:pt idx="6">
                  <c:v>6.3661977236758135E-2</c:v>
                </c:pt>
                <c:pt idx="7">
                  <c:v>9.7941503441166353E-2</c:v>
                </c:pt>
                <c:pt idx="8">
                  <c:v>0.15915494309189535</c:v>
                </c:pt>
                <c:pt idx="9">
                  <c:v>0.25464790894703254</c:v>
                </c:pt>
                <c:pt idx="10">
                  <c:v>0.31830988618379069</c:v>
                </c:pt>
                <c:pt idx="11">
                  <c:v>0.25464790894703254</c:v>
                </c:pt>
                <c:pt idx="12">
                  <c:v>0.15915494309189535</c:v>
                </c:pt>
                <c:pt idx="13">
                  <c:v>9.7941503441166353E-2</c:v>
                </c:pt>
                <c:pt idx="14">
                  <c:v>6.3661977236758135E-2</c:v>
                </c:pt>
                <c:pt idx="15">
                  <c:v>4.3904811887419404E-2</c:v>
                </c:pt>
                <c:pt idx="16">
                  <c:v>3.1830988618379068E-2</c:v>
                </c:pt>
                <c:pt idx="17">
                  <c:v>2.4023387636512503E-2</c:v>
                </c:pt>
                <c:pt idx="18">
                  <c:v>1.8724110951987685E-2</c:v>
                </c:pt>
                <c:pt idx="19">
                  <c:v>1.4979288761590149E-2</c:v>
                </c:pt>
                <c:pt idx="20">
                  <c:v>1.2242687930145794E-2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C9FA-436B-8DAD-3F46119717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9219816"/>
        <c:axId val="659221256"/>
      </c:scatterChart>
      <c:valAx>
        <c:axId val="659219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59221256"/>
        <c:crosses val="autoZero"/>
        <c:crossBetween val="midCat"/>
      </c:valAx>
      <c:valAx>
        <c:axId val="659221256"/>
        <c:scaling>
          <c:orientation val="minMax"/>
          <c:max val="0.4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dirty="0"/>
                  <a:t>確率密度 </a:t>
                </a:r>
                <a:r>
                  <a:rPr lang="en-US" dirty="0"/>
                  <a:t>f(x)</a:t>
                </a:r>
                <a:endParaRPr lang="ja-JP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59219816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774337945948928"/>
          <c:y val="0.23329391193553414"/>
          <c:w val="0.24649331931787877"/>
          <c:h val="0.363118514954151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t</a:t>
            </a:r>
            <a:r>
              <a:rPr lang="ja-JP" sz="2000"/>
              <a:t>分布</a:t>
            </a:r>
            <a:endParaRPr lang="el-GR" sz="2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8.5361122117304539E-2"/>
          <c:y val="0.17524313627152646"/>
          <c:w val="0.82907487573598204"/>
          <c:h val="0.63566529538939076"/>
        </c:manualLayout>
      </c:layout>
      <c:scatterChart>
        <c:scatterStyle val="smoothMarker"/>
        <c:varyColors val="0"/>
        <c:ser>
          <c:idx val="4"/>
          <c:order val="0"/>
          <c:tx>
            <c:strRef>
              <c:f>t!$O$5</c:f>
              <c:strCache>
                <c:ptCount val="1"/>
                <c:pt idx="0">
                  <c:v>φ=9999999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t!$N$6:$N$26</c:f>
              <c:numCache>
                <c:formatCode>General</c:formatCode>
                <c:ptCount val="21"/>
                <c:pt idx="0">
                  <c:v>-5</c:v>
                </c:pt>
                <c:pt idx="1">
                  <c:v>-4.5</c:v>
                </c:pt>
                <c:pt idx="2">
                  <c:v>-4</c:v>
                </c:pt>
                <c:pt idx="3">
                  <c:v>-3.5</c:v>
                </c:pt>
                <c:pt idx="4">
                  <c:v>-3</c:v>
                </c:pt>
                <c:pt idx="5">
                  <c:v>-2.5</c:v>
                </c:pt>
                <c:pt idx="6">
                  <c:v>-2</c:v>
                </c:pt>
                <c:pt idx="7">
                  <c:v>-1.5</c:v>
                </c:pt>
                <c:pt idx="8">
                  <c:v>-1</c:v>
                </c:pt>
                <c:pt idx="9">
                  <c:v>-0.5</c:v>
                </c:pt>
                <c:pt idx="10">
                  <c:v>0</c:v>
                </c:pt>
                <c:pt idx="11">
                  <c:v>0.5</c:v>
                </c:pt>
                <c:pt idx="12">
                  <c:v>1</c:v>
                </c:pt>
                <c:pt idx="13">
                  <c:v>1.5</c:v>
                </c:pt>
                <c:pt idx="14">
                  <c:v>2</c:v>
                </c:pt>
                <c:pt idx="15">
                  <c:v>2.5</c:v>
                </c:pt>
                <c:pt idx="16">
                  <c:v>3</c:v>
                </c:pt>
                <c:pt idx="17">
                  <c:v>3.5</c:v>
                </c:pt>
                <c:pt idx="18">
                  <c:v>4</c:v>
                </c:pt>
                <c:pt idx="19">
                  <c:v>4.5</c:v>
                </c:pt>
                <c:pt idx="20">
                  <c:v>5</c:v>
                </c:pt>
              </c:numCache>
            </c:numRef>
          </c:xVal>
          <c:yVal>
            <c:numRef>
              <c:f>t!$O$6:$O$26</c:f>
              <c:numCache>
                <c:formatCode>General</c:formatCode>
                <c:ptCount val="21"/>
                <c:pt idx="0">
                  <c:v>1.4867408492781501E-6</c:v>
                </c:pt>
                <c:pt idx="1">
                  <c:v>1.5983888382583459E-5</c:v>
                </c:pt>
                <c:pt idx="2">
                  <c:v>1.3383097186972032E-4</c:v>
                </c:pt>
                <c:pt idx="3">
                  <c:v>8.7268541263637233E-4</c:v>
                </c:pt>
                <c:pt idx="4">
                  <c:v>4.4318552813045666E-3</c:v>
                </c:pt>
                <c:pt idx="5">
                  <c:v>1.7528311695247347E-2</c:v>
                </c:pt>
                <c:pt idx="6">
                  <c:v>5.3990975961605375E-2</c:v>
                </c:pt>
                <c:pt idx="7">
                  <c:v>0.1295175942492921</c:v>
                </c:pt>
                <c:pt idx="8">
                  <c:v>0.24197071242060644</c:v>
                </c:pt>
                <c:pt idx="9">
                  <c:v>0.3520653141119508</c:v>
                </c:pt>
                <c:pt idx="10">
                  <c:v>0.39894227042787483</c:v>
                </c:pt>
                <c:pt idx="11">
                  <c:v>0.3520653141119508</c:v>
                </c:pt>
                <c:pt idx="12">
                  <c:v>0.24197071242060644</c:v>
                </c:pt>
                <c:pt idx="13">
                  <c:v>0.1295175942492921</c:v>
                </c:pt>
                <c:pt idx="14">
                  <c:v>5.3990975961605375E-2</c:v>
                </c:pt>
                <c:pt idx="15">
                  <c:v>1.7528311695247347E-2</c:v>
                </c:pt>
                <c:pt idx="16">
                  <c:v>4.4318552813045666E-3</c:v>
                </c:pt>
                <c:pt idx="17">
                  <c:v>8.7268541263637233E-4</c:v>
                </c:pt>
                <c:pt idx="18">
                  <c:v>1.3383097186972032E-4</c:v>
                </c:pt>
                <c:pt idx="19">
                  <c:v>1.5983888382583459E-5</c:v>
                </c:pt>
                <c:pt idx="20">
                  <c:v>1.4867408492781501E-6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9FA-436B-8DAD-3F4611971733}"/>
            </c:ext>
          </c:extLst>
        </c:ser>
        <c:ser>
          <c:idx val="0"/>
          <c:order val="1"/>
          <c:tx>
            <c:strRef>
              <c:f>t!$C$5</c:f>
              <c:strCache>
                <c:ptCount val="1"/>
                <c:pt idx="0">
                  <c:v>φ=10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t!$B$6:$B$26</c:f>
              <c:numCache>
                <c:formatCode>General</c:formatCode>
                <c:ptCount val="21"/>
                <c:pt idx="0">
                  <c:v>-5</c:v>
                </c:pt>
                <c:pt idx="1">
                  <c:v>-4.5</c:v>
                </c:pt>
                <c:pt idx="2">
                  <c:v>-4</c:v>
                </c:pt>
                <c:pt idx="3">
                  <c:v>-3.5</c:v>
                </c:pt>
                <c:pt idx="4">
                  <c:v>-3</c:v>
                </c:pt>
                <c:pt idx="5">
                  <c:v>-2.5</c:v>
                </c:pt>
                <c:pt idx="6">
                  <c:v>-2</c:v>
                </c:pt>
                <c:pt idx="7">
                  <c:v>-1.5</c:v>
                </c:pt>
                <c:pt idx="8">
                  <c:v>-1</c:v>
                </c:pt>
                <c:pt idx="9">
                  <c:v>-0.5</c:v>
                </c:pt>
                <c:pt idx="10">
                  <c:v>0</c:v>
                </c:pt>
                <c:pt idx="11">
                  <c:v>0.5</c:v>
                </c:pt>
                <c:pt idx="12">
                  <c:v>1</c:v>
                </c:pt>
                <c:pt idx="13">
                  <c:v>1.5</c:v>
                </c:pt>
                <c:pt idx="14">
                  <c:v>2</c:v>
                </c:pt>
                <c:pt idx="15">
                  <c:v>2.5</c:v>
                </c:pt>
                <c:pt idx="16">
                  <c:v>3</c:v>
                </c:pt>
                <c:pt idx="17">
                  <c:v>3.5</c:v>
                </c:pt>
                <c:pt idx="18">
                  <c:v>4</c:v>
                </c:pt>
                <c:pt idx="19">
                  <c:v>4.5</c:v>
                </c:pt>
                <c:pt idx="20">
                  <c:v>5</c:v>
                </c:pt>
              </c:numCache>
            </c:numRef>
          </c:xVal>
          <c:yVal>
            <c:numRef>
              <c:f>t!$C$6:$C$26</c:f>
              <c:numCache>
                <c:formatCode>General</c:formatCode>
                <c:ptCount val="21"/>
                <c:pt idx="0">
                  <c:v>3.960010564637988E-4</c:v>
                </c:pt>
                <c:pt idx="1">
                  <c:v>8.8324462669310902E-4</c:v>
                </c:pt>
                <c:pt idx="2">
                  <c:v>2.0310339110412167E-3</c:v>
                </c:pt>
                <c:pt idx="3">
                  <c:v>4.7836071267013227E-3</c:v>
                </c:pt>
                <c:pt idx="4">
                  <c:v>1.1400549464542524E-2</c:v>
                </c:pt>
                <c:pt idx="5">
                  <c:v>2.6938727628244463E-2</c:v>
                </c:pt>
                <c:pt idx="6">
                  <c:v>6.1145766321218181E-2</c:v>
                </c:pt>
                <c:pt idx="7">
                  <c:v>0.12744479428709171</c:v>
                </c:pt>
                <c:pt idx="8">
                  <c:v>0.23036198922913867</c:v>
                </c:pt>
                <c:pt idx="9">
                  <c:v>0.33969513635207788</c:v>
                </c:pt>
                <c:pt idx="10">
                  <c:v>0.38910838396603115</c:v>
                </c:pt>
                <c:pt idx="11">
                  <c:v>0.33969513635207788</c:v>
                </c:pt>
                <c:pt idx="12">
                  <c:v>0.23036198922913867</c:v>
                </c:pt>
                <c:pt idx="13">
                  <c:v>0.12744479428709171</c:v>
                </c:pt>
                <c:pt idx="14">
                  <c:v>6.1145766321218181E-2</c:v>
                </c:pt>
                <c:pt idx="15">
                  <c:v>2.6938727628244463E-2</c:v>
                </c:pt>
                <c:pt idx="16">
                  <c:v>1.1400549464542524E-2</c:v>
                </c:pt>
                <c:pt idx="17">
                  <c:v>4.7836071267013227E-3</c:v>
                </c:pt>
                <c:pt idx="18">
                  <c:v>2.0310339110412167E-3</c:v>
                </c:pt>
                <c:pt idx="19">
                  <c:v>8.8324462669310902E-4</c:v>
                </c:pt>
                <c:pt idx="20">
                  <c:v>3.960010564637988E-4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9FA-436B-8DAD-3F4611971733}"/>
            </c:ext>
          </c:extLst>
        </c:ser>
        <c:ser>
          <c:idx val="1"/>
          <c:order val="2"/>
          <c:tx>
            <c:strRef>
              <c:f>t!$F$5</c:f>
              <c:strCache>
                <c:ptCount val="1"/>
                <c:pt idx="0">
                  <c:v>φ=5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t!$E$6:$E$26</c:f>
              <c:numCache>
                <c:formatCode>General</c:formatCode>
                <c:ptCount val="21"/>
                <c:pt idx="0">
                  <c:v>-5</c:v>
                </c:pt>
                <c:pt idx="1">
                  <c:v>-4.5</c:v>
                </c:pt>
                <c:pt idx="2">
                  <c:v>-4</c:v>
                </c:pt>
                <c:pt idx="3">
                  <c:v>-3.5</c:v>
                </c:pt>
                <c:pt idx="4">
                  <c:v>-3</c:v>
                </c:pt>
                <c:pt idx="5">
                  <c:v>-2.5</c:v>
                </c:pt>
                <c:pt idx="6">
                  <c:v>-2</c:v>
                </c:pt>
                <c:pt idx="7">
                  <c:v>-1.5</c:v>
                </c:pt>
                <c:pt idx="8">
                  <c:v>-1</c:v>
                </c:pt>
                <c:pt idx="9">
                  <c:v>-0.5</c:v>
                </c:pt>
                <c:pt idx="10">
                  <c:v>0</c:v>
                </c:pt>
                <c:pt idx="11">
                  <c:v>0.5</c:v>
                </c:pt>
                <c:pt idx="12">
                  <c:v>1</c:v>
                </c:pt>
                <c:pt idx="13">
                  <c:v>1.5</c:v>
                </c:pt>
                <c:pt idx="14">
                  <c:v>2</c:v>
                </c:pt>
                <c:pt idx="15">
                  <c:v>2.5</c:v>
                </c:pt>
                <c:pt idx="16">
                  <c:v>3</c:v>
                </c:pt>
                <c:pt idx="17">
                  <c:v>3.5</c:v>
                </c:pt>
                <c:pt idx="18">
                  <c:v>4</c:v>
                </c:pt>
                <c:pt idx="19">
                  <c:v>4.5</c:v>
                </c:pt>
                <c:pt idx="20">
                  <c:v>5</c:v>
                </c:pt>
              </c:numCache>
            </c:numRef>
          </c:xVal>
          <c:yVal>
            <c:numRef>
              <c:f>t!$F$6:$F$26</c:f>
              <c:numCache>
                <c:formatCode>General</c:formatCode>
                <c:ptCount val="21"/>
                <c:pt idx="0">
                  <c:v>1.7574383788078454E-3</c:v>
                </c:pt>
                <c:pt idx="1">
                  <c:v>2.9475401058331073E-3</c:v>
                </c:pt>
                <c:pt idx="2">
                  <c:v>5.1237270519179116E-3</c:v>
                </c:pt>
                <c:pt idx="3">
                  <c:v>9.244354092520923E-3</c:v>
                </c:pt>
                <c:pt idx="4">
                  <c:v>1.7292578800222964E-2</c:v>
                </c:pt>
                <c:pt idx="5">
                  <c:v>3.3326238887022831E-2</c:v>
                </c:pt>
                <c:pt idx="6">
                  <c:v>6.5090310326216497E-2</c:v>
                </c:pt>
                <c:pt idx="7">
                  <c:v>0.12451734464635514</c:v>
                </c:pt>
                <c:pt idx="8">
                  <c:v>0.2196797973509807</c:v>
                </c:pt>
                <c:pt idx="9">
                  <c:v>0.32791853132274656</c:v>
                </c:pt>
                <c:pt idx="10">
                  <c:v>0.37960668982249451</c:v>
                </c:pt>
                <c:pt idx="11">
                  <c:v>0.32791853132274656</c:v>
                </c:pt>
                <c:pt idx="12">
                  <c:v>0.2196797973509807</c:v>
                </c:pt>
                <c:pt idx="13">
                  <c:v>0.12451734464635514</c:v>
                </c:pt>
                <c:pt idx="14">
                  <c:v>6.5090310326216497E-2</c:v>
                </c:pt>
                <c:pt idx="15">
                  <c:v>3.3326238887022831E-2</c:v>
                </c:pt>
                <c:pt idx="16">
                  <c:v>1.7292578800222964E-2</c:v>
                </c:pt>
                <c:pt idx="17">
                  <c:v>9.244354092520923E-3</c:v>
                </c:pt>
                <c:pt idx="18">
                  <c:v>5.1237270519179116E-3</c:v>
                </c:pt>
                <c:pt idx="19">
                  <c:v>2.9475401058331073E-3</c:v>
                </c:pt>
                <c:pt idx="20">
                  <c:v>1.7574383788078454E-3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9FA-436B-8DAD-3F4611971733}"/>
            </c:ext>
          </c:extLst>
        </c:ser>
        <c:ser>
          <c:idx val="2"/>
          <c:order val="3"/>
          <c:tx>
            <c:strRef>
              <c:f>t!$I$5</c:f>
              <c:strCache>
                <c:ptCount val="1"/>
                <c:pt idx="0">
                  <c:v>φ=3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t!$H$6:$H$26</c:f>
              <c:numCache>
                <c:formatCode>General</c:formatCode>
                <c:ptCount val="21"/>
                <c:pt idx="0">
                  <c:v>-5</c:v>
                </c:pt>
                <c:pt idx="1">
                  <c:v>-4.5</c:v>
                </c:pt>
                <c:pt idx="2">
                  <c:v>-4</c:v>
                </c:pt>
                <c:pt idx="3">
                  <c:v>-3.5</c:v>
                </c:pt>
                <c:pt idx="4">
                  <c:v>-3</c:v>
                </c:pt>
                <c:pt idx="5">
                  <c:v>-2.5</c:v>
                </c:pt>
                <c:pt idx="6">
                  <c:v>-2</c:v>
                </c:pt>
                <c:pt idx="7">
                  <c:v>-1.5</c:v>
                </c:pt>
                <c:pt idx="8">
                  <c:v>-1</c:v>
                </c:pt>
                <c:pt idx="9">
                  <c:v>-0.5</c:v>
                </c:pt>
                <c:pt idx="10">
                  <c:v>0</c:v>
                </c:pt>
                <c:pt idx="11">
                  <c:v>0.5</c:v>
                </c:pt>
                <c:pt idx="12">
                  <c:v>1</c:v>
                </c:pt>
                <c:pt idx="13">
                  <c:v>1.5</c:v>
                </c:pt>
                <c:pt idx="14">
                  <c:v>2</c:v>
                </c:pt>
                <c:pt idx="15">
                  <c:v>2.5</c:v>
                </c:pt>
                <c:pt idx="16">
                  <c:v>3</c:v>
                </c:pt>
                <c:pt idx="17">
                  <c:v>3.5</c:v>
                </c:pt>
                <c:pt idx="18">
                  <c:v>4</c:v>
                </c:pt>
                <c:pt idx="19">
                  <c:v>4.5</c:v>
                </c:pt>
                <c:pt idx="20">
                  <c:v>5</c:v>
                </c:pt>
              </c:numCache>
            </c:numRef>
          </c:xVal>
          <c:yVal>
            <c:numRef>
              <c:f>t!$I$6:$I$26</c:f>
              <c:numCache>
                <c:formatCode>General</c:formatCode>
                <c:ptCount val="21"/>
                <c:pt idx="0">
                  <c:v>4.219353791493307E-3</c:v>
                </c:pt>
                <c:pt idx="1">
                  <c:v>6.1195021344076835E-3</c:v>
                </c:pt>
                <c:pt idx="2">
                  <c:v>9.1633611427444726E-3</c:v>
                </c:pt>
                <c:pt idx="3">
                  <c:v>1.422401880152971E-2</c:v>
                </c:pt>
                <c:pt idx="4">
                  <c:v>2.2972037309241342E-2</c:v>
                </c:pt>
                <c:pt idx="5">
                  <c:v>3.8661485727167301E-2</c:v>
                </c:pt>
                <c:pt idx="6">
                  <c:v>6.7509660663892967E-2</c:v>
                </c:pt>
                <c:pt idx="7">
                  <c:v>0.1200171745135874</c:v>
                </c:pt>
                <c:pt idx="8">
                  <c:v>0.20674833578317209</c:v>
                </c:pt>
                <c:pt idx="9">
                  <c:v>0.31318091100882872</c:v>
                </c:pt>
                <c:pt idx="10">
                  <c:v>0.36755259694786152</c:v>
                </c:pt>
                <c:pt idx="11">
                  <c:v>0.31318091100882872</c:v>
                </c:pt>
                <c:pt idx="12">
                  <c:v>0.20674833578317209</c:v>
                </c:pt>
                <c:pt idx="13">
                  <c:v>0.1200171745135874</c:v>
                </c:pt>
                <c:pt idx="14">
                  <c:v>6.7509660663892967E-2</c:v>
                </c:pt>
                <c:pt idx="15">
                  <c:v>3.8661485727167301E-2</c:v>
                </c:pt>
                <c:pt idx="16">
                  <c:v>2.2972037309241342E-2</c:v>
                </c:pt>
                <c:pt idx="17">
                  <c:v>1.422401880152971E-2</c:v>
                </c:pt>
                <c:pt idx="18">
                  <c:v>9.1633611427444726E-3</c:v>
                </c:pt>
                <c:pt idx="19">
                  <c:v>6.1195021344076835E-3</c:v>
                </c:pt>
                <c:pt idx="20">
                  <c:v>4.219353791493307E-3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C9FA-436B-8DAD-3F4611971733}"/>
            </c:ext>
          </c:extLst>
        </c:ser>
        <c:ser>
          <c:idx val="3"/>
          <c:order val="4"/>
          <c:tx>
            <c:strRef>
              <c:f>t!$L$5</c:f>
              <c:strCache>
                <c:ptCount val="1"/>
                <c:pt idx="0">
                  <c:v>φ=1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t!$K$6:$K$26</c:f>
              <c:numCache>
                <c:formatCode>General</c:formatCode>
                <c:ptCount val="21"/>
                <c:pt idx="0">
                  <c:v>-5</c:v>
                </c:pt>
                <c:pt idx="1">
                  <c:v>-4.5</c:v>
                </c:pt>
                <c:pt idx="2">
                  <c:v>-4</c:v>
                </c:pt>
                <c:pt idx="3">
                  <c:v>-3.5</c:v>
                </c:pt>
                <c:pt idx="4">
                  <c:v>-3</c:v>
                </c:pt>
                <c:pt idx="5">
                  <c:v>-2.5</c:v>
                </c:pt>
                <c:pt idx="6">
                  <c:v>-2</c:v>
                </c:pt>
                <c:pt idx="7">
                  <c:v>-1.5</c:v>
                </c:pt>
                <c:pt idx="8">
                  <c:v>-1</c:v>
                </c:pt>
                <c:pt idx="9">
                  <c:v>-0.5</c:v>
                </c:pt>
                <c:pt idx="10">
                  <c:v>0</c:v>
                </c:pt>
                <c:pt idx="11">
                  <c:v>0.5</c:v>
                </c:pt>
                <c:pt idx="12">
                  <c:v>1</c:v>
                </c:pt>
                <c:pt idx="13">
                  <c:v>1.5</c:v>
                </c:pt>
                <c:pt idx="14">
                  <c:v>2</c:v>
                </c:pt>
                <c:pt idx="15">
                  <c:v>2.5</c:v>
                </c:pt>
                <c:pt idx="16">
                  <c:v>3</c:v>
                </c:pt>
                <c:pt idx="17">
                  <c:v>3.5</c:v>
                </c:pt>
                <c:pt idx="18">
                  <c:v>4</c:v>
                </c:pt>
                <c:pt idx="19">
                  <c:v>4.5</c:v>
                </c:pt>
                <c:pt idx="20">
                  <c:v>5</c:v>
                </c:pt>
              </c:numCache>
            </c:numRef>
          </c:xVal>
          <c:yVal>
            <c:numRef>
              <c:f>t!$L$6:$L$26</c:f>
              <c:numCache>
                <c:formatCode>General</c:formatCode>
                <c:ptCount val="21"/>
                <c:pt idx="0">
                  <c:v>1.2242687930145794E-2</c:v>
                </c:pt>
                <c:pt idx="1">
                  <c:v>1.4979288761590149E-2</c:v>
                </c:pt>
                <c:pt idx="2">
                  <c:v>1.8724110951987685E-2</c:v>
                </c:pt>
                <c:pt idx="3">
                  <c:v>2.4023387636512503E-2</c:v>
                </c:pt>
                <c:pt idx="4">
                  <c:v>3.1830988618379068E-2</c:v>
                </c:pt>
                <c:pt idx="5">
                  <c:v>4.3904811887419404E-2</c:v>
                </c:pt>
                <c:pt idx="6">
                  <c:v>6.3661977236758135E-2</c:v>
                </c:pt>
                <c:pt idx="7">
                  <c:v>9.7941503441166353E-2</c:v>
                </c:pt>
                <c:pt idx="8">
                  <c:v>0.15915494309189535</c:v>
                </c:pt>
                <c:pt idx="9">
                  <c:v>0.25464790894703254</c:v>
                </c:pt>
                <c:pt idx="10">
                  <c:v>0.31830988618379069</c:v>
                </c:pt>
                <c:pt idx="11">
                  <c:v>0.25464790894703254</c:v>
                </c:pt>
                <c:pt idx="12">
                  <c:v>0.15915494309189535</c:v>
                </c:pt>
                <c:pt idx="13">
                  <c:v>9.7941503441166353E-2</c:v>
                </c:pt>
                <c:pt idx="14">
                  <c:v>6.3661977236758135E-2</c:v>
                </c:pt>
                <c:pt idx="15">
                  <c:v>4.3904811887419404E-2</c:v>
                </c:pt>
                <c:pt idx="16">
                  <c:v>3.1830988618379068E-2</c:v>
                </c:pt>
                <c:pt idx="17">
                  <c:v>2.4023387636512503E-2</c:v>
                </c:pt>
                <c:pt idx="18">
                  <c:v>1.8724110951987685E-2</c:v>
                </c:pt>
                <c:pt idx="19">
                  <c:v>1.4979288761590149E-2</c:v>
                </c:pt>
                <c:pt idx="20">
                  <c:v>1.2242687930145794E-2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C9FA-436B-8DAD-3F46119717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9219816"/>
        <c:axId val="659221256"/>
      </c:scatterChart>
      <c:valAx>
        <c:axId val="659219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59221256"/>
        <c:crosses val="autoZero"/>
        <c:crossBetween val="midCat"/>
      </c:valAx>
      <c:valAx>
        <c:axId val="659221256"/>
        <c:scaling>
          <c:orientation val="minMax"/>
          <c:max val="0.4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dirty="0"/>
                  <a:t>確率密度 </a:t>
                </a:r>
                <a:r>
                  <a:rPr lang="en-US" dirty="0"/>
                  <a:t>f(x)</a:t>
                </a:r>
                <a:endParaRPr lang="ja-JP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59219816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774337945948928"/>
          <c:y val="0.23329391193553414"/>
          <c:w val="0.24649331931787877"/>
          <c:h val="0.363118514954151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t</a:t>
            </a:r>
            <a:r>
              <a:rPr lang="ja-JP" sz="2000"/>
              <a:t>分布</a:t>
            </a:r>
            <a:endParaRPr lang="el-GR" sz="2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8.5361122117304539E-2"/>
          <c:y val="0.17524313627152646"/>
          <c:w val="0.82907487573598204"/>
          <c:h val="0.63566529538939076"/>
        </c:manualLayout>
      </c:layout>
      <c:scatterChart>
        <c:scatterStyle val="smoothMarker"/>
        <c:varyColors val="0"/>
        <c:ser>
          <c:idx val="4"/>
          <c:order val="0"/>
          <c:tx>
            <c:strRef>
              <c:f>t!$O$5</c:f>
              <c:strCache>
                <c:ptCount val="1"/>
                <c:pt idx="0">
                  <c:v>φ=9999999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t!$N$6:$N$26</c:f>
              <c:numCache>
                <c:formatCode>General</c:formatCode>
                <c:ptCount val="21"/>
                <c:pt idx="0">
                  <c:v>-5</c:v>
                </c:pt>
                <c:pt idx="1">
                  <c:v>-4.5</c:v>
                </c:pt>
                <c:pt idx="2">
                  <c:v>-4</c:v>
                </c:pt>
                <c:pt idx="3">
                  <c:v>-3.5</c:v>
                </c:pt>
                <c:pt idx="4">
                  <c:v>-3</c:v>
                </c:pt>
                <c:pt idx="5">
                  <c:v>-2.5</c:v>
                </c:pt>
                <c:pt idx="6">
                  <c:v>-2</c:v>
                </c:pt>
                <c:pt idx="7">
                  <c:v>-1.5</c:v>
                </c:pt>
                <c:pt idx="8">
                  <c:v>-1</c:v>
                </c:pt>
                <c:pt idx="9">
                  <c:v>-0.5</c:v>
                </c:pt>
                <c:pt idx="10">
                  <c:v>0</c:v>
                </c:pt>
                <c:pt idx="11">
                  <c:v>0.5</c:v>
                </c:pt>
                <c:pt idx="12">
                  <c:v>1</c:v>
                </c:pt>
                <c:pt idx="13">
                  <c:v>1.5</c:v>
                </c:pt>
                <c:pt idx="14">
                  <c:v>2</c:v>
                </c:pt>
                <c:pt idx="15">
                  <c:v>2.5</c:v>
                </c:pt>
                <c:pt idx="16">
                  <c:v>3</c:v>
                </c:pt>
                <c:pt idx="17">
                  <c:v>3.5</c:v>
                </c:pt>
                <c:pt idx="18">
                  <c:v>4</c:v>
                </c:pt>
                <c:pt idx="19">
                  <c:v>4.5</c:v>
                </c:pt>
                <c:pt idx="20">
                  <c:v>5</c:v>
                </c:pt>
              </c:numCache>
            </c:numRef>
          </c:xVal>
          <c:yVal>
            <c:numRef>
              <c:f>t!$O$6:$O$26</c:f>
              <c:numCache>
                <c:formatCode>General</c:formatCode>
                <c:ptCount val="21"/>
                <c:pt idx="0">
                  <c:v>1.4867408492781501E-6</c:v>
                </c:pt>
                <c:pt idx="1">
                  <c:v>1.5983888382583459E-5</c:v>
                </c:pt>
                <c:pt idx="2">
                  <c:v>1.3383097186972032E-4</c:v>
                </c:pt>
                <c:pt idx="3">
                  <c:v>8.7268541263637233E-4</c:v>
                </c:pt>
                <c:pt idx="4">
                  <c:v>4.4318552813045666E-3</c:v>
                </c:pt>
                <c:pt idx="5">
                  <c:v>1.7528311695247347E-2</c:v>
                </c:pt>
                <c:pt idx="6">
                  <c:v>5.3990975961605375E-2</c:v>
                </c:pt>
                <c:pt idx="7">
                  <c:v>0.1295175942492921</c:v>
                </c:pt>
                <c:pt idx="8">
                  <c:v>0.24197071242060644</c:v>
                </c:pt>
                <c:pt idx="9">
                  <c:v>0.3520653141119508</c:v>
                </c:pt>
                <c:pt idx="10">
                  <c:v>0.39894227042787483</c:v>
                </c:pt>
                <c:pt idx="11">
                  <c:v>0.3520653141119508</c:v>
                </c:pt>
                <c:pt idx="12">
                  <c:v>0.24197071242060644</c:v>
                </c:pt>
                <c:pt idx="13">
                  <c:v>0.1295175942492921</c:v>
                </c:pt>
                <c:pt idx="14">
                  <c:v>5.3990975961605375E-2</c:v>
                </c:pt>
                <c:pt idx="15">
                  <c:v>1.7528311695247347E-2</c:v>
                </c:pt>
                <c:pt idx="16">
                  <c:v>4.4318552813045666E-3</c:v>
                </c:pt>
                <c:pt idx="17">
                  <c:v>8.7268541263637233E-4</c:v>
                </c:pt>
                <c:pt idx="18">
                  <c:v>1.3383097186972032E-4</c:v>
                </c:pt>
                <c:pt idx="19">
                  <c:v>1.5983888382583459E-5</c:v>
                </c:pt>
                <c:pt idx="20">
                  <c:v>1.4867408492781501E-6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9FA-436B-8DAD-3F4611971733}"/>
            </c:ext>
          </c:extLst>
        </c:ser>
        <c:ser>
          <c:idx val="0"/>
          <c:order val="1"/>
          <c:tx>
            <c:strRef>
              <c:f>t!$C$5</c:f>
              <c:strCache>
                <c:ptCount val="1"/>
                <c:pt idx="0">
                  <c:v>φ=10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t!$B$6:$B$26</c:f>
              <c:numCache>
                <c:formatCode>General</c:formatCode>
                <c:ptCount val="21"/>
                <c:pt idx="0">
                  <c:v>-5</c:v>
                </c:pt>
                <c:pt idx="1">
                  <c:v>-4.5</c:v>
                </c:pt>
                <c:pt idx="2">
                  <c:v>-4</c:v>
                </c:pt>
                <c:pt idx="3">
                  <c:v>-3.5</c:v>
                </c:pt>
                <c:pt idx="4">
                  <c:v>-3</c:v>
                </c:pt>
                <c:pt idx="5">
                  <c:v>-2.5</c:v>
                </c:pt>
                <c:pt idx="6">
                  <c:v>-2</c:v>
                </c:pt>
                <c:pt idx="7">
                  <c:v>-1.5</c:v>
                </c:pt>
                <c:pt idx="8">
                  <c:v>-1</c:v>
                </c:pt>
                <c:pt idx="9">
                  <c:v>-0.5</c:v>
                </c:pt>
                <c:pt idx="10">
                  <c:v>0</c:v>
                </c:pt>
                <c:pt idx="11">
                  <c:v>0.5</c:v>
                </c:pt>
                <c:pt idx="12">
                  <c:v>1</c:v>
                </c:pt>
                <c:pt idx="13">
                  <c:v>1.5</c:v>
                </c:pt>
                <c:pt idx="14">
                  <c:v>2</c:v>
                </c:pt>
                <c:pt idx="15">
                  <c:v>2.5</c:v>
                </c:pt>
                <c:pt idx="16">
                  <c:v>3</c:v>
                </c:pt>
                <c:pt idx="17">
                  <c:v>3.5</c:v>
                </c:pt>
                <c:pt idx="18">
                  <c:v>4</c:v>
                </c:pt>
                <c:pt idx="19">
                  <c:v>4.5</c:v>
                </c:pt>
                <c:pt idx="20">
                  <c:v>5</c:v>
                </c:pt>
              </c:numCache>
            </c:numRef>
          </c:xVal>
          <c:yVal>
            <c:numRef>
              <c:f>t!$C$6:$C$26</c:f>
              <c:numCache>
                <c:formatCode>General</c:formatCode>
                <c:ptCount val="21"/>
                <c:pt idx="0">
                  <c:v>3.960010564637988E-4</c:v>
                </c:pt>
                <c:pt idx="1">
                  <c:v>8.8324462669310902E-4</c:v>
                </c:pt>
                <c:pt idx="2">
                  <c:v>2.0310339110412167E-3</c:v>
                </c:pt>
                <c:pt idx="3">
                  <c:v>4.7836071267013227E-3</c:v>
                </c:pt>
                <c:pt idx="4">
                  <c:v>1.1400549464542524E-2</c:v>
                </c:pt>
                <c:pt idx="5">
                  <c:v>2.6938727628244463E-2</c:v>
                </c:pt>
                <c:pt idx="6">
                  <c:v>6.1145766321218181E-2</c:v>
                </c:pt>
                <c:pt idx="7">
                  <c:v>0.12744479428709171</c:v>
                </c:pt>
                <c:pt idx="8">
                  <c:v>0.23036198922913867</c:v>
                </c:pt>
                <c:pt idx="9">
                  <c:v>0.33969513635207788</c:v>
                </c:pt>
                <c:pt idx="10">
                  <c:v>0.38910838396603115</c:v>
                </c:pt>
                <c:pt idx="11">
                  <c:v>0.33969513635207788</c:v>
                </c:pt>
                <c:pt idx="12">
                  <c:v>0.23036198922913867</c:v>
                </c:pt>
                <c:pt idx="13">
                  <c:v>0.12744479428709171</c:v>
                </c:pt>
                <c:pt idx="14">
                  <c:v>6.1145766321218181E-2</c:v>
                </c:pt>
                <c:pt idx="15">
                  <c:v>2.6938727628244463E-2</c:v>
                </c:pt>
                <c:pt idx="16">
                  <c:v>1.1400549464542524E-2</c:v>
                </c:pt>
                <c:pt idx="17">
                  <c:v>4.7836071267013227E-3</c:v>
                </c:pt>
                <c:pt idx="18">
                  <c:v>2.0310339110412167E-3</c:v>
                </c:pt>
                <c:pt idx="19">
                  <c:v>8.8324462669310902E-4</c:v>
                </c:pt>
                <c:pt idx="20">
                  <c:v>3.960010564637988E-4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9FA-436B-8DAD-3F4611971733}"/>
            </c:ext>
          </c:extLst>
        </c:ser>
        <c:ser>
          <c:idx val="1"/>
          <c:order val="2"/>
          <c:tx>
            <c:strRef>
              <c:f>t!$F$5</c:f>
              <c:strCache>
                <c:ptCount val="1"/>
                <c:pt idx="0">
                  <c:v>φ=5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t!$E$6:$E$26</c:f>
              <c:numCache>
                <c:formatCode>General</c:formatCode>
                <c:ptCount val="21"/>
                <c:pt idx="0">
                  <c:v>-5</c:v>
                </c:pt>
                <c:pt idx="1">
                  <c:v>-4.5</c:v>
                </c:pt>
                <c:pt idx="2">
                  <c:v>-4</c:v>
                </c:pt>
                <c:pt idx="3">
                  <c:v>-3.5</c:v>
                </c:pt>
                <c:pt idx="4">
                  <c:v>-3</c:v>
                </c:pt>
                <c:pt idx="5">
                  <c:v>-2.5</c:v>
                </c:pt>
                <c:pt idx="6">
                  <c:v>-2</c:v>
                </c:pt>
                <c:pt idx="7">
                  <c:v>-1.5</c:v>
                </c:pt>
                <c:pt idx="8">
                  <c:v>-1</c:v>
                </c:pt>
                <c:pt idx="9">
                  <c:v>-0.5</c:v>
                </c:pt>
                <c:pt idx="10">
                  <c:v>0</c:v>
                </c:pt>
                <c:pt idx="11">
                  <c:v>0.5</c:v>
                </c:pt>
                <c:pt idx="12">
                  <c:v>1</c:v>
                </c:pt>
                <c:pt idx="13">
                  <c:v>1.5</c:v>
                </c:pt>
                <c:pt idx="14">
                  <c:v>2</c:v>
                </c:pt>
                <c:pt idx="15">
                  <c:v>2.5</c:v>
                </c:pt>
                <c:pt idx="16">
                  <c:v>3</c:v>
                </c:pt>
                <c:pt idx="17">
                  <c:v>3.5</c:v>
                </c:pt>
                <c:pt idx="18">
                  <c:v>4</c:v>
                </c:pt>
                <c:pt idx="19">
                  <c:v>4.5</c:v>
                </c:pt>
                <c:pt idx="20">
                  <c:v>5</c:v>
                </c:pt>
              </c:numCache>
            </c:numRef>
          </c:xVal>
          <c:yVal>
            <c:numRef>
              <c:f>t!$F$6:$F$26</c:f>
              <c:numCache>
                <c:formatCode>General</c:formatCode>
                <c:ptCount val="21"/>
                <c:pt idx="0">
                  <c:v>1.7574383788078454E-3</c:v>
                </c:pt>
                <c:pt idx="1">
                  <c:v>2.9475401058331073E-3</c:v>
                </c:pt>
                <c:pt idx="2">
                  <c:v>5.1237270519179116E-3</c:v>
                </c:pt>
                <c:pt idx="3">
                  <c:v>9.244354092520923E-3</c:v>
                </c:pt>
                <c:pt idx="4">
                  <c:v>1.7292578800222964E-2</c:v>
                </c:pt>
                <c:pt idx="5">
                  <c:v>3.3326238887022831E-2</c:v>
                </c:pt>
                <c:pt idx="6">
                  <c:v>6.5090310326216497E-2</c:v>
                </c:pt>
                <c:pt idx="7">
                  <c:v>0.12451734464635514</c:v>
                </c:pt>
                <c:pt idx="8">
                  <c:v>0.2196797973509807</c:v>
                </c:pt>
                <c:pt idx="9">
                  <c:v>0.32791853132274656</c:v>
                </c:pt>
                <c:pt idx="10">
                  <c:v>0.37960668982249451</c:v>
                </c:pt>
                <c:pt idx="11">
                  <c:v>0.32791853132274656</c:v>
                </c:pt>
                <c:pt idx="12">
                  <c:v>0.2196797973509807</c:v>
                </c:pt>
                <c:pt idx="13">
                  <c:v>0.12451734464635514</c:v>
                </c:pt>
                <c:pt idx="14">
                  <c:v>6.5090310326216497E-2</c:v>
                </c:pt>
                <c:pt idx="15">
                  <c:v>3.3326238887022831E-2</c:v>
                </c:pt>
                <c:pt idx="16">
                  <c:v>1.7292578800222964E-2</c:v>
                </c:pt>
                <c:pt idx="17">
                  <c:v>9.244354092520923E-3</c:v>
                </c:pt>
                <c:pt idx="18">
                  <c:v>5.1237270519179116E-3</c:v>
                </c:pt>
                <c:pt idx="19">
                  <c:v>2.9475401058331073E-3</c:v>
                </c:pt>
                <c:pt idx="20">
                  <c:v>1.7574383788078454E-3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9FA-436B-8DAD-3F4611971733}"/>
            </c:ext>
          </c:extLst>
        </c:ser>
        <c:ser>
          <c:idx val="2"/>
          <c:order val="3"/>
          <c:tx>
            <c:strRef>
              <c:f>t!$I$5</c:f>
              <c:strCache>
                <c:ptCount val="1"/>
                <c:pt idx="0">
                  <c:v>φ=3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t!$H$6:$H$26</c:f>
              <c:numCache>
                <c:formatCode>General</c:formatCode>
                <c:ptCount val="21"/>
                <c:pt idx="0">
                  <c:v>-5</c:v>
                </c:pt>
                <c:pt idx="1">
                  <c:v>-4.5</c:v>
                </c:pt>
                <c:pt idx="2">
                  <c:v>-4</c:v>
                </c:pt>
                <c:pt idx="3">
                  <c:v>-3.5</c:v>
                </c:pt>
                <c:pt idx="4">
                  <c:v>-3</c:v>
                </c:pt>
                <c:pt idx="5">
                  <c:v>-2.5</c:v>
                </c:pt>
                <c:pt idx="6">
                  <c:v>-2</c:v>
                </c:pt>
                <c:pt idx="7">
                  <c:v>-1.5</c:v>
                </c:pt>
                <c:pt idx="8">
                  <c:v>-1</c:v>
                </c:pt>
                <c:pt idx="9">
                  <c:v>-0.5</c:v>
                </c:pt>
                <c:pt idx="10">
                  <c:v>0</c:v>
                </c:pt>
                <c:pt idx="11">
                  <c:v>0.5</c:v>
                </c:pt>
                <c:pt idx="12">
                  <c:v>1</c:v>
                </c:pt>
                <c:pt idx="13">
                  <c:v>1.5</c:v>
                </c:pt>
                <c:pt idx="14">
                  <c:v>2</c:v>
                </c:pt>
                <c:pt idx="15">
                  <c:v>2.5</c:v>
                </c:pt>
                <c:pt idx="16">
                  <c:v>3</c:v>
                </c:pt>
                <c:pt idx="17">
                  <c:v>3.5</c:v>
                </c:pt>
                <c:pt idx="18">
                  <c:v>4</c:v>
                </c:pt>
                <c:pt idx="19">
                  <c:v>4.5</c:v>
                </c:pt>
                <c:pt idx="20">
                  <c:v>5</c:v>
                </c:pt>
              </c:numCache>
            </c:numRef>
          </c:xVal>
          <c:yVal>
            <c:numRef>
              <c:f>t!$I$6:$I$26</c:f>
              <c:numCache>
                <c:formatCode>General</c:formatCode>
                <c:ptCount val="21"/>
                <c:pt idx="0">
                  <c:v>4.219353791493307E-3</c:v>
                </c:pt>
                <c:pt idx="1">
                  <c:v>6.1195021344076835E-3</c:v>
                </c:pt>
                <c:pt idx="2">
                  <c:v>9.1633611427444726E-3</c:v>
                </c:pt>
                <c:pt idx="3">
                  <c:v>1.422401880152971E-2</c:v>
                </c:pt>
                <c:pt idx="4">
                  <c:v>2.2972037309241342E-2</c:v>
                </c:pt>
                <c:pt idx="5">
                  <c:v>3.8661485727167301E-2</c:v>
                </c:pt>
                <c:pt idx="6">
                  <c:v>6.7509660663892967E-2</c:v>
                </c:pt>
                <c:pt idx="7">
                  <c:v>0.1200171745135874</c:v>
                </c:pt>
                <c:pt idx="8">
                  <c:v>0.20674833578317209</c:v>
                </c:pt>
                <c:pt idx="9">
                  <c:v>0.31318091100882872</c:v>
                </c:pt>
                <c:pt idx="10">
                  <c:v>0.36755259694786152</c:v>
                </c:pt>
                <c:pt idx="11">
                  <c:v>0.31318091100882872</c:v>
                </c:pt>
                <c:pt idx="12">
                  <c:v>0.20674833578317209</c:v>
                </c:pt>
                <c:pt idx="13">
                  <c:v>0.1200171745135874</c:v>
                </c:pt>
                <c:pt idx="14">
                  <c:v>6.7509660663892967E-2</c:v>
                </c:pt>
                <c:pt idx="15">
                  <c:v>3.8661485727167301E-2</c:v>
                </c:pt>
                <c:pt idx="16">
                  <c:v>2.2972037309241342E-2</c:v>
                </c:pt>
                <c:pt idx="17">
                  <c:v>1.422401880152971E-2</c:v>
                </c:pt>
                <c:pt idx="18">
                  <c:v>9.1633611427444726E-3</c:v>
                </c:pt>
                <c:pt idx="19">
                  <c:v>6.1195021344076835E-3</c:v>
                </c:pt>
                <c:pt idx="20">
                  <c:v>4.219353791493307E-3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C9FA-436B-8DAD-3F4611971733}"/>
            </c:ext>
          </c:extLst>
        </c:ser>
        <c:ser>
          <c:idx val="3"/>
          <c:order val="4"/>
          <c:tx>
            <c:strRef>
              <c:f>t!$L$5</c:f>
              <c:strCache>
                <c:ptCount val="1"/>
                <c:pt idx="0">
                  <c:v>φ=1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t!$K$6:$K$26</c:f>
              <c:numCache>
                <c:formatCode>General</c:formatCode>
                <c:ptCount val="21"/>
                <c:pt idx="0">
                  <c:v>-5</c:v>
                </c:pt>
                <c:pt idx="1">
                  <c:v>-4.5</c:v>
                </c:pt>
                <c:pt idx="2">
                  <c:v>-4</c:v>
                </c:pt>
                <c:pt idx="3">
                  <c:v>-3.5</c:v>
                </c:pt>
                <c:pt idx="4">
                  <c:v>-3</c:v>
                </c:pt>
                <c:pt idx="5">
                  <c:v>-2.5</c:v>
                </c:pt>
                <c:pt idx="6">
                  <c:v>-2</c:v>
                </c:pt>
                <c:pt idx="7">
                  <c:v>-1.5</c:v>
                </c:pt>
                <c:pt idx="8">
                  <c:v>-1</c:v>
                </c:pt>
                <c:pt idx="9">
                  <c:v>-0.5</c:v>
                </c:pt>
                <c:pt idx="10">
                  <c:v>0</c:v>
                </c:pt>
                <c:pt idx="11">
                  <c:v>0.5</c:v>
                </c:pt>
                <c:pt idx="12">
                  <c:v>1</c:v>
                </c:pt>
                <c:pt idx="13">
                  <c:v>1.5</c:v>
                </c:pt>
                <c:pt idx="14">
                  <c:v>2</c:v>
                </c:pt>
                <c:pt idx="15">
                  <c:v>2.5</c:v>
                </c:pt>
                <c:pt idx="16">
                  <c:v>3</c:v>
                </c:pt>
                <c:pt idx="17">
                  <c:v>3.5</c:v>
                </c:pt>
                <c:pt idx="18">
                  <c:v>4</c:v>
                </c:pt>
                <c:pt idx="19">
                  <c:v>4.5</c:v>
                </c:pt>
                <c:pt idx="20">
                  <c:v>5</c:v>
                </c:pt>
              </c:numCache>
            </c:numRef>
          </c:xVal>
          <c:yVal>
            <c:numRef>
              <c:f>t!$L$6:$L$26</c:f>
              <c:numCache>
                <c:formatCode>General</c:formatCode>
                <c:ptCount val="21"/>
                <c:pt idx="0">
                  <c:v>1.2242687930145794E-2</c:v>
                </c:pt>
                <c:pt idx="1">
                  <c:v>1.4979288761590149E-2</c:v>
                </c:pt>
                <c:pt idx="2">
                  <c:v>1.8724110951987685E-2</c:v>
                </c:pt>
                <c:pt idx="3">
                  <c:v>2.4023387636512503E-2</c:v>
                </c:pt>
                <c:pt idx="4">
                  <c:v>3.1830988618379068E-2</c:v>
                </c:pt>
                <c:pt idx="5">
                  <c:v>4.3904811887419404E-2</c:v>
                </c:pt>
                <c:pt idx="6">
                  <c:v>6.3661977236758135E-2</c:v>
                </c:pt>
                <c:pt idx="7">
                  <c:v>9.7941503441166353E-2</c:v>
                </c:pt>
                <c:pt idx="8">
                  <c:v>0.15915494309189535</c:v>
                </c:pt>
                <c:pt idx="9">
                  <c:v>0.25464790894703254</c:v>
                </c:pt>
                <c:pt idx="10">
                  <c:v>0.31830988618379069</c:v>
                </c:pt>
                <c:pt idx="11">
                  <c:v>0.25464790894703254</c:v>
                </c:pt>
                <c:pt idx="12">
                  <c:v>0.15915494309189535</c:v>
                </c:pt>
                <c:pt idx="13">
                  <c:v>9.7941503441166353E-2</c:v>
                </c:pt>
                <c:pt idx="14">
                  <c:v>6.3661977236758135E-2</c:v>
                </c:pt>
                <c:pt idx="15">
                  <c:v>4.3904811887419404E-2</c:v>
                </c:pt>
                <c:pt idx="16">
                  <c:v>3.1830988618379068E-2</c:v>
                </c:pt>
                <c:pt idx="17">
                  <c:v>2.4023387636512503E-2</c:v>
                </c:pt>
                <c:pt idx="18">
                  <c:v>1.8724110951987685E-2</c:v>
                </c:pt>
                <c:pt idx="19">
                  <c:v>1.4979288761590149E-2</c:v>
                </c:pt>
                <c:pt idx="20">
                  <c:v>1.2242687930145794E-2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C9FA-436B-8DAD-3F46119717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9219816"/>
        <c:axId val="659221256"/>
      </c:scatterChart>
      <c:valAx>
        <c:axId val="659219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59221256"/>
        <c:crosses val="autoZero"/>
        <c:crossBetween val="midCat"/>
      </c:valAx>
      <c:valAx>
        <c:axId val="659221256"/>
        <c:scaling>
          <c:orientation val="minMax"/>
          <c:max val="0.4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dirty="0"/>
                  <a:t>確率密度 </a:t>
                </a:r>
                <a:r>
                  <a:rPr lang="en-US" dirty="0"/>
                  <a:t>f(x)</a:t>
                </a:r>
                <a:endParaRPr lang="ja-JP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59219816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774337945948928"/>
          <c:y val="0.23329391193553414"/>
          <c:w val="0.24649331931787877"/>
          <c:h val="0.363118514954151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3EE13-E53E-968F-10AA-3E5BD169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0139F6-0006-5DE6-ABC8-29A080222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D393B-E17B-BE59-CDB5-2B52AC1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20AC5-313F-68FB-1F82-9A1C040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7F714C-63B4-E0A6-2634-DC561C25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2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51349-E83E-189C-3F6F-02919DF1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9EE85F-5471-5414-28E5-3BA55E64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E5D245-05A9-8B7A-2CDD-2A7B4E51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3A2C2-F277-00F1-B0C7-43782D6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5759B-A2EA-E12E-BF72-D2437550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9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75389E-1A6E-E07E-E236-F5CA39448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913E6F-3D87-98A2-75E1-E3122A40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42B24-18A5-4E75-CBA4-E1EDE74E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8E504-2216-6822-D971-228FE511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6FF23-9AED-D68C-CA65-DBBD5F1C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3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50E4A-3EC1-972D-77E5-4923D1D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92F36-A6DF-D0B5-05DC-FFFFF883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22459-9663-2080-9CF8-395CE08A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30E9B-2FA6-B5AB-ACE3-A50C2149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28879-FD21-37E3-3552-85DAEEB0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BA3A2-874D-4BE9-C388-B3A0E374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ACCB62-16D5-08E5-CEBE-F05B066A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D4585-BACF-06B0-2EA1-673595C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5A1CF-D0F1-D75F-A992-2AE817BC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DD052-4C4A-CAB9-61A8-FA662BE1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49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3567D-A8ED-D111-D0F3-9A21536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C964D-D31A-AEF3-475D-19B96BDB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B00E2D-7C09-871D-07F9-BCA93E5B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69DC15-3DAB-9BE6-D240-CF4A620A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385BEF-E649-B4EF-803A-4A1AA169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2662CD-7659-B569-8E30-51F404F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3D7A-CBB2-E8A7-0EE5-14427EF7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1B17B-FCEA-FF8D-163A-E51A6EA9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B57FCA-C47F-031D-AE2E-6F48D699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022031-A2AE-5E9C-231E-0B674A59B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2758D5-3390-4047-167C-3EE3AC9E2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3E056F-2928-67C9-1B64-17EA35FB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18C53-BA0E-007E-E622-25CEEC69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17D049-579A-DD47-19B3-8D81489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9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DA101-AC73-9BF6-9B5C-6DE970EF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594641-2C8E-D76D-7628-A5C2C3DD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C370C7-D57C-0F5C-003A-F090A004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4F308-9A95-CFBE-C5DC-8B5D53D4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9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1A3471-3FD9-21D7-F730-DCE80BA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2A1E2E-FFB2-7C2B-270D-BFD94A3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76C60-BB7F-CB36-158C-CE78913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6154A-F873-61AA-7805-53B27E5B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13261-1500-8A8E-F1F1-451DCA23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9AED63-0AD7-6D39-DBB0-102603CF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569ADC-732C-872D-F810-3303EF11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A99248-A80B-6DD7-C4F8-B6063368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4404F0-A918-5F82-8E0E-EDA0FBF4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D44FD-8E6D-B02B-C9A6-082997C4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8458CF-2AA9-5B1D-B4BA-C274597DD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A36BC0-312F-E5EA-A324-89100030D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B7F34A-6207-D10B-2191-645ED969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9D7CD2-5DAF-9E00-783B-C4402826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72243-B18D-C5B8-391B-2EE5DCAB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8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95810-6BE8-51BE-56C8-A1BEC246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E507CC-6800-03FC-0943-6F0712A4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7754-2B7D-1867-63AD-BC8CA072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59E3-AF4E-4097-B951-5CEE4C68EC00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2A0E5-4AA1-5ED8-A89A-995482AEB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ABE94A-721A-9BF8-F7D3-43AECE9A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480.png"/><Relationship Id="rId7" Type="http://schemas.openxmlformats.org/officeDocument/2006/relationships/image" Target="../media/image33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0.png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3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0.png"/><Relationship Id="rId5" Type="http://schemas.openxmlformats.org/officeDocument/2006/relationships/image" Target="../media/image510.png"/><Relationship Id="rId4" Type="http://schemas.openxmlformats.org/officeDocument/2006/relationships/image" Target="../media/image50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54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package" Target="../embeddings/Microsoft_Excel_Worksheet1.xlsx"/><Relationship Id="rId7" Type="http://schemas.openxmlformats.org/officeDocument/2006/relationships/image" Target="../media/image6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54.emf"/><Relationship Id="rId9" Type="http://schemas.openxmlformats.org/officeDocument/2006/relationships/image" Target="../media/image6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2.png"/><Relationship Id="rId7" Type="http://schemas.openxmlformats.org/officeDocument/2006/relationships/image" Target="../media/image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2.png"/><Relationship Id="rId7" Type="http://schemas.openxmlformats.org/officeDocument/2006/relationships/image" Target="../media/image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2.png"/><Relationship Id="rId7" Type="http://schemas.openxmlformats.org/officeDocument/2006/relationships/image" Target="../media/image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2.png"/><Relationship Id="rId7" Type="http://schemas.openxmlformats.org/officeDocument/2006/relationships/image" Target="../media/image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フローチャート: 代替処理 21">
            <a:extLst>
              <a:ext uri="{FF2B5EF4-FFF2-40B4-BE49-F238E27FC236}">
                <a16:creationId xmlns:a16="http://schemas.microsoft.com/office/drawing/2014/main" id="{C239C3FC-BA61-BAB5-CC17-7FDEFF5B8B5A}"/>
              </a:ext>
            </a:extLst>
          </p:cNvPr>
          <p:cNvSpPr/>
          <p:nvPr/>
        </p:nvSpPr>
        <p:spPr>
          <a:xfrm>
            <a:off x="5004021" y="3794977"/>
            <a:ext cx="1934818" cy="1280580"/>
          </a:xfrm>
          <a:prstGeom prst="flowChartAlternateProcess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600" b="1" i="1" dirty="0">
                <a:solidFill>
                  <a:srgbClr val="FF0000"/>
                </a:solidFill>
              </a:rPr>
              <a:t>t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 </a:t>
            </a:r>
            <a:r>
              <a:rPr lang="ja-JP" altLang="en-US" sz="1600" b="1" dirty="0">
                <a:solidFill>
                  <a:schemeClr val="tx1"/>
                </a:solidFill>
              </a:rPr>
              <a:t>検定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46" name="フローチャート: 代替処理 45">
            <a:extLst>
              <a:ext uri="{FF2B5EF4-FFF2-40B4-BE49-F238E27FC236}">
                <a16:creationId xmlns:a16="http://schemas.microsoft.com/office/drawing/2014/main" id="{C1DBBA9D-48E8-4BE0-70CF-C104FEE36093}"/>
              </a:ext>
            </a:extLst>
          </p:cNvPr>
          <p:cNvSpPr/>
          <p:nvPr/>
        </p:nvSpPr>
        <p:spPr>
          <a:xfrm>
            <a:off x="8367710" y="5042758"/>
            <a:ext cx="2990677" cy="1480930"/>
          </a:xfrm>
          <a:prstGeom prst="flowChartAlternateProcess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600" b="1" i="1" dirty="0">
                <a:solidFill>
                  <a:srgbClr val="FF0000"/>
                </a:solidFill>
              </a:rPr>
              <a:t>t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 </a:t>
            </a:r>
            <a:r>
              <a:rPr lang="ja-JP" altLang="en-US" sz="1600" b="1" dirty="0">
                <a:solidFill>
                  <a:schemeClr val="tx1"/>
                </a:solidFill>
              </a:rPr>
              <a:t>検定</a:t>
            </a:r>
            <a:r>
              <a:rPr kumimoji="1" lang="en-US" altLang="ja-JP" sz="1600" b="1" dirty="0"/>
              <a:t>(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ウェルチ</a:t>
            </a:r>
            <a:r>
              <a:rPr kumimoji="1" lang="ja-JP" altLang="en-US" sz="1600" b="1" dirty="0"/>
              <a:t>型</a:t>
            </a:r>
            <a:r>
              <a:rPr kumimoji="1" lang="en-US" altLang="ja-JP" sz="1600" b="1" dirty="0"/>
              <a:t>)</a:t>
            </a:r>
            <a:endParaRPr kumimoji="1" lang="ja-JP" altLang="en-US" sz="1600" b="1" dirty="0"/>
          </a:p>
        </p:txBody>
      </p:sp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E5DA930B-37A3-CCB5-42DF-8AE1F4602CF8}"/>
              </a:ext>
            </a:extLst>
          </p:cNvPr>
          <p:cNvSpPr/>
          <p:nvPr/>
        </p:nvSpPr>
        <p:spPr>
          <a:xfrm>
            <a:off x="253602" y="3673601"/>
            <a:ext cx="1008906" cy="44212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二標本</a:t>
            </a:r>
            <a:endParaRPr kumimoji="1" lang="ja-JP" altLang="en-US" sz="1600" b="1" dirty="0"/>
          </a:p>
        </p:txBody>
      </p:sp>
      <p:sp>
        <p:nvSpPr>
          <p:cNvPr id="41" name="フローチャート: 代替処理 40">
            <a:extLst>
              <a:ext uri="{FF2B5EF4-FFF2-40B4-BE49-F238E27FC236}">
                <a16:creationId xmlns:a16="http://schemas.microsoft.com/office/drawing/2014/main" id="{4AD2E36F-C14F-C380-D7E8-E44991607985}"/>
              </a:ext>
            </a:extLst>
          </p:cNvPr>
          <p:cNvSpPr/>
          <p:nvPr/>
        </p:nvSpPr>
        <p:spPr>
          <a:xfrm>
            <a:off x="8384537" y="2870466"/>
            <a:ext cx="2876978" cy="1909311"/>
          </a:xfrm>
          <a:prstGeom prst="flowChartAlternateProcess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600" b="1" i="1" dirty="0">
                <a:solidFill>
                  <a:srgbClr val="FF0000"/>
                </a:solidFill>
              </a:rPr>
              <a:t>t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 </a:t>
            </a:r>
            <a:r>
              <a:rPr lang="ja-JP" altLang="en-US" sz="1600" b="1" dirty="0">
                <a:solidFill>
                  <a:schemeClr val="tx1"/>
                </a:solidFill>
              </a:rPr>
              <a:t>検定</a:t>
            </a:r>
            <a:r>
              <a:rPr kumimoji="1" lang="en-US" altLang="ja-JP" sz="1600" b="1" dirty="0"/>
              <a:t>(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一般</a:t>
            </a:r>
            <a:r>
              <a:rPr kumimoji="1" lang="ja-JP" altLang="en-US" sz="1600" b="1" dirty="0"/>
              <a:t>型</a:t>
            </a:r>
            <a:r>
              <a:rPr kumimoji="1" lang="en-US" altLang="ja-JP" sz="1600" b="1" dirty="0"/>
              <a:t>)</a:t>
            </a:r>
            <a:endParaRPr kumimoji="1" lang="ja-JP" altLang="en-US" sz="1600" b="1" dirty="0">
              <a:solidFill>
                <a:schemeClr val="tx1"/>
              </a:solidFill>
            </a:endParaRPr>
          </a:p>
          <a:p>
            <a:pPr algn="ctr"/>
            <a:endParaRPr kumimoji="1" lang="ja-JP" altLang="en-US" sz="1600" b="1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3D94AA1-C99E-EF72-28A7-D3419920D901}"/>
              </a:ext>
            </a:extLst>
          </p:cNvPr>
          <p:cNvSpPr txBox="1"/>
          <p:nvPr/>
        </p:nvSpPr>
        <p:spPr>
          <a:xfrm>
            <a:off x="650298" y="618904"/>
            <a:ext cx="6346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計量値の検定・推定フロー（二標本）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2367955-3968-F284-A0FE-05D3388F7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739" y="4163740"/>
            <a:ext cx="1467055" cy="838317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FA15E02A-03BE-E0CE-A96B-FC327F5E6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090" y="3336486"/>
            <a:ext cx="2470661" cy="723349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BDA4CF20-C5F7-C458-64E8-919539C5B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9227" y="5504127"/>
            <a:ext cx="1982166" cy="836079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5FB72248-B93F-82C7-7B7A-4F6817DDF3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1944" y="4103931"/>
            <a:ext cx="2029135" cy="554254"/>
          </a:xfrm>
          <a:prstGeom prst="rect">
            <a:avLst/>
          </a:prstGeom>
        </p:spPr>
      </p:pic>
      <p:cxnSp>
        <p:nvCxnSpPr>
          <p:cNvPr id="4" name="コネクタ: カギ線 3">
            <a:extLst>
              <a:ext uri="{FF2B5EF4-FFF2-40B4-BE49-F238E27FC236}">
                <a16:creationId xmlns:a16="http://schemas.microsoft.com/office/drawing/2014/main" id="{A09509F5-08F5-5C00-AA55-B1F03AD42B6D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1262508" y="2984794"/>
            <a:ext cx="458284" cy="90987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E129BCE9-F997-ACB7-690C-3F1CFB631153}"/>
              </a:ext>
            </a:extLst>
          </p:cNvPr>
          <p:cNvSpPr/>
          <p:nvPr/>
        </p:nvSpPr>
        <p:spPr>
          <a:xfrm>
            <a:off x="1720792" y="2763730"/>
            <a:ext cx="1339154" cy="44212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母平均の差</a:t>
            </a:r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2AFD011F-AAF7-51F4-BEF5-374EA8BB96DC}"/>
              </a:ext>
            </a:extLst>
          </p:cNvPr>
          <p:cNvSpPr/>
          <p:nvPr/>
        </p:nvSpPr>
        <p:spPr>
          <a:xfrm>
            <a:off x="1722351" y="5601644"/>
            <a:ext cx="1339154" cy="44212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母分散の比</a:t>
            </a: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1853CC80-66D6-4EFE-08C7-DD8A212C498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1262508" y="3894665"/>
            <a:ext cx="459843" cy="1928043"/>
          </a:xfrm>
          <a:prstGeom prst="bentConnector3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ローチャート: 代替処理 18">
            <a:extLst>
              <a:ext uri="{FF2B5EF4-FFF2-40B4-BE49-F238E27FC236}">
                <a16:creationId xmlns:a16="http://schemas.microsoft.com/office/drawing/2014/main" id="{AC0B6266-7D4D-A321-E5D9-6BE46EF92263}"/>
              </a:ext>
            </a:extLst>
          </p:cNvPr>
          <p:cNvSpPr/>
          <p:nvPr/>
        </p:nvSpPr>
        <p:spPr>
          <a:xfrm>
            <a:off x="3421625" y="5277124"/>
            <a:ext cx="3349170" cy="1091167"/>
          </a:xfrm>
          <a:prstGeom prst="flowChartAlternateProcess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600" b="1" i="1" dirty="0">
                <a:solidFill>
                  <a:srgbClr val="FF0000"/>
                </a:solidFill>
              </a:rPr>
              <a:t>F </a:t>
            </a:r>
            <a:r>
              <a:rPr kumimoji="1" lang="ja-JP" altLang="en-US" sz="1600" b="1" dirty="0"/>
              <a:t>検定</a:t>
            </a:r>
            <a:endParaRPr kumimoji="1" lang="en-US" altLang="ja-JP" sz="1600" b="1" dirty="0"/>
          </a:p>
          <a:p>
            <a:pPr algn="ctr"/>
            <a:endParaRPr lang="en-US" altLang="ja-JP" sz="600" b="1" dirty="0"/>
          </a:p>
          <a:p>
            <a:pPr algn="ctr"/>
            <a:r>
              <a:rPr lang="en-US" altLang="ja-JP" sz="1600" b="1" i="1" dirty="0"/>
              <a:t>F</a:t>
            </a:r>
            <a:r>
              <a:rPr lang="en-US" altLang="ja-JP" sz="1600" b="1" i="1" baseline="-25000" dirty="0"/>
              <a:t>0</a:t>
            </a:r>
            <a:r>
              <a:rPr lang="en-US" altLang="ja-JP" sz="1600" b="1" dirty="0"/>
              <a:t> = </a:t>
            </a:r>
            <a:r>
              <a:rPr lang="en-US" altLang="ja-JP" sz="1600" b="1" i="1" dirty="0"/>
              <a:t>V</a:t>
            </a:r>
            <a:r>
              <a:rPr lang="en-US" altLang="ja-JP" sz="1600" b="1" i="1" baseline="-25000" dirty="0"/>
              <a:t>A</a:t>
            </a:r>
            <a:r>
              <a:rPr lang="en-US" altLang="ja-JP" sz="1600" b="1" dirty="0"/>
              <a:t> / </a:t>
            </a:r>
            <a:r>
              <a:rPr lang="en-US" altLang="ja-JP" sz="1600" b="1" i="1" dirty="0"/>
              <a:t>V</a:t>
            </a:r>
            <a:r>
              <a:rPr lang="en-US" altLang="ja-JP" sz="1600" b="1" i="1" baseline="-25000" dirty="0"/>
              <a:t>B</a:t>
            </a:r>
            <a:r>
              <a:rPr lang="ja-JP" altLang="en-US" sz="1600" b="1" i="1" baseline="-25000" dirty="0"/>
              <a:t>　</a:t>
            </a:r>
            <a:r>
              <a:rPr kumimoji="1" lang="en-US" altLang="ja-JP" sz="1600" b="1" dirty="0"/>
              <a:t>(</a:t>
            </a:r>
            <a:r>
              <a:rPr lang="en-US" altLang="ja-JP" sz="1600" b="1" i="1" dirty="0"/>
              <a:t>V</a:t>
            </a:r>
            <a:r>
              <a:rPr lang="en-US" altLang="ja-JP" sz="1600" b="1" i="1" baseline="-25000" dirty="0"/>
              <a:t>A</a:t>
            </a:r>
            <a:r>
              <a:rPr lang="en-US" altLang="ja-JP" sz="1600" b="1" dirty="0"/>
              <a:t> </a:t>
            </a:r>
            <a:r>
              <a:rPr lang="ja-JP" altLang="en-US" sz="1600" b="1" dirty="0"/>
              <a:t>≧</a:t>
            </a:r>
            <a:r>
              <a:rPr lang="en-US" altLang="ja-JP" sz="1600" b="1" i="1" dirty="0"/>
              <a:t>V</a:t>
            </a:r>
            <a:r>
              <a:rPr lang="en-US" altLang="ja-JP" sz="1600" b="1" i="1" baseline="-25000" dirty="0"/>
              <a:t>B</a:t>
            </a:r>
            <a:r>
              <a:rPr lang="en-US" altLang="ja-JP" sz="1600" b="1" i="1" dirty="0"/>
              <a:t> </a:t>
            </a:r>
            <a:r>
              <a:rPr lang="ja-JP" altLang="en-US" sz="1600" b="1" dirty="0"/>
              <a:t>の場合</a:t>
            </a:r>
            <a:r>
              <a:rPr lang="en-US" altLang="ja-JP" sz="1600" b="1" dirty="0"/>
              <a:t>)</a:t>
            </a:r>
          </a:p>
          <a:p>
            <a:pPr algn="ctr"/>
            <a:r>
              <a:rPr lang="en-US" altLang="ja-JP" sz="1600" b="1" i="1" dirty="0"/>
              <a:t>F</a:t>
            </a:r>
            <a:r>
              <a:rPr lang="en-US" altLang="ja-JP" sz="1600" b="1" i="1" baseline="-25000" dirty="0"/>
              <a:t>0</a:t>
            </a:r>
            <a:r>
              <a:rPr lang="en-US" altLang="ja-JP" sz="1600" b="1" dirty="0"/>
              <a:t> = </a:t>
            </a:r>
            <a:r>
              <a:rPr lang="en-US" altLang="ja-JP" sz="1600" b="1" i="1" dirty="0"/>
              <a:t>V</a:t>
            </a:r>
            <a:r>
              <a:rPr lang="en-US" altLang="ja-JP" sz="1600" b="1" i="1" baseline="-25000" dirty="0"/>
              <a:t>B</a:t>
            </a:r>
            <a:r>
              <a:rPr lang="en-US" altLang="ja-JP" sz="1600" b="1" dirty="0"/>
              <a:t> / </a:t>
            </a:r>
            <a:r>
              <a:rPr lang="en-US" altLang="ja-JP" sz="1600" b="1" i="1" dirty="0"/>
              <a:t>V</a:t>
            </a:r>
            <a:r>
              <a:rPr lang="en-US" altLang="ja-JP" sz="1600" b="1" i="1" baseline="-25000" dirty="0"/>
              <a:t>A</a:t>
            </a:r>
            <a:r>
              <a:rPr lang="ja-JP" altLang="en-US" sz="1600" b="1" i="1" baseline="-25000" dirty="0"/>
              <a:t>　</a:t>
            </a:r>
            <a:r>
              <a:rPr kumimoji="1" lang="en-US" altLang="ja-JP" sz="1600" b="1" dirty="0"/>
              <a:t>(</a:t>
            </a:r>
            <a:r>
              <a:rPr lang="en-US" altLang="ja-JP" sz="1600" b="1" i="1" dirty="0"/>
              <a:t>V</a:t>
            </a:r>
            <a:r>
              <a:rPr lang="en-US" altLang="ja-JP" sz="1600" b="1" i="1" baseline="-25000" dirty="0"/>
              <a:t>A</a:t>
            </a:r>
            <a:r>
              <a:rPr lang="en-US" altLang="ja-JP" sz="1600" b="1" dirty="0"/>
              <a:t> </a:t>
            </a:r>
            <a:r>
              <a:rPr lang="ja-JP" altLang="en-US" sz="1600" b="1" dirty="0"/>
              <a:t>＜</a:t>
            </a:r>
            <a:r>
              <a:rPr lang="en-US" altLang="ja-JP" sz="1600" b="1" i="1" dirty="0"/>
              <a:t>V</a:t>
            </a:r>
            <a:r>
              <a:rPr lang="en-US" altLang="ja-JP" sz="1600" b="1" i="1" baseline="-25000" dirty="0"/>
              <a:t>B</a:t>
            </a:r>
            <a:r>
              <a:rPr lang="en-US" altLang="ja-JP" sz="1600" b="1" i="1" dirty="0"/>
              <a:t> </a:t>
            </a:r>
            <a:r>
              <a:rPr lang="ja-JP" altLang="en-US" sz="1600" b="1" dirty="0"/>
              <a:t>の場合</a:t>
            </a:r>
            <a:r>
              <a:rPr lang="en-US" altLang="ja-JP" sz="1600" b="1" dirty="0"/>
              <a:t>)</a:t>
            </a:r>
            <a:endParaRPr kumimoji="1" lang="ja-JP" altLang="en-US" sz="1600" b="1" baseline="-25000" dirty="0"/>
          </a:p>
          <a:p>
            <a:pPr algn="ctr"/>
            <a:endParaRPr kumimoji="1" lang="ja-JP" altLang="en-US" sz="1600" b="1" baseline="-25000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BDE6C02-2F7A-A47E-6F82-8889BF13B3D8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3061505" y="5822708"/>
            <a:ext cx="360120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フローチャート: 代替処理 33">
            <a:extLst>
              <a:ext uri="{FF2B5EF4-FFF2-40B4-BE49-F238E27FC236}">
                <a16:creationId xmlns:a16="http://schemas.microsoft.com/office/drawing/2014/main" id="{ADA7304D-CEAB-F93E-B00B-8286B845C3FA}"/>
              </a:ext>
            </a:extLst>
          </p:cNvPr>
          <p:cNvSpPr/>
          <p:nvPr/>
        </p:nvSpPr>
        <p:spPr>
          <a:xfrm>
            <a:off x="3421625" y="2060476"/>
            <a:ext cx="1311409" cy="52322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独立な</a:t>
            </a:r>
            <a:endParaRPr kumimoji="1" lang="en-US" altLang="ja-JP" sz="1600" b="1" dirty="0"/>
          </a:p>
          <a:p>
            <a:pPr algn="ctr"/>
            <a:r>
              <a:rPr kumimoji="1" lang="en-US" altLang="ja-JP" sz="1600" b="1" dirty="0"/>
              <a:t>2</a:t>
            </a:r>
            <a:r>
              <a:rPr kumimoji="1" lang="ja-JP" altLang="en-US" sz="1600" b="1" dirty="0"/>
              <a:t>つの群</a:t>
            </a:r>
          </a:p>
        </p:txBody>
      </p:sp>
      <p:sp>
        <p:nvSpPr>
          <p:cNvPr id="36" name="フローチャート: 代替処理 35">
            <a:extLst>
              <a:ext uri="{FF2B5EF4-FFF2-40B4-BE49-F238E27FC236}">
                <a16:creationId xmlns:a16="http://schemas.microsoft.com/office/drawing/2014/main" id="{667A5C13-DE50-784A-1470-D09E617658E3}"/>
              </a:ext>
            </a:extLst>
          </p:cNvPr>
          <p:cNvSpPr/>
          <p:nvPr/>
        </p:nvSpPr>
        <p:spPr>
          <a:xfrm>
            <a:off x="3421624" y="4175952"/>
            <a:ext cx="1311409" cy="52322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対応のある</a:t>
            </a:r>
            <a:endParaRPr kumimoji="1" lang="en-US" altLang="ja-JP" sz="1600" b="1" dirty="0"/>
          </a:p>
          <a:p>
            <a:pPr algn="ctr"/>
            <a:r>
              <a:rPr kumimoji="1" lang="en-US" altLang="ja-JP" sz="1600" b="1" dirty="0"/>
              <a:t>2</a:t>
            </a:r>
            <a:r>
              <a:rPr kumimoji="1" lang="ja-JP" altLang="en-US" sz="1600" b="1" dirty="0"/>
              <a:t>つの群</a:t>
            </a:r>
          </a:p>
        </p:txBody>
      </p: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3E2CC3CD-F3CA-C81A-8AD2-86074D419AE4}"/>
              </a:ext>
            </a:extLst>
          </p:cNvPr>
          <p:cNvCxnSpPr>
            <a:cxnSpLocks/>
            <a:stCxn id="9" idx="3"/>
            <a:endCxn id="34" idx="1"/>
          </p:cNvCxnSpPr>
          <p:nvPr/>
        </p:nvCxnSpPr>
        <p:spPr>
          <a:xfrm flipV="1">
            <a:off x="3059946" y="2322086"/>
            <a:ext cx="361679" cy="66270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9662DF63-FF1D-AA9E-F2AF-F869BE6642BB}"/>
              </a:ext>
            </a:extLst>
          </p:cNvPr>
          <p:cNvCxnSpPr>
            <a:cxnSpLocks/>
            <a:stCxn id="9" idx="3"/>
            <a:endCxn id="36" idx="1"/>
          </p:cNvCxnSpPr>
          <p:nvPr/>
        </p:nvCxnSpPr>
        <p:spPr>
          <a:xfrm>
            <a:off x="3059946" y="2984794"/>
            <a:ext cx="361678" cy="1452768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87E0F9FA-FBB2-A822-9B49-7DCCBB5E1D63}"/>
              </a:ext>
            </a:extLst>
          </p:cNvPr>
          <p:cNvCxnSpPr>
            <a:cxnSpLocks/>
            <a:stCxn id="36" idx="3"/>
            <a:endCxn id="22" idx="1"/>
          </p:cNvCxnSpPr>
          <p:nvPr/>
        </p:nvCxnSpPr>
        <p:spPr>
          <a:xfrm flipV="1">
            <a:off x="4733033" y="4435267"/>
            <a:ext cx="270988" cy="22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フローチャート: 代替処理 65">
            <a:extLst>
              <a:ext uri="{FF2B5EF4-FFF2-40B4-BE49-F238E27FC236}">
                <a16:creationId xmlns:a16="http://schemas.microsoft.com/office/drawing/2014/main" id="{9E1621BE-67BF-E652-863D-9D5CF30DD7D3}"/>
              </a:ext>
            </a:extLst>
          </p:cNvPr>
          <p:cNvSpPr/>
          <p:nvPr/>
        </p:nvSpPr>
        <p:spPr>
          <a:xfrm>
            <a:off x="5004021" y="1662979"/>
            <a:ext cx="1311409" cy="46462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母分散</a:t>
            </a:r>
            <a:r>
              <a:rPr lang="ja-JP" altLang="en-US" sz="1600" b="1" dirty="0"/>
              <a:t>既知</a:t>
            </a:r>
            <a:endParaRPr kumimoji="1" lang="en-US" altLang="ja-JP" sz="1600" b="1" dirty="0"/>
          </a:p>
        </p:txBody>
      </p:sp>
      <p:sp>
        <p:nvSpPr>
          <p:cNvPr id="69" name="フローチャート: 代替処理 68">
            <a:extLst>
              <a:ext uri="{FF2B5EF4-FFF2-40B4-BE49-F238E27FC236}">
                <a16:creationId xmlns:a16="http://schemas.microsoft.com/office/drawing/2014/main" id="{40BFB0C9-658C-CB8C-1782-F211867E37A2}"/>
              </a:ext>
            </a:extLst>
          </p:cNvPr>
          <p:cNvSpPr/>
          <p:nvPr/>
        </p:nvSpPr>
        <p:spPr>
          <a:xfrm>
            <a:off x="5004021" y="2602112"/>
            <a:ext cx="1311409" cy="464625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母分散未知</a:t>
            </a:r>
            <a:endParaRPr kumimoji="1" lang="en-US" altLang="ja-JP" sz="1600" b="1" dirty="0"/>
          </a:p>
        </p:txBody>
      </p:sp>
      <p:cxnSp>
        <p:nvCxnSpPr>
          <p:cNvPr id="70" name="コネクタ: カギ線 69">
            <a:extLst>
              <a:ext uri="{FF2B5EF4-FFF2-40B4-BE49-F238E27FC236}">
                <a16:creationId xmlns:a16="http://schemas.microsoft.com/office/drawing/2014/main" id="{AEA4626E-6DBA-D582-1002-7D866FCADBA1}"/>
              </a:ext>
            </a:extLst>
          </p:cNvPr>
          <p:cNvCxnSpPr>
            <a:cxnSpLocks/>
            <a:stCxn id="34" idx="3"/>
            <a:endCxn id="66" idx="1"/>
          </p:cNvCxnSpPr>
          <p:nvPr/>
        </p:nvCxnSpPr>
        <p:spPr>
          <a:xfrm flipV="1">
            <a:off x="4733034" y="1895292"/>
            <a:ext cx="270987" cy="42679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DDFCF4F9-9705-84A8-6F3E-4574B5F571FB}"/>
              </a:ext>
            </a:extLst>
          </p:cNvPr>
          <p:cNvCxnSpPr>
            <a:cxnSpLocks/>
            <a:stCxn id="34" idx="3"/>
            <a:endCxn id="69" idx="1"/>
          </p:cNvCxnSpPr>
          <p:nvPr/>
        </p:nvCxnSpPr>
        <p:spPr>
          <a:xfrm>
            <a:off x="4733034" y="2322086"/>
            <a:ext cx="270987" cy="51233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フローチャート: 代替処理 78">
            <a:extLst>
              <a:ext uri="{FF2B5EF4-FFF2-40B4-BE49-F238E27FC236}">
                <a16:creationId xmlns:a16="http://schemas.microsoft.com/office/drawing/2014/main" id="{0CEC6BC4-A871-1E05-7A2D-88FC67C441A2}"/>
              </a:ext>
            </a:extLst>
          </p:cNvPr>
          <p:cNvSpPr/>
          <p:nvPr/>
        </p:nvSpPr>
        <p:spPr>
          <a:xfrm>
            <a:off x="8367710" y="1118303"/>
            <a:ext cx="2876978" cy="1553978"/>
          </a:xfrm>
          <a:prstGeom prst="flowChartAlternateProcess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>
                <a:solidFill>
                  <a:srgbClr val="FF0000"/>
                </a:solidFill>
              </a:rPr>
              <a:t>標準正規分布</a:t>
            </a:r>
            <a:endParaRPr kumimoji="1" lang="ja-JP" altLang="en-US" sz="1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41A20ED4-E5D3-57D2-1E52-F70DDE7666D7}"/>
                  </a:ext>
                </a:extLst>
              </p:cNvPr>
              <p:cNvSpPr txBox="1"/>
              <p:nvPr/>
            </p:nvSpPr>
            <p:spPr>
              <a:xfrm>
                <a:off x="8540932" y="1513468"/>
                <a:ext cx="2703756" cy="10940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ja-JP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pt-BR" altLang="ja-JP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ja-JP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pt-BR" altLang="ja-JP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pt-BR" altLang="ja-JP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600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pt-BR" altLang="ja-JP" sz="1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pt-BR" altLang="ja-JP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600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altLang="ja-JP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16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ja-JP" sz="16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16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ja-JP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altLang="ja-JP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pt-BR" altLang="ja-JP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altLang="ja-JP" sz="1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ja-JP" altLang="pt-BR" sz="1600" b="1" i="1" smtClean="0">
                                          <a:latin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  <m:sub>
                                      <m:r>
                                        <a:rPr lang="en-US" altLang="ja-JP" sz="1600" b="1" i="1" smtClean="0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sub>
                                    <m:sup>
                                      <m:r>
                                        <a:rPr lang="en-US" altLang="ja-JP" sz="16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altLang="ja-JP" sz="1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6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altLang="ja-JP" sz="1600" b="1" i="1" smtClean="0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ja-JP" sz="16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altLang="ja-JP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altLang="ja-JP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ja-JP" altLang="pt-BR" sz="1600" b="1" i="1">
                                          <a:latin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  <m:sub>
                                      <m:r>
                                        <a:rPr lang="en-US" altLang="ja-JP" sz="1600" b="1" i="1" smtClean="0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sub>
                                    <m:sup>
                                      <m:r>
                                        <a:rPr lang="en-US" altLang="ja-JP" sz="16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altLang="ja-JP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600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altLang="ja-JP" sz="1600" b="1" i="1" smtClean="0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ja-JP" altLang="en-US" sz="1600" b="1" dirty="0"/>
              </a:p>
            </p:txBody>
          </p:sp>
        </mc:Choice>
        <mc:Fallback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41A20ED4-E5D3-57D2-1E52-F70DDE766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0932" y="1513468"/>
                <a:ext cx="2703756" cy="10940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46FA87CE-0126-51B9-A347-9E2921A2964C}"/>
              </a:ext>
            </a:extLst>
          </p:cNvPr>
          <p:cNvCxnSpPr>
            <a:cxnSpLocks/>
            <a:stCxn id="66" idx="3"/>
            <a:endCxn id="79" idx="1"/>
          </p:cNvCxnSpPr>
          <p:nvPr/>
        </p:nvCxnSpPr>
        <p:spPr>
          <a:xfrm>
            <a:off x="6315430" y="1895292"/>
            <a:ext cx="20522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コネクタ: カギ線 94">
            <a:extLst>
              <a:ext uri="{FF2B5EF4-FFF2-40B4-BE49-F238E27FC236}">
                <a16:creationId xmlns:a16="http://schemas.microsoft.com/office/drawing/2014/main" id="{063CAE9C-A9EA-BBB9-56E8-420C1543ABFA}"/>
              </a:ext>
            </a:extLst>
          </p:cNvPr>
          <p:cNvCxnSpPr>
            <a:cxnSpLocks/>
            <a:stCxn id="69" idx="3"/>
            <a:endCxn id="41" idx="1"/>
          </p:cNvCxnSpPr>
          <p:nvPr/>
        </p:nvCxnSpPr>
        <p:spPr>
          <a:xfrm>
            <a:off x="6315430" y="2834425"/>
            <a:ext cx="2069107" cy="990697"/>
          </a:xfrm>
          <a:prstGeom prst="bentConnector3">
            <a:avLst>
              <a:gd name="adj1" fmla="val 41834"/>
            </a:avLst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コネクタ: カギ線 98">
            <a:extLst>
              <a:ext uri="{FF2B5EF4-FFF2-40B4-BE49-F238E27FC236}">
                <a16:creationId xmlns:a16="http://schemas.microsoft.com/office/drawing/2014/main" id="{59BD6958-E367-87B5-213B-A710B3D6D582}"/>
              </a:ext>
            </a:extLst>
          </p:cNvPr>
          <p:cNvCxnSpPr>
            <a:cxnSpLocks/>
            <a:stCxn id="69" idx="3"/>
            <a:endCxn id="46" idx="1"/>
          </p:cNvCxnSpPr>
          <p:nvPr/>
        </p:nvCxnSpPr>
        <p:spPr>
          <a:xfrm>
            <a:off x="6315430" y="2834425"/>
            <a:ext cx="2052280" cy="2948798"/>
          </a:xfrm>
          <a:prstGeom prst="bentConnector3">
            <a:avLst>
              <a:gd name="adj1" fmla="val 42251"/>
            </a:avLst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8B83C57-FE5E-23C0-EBEE-9DA6327FFB44}"/>
              </a:ext>
            </a:extLst>
          </p:cNvPr>
          <p:cNvSpPr txBox="1"/>
          <p:nvPr/>
        </p:nvSpPr>
        <p:spPr>
          <a:xfrm>
            <a:off x="7243200" y="2969192"/>
            <a:ext cx="1413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rgbClr val="0070C0"/>
                </a:solidFill>
              </a:rPr>
              <a:t>母分散が</a:t>
            </a:r>
            <a:endParaRPr lang="en-US" altLang="ja-JP" sz="1600" b="1" dirty="0">
              <a:solidFill>
                <a:srgbClr val="0070C0"/>
              </a:solidFill>
            </a:endParaRPr>
          </a:p>
          <a:p>
            <a:r>
              <a:rPr kumimoji="1" lang="ja-JP" altLang="en-US" sz="1600" b="1" dirty="0">
                <a:solidFill>
                  <a:srgbClr val="0070C0"/>
                </a:solidFill>
              </a:rPr>
              <a:t>等しいと</a:t>
            </a:r>
            <a:endParaRPr kumimoji="1" lang="en-US" altLang="ja-JP" sz="1600" b="1" dirty="0">
              <a:solidFill>
                <a:srgbClr val="0070C0"/>
              </a:solidFill>
            </a:endParaRPr>
          </a:p>
          <a:p>
            <a:r>
              <a:rPr lang="ja-JP" altLang="en-US" sz="1600" b="1" dirty="0">
                <a:solidFill>
                  <a:srgbClr val="0070C0"/>
                </a:solidFill>
              </a:rPr>
              <a:t>考えられる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867953C-B899-6846-8C17-5858F77308A1}"/>
              </a:ext>
            </a:extLst>
          </p:cNvPr>
          <p:cNvSpPr txBox="1"/>
          <p:nvPr/>
        </p:nvSpPr>
        <p:spPr>
          <a:xfrm>
            <a:off x="7220322" y="4929033"/>
            <a:ext cx="1413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rgbClr val="0070C0"/>
                </a:solidFill>
              </a:rPr>
              <a:t>母分散が</a:t>
            </a:r>
            <a:endParaRPr lang="en-US" altLang="ja-JP" sz="1600" b="1" dirty="0">
              <a:solidFill>
                <a:srgbClr val="0070C0"/>
              </a:solidFill>
            </a:endParaRPr>
          </a:p>
          <a:p>
            <a:r>
              <a:rPr kumimoji="1" lang="ja-JP" altLang="en-US" sz="1600" b="1" dirty="0">
                <a:solidFill>
                  <a:srgbClr val="0070C0"/>
                </a:solidFill>
              </a:rPr>
              <a:t>等しいか</a:t>
            </a:r>
            <a:endParaRPr kumimoji="1" lang="en-US" altLang="ja-JP" sz="1600" b="1" dirty="0">
              <a:solidFill>
                <a:srgbClr val="0070C0"/>
              </a:solidFill>
            </a:endParaRPr>
          </a:p>
          <a:p>
            <a:r>
              <a:rPr kumimoji="1" lang="ja-JP" altLang="en-US" sz="1600" b="1" dirty="0">
                <a:solidFill>
                  <a:srgbClr val="FF0000"/>
                </a:solidFill>
              </a:rPr>
              <a:t>分からない</a:t>
            </a:r>
          </a:p>
        </p:txBody>
      </p:sp>
    </p:spTree>
    <p:extLst>
      <p:ext uri="{BB962C8B-B14F-4D97-AF65-F5344CB8AC3E}">
        <p14:creationId xmlns:p14="http://schemas.microsoft.com/office/powerpoint/2010/main" val="2072776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フローチャート: 代替処理 21">
            <a:extLst>
              <a:ext uri="{FF2B5EF4-FFF2-40B4-BE49-F238E27FC236}">
                <a16:creationId xmlns:a16="http://schemas.microsoft.com/office/drawing/2014/main" id="{C239C3FC-BA61-BAB5-CC17-7FDEFF5B8B5A}"/>
              </a:ext>
            </a:extLst>
          </p:cNvPr>
          <p:cNvSpPr/>
          <p:nvPr/>
        </p:nvSpPr>
        <p:spPr>
          <a:xfrm>
            <a:off x="5004021" y="3794977"/>
            <a:ext cx="1934818" cy="1280580"/>
          </a:xfrm>
          <a:prstGeom prst="flowChartAlternateProcess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600" b="1" i="1" dirty="0">
                <a:solidFill>
                  <a:srgbClr val="FF0000"/>
                </a:solidFill>
              </a:rPr>
              <a:t>t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 </a:t>
            </a:r>
            <a:r>
              <a:rPr lang="ja-JP" altLang="en-US" sz="1600" b="1" dirty="0">
                <a:solidFill>
                  <a:schemeClr val="tx1"/>
                </a:solidFill>
              </a:rPr>
              <a:t>検定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46" name="フローチャート: 代替処理 45">
            <a:extLst>
              <a:ext uri="{FF2B5EF4-FFF2-40B4-BE49-F238E27FC236}">
                <a16:creationId xmlns:a16="http://schemas.microsoft.com/office/drawing/2014/main" id="{C1DBBA9D-48E8-4BE0-70CF-C104FEE36093}"/>
              </a:ext>
            </a:extLst>
          </p:cNvPr>
          <p:cNvSpPr/>
          <p:nvPr/>
        </p:nvSpPr>
        <p:spPr>
          <a:xfrm>
            <a:off x="8367710" y="5042758"/>
            <a:ext cx="2990677" cy="1480930"/>
          </a:xfrm>
          <a:prstGeom prst="flowChartAlternateProcess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600" b="1" i="1" dirty="0">
                <a:solidFill>
                  <a:srgbClr val="FF0000"/>
                </a:solidFill>
              </a:rPr>
              <a:t>t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 </a:t>
            </a:r>
            <a:r>
              <a:rPr lang="ja-JP" altLang="en-US" sz="1600" b="1" dirty="0">
                <a:solidFill>
                  <a:schemeClr val="tx1"/>
                </a:solidFill>
              </a:rPr>
              <a:t>検定</a:t>
            </a:r>
            <a:r>
              <a:rPr kumimoji="1" lang="en-US" altLang="ja-JP" sz="1600" b="1" dirty="0"/>
              <a:t>(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ウェルチ</a:t>
            </a:r>
            <a:r>
              <a:rPr kumimoji="1" lang="ja-JP" altLang="en-US" sz="1600" b="1" dirty="0"/>
              <a:t>型</a:t>
            </a:r>
            <a:r>
              <a:rPr kumimoji="1" lang="en-US" altLang="ja-JP" sz="1600" b="1" dirty="0"/>
              <a:t>)</a:t>
            </a:r>
            <a:endParaRPr kumimoji="1" lang="ja-JP" altLang="en-US" sz="1600" b="1" dirty="0"/>
          </a:p>
        </p:txBody>
      </p:sp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E5DA930B-37A3-CCB5-42DF-8AE1F4602CF8}"/>
              </a:ext>
            </a:extLst>
          </p:cNvPr>
          <p:cNvSpPr/>
          <p:nvPr/>
        </p:nvSpPr>
        <p:spPr>
          <a:xfrm>
            <a:off x="253602" y="3673601"/>
            <a:ext cx="1008906" cy="44212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二標本</a:t>
            </a:r>
            <a:endParaRPr kumimoji="1" lang="ja-JP" altLang="en-US" sz="1600" b="1" dirty="0"/>
          </a:p>
        </p:txBody>
      </p:sp>
      <p:sp>
        <p:nvSpPr>
          <p:cNvPr id="41" name="フローチャート: 代替処理 40">
            <a:extLst>
              <a:ext uri="{FF2B5EF4-FFF2-40B4-BE49-F238E27FC236}">
                <a16:creationId xmlns:a16="http://schemas.microsoft.com/office/drawing/2014/main" id="{4AD2E36F-C14F-C380-D7E8-E44991607985}"/>
              </a:ext>
            </a:extLst>
          </p:cNvPr>
          <p:cNvSpPr/>
          <p:nvPr/>
        </p:nvSpPr>
        <p:spPr>
          <a:xfrm>
            <a:off x="8384537" y="2870466"/>
            <a:ext cx="2876978" cy="1909311"/>
          </a:xfrm>
          <a:prstGeom prst="flowChartAlternateProcess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600" b="1" i="1" dirty="0">
                <a:solidFill>
                  <a:srgbClr val="FF0000"/>
                </a:solidFill>
              </a:rPr>
              <a:t>t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 </a:t>
            </a:r>
            <a:r>
              <a:rPr lang="ja-JP" altLang="en-US" sz="1600" b="1" dirty="0">
                <a:solidFill>
                  <a:schemeClr val="tx1"/>
                </a:solidFill>
              </a:rPr>
              <a:t>検定</a:t>
            </a:r>
            <a:r>
              <a:rPr kumimoji="1" lang="en-US" altLang="ja-JP" sz="1600" b="1" dirty="0"/>
              <a:t>(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一般</a:t>
            </a:r>
            <a:r>
              <a:rPr kumimoji="1" lang="ja-JP" altLang="en-US" sz="1600" b="1" dirty="0"/>
              <a:t>型</a:t>
            </a:r>
            <a:r>
              <a:rPr kumimoji="1" lang="en-US" altLang="ja-JP" sz="1600" b="1" dirty="0"/>
              <a:t>)</a:t>
            </a:r>
            <a:endParaRPr kumimoji="1" lang="ja-JP" altLang="en-US" sz="1600" b="1" dirty="0">
              <a:solidFill>
                <a:schemeClr val="tx1"/>
              </a:solidFill>
            </a:endParaRPr>
          </a:p>
          <a:p>
            <a:pPr algn="ctr"/>
            <a:endParaRPr kumimoji="1" lang="ja-JP" altLang="en-US" sz="1600" b="1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3D94AA1-C99E-EF72-28A7-D3419920D901}"/>
              </a:ext>
            </a:extLst>
          </p:cNvPr>
          <p:cNvSpPr txBox="1"/>
          <p:nvPr/>
        </p:nvSpPr>
        <p:spPr>
          <a:xfrm>
            <a:off x="650298" y="618904"/>
            <a:ext cx="6346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計量値の検定・推定フロー（二標本）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2367955-3968-F284-A0FE-05D3388F7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739" y="4163740"/>
            <a:ext cx="1467055" cy="838317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FA15E02A-03BE-E0CE-A96B-FC327F5E6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090" y="3336486"/>
            <a:ext cx="2470661" cy="723349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BDA4CF20-C5F7-C458-64E8-919539C5B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9227" y="5504127"/>
            <a:ext cx="1982166" cy="836079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5FB72248-B93F-82C7-7B7A-4F6817DDF3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1944" y="4103931"/>
            <a:ext cx="2029135" cy="554254"/>
          </a:xfrm>
          <a:prstGeom prst="rect">
            <a:avLst/>
          </a:prstGeom>
        </p:spPr>
      </p:pic>
      <p:cxnSp>
        <p:nvCxnSpPr>
          <p:cNvPr id="4" name="コネクタ: カギ線 3">
            <a:extLst>
              <a:ext uri="{FF2B5EF4-FFF2-40B4-BE49-F238E27FC236}">
                <a16:creationId xmlns:a16="http://schemas.microsoft.com/office/drawing/2014/main" id="{A09509F5-08F5-5C00-AA55-B1F03AD42B6D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1262508" y="2984794"/>
            <a:ext cx="458284" cy="90987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E129BCE9-F997-ACB7-690C-3F1CFB631153}"/>
              </a:ext>
            </a:extLst>
          </p:cNvPr>
          <p:cNvSpPr/>
          <p:nvPr/>
        </p:nvSpPr>
        <p:spPr>
          <a:xfrm>
            <a:off x="1720792" y="2763730"/>
            <a:ext cx="1339154" cy="44212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母平均の差</a:t>
            </a:r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2AFD011F-AAF7-51F4-BEF5-374EA8BB96DC}"/>
              </a:ext>
            </a:extLst>
          </p:cNvPr>
          <p:cNvSpPr/>
          <p:nvPr/>
        </p:nvSpPr>
        <p:spPr>
          <a:xfrm>
            <a:off x="1722351" y="5601644"/>
            <a:ext cx="1339154" cy="44212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母分散の比</a:t>
            </a: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1853CC80-66D6-4EFE-08C7-DD8A212C498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1262508" y="3894665"/>
            <a:ext cx="459843" cy="1928043"/>
          </a:xfrm>
          <a:prstGeom prst="bentConnector3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ローチャート: 代替処理 18">
            <a:extLst>
              <a:ext uri="{FF2B5EF4-FFF2-40B4-BE49-F238E27FC236}">
                <a16:creationId xmlns:a16="http://schemas.microsoft.com/office/drawing/2014/main" id="{AC0B6266-7D4D-A321-E5D9-6BE46EF92263}"/>
              </a:ext>
            </a:extLst>
          </p:cNvPr>
          <p:cNvSpPr/>
          <p:nvPr/>
        </p:nvSpPr>
        <p:spPr>
          <a:xfrm>
            <a:off x="3421625" y="5277124"/>
            <a:ext cx="3349170" cy="1091167"/>
          </a:xfrm>
          <a:prstGeom prst="flowChartAlternateProcess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600" b="1" i="1" dirty="0">
                <a:solidFill>
                  <a:srgbClr val="FF0000"/>
                </a:solidFill>
              </a:rPr>
              <a:t>F </a:t>
            </a:r>
            <a:r>
              <a:rPr kumimoji="1" lang="ja-JP" altLang="en-US" sz="1600" b="1" dirty="0"/>
              <a:t>検定</a:t>
            </a:r>
            <a:endParaRPr kumimoji="1" lang="en-US" altLang="ja-JP" sz="1600" b="1" dirty="0"/>
          </a:p>
          <a:p>
            <a:pPr algn="ctr"/>
            <a:endParaRPr lang="en-US" altLang="ja-JP" sz="600" b="1" dirty="0"/>
          </a:p>
          <a:p>
            <a:pPr algn="ctr"/>
            <a:r>
              <a:rPr lang="en-US" altLang="ja-JP" sz="1600" b="1" i="1" dirty="0"/>
              <a:t>F</a:t>
            </a:r>
            <a:r>
              <a:rPr lang="en-US" altLang="ja-JP" sz="1600" b="1" i="1" baseline="-25000" dirty="0"/>
              <a:t>0</a:t>
            </a:r>
            <a:r>
              <a:rPr lang="en-US" altLang="ja-JP" sz="1600" b="1" dirty="0"/>
              <a:t> = </a:t>
            </a:r>
            <a:r>
              <a:rPr lang="en-US" altLang="ja-JP" sz="1600" b="1" i="1" dirty="0"/>
              <a:t>V</a:t>
            </a:r>
            <a:r>
              <a:rPr lang="en-US" altLang="ja-JP" sz="1600" b="1" i="1" baseline="-25000" dirty="0"/>
              <a:t>A</a:t>
            </a:r>
            <a:r>
              <a:rPr lang="en-US" altLang="ja-JP" sz="1600" b="1" dirty="0"/>
              <a:t> / </a:t>
            </a:r>
            <a:r>
              <a:rPr lang="en-US" altLang="ja-JP" sz="1600" b="1" i="1" dirty="0"/>
              <a:t>V</a:t>
            </a:r>
            <a:r>
              <a:rPr lang="en-US" altLang="ja-JP" sz="1600" b="1" i="1" baseline="-25000" dirty="0"/>
              <a:t>B</a:t>
            </a:r>
            <a:r>
              <a:rPr lang="ja-JP" altLang="en-US" sz="1600" b="1" i="1" baseline="-25000" dirty="0"/>
              <a:t>　</a:t>
            </a:r>
            <a:r>
              <a:rPr kumimoji="1" lang="en-US" altLang="ja-JP" sz="1600" b="1" dirty="0"/>
              <a:t>(</a:t>
            </a:r>
            <a:r>
              <a:rPr lang="en-US" altLang="ja-JP" sz="1600" b="1" i="1" dirty="0"/>
              <a:t>V</a:t>
            </a:r>
            <a:r>
              <a:rPr lang="en-US" altLang="ja-JP" sz="1600" b="1" i="1" baseline="-25000" dirty="0"/>
              <a:t>A</a:t>
            </a:r>
            <a:r>
              <a:rPr lang="en-US" altLang="ja-JP" sz="1600" b="1" dirty="0"/>
              <a:t> </a:t>
            </a:r>
            <a:r>
              <a:rPr lang="ja-JP" altLang="en-US" sz="1600" b="1" dirty="0"/>
              <a:t>≧</a:t>
            </a:r>
            <a:r>
              <a:rPr lang="en-US" altLang="ja-JP" sz="1600" b="1" i="1" dirty="0"/>
              <a:t>V</a:t>
            </a:r>
            <a:r>
              <a:rPr lang="en-US" altLang="ja-JP" sz="1600" b="1" i="1" baseline="-25000" dirty="0"/>
              <a:t>B</a:t>
            </a:r>
            <a:r>
              <a:rPr lang="en-US" altLang="ja-JP" sz="1600" b="1" i="1" dirty="0"/>
              <a:t> </a:t>
            </a:r>
            <a:r>
              <a:rPr lang="ja-JP" altLang="en-US" sz="1600" b="1" dirty="0"/>
              <a:t>の場合</a:t>
            </a:r>
            <a:r>
              <a:rPr lang="en-US" altLang="ja-JP" sz="1600" b="1" dirty="0"/>
              <a:t>)</a:t>
            </a:r>
          </a:p>
          <a:p>
            <a:pPr algn="ctr"/>
            <a:r>
              <a:rPr lang="en-US" altLang="ja-JP" sz="1600" b="1" i="1" dirty="0"/>
              <a:t>F</a:t>
            </a:r>
            <a:r>
              <a:rPr lang="en-US" altLang="ja-JP" sz="1600" b="1" i="1" baseline="-25000" dirty="0"/>
              <a:t>0</a:t>
            </a:r>
            <a:r>
              <a:rPr lang="en-US" altLang="ja-JP" sz="1600" b="1" dirty="0"/>
              <a:t> = </a:t>
            </a:r>
            <a:r>
              <a:rPr lang="en-US" altLang="ja-JP" sz="1600" b="1" i="1" dirty="0"/>
              <a:t>V</a:t>
            </a:r>
            <a:r>
              <a:rPr lang="en-US" altLang="ja-JP" sz="1600" b="1" i="1" baseline="-25000" dirty="0"/>
              <a:t>B</a:t>
            </a:r>
            <a:r>
              <a:rPr lang="en-US" altLang="ja-JP" sz="1600" b="1" dirty="0"/>
              <a:t> / </a:t>
            </a:r>
            <a:r>
              <a:rPr lang="en-US" altLang="ja-JP" sz="1600" b="1" i="1" dirty="0"/>
              <a:t>V</a:t>
            </a:r>
            <a:r>
              <a:rPr lang="en-US" altLang="ja-JP" sz="1600" b="1" i="1" baseline="-25000" dirty="0"/>
              <a:t>A</a:t>
            </a:r>
            <a:r>
              <a:rPr lang="ja-JP" altLang="en-US" sz="1600" b="1" i="1" baseline="-25000" dirty="0"/>
              <a:t>　</a:t>
            </a:r>
            <a:r>
              <a:rPr kumimoji="1" lang="en-US" altLang="ja-JP" sz="1600" b="1" dirty="0"/>
              <a:t>(</a:t>
            </a:r>
            <a:r>
              <a:rPr lang="en-US" altLang="ja-JP" sz="1600" b="1" i="1" dirty="0"/>
              <a:t>V</a:t>
            </a:r>
            <a:r>
              <a:rPr lang="en-US" altLang="ja-JP" sz="1600" b="1" i="1" baseline="-25000" dirty="0"/>
              <a:t>A</a:t>
            </a:r>
            <a:r>
              <a:rPr lang="en-US" altLang="ja-JP" sz="1600" b="1" dirty="0"/>
              <a:t> </a:t>
            </a:r>
            <a:r>
              <a:rPr lang="ja-JP" altLang="en-US" sz="1600" b="1" dirty="0"/>
              <a:t>＜</a:t>
            </a:r>
            <a:r>
              <a:rPr lang="en-US" altLang="ja-JP" sz="1600" b="1" i="1" dirty="0"/>
              <a:t>V</a:t>
            </a:r>
            <a:r>
              <a:rPr lang="en-US" altLang="ja-JP" sz="1600" b="1" i="1" baseline="-25000" dirty="0"/>
              <a:t>B</a:t>
            </a:r>
            <a:r>
              <a:rPr lang="en-US" altLang="ja-JP" sz="1600" b="1" i="1" dirty="0"/>
              <a:t> </a:t>
            </a:r>
            <a:r>
              <a:rPr lang="ja-JP" altLang="en-US" sz="1600" b="1" dirty="0"/>
              <a:t>の場合</a:t>
            </a:r>
            <a:r>
              <a:rPr lang="en-US" altLang="ja-JP" sz="1600" b="1" dirty="0"/>
              <a:t>)</a:t>
            </a:r>
            <a:endParaRPr kumimoji="1" lang="ja-JP" altLang="en-US" sz="1600" b="1" baseline="-25000" dirty="0"/>
          </a:p>
          <a:p>
            <a:pPr algn="ctr"/>
            <a:endParaRPr kumimoji="1" lang="ja-JP" altLang="en-US" sz="1600" b="1" baseline="-25000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BDE6C02-2F7A-A47E-6F82-8889BF13B3D8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3061505" y="5822708"/>
            <a:ext cx="360120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フローチャート: 代替処理 33">
            <a:extLst>
              <a:ext uri="{FF2B5EF4-FFF2-40B4-BE49-F238E27FC236}">
                <a16:creationId xmlns:a16="http://schemas.microsoft.com/office/drawing/2014/main" id="{ADA7304D-CEAB-F93E-B00B-8286B845C3FA}"/>
              </a:ext>
            </a:extLst>
          </p:cNvPr>
          <p:cNvSpPr/>
          <p:nvPr/>
        </p:nvSpPr>
        <p:spPr>
          <a:xfrm>
            <a:off x="3421625" y="2060476"/>
            <a:ext cx="1311409" cy="52322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独立な</a:t>
            </a:r>
            <a:endParaRPr kumimoji="1" lang="en-US" altLang="ja-JP" sz="1600" b="1" dirty="0"/>
          </a:p>
          <a:p>
            <a:pPr algn="ctr"/>
            <a:r>
              <a:rPr kumimoji="1" lang="en-US" altLang="ja-JP" sz="1600" b="1" dirty="0"/>
              <a:t>2</a:t>
            </a:r>
            <a:r>
              <a:rPr kumimoji="1" lang="ja-JP" altLang="en-US" sz="1600" b="1" dirty="0"/>
              <a:t>つの群</a:t>
            </a:r>
          </a:p>
        </p:txBody>
      </p:sp>
      <p:sp>
        <p:nvSpPr>
          <p:cNvPr id="36" name="フローチャート: 代替処理 35">
            <a:extLst>
              <a:ext uri="{FF2B5EF4-FFF2-40B4-BE49-F238E27FC236}">
                <a16:creationId xmlns:a16="http://schemas.microsoft.com/office/drawing/2014/main" id="{667A5C13-DE50-784A-1470-D09E617658E3}"/>
              </a:ext>
            </a:extLst>
          </p:cNvPr>
          <p:cNvSpPr/>
          <p:nvPr/>
        </p:nvSpPr>
        <p:spPr>
          <a:xfrm>
            <a:off x="3421624" y="4175952"/>
            <a:ext cx="1311409" cy="52322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対応のある</a:t>
            </a:r>
            <a:endParaRPr kumimoji="1" lang="en-US" altLang="ja-JP" sz="1600" b="1" dirty="0"/>
          </a:p>
          <a:p>
            <a:pPr algn="ctr"/>
            <a:r>
              <a:rPr kumimoji="1" lang="en-US" altLang="ja-JP" sz="1600" b="1" dirty="0"/>
              <a:t>2</a:t>
            </a:r>
            <a:r>
              <a:rPr kumimoji="1" lang="ja-JP" altLang="en-US" sz="1600" b="1" dirty="0"/>
              <a:t>つの群</a:t>
            </a:r>
          </a:p>
        </p:txBody>
      </p: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3E2CC3CD-F3CA-C81A-8AD2-86074D419AE4}"/>
              </a:ext>
            </a:extLst>
          </p:cNvPr>
          <p:cNvCxnSpPr>
            <a:cxnSpLocks/>
            <a:stCxn id="9" idx="3"/>
            <a:endCxn id="34" idx="1"/>
          </p:cNvCxnSpPr>
          <p:nvPr/>
        </p:nvCxnSpPr>
        <p:spPr>
          <a:xfrm flipV="1">
            <a:off x="3059946" y="2322086"/>
            <a:ext cx="361679" cy="66270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9662DF63-FF1D-AA9E-F2AF-F869BE6642BB}"/>
              </a:ext>
            </a:extLst>
          </p:cNvPr>
          <p:cNvCxnSpPr>
            <a:cxnSpLocks/>
            <a:stCxn id="9" idx="3"/>
            <a:endCxn id="36" idx="1"/>
          </p:cNvCxnSpPr>
          <p:nvPr/>
        </p:nvCxnSpPr>
        <p:spPr>
          <a:xfrm>
            <a:off x="3059946" y="2984794"/>
            <a:ext cx="361678" cy="1452768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87E0F9FA-FBB2-A822-9B49-7DCCBB5E1D63}"/>
              </a:ext>
            </a:extLst>
          </p:cNvPr>
          <p:cNvCxnSpPr>
            <a:cxnSpLocks/>
            <a:stCxn id="36" idx="3"/>
            <a:endCxn id="22" idx="1"/>
          </p:cNvCxnSpPr>
          <p:nvPr/>
        </p:nvCxnSpPr>
        <p:spPr>
          <a:xfrm flipV="1">
            <a:off x="4733033" y="4435267"/>
            <a:ext cx="270988" cy="22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フローチャート: 代替処理 65">
            <a:extLst>
              <a:ext uri="{FF2B5EF4-FFF2-40B4-BE49-F238E27FC236}">
                <a16:creationId xmlns:a16="http://schemas.microsoft.com/office/drawing/2014/main" id="{9E1621BE-67BF-E652-863D-9D5CF30DD7D3}"/>
              </a:ext>
            </a:extLst>
          </p:cNvPr>
          <p:cNvSpPr/>
          <p:nvPr/>
        </p:nvSpPr>
        <p:spPr>
          <a:xfrm>
            <a:off x="5004021" y="1662979"/>
            <a:ext cx="1311409" cy="46462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母分散</a:t>
            </a:r>
            <a:r>
              <a:rPr lang="ja-JP" altLang="en-US" sz="1600" b="1" dirty="0"/>
              <a:t>既知</a:t>
            </a:r>
            <a:endParaRPr kumimoji="1" lang="en-US" altLang="ja-JP" sz="1600" b="1" dirty="0"/>
          </a:p>
        </p:txBody>
      </p:sp>
      <p:sp>
        <p:nvSpPr>
          <p:cNvPr id="69" name="フローチャート: 代替処理 68">
            <a:extLst>
              <a:ext uri="{FF2B5EF4-FFF2-40B4-BE49-F238E27FC236}">
                <a16:creationId xmlns:a16="http://schemas.microsoft.com/office/drawing/2014/main" id="{40BFB0C9-658C-CB8C-1782-F211867E37A2}"/>
              </a:ext>
            </a:extLst>
          </p:cNvPr>
          <p:cNvSpPr/>
          <p:nvPr/>
        </p:nvSpPr>
        <p:spPr>
          <a:xfrm>
            <a:off x="5004021" y="2602112"/>
            <a:ext cx="1311409" cy="464625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母分散未知</a:t>
            </a:r>
            <a:endParaRPr kumimoji="1" lang="en-US" altLang="ja-JP" sz="1600" b="1" dirty="0"/>
          </a:p>
        </p:txBody>
      </p:sp>
      <p:cxnSp>
        <p:nvCxnSpPr>
          <p:cNvPr id="70" name="コネクタ: カギ線 69">
            <a:extLst>
              <a:ext uri="{FF2B5EF4-FFF2-40B4-BE49-F238E27FC236}">
                <a16:creationId xmlns:a16="http://schemas.microsoft.com/office/drawing/2014/main" id="{AEA4626E-6DBA-D582-1002-7D866FCADBA1}"/>
              </a:ext>
            </a:extLst>
          </p:cNvPr>
          <p:cNvCxnSpPr>
            <a:cxnSpLocks/>
            <a:stCxn id="34" idx="3"/>
            <a:endCxn id="66" idx="1"/>
          </p:cNvCxnSpPr>
          <p:nvPr/>
        </p:nvCxnSpPr>
        <p:spPr>
          <a:xfrm flipV="1">
            <a:off x="4733034" y="1895292"/>
            <a:ext cx="270987" cy="42679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DDFCF4F9-9705-84A8-6F3E-4574B5F571FB}"/>
              </a:ext>
            </a:extLst>
          </p:cNvPr>
          <p:cNvCxnSpPr>
            <a:cxnSpLocks/>
            <a:stCxn id="34" idx="3"/>
            <a:endCxn id="69" idx="1"/>
          </p:cNvCxnSpPr>
          <p:nvPr/>
        </p:nvCxnSpPr>
        <p:spPr>
          <a:xfrm>
            <a:off x="4733034" y="2322086"/>
            <a:ext cx="270987" cy="51233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フローチャート: 代替処理 78">
            <a:extLst>
              <a:ext uri="{FF2B5EF4-FFF2-40B4-BE49-F238E27FC236}">
                <a16:creationId xmlns:a16="http://schemas.microsoft.com/office/drawing/2014/main" id="{0CEC6BC4-A871-1E05-7A2D-88FC67C441A2}"/>
              </a:ext>
            </a:extLst>
          </p:cNvPr>
          <p:cNvSpPr/>
          <p:nvPr/>
        </p:nvSpPr>
        <p:spPr>
          <a:xfrm>
            <a:off x="8367710" y="1118303"/>
            <a:ext cx="2876978" cy="1553978"/>
          </a:xfrm>
          <a:prstGeom prst="flowChartAlternateProcess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>
                <a:solidFill>
                  <a:srgbClr val="FF0000"/>
                </a:solidFill>
              </a:rPr>
              <a:t>標準正規分布</a:t>
            </a:r>
            <a:endParaRPr kumimoji="1" lang="ja-JP" altLang="en-US" sz="1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41A20ED4-E5D3-57D2-1E52-F70DDE7666D7}"/>
                  </a:ext>
                </a:extLst>
              </p:cNvPr>
              <p:cNvSpPr txBox="1"/>
              <p:nvPr/>
            </p:nvSpPr>
            <p:spPr>
              <a:xfrm>
                <a:off x="8540932" y="1513468"/>
                <a:ext cx="2703756" cy="10940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ja-JP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pt-BR" altLang="ja-JP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ja-JP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pt-BR" altLang="ja-JP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pt-BR" altLang="ja-JP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600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pt-BR" altLang="ja-JP" sz="1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pt-BR" altLang="ja-JP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600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altLang="ja-JP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16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ja-JP" sz="16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16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ja-JP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altLang="ja-JP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pt-BR" altLang="ja-JP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altLang="ja-JP" sz="1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ja-JP" altLang="pt-BR" sz="1600" b="1" i="1" smtClean="0">
                                          <a:latin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  <m:sub>
                                      <m:r>
                                        <a:rPr lang="en-US" altLang="ja-JP" sz="1600" b="1" i="1" smtClean="0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sub>
                                    <m:sup>
                                      <m:r>
                                        <a:rPr lang="en-US" altLang="ja-JP" sz="16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altLang="ja-JP" sz="1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6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altLang="ja-JP" sz="1600" b="1" i="1" smtClean="0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ja-JP" sz="16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altLang="ja-JP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altLang="ja-JP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ja-JP" altLang="pt-BR" sz="1600" b="1" i="1">
                                          <a:latin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  <m:sub>
                                      <m:r>
                                        <a:rPr lang="en-US" altLang="ja-JP" sz="1600" b="1" i="1" smtClean="0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sub>
                                    <m:sup>
                                      <m:r>
                                        <a:rPr lang="en-US" altLang="ja-JP" sz="16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altLang="ja-JP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600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altLang="ja-JP" sz="1600" b="1" i="1" smtClean="0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ja-JP" altLang="en-US" sz="1600" b="1" dirty="0"/>
              </a:p>
            </p:txBody>
          </p:sp>
        </mc:Choice>
        <mc:Fallback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41A20ED4-E5D3-57D2-1E52-F70DDE766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0932" y="1513468"/>
                <a:ext cx="2703756" cy="10940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46FA87CE-0126-51B9-A347-9E2921A2964C}"/>
              </a:ext>
            </a:extLst>
          </p:cNvPr>
          <p:cNvCxnSpPr>
            <a:cxnSpLocks/>
            <a:stCxn id="66" idx="3"/>
            <a:endCxn id="79" idx="1"/>
          </p:cNvCxnSpPr>
          <p:nvPr/>
        </p:nvCxnSpPr>
        <p:spPr>
          <a:xfrm>
            <a:off x="6315430" y="1895292"/>
            <a:ext cx="20522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コネクタ: カギ線 94">
            <a:extLst>
              <a:ext uri="{FF2B5EF4-FFF2-40B4-BE49-F238E27FC236}">
                <a16:creationId xmlns:a16="http://schemas.microsoft.com/office/drawing/2014/main" id="{063CAE9C-A9EA-BBB9-56E8-420C1543ABFA}"/>
              </a:ext>
            </a:extLst>
          </p:cNvPr>
          <p:cNvCxnSpPr>
            <a:cxnSpLocks/>
            <a:stCxn id="69" idx="3"/>
            <a:endCxn id="41" idx="1"/>
          </p:cNvCxnSpPr>
          <p:nvPr/>
        </p:nvCxnSpPr>
        <p:spPr>
          <a:xfrm>
            <a:off x="6315430" y="2834425"/>
            <a:ext cx="2069107" cy="990697"/>
          </a:xfrm>
          <a:prstGeom prst="bentConnector3">
            <a:avLst>
              <a:gd name="adj1" fmla="val 41834"/>
            </a:avLst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コネクタ: カギ線 98">
            <a:extLst>
              <a:ext uri="{FF2B5EF4-FFF2-40B4-BE49-F238E27FC236}">
                <a16:creationId xmlns:a16="http://schemas.microsoft.com/office/drawing/2014/main" id="{59BD6958-E367-87B5-213B-A710B3D6D582}"/>
              </a:ext>
            </a:extLst>
          </p:cNvPr>
          <p:cNvCxnSpPr>
            <a:cxnSpLocks/>
            <a:stCxn id="69" idx="3"/>
            <a:endCxn id="46" idx="1"/>
          </p:cNvCxnSpPr>
          <p:nvPr/>
        </p:nvCxnSpPr>
        <p:spPr>
          <a:xfrm>
            <a:off x="6315430" y="2834425"/>
            <a:ext cx="2052280" cy="2948798"/>
          </a:xfrm>
          <a:prstGeom prst="bentConnector3">
            <a:avLst>
              <a:gd name="adj1" fmla="val 42251"/>
            </a:avLst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8B83C57-FE5E-23C0-EBEE-9DA6327FFB44}"/>
              </a:ext>
            </a:extLst>
          </p:cNvPr>
          <p:cNvSpPr txBox="1"/>
          <p:nvPr/>
        </p:nvSpPr>
        <p:spPr>
          <a:xfrm>
            <a:off x="7243200" y="2969192"/>
            <a:ext cx="1413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rgbClr val="0070C0"/>
                </a:solidFill>
              </a:rPr>
              <a:t>母分散が</a:t>
            </a:r>
            <a:endParaRPr lang="en-US" altLang="ja-JP" sz="1600" b="1" dirty="0">
              <a:solidFill>
                <a:srgbClr val="0070C0"/>
              </a:solidFill>
            </a:endParaRPr>
          </a:p>
          <a:p>
            <a:r>
              <a:rPr kumimoji="1" lang="ja-JP" altLang="en-US" sz="1600" b="1" dirty="0">
                <a:solidFill>
                  <a:srgbClr val="0070C0"/>
                </a:solidFill>
              </a:rPr>
              <a:t>等しいと</a:t>
            </a:r>
            <a:endParaRPr kumimoji="1" lang="en-US" altLang="ja-JP" sz="1600" b="1" dirty="0">
              <a:solidFill>
                <a:srgbClr val="0070C0"/>
              </a:solidFill>
            </a:endParaRPr>
          </a:p>
          <a:p>
            <a:r>
              <a:rPr lang="ja-JP" altLang="en-US" sz="1600" b="1" dirty="0">
                <a:solidFill>
                  <a:srgbClr val="0070C0"/>
                </a:solidFill>
              </a:rPr>
              <a:t>考えられる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867953C-B899-6846-8C17-5858F77308A1}"/>
              </a:ext>
            </a:extLst>
          </p:cNvPr>
          <p:cNvSpPr txBox="1"/>
          <p:nvPr/>
        </p:nvSpPr>
        <p:spPr>
          <a:xfrm>
            <a:off x="7220322" y="4929033"/>
            <a:ext cx="1413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rgbClr val="0070C0"/>
                </a:solidFill>
              </a:rPr>
              <a:t>母分散が</a:t>
            </a:r>
            <a:endParaRPr lang="en-US" altLang="ja-JP" sz="1600" b="1" dirty="0">
              <a:solidFill>
                <a:srgbClr val="0070C0"/>
              </a:solidFill>
            </a:endParaRPr>
          </a:p>
          <a:p>
            <a:r>
              <a:rPr kumimoji="1" lang="ja-JP" altLang="en-US" sz="1600" b="1" dirty="0">
                <a:solidFill>
                  <a:srgbClr val="0070C0"/>
                </a:solidFill>
              </a:rPr>
              <a:t>等しいか</a:t>
            </a:r>
            <a:endParaRPr kumimoji="1" lang="en-US" altLang="ja-JP" sz="1600" b="1" dirty="0">
              <a:solidFill>
                <a:srgbClr val="0070C0"/>
              </a:solidFill>
            </a:endParaRPr>
          </a:p>
          <a:p>
            <a:r>
              <a:rPr kumimoji="1" lang="ja-JP" altLang="en-US" sz="1600" b="1" dirty="0">
                <a:solidFill>
                  <a:srgbClr val="FF0000"/>
                </a:solidFill>
              </a:rPr>
              <a:t>分からない</a:t>
            </a:r>
          </a:p>
        </p:txBody>
      </p:sp>
    </p:spTree>
    <p:extLst>
      <p:ext uri="{BB962C8B-B14F-4D97-AF65-F5344CB8AC3E}">
        <p14:creationId xmlns:p14="http://schemas.microsoft.com/office/powerpoint/2010/main" val="143007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261212" y="2791069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②検定統計量</a:t>
            </a:r>
            <a:r>
              <a:rPr lang="en-US" altLang="ja-JP" b="1" i="1" dirty="0"/>
              <a:t>u</a:t>
            </a:r>
            <a:r>
              <a:rPr lang="en-US" altLang="ja-JP" b="1" i="1" baseline="-25000" dirty="0"/>
              <a:t>0</a:t>
            </a:r>
            <a:r>
              <a:rPr lang="ja-JP" altLang="en-US" b="1" dirty="0"/>
              <a:t>を求め、判定する</a:t>
            </a:r>
            <a:endParaRPr kumimoji="1" lang="ja-JP" altLang="en-US" b="1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DA35ED0-DAC6-F8E8-E963-4E26CE431090}"/>
              </a:ext>
            </a:extLst>
          </p:cNvPr>
          <p:cNvGrpSpPr/>
          <p:nvPr/>
        </p:nvGrpSpPr>
        <p:grpSpPr>
          <a:xfrm>
            <a:off x="6640740" y="1854860"/>
            <a:ext cx="3004457" cy="2391508"/>
            <a:chOff x="1768510" y="3567165"/>
            <a:chExt cx="3004457" cy="2391508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58120685-40B1-71E2-CF5F-27832BF522D9}"/>
                </a:ext>
              </a:extLst>
            </p:cNvPr>
            <p:cNvCxnSpPr/>
            <p:nvPr/>
          </p:nvCxnSpPr>
          <p:spPr>
            <a:xfrm>
              <a:off x="1768510" y="3567165"/>
              <a:ext cx="0" cy="23915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409A86F2-0583-628A-9679-D4C466B12D00}"/>
                </a:ext>
              </a:extLst>
            </p:cNvPr>
            <p:cNvCxnSpPr>
              <a:cxnSpLocks/>
            </p:cNvCxnSpPr>
            <p:nvPr/>
          </p:nvCxnSpPr>
          <p:spPr>
            <a:xfrm>
              <a:off x="1768510" y="5958673"/>
              <a:ext cx="300445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7C2F4AB-3DFE-BCE5-1A59-806A2CE09361}"/>
              </a:ext>
            </a:extLst>
          </p:cNvPr>
          <p:cNvCxnSpPr/>
          <p:nvPr/>
        </p:nvCxnSpPr>
        <p:spPr>
          <a:xfrm>
            <a:off x="8144061" y="1854860"/>
            <a:ext cx="0" cy="239150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AF5A16C7-1860-F531-0291-01A905C86C88}"/>
              </a:ext>
            </a:extLst>
          </p:cNvPr>
          <p:cNvSpPr/>
          <p:nvPr/>
        </p:nvSpPr>
        <p:spPr>
          <a:xfrm>
            <a:off x="6961185" y="2357277"/>
            <a:ext cx="1176759" cy="1889091"/>
          </a:xfrm>
          <a:custGeom>
            <a:avLst/>
            <a:gdLst>
              <a:gd name="connsiteX0" fmla="*/ 0 w 1185706"/>
              <a:gd name="connsiteY0" fmla="*/ 2100403 h 2100403"/>
              <a:gd name="connsiteX1" fmla="*/ 622998 w 1185706"/>
              <a:gd name="connsiteY1" fmla="*/ 1306583 h 2100403"/>
              <a:gd name="connsiteX2" fmla="*/ 1014884 w 1185706"/>
              <a:gd name="connsiteY2" fmla="*/ 201264 h 2100403"/>
              <a:gd name="connsiteX3" fmla="*/ 1185706 w 1185706"/>
              <a:gd name="connsiteY3" fmla="*/ 297 h 2100403"/>
              <a:gd name="connsiteX4" fmla="*/ 1185706 w 1185706"/>
              <a:gd name="connsiteY4" fmla="*/ 297 h 2100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706" h="2100403">
                <a:moveTo>
                  <a:pt x="0" y="2100403"/>
                </a:moveTo>
                <a:cubicBezTo>
                  <a:pt x="226925" y="1861754"/>
                  <a:pt x="453851" y="1623106"/>
                  <a:pt x="622998" y="1306583"/>
                </a:cubicBezTo>
                <a:cubicBezTo>
                  <a:pt x="792145" y="990060"/>
                  <a:pt x="921099" y="418978"/>
                  <a:pt x="1014884" y="201264"/>
                </a:cubicBezTo>
                <a:cubicBezTo>
                  <a:pt x="1108669" y="-16450"/>
                  <a:pt x="1185706" y="297"/>
                  <a:pt x="1185706" y="297"/>
                </a:cubicBezTo>
                <a:lnTo>
                  <a:pt x="1185706" y="297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6D09FEB9-E765-0A28-26CE-A05B1C336C28}"/>
              </a:ext>
            </a:extLst>
          </p:cNvPr>
          <p:cNvSpPr/>
          <p:nvPr/>
        </p:nvSpPr>
        <p:spPr>
          <a:xfrm flipH="1">
            <a:off x="8142967" y="2357277"/>
            <a:ext cx="1321360" cy="1889091"/>
          </a:xfrm>
          <a:custGeom>
            <a:avLst/>
            <a:gdLst>
              <a:gd name="connsiteX0" fmla="*/ 0 w 1185706"/>
              <a:gd name="connsiteY0" fmla="*/ 2100403 h 2100403"/>
              <a:gd name="connsiteX1" fmla="*/ 622998 w 1185706"/>
              <a:gd name="connsiteY1" fmla="*/ 1306583 h 2100403"/>
              <a:gd name="connsiteX2" fmla="*/ 1014884 w 1185706"/>
              <a:gd name="connsiteY2" fmla="*/ 201264 h 2100403"/>
              <a:gd name="connsiteX3" fmla="*/ 1185706 w 1185706"/>
              <a:gd name="connsiteY3" fmla="*/ 297 h 2100403"/>
              <a:gd name="connsiteX4" fmla="*/ 1185706 w 1185706"/>
              <a:gd name="connsiteY4" fmla="*/ 297 h 2100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706" h="2100403">
                <a:moveTo>
                  <a:pt x="0" y="2100403"/>
                </a:moveTo>
                <a:cubicBezTo>
                  <a:pt x="226925" y="1861754"/>
                  <a:pt x="453851" y="1623106"/>
                  <a:pt x="622998" y="1306583"/>
                </a:cubicBezTo>
                <a:cubicBezTo>
                  <a:pt x="792145" y="990060"/>
                  <a:pt x="921099" y="418978"/>
                  <a:pt x="1014884" y="201264"/>
                </a:cubicBezTo>
                <a:cubicBezTo>
                  <a:pt x="1108669" y="-16450"/>
                  <a:pt x="1185706" y="297"/>
                  <a:pt x="1185706" y="297"/>
                </a:cubicBezTo>
                <a:lnTo>
                  <a:pt x="1185706" y="297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0BAAF71-8136-7A02-079A-C8E8DE549B26}"/>
              </a:ext>
            </a:extLst>
          </p:cNvPr>
          <p:cNvSpPr txBox="1"/>
          <p:nvPr/>
        </p:nvSpPr>
        <p:spPr>
          <a:xfrm>
            <a:off x="8008847" y="4254486"/>
            <a:ext cx="670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1" dirty="0"/>
              <a:t>0</a:t>
            </a:r>
            <a:endParaRPr lang="ja-JP" altLang="en-US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45EA3E9-7EB3-3A56-AF86-67C01D92DC02}"/>
              </a:ext>
            </a:extLst>
          </p:cNvPr>
          <p:cNvSpPr txBox="1"/>
          <p:nvPr/>
        </p:nvSpPr>
        <p:spPr>
          <a:xfrm>
            <a:off x="7587799" y="1478753"/>
            <a:ext cx="11767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dirty="0"/>
              <a:t>N (0,1</a:t>
            </a:r>
            <a:r>
              <a:rPr lang="en-US" altLang="ja-JP" sz="1800" baseline="30000" dirty="0"/>
              <a:t>2</a:t>
            </a:r>
            <a:r>
              <a:rPr lang="en-US" altLang="ja-JP" sz="1800" dirty="0"/>
              <a:t> )</a:t>
            </a:r>
            <a:endParaRPr lang="ja-JP" altLang="en-US" baseline="30000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F6C85CD-7E9A-4587-0E5A-BB86F5DA7C65}"/>
              </a:ext>
            </a:extLst>
          </p:cNvPr>
          <p:cNvCxnSpPr>
            <a:cxnSpLocks/>
          </p:cNvCxnSpPr>
          <p:nvPr/>
        </p:nvCxnSpPr>
        <p:spPr>
          <a:xfrm>
            <a:off x="8146361" y="3086121"/>
            <a:ext cx="3907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F302ED8-E3DC-9DF1-BF12-BC0CE509D490}"/>
              </a:ext>
            </a:extLst>
          </p:cNvPr>
          <p:cNvSpPr txBox="1"/>
          <p:nvPr/>
        </p:nvSpPr>
        <p:spPr>
          <a:xfrm>
            <a:off x="8226633" y="3117157"/>
            <a:ext cx="670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/>
              <a:t>1</a:t>
            </a:r>
            <a:endParaRPr lang="ja-JP" altLang="en-US" b="1" dirty="0"/>
          </a:p>
        </p:txBody>
      </p: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F19F1498-D7AE-A9F5-0AEA-757F90B15E54}"/>
              </a:ext>
            </a:extLst>
          </p:cNvPr>
          <p:cNvSpPr/>
          <p:nvPr/>
        </p:nvSpPr>
        <p:spPr>
          <a:xfrm>
            <a:off x="8722387" y="3437017"/>
            <a:ext cx="735496" cy="805069"/>
          </a:xfrm>
          <a:custGeom>
            <a:avLst/>
            <a:gdLst>
              <a:gd name="connsiteX0" fmla="*/ 0 w 735496"/>
              <a:gd name="connsiteY0" fmla="*/ 0 h 805069"/>
              <a:gd name="connsiteX1" fmla="*/ 19879 w 735496"/>
              <a:gd name="connsiteY1" fmla="*/ 805069 h 805069"/>
              <a:gd name="connsiteX2" fmla="*/ 735496 w 735496"/>
              <a:gd name="connsiteY2" fmla="*/ 805069 h 805069"/>
              <a:gd name="connsiteX3" fmla="*/ 576470 w 735496"/>
              <a:gd name="connsiteY3" fmla="*/ 675860 h 805069"/>
              <a:gd name="connsiteX4" fmla="*/ 447261 w 735496"/>
              <a:gd name="connsiteY4" fmla="*/ 566530 h 805069"/>
              <a:gd name="connsiteX5" fmla="*/ 347870 w 735496"/>
              <a:gd name="connsiteY5" fmla="*/ 447260 h 805069"/>
              <a:gd name="connsiteX6" fmla="*/ 278296 w 735496"/>
              <a:gd name="connsiteY6" fmla="*/ 337930 h 805069"/>
              <a:gd name="connsiteX7" fmla="*/ 149087 w 735496"/>
              <a:gd name="connsiteY7" fmla="*/ 228600 h 805069"/>
              <a:gd name="connsiteX8" fmla="*/ 49696 w 735496"/>
              <a:gd name="connsiteY8" fmla="*/ 109330 h 805069"/>
              <a:gd name="connsiteX9" fmla="*/ 0 w 735496"/>
              <a:gd name="connsiteY9" fmla="*/ 0 h 80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5496" h="805069">
                <a:moveTo>
                  <a:pt x="0" y="0"/>
                </a:moveTo>
                <a:lnTo>
                  <a:pt x="19879" y="805069"/>
                </a:lnTo>
                <a:lnTo>
                  <a:pt x="735496" y="805069"/>
                </a:lnTo>
                <a:lnTo>
                  <a:pt x="576470" y="675860"/>
                </a:lnTo>
                <a:lnTo>
                  <a:pt x="447261" y="566530"/>
                </a:lnTo>
                <a:lnTo>
                  <a:pt x="347870" y="447260"/>
                </a:lnTo>
                <a:lnTo>
                  <a:pt x="278296" y="337930"/>
                </a:lnTo>
                <a:lnTo>
                  <a:pt x="149087" y="228600"/>
                </a:lnTo>
                <a:lnTo>
                  <a:pt x="49696" y="10933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9422D8A-FD07-B1B6-188D-13521528E72A}"/>
                  </a:ext>
                </a:extLst>
              </p:cNvPr>
              <p:cNvSpPr txBox="1"/>
              <p:nvPr/>
            </p:nvSpPr>
            <p:spPr>
              <a:xfrm>
                <a:off x="8561996" y="4255987"/>
                <a:ext cx="708161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9422D8A-FD07-B1B6-188D-13521528E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996" y="4255987"/>
                <a:ext cx="708161" cy="490199"/>
              </a:xfrm>
              <a:prstGeom prst="rect">
                <a:avLst/>
              </a:prstGeom>
              <a:blipFill>
                <a:blip r:embed="rId2"/>
                <a:stretch>
                  <a:fillRect l="-2586" b="-61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81EDEF6-7E40-B632-703B-A21648D2C517}"/>
              </a:ext>
            </a:extLst>
          </p:cNvPr>
          <p:cNvCxnSpPr/>
          <p:nvPr/>
        </p:nvCxnSpPr>
        <p:spPr>
          <a:xfrm flipH="1">
            <a:off x="8916076" y="3281446"/>
            <a:ext cx="354081" cy="77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5068B9EC-7A14-3505-8E15-32D28D639AC6}"/>
                  </a:ext>
                </a:extLst>
              </p:cNvPr>
              <p:cNvSpPr txBox="1"/>
              <p:nvPr/>
            </p:nvSpPr>
            <p:spPr>
              <a:xfrm>
                <a:off x="9250234" y="2930131"/>
                <a:ext cx="70816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5068B9EC-7A14-3505-8E15-32D28D639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234" y="2930131"/>
                <a:ext cx="708161" cy="461665"/>
              </a:xfrm>
              <a:prstGeom prst="rect">
                <a:avLst/>
              </a:prstGeom>
              <a:blipFill>
                <a:blip r:embed="rId3"/>
                <a:stretch>
                  <a:fillRect l="-17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63EFB579-8CC4-AEFE-9DE6-4E586462852D}"/>
                  </a:ext>
                </a:extLst>
              </p:cNvPr>
              <p:cNvSpPr txBox="1"/>
              <p:nvPr/>
            </p:nvSpPr>
            <p:spPr>
              <a:xfrm>
                <a:off x="7991060" y="4904384"/>
                <a:ext cx="2933645" cy="830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altLang="ja-JP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ja-JP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ja-JP" altLang="en-US" sz="28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63EFB579-8CC4-AEFE-9DE6-4E5864628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060" y="4904384"/>
                <a:ext cx="2933645" cy="8302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7E0FEBF-BD75-CF08-904C-910A3D71CA7F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9090135" y="4623818"/>
            <a:ext cx="367748" cy="280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2B077B6-F5EC-2794-B7D9-3052E6E99AF8}"/>
              </a:ext>
            </a:extLst>
          </p:cNvPr>
          <p:cNvSpPr txBox="1"/>
          <p:nvPr/>
        </p:nvSpPr>
        <p:spPr>
          <a:xfrm>
            <a:off x="852581" y="602522"/>
            <a:ext cx="8605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二標本 母平均の差の検定と推定</a:t>
            </a:r>
            <a:r>
              <a:rPr lang="en-US" altLang="ja-JP" sz="2400" b="1" dirty="0"/>
              <a:t>(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標準正規分布、母分散既知</a:t>
            </a:r>
            <a:r>
              <a:rPr kumimoji="1" lang="en-US" altLang="ja-JP" sz="2400" b="1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フローチャート: 代替処理 27">
                <a:extLst>
                  <a:ext uri="{FF2B5EF4-FFF2-40B4-BE49-F238E27FC236}">
                    <a16:creationId xmlns:a16="http://schemas.microsoft.com/office/drawing/2014/main" id="{75F82D98-50D5-4AAD-BB41-AC9977F7095C}"/>
                  </a:ext>
                </a:extLst>
              </p:cNvPr>
              <p:cNvSpPr/>
              <p:nvPr/>
            </p:nvSpPr>
            <p:spPr>
              <a:xfrm>
                <a:off x="1261212" y="2057820"/>
                <a:ext cx="4666367" cy="461665"/>
              </a:xfrm>
              <a:prstGeom prst="flowChartAlternateProcess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①基本統計量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ja-JP" b="1" i="1" dirty="0"/>
                  <a:t> </a:t>
                </a:r>
                <a:r>
                  <a:rPr lang="ja-JP" altLang="en-US" b="1" dirty="0"/>
                  <a:t>を求める</a:t>
                </a:r>
              </a:p>
            </p:txBody>
          </p:sp>
        </mc:Choice>
        <mc:Fallback>
          <p:sp>
            <p:nvSpPr>
              <p:cNvPr id="28" name="フローチャート: 代替処理 27">
                <a:extLst>
                  <a:ext uri="{FF2B5EF4-FFF2-40B4-BE49-F238E27FC236}">
                    <a16:creationId xmlns:a16="http://schemas.microsoft.com/office/drawing/2014/main" id="{75F82D98-50D5-4AAD-BB41-AC9977F70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212" y="2057820"/>
                <a:ext cx="4666367" cy="461665"/>
              </a:xfrm>
              <a:prstGeom prst="flowChartAlternateProcess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51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2B077B6-F5EC-2794-B7D9-3052E6E99AF8}"/>
              </a:ext>
            </a:extLst>
          </p:cNvPr>
          <p:cNvSpPr txBox="1"/>
          <p:nvPr/>
        </p:nvSpPr>
        <p:spPr>
          <a:xfrm>
            <a:off x="852581" y="602522"/>
            <a:ext cx="8605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二標本 母平均の差の検定と推定</a:t>
            </a:r>
            <a:r>
              <a:rPr lang="en-US" altLang="ja-JP" sz="2400" b="1" dirty="0"/>
              <a:t>(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標準正規分布、母分散既知</a:t>
            </a:r>
            <a:r>
              <a:rPr kumimoji="1" lang="en-US" altLang="ja-JP" sz="2400" b="1" dirty="0"/>
              <a:t>)</a:t>
            </a:r>
          </a:p>
        </p:txBody>
      </p:sp>
      <p:sp>
        <p:nvSpPr>
          <p:cNvPr id="28" name="フローチャート: 代替処理 27">
            <a:extLst>
              <a:ext uri="{FF2B5EF4-FFF2-40B4-BE49-F238E27FC236}">
                <a16:creationId xmlns:a16="http://schemas.microsoft.com/office/drawing/2014/main" id="{6F2D7529-DC6B-C30D-4C2C-43B87E1F00F3}"/>
              </a:ext>
            </a:extLst>
          </p:cNvPr>
          <p:cNvSpPr/>
          <p:nvPr/>
        </p:nvSpPr>
        <p:spPr>
          <a:xfrm>
            <a:off x="1261212" y="2791069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②検定統計量</a:t>
            </a:r>
            <a:r>
              <a:rPr lang="en-US" altLang="ja-JP" b="1" i="1" dirty="0"/>
              <a:t>u</a:t>
            </a:r>
            <a:r>
              <a:rPr lang="en-US" altLang="ja-JP" b="1" i="1" baseline="-25000" dirty="0"/>
              <a:t>0</a:t>
            </a:r>
            <a:r>
              <a:rPr lang="ja-JP" altLang="en-US" b="1" dirty="0"/>
              <a:t>を求め、判定する</a:t>
            </a:r>
            <a:endParaRPr kumimoji="1" lang="ja-JP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フローチャート: 代替処理 28">
                <a:extLst>
                  <a:ext uri="{FF2B5EF4-FFF2-40B4-BE49-F238E27FC236}">
                    <a16:creationId xmlns:a16="http://schemas.microsoft.com/office/drawing/2014/main" id="{B8AA0F26-16EF-E929-01D9-4AF30A582B25}"/>
                  </a:ext>
                </a:extLst>
              </p:cNvPr>
              <p:cNvSpPr/>
              <p:nvPr/>
            </p:nvSpPr>
            <p:spPr>
              <a:xfrm>
                <a:off x="1261212" y="2057820"/>
                <a:ext cx="4666367" cy="461665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①基本統計量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en-US" altLang="ja-JP" b="1" i="1" dirty="0"/>
                  <a:t> </a:t>
                </a:r>
                <a:r>
                  <a:rPr kumimoji="1" lang="ja-JP" altLang="en-US" b="1" dirty="0"/>
                  <a:t>を求める</a:t>
                </a:r>
              </a:p>
            </p:txBody>
          </p:sp>
        </mc:Choice>
        <mc:Fallback>
          <p:sp>
            <p:nvSpPr>
              <p:cNvPr id="29" name="フローチャート: 代替処理 28">
                <a:extLst>
                  <a:ext uri="{FF2B5EF4-FFF2-40B4-BE49-F238E27FC236}">
                    <a16:creationId xmlns:a16="http://schemas.microsoft.com/office/drawing/2014/main" id="{B8AA0F26-16EF-E929-01D9-4AF30A582B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212" y="2057820"/>
                <a:ext cx="4666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AE3777A2-AC30-58E0-1886-5275B7B5DBA3}"/>
                  </a:ext>
                </a:extLst>
              </p:cNvPr>
              <p:cNvSpPr txBox="1"/>
              <p:nvPr/>
            </p:nvSpPr>
            <p:spPr>
              <a:xfrm>
                <a:off x="6400798" y="2254972"/>
                <a:ext cx="2933645" cy="1422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 altLang="ja-JP" sz="4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ja-JP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altLang="ja-JP" sz="4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num>
                        <m:den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ja-JP" altLang="en-US" sz="4400" dirty="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AE3777A2-AC30-58E0-1886-5275B7B5D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798" y="2254972"/>
                <a:ext cx="2933645" cy="1422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1EA659C-0A27-E8B5-7A0E-CCB54AEF1389}"/>
                  </a:ext>
                </a:extLst>
              </p:cNvPr>
              <p:cNvSpPr txBox="1"/>
              <p:nvPr/>
            </p:nvSpPr>
            <p:spPr>
              <a:xfrm>
                <a:off x="7082435" y="3991007"/>
                <a:ext cx="210132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400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ja-JP" sz="2400" i="1" dirty="0"/>
                  <a:t> </a:t>
                </a:r>
                <a:r>
                  <a:rPr lang="ja-JP" altLang="en-US" sz="2400" dirty="0"/>
                  <a:t>：平均値</a:t>
                </a:r>
                <a:endParaRPr lang="en-US" altLang="ja-JP" sz="2400" dirty="0"/>
              </a:p>
              <a:p>
                <a:r>
                  <a:rPr lang="en-US" altLang="ja-JP" sz="2400" i="1" dirty="0"/>
                  <a:t> x </a:t>
                </a:r>
                <a:r>
                  <a:rPr lang="ja-JP" altLang="en-US" sz="2400" dirty="0"/>
                  <a:t>：データ</a:t>
                </a:r>
                <a:endParaRPr lang="en-US" altLang="ja-JP" sz="2400" dirty="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1EA659C-0A27-E8B5-7A0E-CCB54AEF1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435" y="3991007"/>
                <a:ext cx="2101322" cy="830997"/>
              </a:xfrm>
              <a:prstGeom prst="rect">
                <a:avLst/>
              </a:prstGeom>
              <a:blipFill>
                <a:blip r:embed="rId4"/>
                <a:stretch>
                  <a:fillRect l="-580" t="-5882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5985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2B077B6-F5EC-2794-B7D9-3052E6E99AF8}"/>
              </a:ext>
            </a:extLst>
          </p:cNvPr>
          <p:cNvSpPr txBox="1"/>
          <p:nvPr/>
        </p:nvSpPr>
        <p:spPr>
          <a:xfrm>
            <a:off x="852581" y="602522"/>
            <a:ext cx="8605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二標本 母平均の差の検定と推定</a:t>
            </a:r>
            <a:r>
              <a:rPr lang="en-US" altLang="ja-JP" sz="2400" b="1" dirty="0"/>
              <a:t>(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標準正規分布、母分散既知</a:t>
            </a:r>
            <a:r>
              <a:rPr kumimoji="1" lang="en-US" altLang="ja-JP" sz="2400" b="1" dirty="0"/>
              <a:t>)</a:t>
            </a:r>
          </a:p>
        </p:txBody>
      </p:sp>
      <p:sp>
        <p:nvSpPr>
          <p:cNvPr id="28" name="フローチャート: 代替処理 27">
            <a:extLst>
              <a:ext uri="{FF2B5EF4-FFF2-40B4-BE49-F238E27FC236}">
                <a16:creationId xmlns:a16="http://schemas.microsoft.com/office/drawing/2014/main" id="{6F2D7529-DC6B-C30D-4C2C-43B87E1F00F3}"/>
              </a:ext>
            </a:extLst>
          </p:cNvPr>
          <p:cNvSpPr/>
          <p:nvPr/>
        </p:nvSpPr>
        <p:spPr>
          <a:xfrm>
            <a:off x="1261212" y="2791069"/>
            <a:ext cx="4666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②検定統計量</a:t>
            </a:r>
            <a:r>
              <a:rPr lang="en-US" altLang="ja-JP" b="1" i="1" dirty="0"/>
              <a:t>u</a:t>
            </a:r>
            <a:r>
              <a:rPr lang="en-US" altLang="ja-JP" b="1" i="1" baseline="-25000" dirty="0"/>
              <a:t>0</a:t>
            </a:r>
            <a:r>
              <a:rPr lang="ja-JP" altLang="en-US" b="1" dirty="0"/>
              <a:t>を求め、判定する</a:t>
            </a:r>
            <a:endParaRPr kumimoji="1" lang="ja-JP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フローチャート: 代替処理 28">
                <a:extLst>
                  <a:ext uri="{FF2B5EF4-FFF2-40B4-BE49-F238E27FC236}">
                    <a16:creationId xmlns:a16="http://schemas.microsoft.com/office/drawing/2014/main" id="{B8AA0F26-16EF-E929-01D9-4AF30A582B25}"/>
                  </a:ext>
                </a:extLst>
              </p:cNvPr>
              <p:cNvSpPr/>
              <p:nvPr/>
            </p:nvSpPr>
            <p:spPr>
              <a:xfrm>
                <a:off x="1261212" y="2057820"/>
                <a:ext cx="4666367" cy="46166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①基本統計量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en-US" altLang="ja-JP" b="1" i="1" dirty="0"/>
                  <a:t> </a:t>
                </a:r>
                <a:r>
                  <a:rPr kumimoji="1" lang="ja-JP" altLang="en-US" b="1" dirty="0"/>
                  <a:t>を求める</a:t>
                </a:r>
              </a:p>
            </p:txBody>
          </p:sp>
        </mc:Choice>
        <mc:Fallback>
          <p:sp>
            <p:nvSpPr>
              <p:cNvPr id="29" name="フローチャート: 代替処理 28">
                <a:extLst>
                  <a:ext uri="{FF2B5EF4-FFF2-40B4-BE49-F238E27FC236}">
                    <a16:creationId xmlns:a16="http://schemas.microsoft.com/office/drawing/2014/main" id="{B8AA0F26-16EF-E929-01D9-4AF30A582B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212" y="2057820"/>
                <a:ext cx="4666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1EA659C-0A27-E8B5-7A0E-CCB54AEF1389}"/>
                  </a:ext>
                </a:extLst>
              </p:cNvPr>
              <p:cNvSpPr txBox="1"/>
              <p:nvPr/>
            </p:nvSpPr>
            <p:spPr>
              <a:xfrm>
                <a:off x="7261338" y="4398942"/>
                <a:ext cx="325426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400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ja-JP" sz="2400" i="1" dirty="0"/>
                  <a:t> </a:t>
                </a:r>
                <a:r>
                  <a:rPr lang="ja-JP" altLang="en-US" sz="2400" dirty="0"/>
                  <a:t>：平均値</a:t>
                </a:r>
                <a:endParaRPr lang="en-US" altLang="ja-JP" sz="2400" dirty="0"/>
              </a:p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ja-JP" altLang="en-US" sz="2400" dirty="0"/>
                  <a:t> ：母平均</a:t>
                </a:r>
                <a:endParaRPr lang="en-US" altLang="ja-JP" sz="2400" dirty="0"/>
              </a:p>
              <a:p>
                <a:pPr/>
                <a:r>
                  <a:rPr lang="ja-JP" altLang="en-US" sz="2400" dirty="0"/>
                  <a:t> </a:t>
                </a:r>
                <a14:m>
                  <m:oMath xmlns:m="http://schemas.openxmlformats.org/officeDocument/2006/math">
                    <m:r>
                      <a:rPr lang="ja-JP" altLang="pt-BR" sz="24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ja-JP" sz="2400" dirty="0"/>
                  <a:t> </a:t>
                </a:r>
                <a:r>
                  <a:rPr lang="ja-JP" altLang="en-US" sz="2400" dirty="0"/>
                  <a:t>：母分散（既知）</a:t>
                </a:r>
                <a:endParaRPr lang="en-US" altLang="ja-JP" sz="2400" dirty="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1EA659C-0A27-E8B5-7A0E-CCB54AEF1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338" y="4398942"/>
                <a:ext cx="3254261" cy="1200329"/>
              </a:xfrm>
              <a:prstGeom prst="rect">
                <a:avLst/>
              </a:prstGeom>
              <a:blipFill>
                <a:blip r:embed="rId3"/>
                <a:stretch>
                  <a:fillRect t="-4061" b="-106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17C86941-6382-5ABB-BF9E-BCBAB73FDE88}"/>
                  </a:ext>
                </a:extLst>
              </p:cNvPr>
              <p:cNvSpPr txBox="1"/>
              <p:nvPr/>
            </p:nvSpPr>
            <p:spPr>
              <a:xfrm>
                <a:off x="6264421" y="2224503"/>
                <a:ext cx="4666367" cy="18451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ja-JP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pt-BR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pt-BR" altLang="ja-JP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pt-BR" altLang="ja-JP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pt-BR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b="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pt-BR" altLang="ja-JP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altLang="ja-JP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ja-JP" altLang="pt-BR" sz="28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  <m:sup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altLang="ja-JP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ja-JP" altLang="pt-BR" sz="2800" b="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  <m:sup>
                                      <m:r>
                                        <a:rPr lang="en-US" altLang="ja-JP" sz="28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b="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17C86941-6382-5ABB-BF9E-BCBAB73FD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421" y="2224503"/>
                <a:ext cx="4666367" cy="18451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173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フローチャート: 代替処理 21">
            <a:extLst>
              <a:ext uri="{FF2B5EF4-FFF2-40B4-BE49-F238E27FC236}">
                <a16:creationId xmlns:a16="http://schemas.microsoft.com/office/drawing/2014/main" id="{C239C3FC-BA61-BAB5-CC17-7FDEFF5B8B5A}"/>
              </a:ext>
            </a:extLst>
          </p:cNvPr>
          <p:cNvSpPr/>
          <p:nvPr/>
        </p:nvSpPr>
        <p:spPr>
          <a:xfrm>
            <a:off x="5004021" y="3794977"/>
            <a:ext cx="1934818" cy="1280580"/>
          </a:xfrm>
          <a:prstGeom prst="flowChartAlternateProcess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600" b="1" i="1" dirty="0">
                <a:solidFill>
                  <a:srgbClr val="FF0000"/>
                </a:solidFill>
              </a:rPr>
              <a:t>t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 </a:t>
            </a:r>
            <a:r>
              <a:rPr lang="ja-JP" altLang="en-US" sz="1600" b="1" dirty="0">
                <a:solidFill>
                  <a:schemeClr val="tx1"/>
                </a:solidFill>
              </a:rPr>
              <a:t>検定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46" name="フローチャート: 代替処理 45">
            <a:extLst>
              <a:ext uri="{FF2B5EF4-FFF2-40B4-BE49-F238E27FC236}">
                <a16:creationId xmlns:a16="http://schemas.microsoft.com/office/drawing/2014/main" id="{C1DBBA9D-48E8-4BE0-70CF-C104FEE36093}"/>
              </a:ext>
            </a:extLst>
          </p:cNvPr>
          <p:cNvSpPr/>
          <p:nvPr/>
        </p:nvSpPr>
        <p:spPr>
          <a:xfrm>
            <a:off x="8367710" y="5042758"/>
            <a:ext cx="2990677" cy="1480930"/>
          </a:xfrm>
          <a:prstGeom prst="flowChartAlternateProcess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600" b="1" i="1" dirty="0">
                <a:solidFill>
                  <a:srgbClr val="FF0000"/>
                </a:solidFill>
              </a:rPr>
              <a:t>t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 </a:t>
            </a:r>
            <a:r>
              <a:rPr lang="ja-JP" altLang="en-US" sz="1600" b="1" dirty="0">
                <a:solidFill>
                  <a:schemeClr val="tx1"/>
                </a:solidFill>
              </a:rPr>
              <a:t>検定</a:t>
            </a:r>
            <a:r>
              <a:rPr kumimoji="1" lang="en-US" altLang="ja-JP" sz="1600" b="1" dirty="0"/>
              <a:t>(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ウェルチ</a:t>
            </a:r>
            <a:r>
              <a:rPr kumimoji="1" lang="ja-JP" altLang="en-US" sz="1600" b="1" dirty="0"/>
              <a:t>型</a:t>
            </a:r>
            <a:r>
              <a:rPr kumimoji="1" lang="en-US" altLang="ja-JP" sz="1600" b="1" dirty="0"/>
              <a:t>)</a:t>
            </a:r>
            <a:endParaRPr kumimoji="1" lang="ja-JP" altLang="en-US" sz="1600" b="1" dirty="0"/>
          </a:p>
        </p:txBody>
      </p:sp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E5DA930B-37A3-CCB5-42DF-8AE1F4602CF8}"/>
              </a:ext>
            </a:extLst>
          </p:cNvPr>
          <p:cNvSpPr/>
          <p:nvPr/>
        </p:nvSpPr>
        <p:spPr>
          <a:xfrm>
            <a:off x="253602" y="3673601"/>
            <a:ext cx="1008906" cy="44212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二標本</a:t>
            </a:r>
            <a:endParaRPr kumimoji="1" lang="ja-JP" altLang="en-US" sz="1600" b="1" dirty="0"/>
          </a:p>
        </p:txBody>
      </p:sp>
      <p:sp>
        <p:nvSpPr>
          <p:cNvPr id="41" name="フローチャート: 代替処理 40">
            <a:extLst>
              <a:ext uri="{FF2B5EF4-FFF2-40B4-BE49-F238E27FC236}">
                <a16:creationId xmlns:a16="http://schemas.microsoft.com/office/drawing/2014/main" id="{4AD2E36F-C14F-C380-D7E8-E44991607985}"/>
              </a:ext>
            </a:extLst>
          </p:cNvPr>
          <p:cNvSpPr/>
          <p:nvPr/>
        </p:nvSpPr>
        <p:spPr>
          <a:xfrm>
            <a:off x="8384537" y="2870466"/>
            <a:ext cx="2876978" cy="1909311"/>
          </a:xfrm>
          <a:prstGeom prst="flowChartAlternateProcess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600" b="1" i="1" dirty="0">
                <a:solidFill>
                  <a:srgbClr val="FF0000"/>
                </a:solidFill>
              </a:rPr>
              <a:t>t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 </a:t>
            </a:r>
            <a:r>
              <a:rPr lang="ja-JP" altLang="en-US" sz="1600" b="1" dirty="0">
                <a:solidFill>
                  <a:schemeClr val="tx1"/>
                </a:solidFill>
              </a:rPr>
              <a:t>検定</a:t>
            </a:r>
            <a:r>
              <a:rPr kumimoji="1" lang="en-US" altLang="ja-JP" sz="1600" b="1" dirty="0"/>
              <a:t>(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一般</a:t>
            </a:r>
            <a:r>
              <a:rPr kumimoji="1" lang="ja-JP" altLang="en-US" sz="1600" b="1" dirty="0"/>
              <a:t>型</a:t>
            </a:r>
            <a:r>
              <a:rPr kumimoji="1" lang="en-US" altLang="ja-JP" sz="1600" b="1" dirty="0"/>
              <a:t>)</a:t>
            </a:r>
            <a:endParaRPr kumimoji="1" lang="ja-JP" altLang="en-US" sz="1600" b="1" dirty="0">
              <a:solidFill>
                <a:schemeClr val="tx1"/>
              </a:solidFill>
            </a:endParaRPr>
          </a:p>
          <a:p>
            <a:pPr algn="ctr"/>
            <a:endParaRPr kumimoji="1" lang="ja-JP" altLang="en-US" sz="1600" b="1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3D94AA1-C99E-EF72-28A7-D3419920D901}"/>
              </a:ext>
            </a:extLst>
          </p:cNvPr>
          <p:cNvSpPr txBox="1"/>
          <p:nvPr/>
        </p:nvSpPr>
        <p:spPr>
          <a:xfrm>
            <a:off x="650298" y="618904"/>
            <a:ext cx="6346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計量値の検定・推定フロー（二標本）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2367955-3968-F284-A0FE-05D3388F7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739" y="4163740"/>
            <a:ext cx="1467055" cy="838317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FA15E02A-03BE-E0CE-A96B-FC327F5E6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090" y="3336486"/>
            <a:ext cx="2470661" cy="723349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BDA4CF20-C5F7-C458-64E8-919539C5B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9227" y="5504127"/>
            <a:ext cx="1982166" cy="836079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5FB72248-B93F-82C7-7B7A-4F6817DDF3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1944" y="4103931"/>
            <a:ext cx="2029135" cy="554254"/>
          </a:xfrm>
          <a:prstGeom prst="rect">
            <a:avLst/>
          </a:prstGeom>
        </p:spPr>
      </p:pic>
      <p:cxnSp>
        <p:nvCxnSpPr>
          <p:cNvPr id="4" name="コネクタ: カギ線 3">
            <a:extLst>
              <a:ext uri="{FF2B5EF4-FFF2-40B4-BE49-F238E27FC236}">
                <a16:creationId xmlns:a16="http://schemas.microsoft.com/office/drawing/2014/main" id="{A09509F5-08F5-5C00-AA55-B1F03AD42B6D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1262508" y="2984794"/>
            <a:ext cx="458284" cy="90987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E129BCE9-F997-ACB7-690C-3F1CFB631153}"/>
              </a:ext>
            </a:extLst>
          </p:cNvPr>
          <p:cNvSpPr/>
          <p:nvPr/>
        </p:nvSpPr>
        <p:spPr>
          <a:xfrm>
            <a:off x="1720792" y="2763730"/>
            <a:ext cx="1339154" cy="44212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母平均の差</a:t>
            </a:r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2AFD011F-AAF7-51F4-BEF5-374EA8BB96DC}"/>
              </a:ext>
            </a:extLst>
          </p:cNvPr>
          <p:cNvSpPr/>
          <p:nvPr/>
        </p:nvSpPr>
        <p:spPr>
          <a:xfrm>
            <a:off x="1722351" y="5601644"/>
            <a:ext cx="1339154" cy="44212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母分散の比</a:t>
            </a: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1853CC80-66D6-4EFE-08C7-DD8A212C498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1262508" y="3894665"/>
            <a:ext cx="459843" cy="1928043"/>
          </a:xfrm>
          <a:prstGeom prst="bentConnector3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ローチャート: 代替処理 18">
            <a:extLst>
              <a:ext uri="{FF2B5EF4-FFF2-40B4-BE49-F238E27FC236}">
                <a16:creationId xmlns:a16="http://schemas.microsoft.com/office/drawing/2014/main" id="{AC0B6266-7D4D-A321-E5D9-6BE46EF92263}"/>
              </a:ext>
            </a:extLst>
          </p:cNvPr>
          <p:cNvSpPr/>
          <p:nvPr/>
        </p:nvSpPr>
        <p:spPr>
          <a:xfrm>
            <a:off x="3421625" y="5277124"/>
            <a:ext cx="3349170" cy="1091167"/>
          </a:xfrm>
          <a:prstGeom prst="flowChartAlternateProcess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600" b="1" i="1" dirty="0">
                <a:solidFill>
                  <a:srgbClr val="FF0000"/>
                </a:solidFill>
              </a:rPr>
              <a:t>F </a:t>
            </a:r>
            <a:r>
              <a:rPr kumimoji="1" lang="ja-JP" altLang="en-US" sz="1600" b="1" dirty="0"/>
              <a:t>検定</a:t>
            </a:r>
            <a:endParaRPr kumimoji="1" lang="en-US" altLang="ja-JP" sz="1600" b="1" dirty="0"/>
          </a:p>
          <a:p>
            <a:pPr algn="ctr"/>
            <a:endParaRPr lang="en-US" altLang="ja-JP" sz="600" b="1" dirty="0"/>
          </a:p>
          <a:p>
            <a:pPr algn="ctr"/>
            <a:r>
              <a:rPr lang="en-US" altLang="ja-JP" sz="1600" b="1" i="1" dirty="0"/>
              <a:t>F</a:t>
            </a:r>
            <a:r>
              <a:rPr lang="en-US" altLang="ja-JP" sz="1600" b="1" i="1" baseline="-25000" dirty="0"/>
              <a:t>0</a:t>
            </a:r>
            <a:r>
              <a:rPr lang="en-US" altLang="ja-JP" sz="1600" b="1" dirty="0"/>
              <a:t> = </a:t>
            </a:r>
            <a:r>
              <a:rPr lang="en-US" altLang="ja-JP" sz="1600" b="1" i="1" dirty="0"/>
              <a:t>V</a:t>
            </a:r>
            <a:r>
              <a:rPr lang="en-US" altLang="ja-JP" sz="1600" b="1" i="1" baseline="-25000" dirty="0"/>
              <a:t>A</a:t>
            </a:r>
            <a:r>
              <a:rPr lang="en-US" altLang="ja-JP" sz="1600" b="1" dirty="0"/>
              <a:t> / </a:t>
            </a:r>
            <a:r>
              <a:rPr lang="en-US" altLang="ja-JP" sz="1600" b="1" i="1" dirty="0"/>
              <a:t>V</a:t>
            </a:r>
            <a:r>
              <a:rPr lang="en-US" altLang="ja-JP" sz="1600" b="1" i="1" baseline="-25000" dirty="0"/>
              <a:t>B</a:t>
            </a:r>
            <a:r>
              <a:rPr lang="ja-JP" altLang="en-US" sz="1600" b="1" i="1" baseline="-25000" dirty="0"/>
              <a:t>　</a:t>
            </a:r>
            <a:r>
              <a:rPr kumimoji="1" lang="en-US" altLang="ja-JP" sz="1600" b="1" dirty="0"/>
              <a:t>(</a:t>
            </a:r>
            <a:r>
              <a:rPr lang="en-US" altLang="ja-JP" sz="1600" b="1" i="1" dirty="0"/>
              <a:t>V</a:t>
            </a:r>
            <a:r>
              <a:rPr lang="en-US" altLang="ja-JP" sz="1600" b="1" i="1" baseline="-25000" dirty="0"/>
              <a:t>A</a:t>
            </a:r>
            <a:r>
              <a:rPr lang="en-US" altLang="ja-JP" sz="1600" b="1" dirty="0"/>
              <a:t> </a:t>
            </a:r>
            <a:r>
              <a:rPr lang="ja-JP" altLang="en-US" sz="1600" b="1" dirty="0"/>
              <a:t>≧</a:t>
            </a:r>
            <a:r>
              <a:rPr lang="en-US" altLang="ja-JP" sz="1600" b="1" i="1" dirty="0"/>
              <a:t>V</a:t>
            </a:r>
            <a:r>
              <a:rPr lang="en-US" altLang="ja-JP" sz="1600" b="1" i="1" baseline="-25000" dirty="0"/>
              <a:t>B</a:t>
            </a:r>
            <a:r>
              <a:rPr lang="en-US" altLang="ja-JP" sz="1600" b="1" i="1" dirty="0"/>
              <a:t> </a:t>
            </a:r>
            <a:r>
              <a:rPr lang="ja-JP" altLang="en-US" sz="1600" b="1" dirty="0"/>
              <a:t>の場合</a:t>
            </a:r>
            <a:r>
              <a:rPr lang="en-US" altLang="ja-JP" sz="1600" b="1" dirty="0"/>
              <a:t>)</a:t>
            </a:r>
          </a:p>
          <a:p>
            <a:pPr algn="ctr"/>
            <a:r>
              <a:rPr lang="en-US" altLang="ja-JP" sz="1600" b="1" i="1" dirty="0"/>
              <a:t>F</a:t>
            </a:r>
            <a:r>
              <a:rPr lang="en-US" altLang="ja-JP" sz="1600" b="1" i="1" baseline="-25000" dirty="0"/>
              <a:t>0</a:t>
            </a:r>
            <a:r>
              <a:rPr lang="en-US" altLang="ja-JP" sz="1600" b="1" dirty="0"/>
              <a:t> = </a:t>
            </a:r>
            <a:r>
              <a:rPr lang="en-US" altLang="ja-JP" sz="1600" b="1" i="1" dirty="0"/>
              <a:t>V</a:t>
            </a:r>
            <a:r>
              <a:rPr lang="en-US" altLang="ja-JP" sz="1600" b="1" i="1" baseline="-25000" dirty="0"/>
              <a:t>B</a:t>
            </a:r>
            <a:r>
              <a:rPr lang="en-US" altLang="ja-JP" sz="1600" b="1" dirty="0"/>
              <a:t> / </a:t>
            </a:r>
            <a:r>
              <a:rPr lang="en-US" altLang="ja-JP" sz="1600" b="1" i="1" dirty="0"/>
              <a:t>V</a:t>
            </a:r>
            <a:r>
              <a:rPr lang="en-US" altLang="ja-JP" sz="1600" b="1" i="1" baseline="-25000" dirty="0"/>
              <a:t>A</a:t>
            </a:r>
            <a:r>
              <a:rPr lang="ja-JP" altLang="en-US" sz="1600" b="1" i="1" baseline="-25000" dirty="0"/>
              <a:t>　</a:t>
            </a:r>
            <a:r>
              <a:rPr kumimoji="1" lang="en-US" altLang="ja-JP" sz="1600" b="1" dirty="0"/>
              <a:t>(</a:t>
            </a:r>
            <a:r>
              <a:rPr lang="en-US" altLang="ja-JP" sz="1600" b="1" i="1" dirty="0"/>
              <a:t>V</a:t>
            </a:r>
            <a:r>
              <a:rPr lang="en-US" altLang="ja-JP" sz="1600" b="1" i="1" baseline="-25000" dirty="0"/>
              <a:t>A</a:t>
            </a:r>
            <a:r>
              <a:rPr lang="en-US" altLang="ja-JP" sz="1600" b="1" dirty="0"/>
              <a:t> </a:t>
            </a:r>
            <a:r>
              <a:rPr lang="ja-JP" altLang="en-US" sz="1600" b="1" dirty="0"/>
              <a:t>＜</a:t>
            </a:r>
            <a:r>
              <a:rPr lang="en-US" altLang="ja-JP" sz="1600" b="1" i="1" dirty="0"/>
              <a:t>V</a:t>
            </a:r>
            <a:r>
              <a:rPr lang="en-US" altLang="ja-JP" sz="1600" b="1" i="1" baseline="-25000" dirty="0"/>
              <a:t>B</a:t>
            </a:r>
            <a:r>
              <a:rPr lang="en-US" altLang="ja-JP" sz="1600" b="1" i="1" dirty="0"/>
              <a:t> </a:t>
            </a:r>
            <a:r>
              <a:rPr lang="ja-JP" altLang="en-US" sz="1600" b="1" dirty="0"/>
              <a:t>の場合</a:t>
            </a:r>
            <a:r>
              <a:rPr lang="en-US" altLang="ja-JP" sz="1600" b="1" dirty="0"/>
              <a:t>)</a:t>
            </a:r>
            <a:endParaRPr kumimoji="1" lang="ja-JP" altLang="en-US" sz="1600" b="1" baseline="-25000" dirty="0"/>
          </a:p>
          <a:p>
            <a:pPr algn="ctr"/>
            <a:endParaRPr kumimoji="1" lang="ja-JP" altLang="en-US" sz="1600" b="1" baseline="-25000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BDE6C02-2F7A-A47E-6F82-8889BF13B3D8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3061505" y="5822708"/>
            <a:ext cx="360120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フローチャート: 代替処理 33">
            <a:extLst>
              <a:ext uri="{FF2B5EF4-FFF2-40B4-BE49-F238E27FC236}">
                <a16:creationId xmlns:a16="http://schemas.microsoft.com/office/drawing/2014/main" id="{ADA7304D-CEAB-F93E-B00B-8286B845C3FA}"/>
              </a:ext>
            </a:extLst>
          </p:cNvPr>
          <p:cNvSpPr/>
          <p:nvPr/>
        </p:nvSpPr>
        <p:spPr>
          <a:xfrm>
            <a:off x="3421625" y="2060476"/>
            <a:ext cx="1311409" cy="52322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独立な</a:t>
            </a:r>
            <a:endParaRPr kumimoji="1" lang="en-US" altLang="ja-JP" sz="1600" b="1" dirty="0"/>
          </a:p>
          <a:p>
            <a:pPr algn="ctr"/>
            <a:r>
              <a:rPr kumimoji="1" lang="en-US" altLang="ja-JP" sz="1600" b="1" dirty="0"/>
              <a:t>2</a:t>
            </a:r>
            <a:r>
              <a:rPr kumimoji="1" lang="ja-JP" altLang="en-US" sz="1600" b="1" dirty="0"/>
              <a:t>つの群</a:t>
            </a:r>
          </a:p>
        </p:txBody>
      </p:sp>
      <p:sp>
        <p:nvSpPr>
          <p:cNvPr id="36" name="フローチャート: 代替処理 35">
            <a:extLst>
              <a:ext uri="{FF2B5EF4-FFF2-40B4-BE49-F238E27FC236}">
                <a16:creationId xmlns:a16="http://schemas.microsoft.com/office/drawing/2014/main" id="{667A5C13-DE50-784A-1470-D09E617658E3}"/>
              </a:ext>
            </a:extLst>
          </p:cNvPr>
          <p:cNvSpPr/>
          <p:nvPr/>
        </p:nvSpPr>
        <p:spPr>
          <a:xfrm>
            <a:off x="3421624" y="4175952"/>
            <a:ext cx="1311409" cy="52322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対応のある</a:t>
            </a:r>
            <a:endParaRPr kumimoji="1" lang="en-US" altLang="ja-JP" sz="1600" b="1" dirty="0"/>
          </a:p>
          <a:p>
            <a:pPr algn="ctr"/>
            <a:r>
              <a:rPr kumimoji="1" lang="en-US" altLang="ja-JP" sz="1600" b="1" dirty="0"/>
              <a:t>2</a:t>
            </a:r>
            <a:r>
              <a:rPr kumimoji="1" lang="ja-JP" altLang="en-US" sz="1600" b="1" dirty="0"/>
              <a:t>つの群</a:t>
            </a:r>
          </a:p>
        </p:txBody>
      </p: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3E2CC3CD-F3CA-C81A-8AD2-86074D419AE4}"/>
              </a:ext>
            </a:extLst>
          </p:cNvPr>
          <p:cNvCxnSpPr>
            <a:cxnSpLocks/>
            <a:stCxn id="9" idx="3"/>
            <a:endCxn id="34" idx="1"/>
          </p:cNvCxnSpPr>
          <p:nvPr/>
        </p:nvCxnSpPr>
        <p:spPr>
          <a:xfrm flipV="1">
            <a:off x="3059946" y="2322086"/>
            <a:ext cx="361679" cy="66270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9662DF63-FF1D-AA9E-F2AF-F869BE6642BB}"/>
              </a:ext>
            </a:extLst>
          </p:cNvPr>
          <p:cNvCxnSpPr>
            <a:cxnSpLocks/>
            <a:stCxn id="9" idx="3"/>
            <a:endCxn id="36" idx="1"/>
          </p:cNvCxnSpPr>
          <p:nvPr/>
        </p:nvCxnSpPr>
        <p:spPr>
          <a:xfrm>
            <a:off x="3059946" y="2984794"/>
            <a:ext cx="361678" cy="1452768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87E0F9FA-FBB2-A822-9B49-7DCCBB5E1D63}"/>
              </a:ext>
            </a:extLst>
          </p:cNvPr>
          <p:cNvCxnSpPr>
            <a:cxnSpLocks/>
            <a:stCxn id="36" idx="3"/>
            <a:endCxn id="22" idx="1"/>
          </p:cNvCxnSpPr>
          <p:nvPr/>
        </p:nvCxnSpPr>
        <p:spPr>
          <a:xfrm flipV="1">
            <a:off x="4733033" y="4435267"/>
            <a:ext cx="270988" cy="22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フローチャート: 代替処理 65">
            <a:extLst>
              <a:ext uri="{FF2B5EF4-FFF2-40B4-BE49-F238E27FC236}">
                <a16:creationId xmlns:a16="http://schemas.microsoft.com/office/drawing/2014/main" id="{9E1621BE-67BF-E652-863D-9D5CF30DD7D3}"/>
              </a:ext>
            </a:extLst>
          </p:cNvPr>
          <p:cNvSpPr/>
          <p:nvPr/>
        </p:nvSpPr>
        <p:spPr>
          <a:xfrm>
            <a:off x="5004021" y="1662979"/>
            <a:ext cx="1311409" cy="46462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母分散</a:t>
            </a:r>
            <a:r>
              <a:rPr lang="ja-JP" altLang="en-US" sz="1600" b="1" dirty="0"/>
              <a:t>既知</a:t>
            </a:r>
            <a:endParaRPr kumimoji="1" lang="en-US" altLang="ja-JP" sz="1600" b="1" dirty="0"/>
          </a:p>
        </p:txBody>
      </p:sp>
      <p:sp>
        <p:nvSpPr>
          <p:cNvPr id="69" name="フローチャート: 代替処理 68">
            <a:extLst>
              <a:ext uri="{FF2B5EF4-FFF2-40B4-BE49-F238E27FC236}">
                <a16:creationId xmlns:a16="http://schemas.microsoft.com/office/drawing/2014/main" id="{40BFB0C9-658C-CB8C-1782-F211867E37A2}"/>
              </a:ext>
            </a:extLst>
          </p:cNvPr>
          <p:cNvSpPr/>
          <p:nvPr/>
        </p:nvSpPr>
        <p:spPr>
          <a:xfrm>
            <a:off x="5004021" y="2602112"/>
            <a:ext cx="1311409" cy="464625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母分散未知</a:t>
            </a:r>
            <a:endParaRPr kumimoji="1" lang="en-US" altLang="ja-JP" sz="1600" b="1" dirty="0"/>
          </a:p>
        </p:txBody>
      </p:sp>
      <p:cxnSp>
        <p:nvCxnSpPr>
          <p:cNvPr id="70" name="コネクタ: カギ線 69">
            <a:extLst>
              <a:ext uri="{FF2B5EF4-FFF2-40B4-BE49-F238E27FC236}">
                <a16:creationId xmlns:a16="http://schemas.microsoft.com/office/drawing/2014/main" id="{AEA4626E-6DBA-D582-1002-7D866FCADBA1}"/>
              </a:ext>
            </a:extLst>
          </p:cNvPr>
          <p:cNvCxnSpPr>
            <a:cxnSpLocks/>
            <a:stCxn id="34" idx="3"/>
            <a:endCxn id="66" idx="1"/>
          </p:cNvCxnSpPr>
          <p:nvPr/>
        </p:nvCxnSpPr>
        <p:spPr>
          <a:xfrm flipV="1">
            <a:off x="4733034" y="1895292"/>
            <a:ext cx="270987" cy="42679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DDFCF4F9-9705-84A8-6F3E-4574B5F571FB}"/>
              </a:ext>
            </a:extLst>
          </p:cNvPr>
          <p:cNvCxnSpPr>
            <a:cxnSpLocks/>
            <a:stCxn id="34" idx="3"/>
            <a:endCxn id="69" idx="1"/>
          </p:cNvCxnSpPr>
          <p:nvPr/>
        </p:nvCxnSpPr>
        <p:spPr>
          <a:xfrm>
            <a:off x="4733034" y="2322086"/>
            <a:ext cx="270987" cy="51233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フローチャート: 代替処理 78">
            <a:extLst>
              <a:ext uri="{FF2B5EF4-FFF2-40B4-BE49-F238E27FC236}">
                <a16:creationId xmlns:a16="http://schemas.microsoft.com/office/drawing/2014/main" id="{0CEC6BC4-A871-1E05-7A2D-88FC67C441A2}"/>
              </a:ext>
            </a:extLst>
          </p:cNvPr>
          <p:cNvSpPr/>
          <p:nvPr/>
        </p:nvSpPr>
        <p:spPr>
          <a:xfrm>
            <a:off x="8367710" y="1118303"/>
            <a:ext cx="2876978" cy="1553978"/>
          </a:xfrm>
          <a:prstGeom prst="flowChartAlternateProcess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>
                <a:solidFill>
                  <a:srgbClr val="FF0000"/>
                </a:solidFill>
              </a:rPr>
              <a:t>標準正規分布</a:t>
            </a:r>
            <a:endParaRPr kumimoji="1" lang="ja-JP" altLang="en-US" sz="1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41A20ED4-E5D3-57D2-1E52-F70DDE7666D7}"/>
                  </a:ext>
                </a:extLst>
              </p:cNvPr>
              <p:cNvSpPr txBox="1"/>
              <p:nvPr/>
            </p:nvSpPr>
            <p:spPr>
              <a:xfrm>
                <a:off x="8540932" y="1513468"/>
                <a:ext cx="2703756" cy="10940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ja-JP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pt-BR" altLang="ja-JP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ja-JP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pt-BR" altLang="ja-JP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pt-BR" altLang="ja-JP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600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pt-BR" altLang="ja-JP" sz="1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pt-BR" altLang="ja-JP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600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altLang="ja-JP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16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ja-JP" sz="16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16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ja-JP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altLang="ja-JP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pt-BR" altLang="ja-JP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altLang="ja-JP" sz="1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ja-JP" altLang="pt-BR" sz="1600" b="1" i="1" smtClean="0">
                                          <a:latin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  <m:sub>
                                      <m:r>
                                        <a:rPr lang="en-US" altLang="ja-JP" sz="1600" b="1" i="1" smtClean="0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sub>
                                    <m:sup>
                                      <m:r>
                                        <a:rPr lang="en-US" altLang="ja-JP" sz="16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altLang="ja-JP" sz="1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6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altLang="ja-JP" sz="1600" b="1" i="1" smtClean="0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ja-JP" sz="16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altLang="ja-JP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altLang="ja-JP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ja-JP" altLang="pt-BR" sz="1600" b="1" i="1">
                                          <a:latin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  <m:sub>
                                      <m:r>
                                        <a:rPr lang="en-US" altLang="ja-JP" sz="1600" b="1" i="1" smtClean="0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sub>
                                    <m:sup>
                                      <m:r>
                                        <a:rPr lang="en-US" altLang="ja-JP" sz="16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altLang="ja-JP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600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altLang="ja-JP" sz="1600" b="1" i="1" smtClean="0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ja-JP" altLang="en-US" sz="1600" b="1" dirty="0"/>
              </a:p>
            </p:txBody>
          </p:sp>
        </mc:Choice>
        <mc:Fallback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41A20ED4-E5D3-57D2-1E52-F70DDE766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0932" y="1513468"/>
                <a:ext cx="2703756" cy="10940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46FA87CE-0126-51B9-A347-9E2921A2964C}"/>
              </a:ext>
            </a:extLst>
          </p:cNvPr>
          <p:cNvCxnSpPr>
            <a:cxnSpLocks/>
            <a:stCxn id="66" idx="3"/>
            <a:endCxn id="79" idx="1"/>
          </p:cNvCxnSpPr>
          <p:nvPr/>
        </p:nvCxnSpPr>
        <p:spPr>
          <a:xfrm>
            <a:off x="6315430" y="1895292"/>
            <a:ext cx="20522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コネクタ: カギ線 94">
            <a:extLst>
              <a:ext uri="{FF2B5EF4-FFF2-40B4-BE49-F238E27FC236}">
                <a16:creationId xmlns:a16="http://schemas.microsoft.com/office/drawing/2014/main" id="{063CAE9C-A9EA-BBB9-56E8-420C1543ABFA}"/>
              </a:ext>
            </a:extLst>
          </p:cNvPr>
          <p:cNvCxnSpPr>
            <a:cxnSpLocks/>
            <a:stCxn id="69" idx="3"/>
            <a:endCxn id="41" idx="1"/>
          </p:cNvCxnSpPr>
          <p:nvPr/>
        </p:nvCxnSpPr>
        <p:spPr>
          <a:xfrm>
            <a:off x="6315430" y="2834425"/>
            <a:ext cx="2069107" cy="990697"/>
          </a:xfrm>
          <a:prstGeom prst="bentConnector3">
            <a:avLst>
              <a:gd name="adj1" fmla="val 41834"/>
            </a:avLst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コネクタ: カギ線 98">
            <a:extLst>
              <a:ext uri="{FF2B5EF4-FFF2-40B4-BE49-F238E27FC236}">
                <a16:creationId xmlns:a16="http://schemas.microsoft.com/office/drawing/2014/main" id="{59BD6958-E367-87B5-213B-A710B3D6D582}"/>
              </a:ext>
            </a:extLst>
          </p:cNvPr>
          <p:cNvCxnSpPr>
            <a:cxnSpLocks/>
            <a:stCxn id="69" idx="3"/>
            <a:endCxn id="46" idx="1"/>
          </p:cNvCxnSpPr>
          <p:nvPr/>
        </p:nvCxnSpPr>
        <p:spPr>
          <a:xfrm>
            <a:off x="6315430" y="2834425"/>
            <a:ext cx="2052280" cy="2948798"/>
          </a:xfrm>
          <a:prstGeom prst="bentConnector3">
            <a:avLst>
              <a:gd name="adj1" fmla="val 42251"/>
            </a:avLst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8B83C57-FE5E-23C0-EBEE-9DA6327FFB44}"/>
              </a:ext>
            </a:extLst>
          </p:cNvPr>
          <p:cNvSpPr txBox="1"/>
          <p:nvPr/>
        </p:nvSpPr>
        <p:spPr>
          <a:xfrm>
            <a:off x="7243200" y="2969192"/>
            <a:ext cx="1413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rgbClr val="0070C0"/>
                </a:solidFill>
              </a:rPr>
              <a:t>母分散が</a:t>
            </a:r>
            <a:endParaRPr lang="en-US" altLang="ja-JP" sz="1600" b="1" dirty="0">
              <a:solidFill>
                <a:srgbClr val="0070C0"/>
              </a:solidFill>
            </a:endParaRPr>
          </a:p>
          <a:p>
            <a:r>
              <a:rPr kumimoji="1" lang="ja-JP" altLang="en-US" sz="1600" b="1" dirty="0">
                <a:solidFill>
                  <a:srgbClr val="0070C0"/>
                </a:solidFill>
              </a:rPr>
              <a:t>等しいと</a:t>
            </a:r>
            <a:endParaRPr kumimoji="1" lang="en-US" altLang="ja-JP" sz="1600" b="1" dirty="0">
              <a:solidFill>
                <a:srgbClr val="0070C0"/>
              </a:solidFill>
            </a:endParaRPr>
          </a:p>
          <a:p>
            <a:r>
              <a:rPr lang="ja-JP" altLang="en-US" sz="1600" b="1" dirty="0">
                <a:solidFill>
                  <a:srgbClr val="0070C0"/>
                </a:solidFill>
              </a:rPr>
              <a:t>考えられる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867953C-B899-6846-8C17-5858F77308A1}"/>
              </a:ext>
            </a:extLst>
          </p:cNvPr>
          <p:cNvSpPr txBox="1"/>
          <p:nvPr/>
        </p:nvSpPr>
        <p:spPr>
          <a:xfrm>
            <a:off x="7220322" y="4929033"/>
            <a:ext cx="1413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rgbClr val="0070C0"/>
                </a:solidFill>
              </a:rPr>
              <a:t>母分散が</a:t>
            </a:r>
            <a:endParaRPr lang="en-US" altLang="ja-JP" sz="1600" b="1" dirty="0">
              <a:solidFill>
                <a:srgbClr val="0070C0"/>
              </a:solidFill>
            </a:endParaRPr>
          </a:p>
          <a:p>
            <a:r>
              <a:rPr kumimoji="1" lang="ja-JP" altLang="en-US" sz="1600" b="1" dirty="0">
                <a:solidFill>
                  <a:srgbClr val="0070C0"/>
                </a:solidFill>
              </a:rPr>
              <a:t>等しいか</a:t>
            </a:r>
            <a:endParaRPr kumimoji="1" lang="en-US" altLang="ja-JP" sz="1600" b="1" dirty="0">
              <a:solidFill>
                <a:srgbClr val="0070C0"/>
              </a:solidFill>
            </a:endParaRPr>
          </a:p>
          <a:p>
            <a:r>
              <a:rPr kumimoji="1" lang="ja-JP" altLang="en-US" sz="1600" b="1" dirty="0">
                <a:solidFill>
                  <a:srgbClr val="FF0000"/>
                </a:solidFill>
              </a:rPr>
              <a:t>分からない</a:t>
            </a:r>
          </a:p>
        </p:txBody>
      </p:sp>
    </p:spTree>
    <p:extLst>
      <p:ext uri="{BB962C8B-B14F-4D97-AF65-F5344CB8AC3E}">
        <p14:creationId xmlns:p14="http://schemas.microsoft.com/office/powerpoint/2010/main" val="1073965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/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①基本統計量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en-US" altLang="ja-JP" b="1" dirty="0"/>
                  <a:t>,</a:t>
                </a:r>
                <a:r>
                  <a:rPr kumimoji="1" lang="en-US" altLang="ja-JP" b="1" i="1" dirty="0"/>
                  <a:t>S</a:t>
                </a:r>
                <a:r>
                  <a:rPr kumimoji="1" lang="en-US" altLang="ja-JP" b="1" dirty="0"/>
                  <a:t>,</a:t>
                </a:r>
                <a:r>
                  <a:rPr kumimoji="1" lang="en-US" altLang="ja-JP" b="1" i="1" dirty="0"/>
                  <a:t>V </a:t>
                </a:r>
                <a:r>
                  <a:rPr kumimoji="1" lang="ja-JP" altLang="en-US" b="1" dirty="0"/>
                  <a:t>を求める</a:t>
                </a:r>
              </a:p>
            </p:txBody>
          </p:sp>
        </mc:Choice>
        <mc:Fallback xmlns="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5" y="2063963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1148024" y="3430772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D8F55269-B6B8-0B6A-B377-60454B5863F2}"/>
              </a:ext>
            </a:extLst>
          </p:cNvPr>
          <p:cNvSpPr/>
          <p:nvPr/>
        </p:nvSpPr>
        <p:spPr>
          <a:xfrm>
            <a:off x="1148024" y="4076267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⑤検定統計量</a:t>
            </a:r>
            <a:r>
              <a:rPr lang="en-US" altLang="ja-JP" b="1" i="1" dirty="0"/>
              <a:t>t</a:t>
            </a:r>
            <a:r>
              <a:rPr lang="en-US" altLang="ja-JP" b="1" i="1" baseline="-25000" dirty="0"/>
              <a:t>0</a:t>
            </a:r>
            <a:r>
              <a:rPr lang="ja-JP" altLang="en-US" b="1" dirty="0"/>
              <a:t>を求め、判定する</a:t>
            </a:r>
            <a:endParaRPr kumimoji="1" lang="ja-JP" altLang="en-US" b="1" dirty="0"/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p:graphicFrame>
        <p:nvGraphicFramePr>
          <p:cNvPr id="18" name="グラフ 17">
            <a:extLst>
              <a:ext uri="{FF2B5EF4-FFF2-40B4-BE49-F238E27FC236}">
                <a16:creationId xmlns:a16="http://schemas.microsoft.com/office/drawing/2014/main" id="{F49317EF-073C-910E-224A-A2E260C5FC9A}"/>
              </a:ext>
            </a:extLst>
          </p:cNvPr>
          <p:cNvGraphicFramePr>
            <a:graphicFrameLocks/>
          </p:cNvGraphicFramePr>
          <p:nvPr/>
        </p:nvGraphicFramePr>
        <p:xfrm>
          <a:off x="6096000" y="1854860"/>
          <a:ext cx="5640668" cy="3771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8D4C7D-EB68-EB9F-73F0-150FC6DB6557}"/>
              </a:ext>
            </a:extLst>
          </p:cNvPr>
          <p:cNvSpPr txBox="1"/>
          <p:nvPr/>
        </p:nvSpPr>
        <p:spPr>
          <a:xfrm>
            <a:off x="868963" y="400754"/>
            <a:ext cx="7221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二標本 母平均の差の検定と推定</a:t>
            </a:r>
            <a:r>
              <a:rPr lang="en-US" altLang="ja-JP" sz="2400" b="1" dirty="0"/>
              <a:t>(</a:t>
            </a:r>
            <a:r>
              <a:rPr kumimoji="1" lang="en-US" altLang="ja-JP" sz="2400" b="1" i="1" dirty="0">
                <a:solidFill>
                  <a:srgbClr val="FF0000"/>
                </a:solidFill>
              </a:rPr>
              <a:t>t 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検定、</a:t>
            </a:r>
            <a:r>
              <a:rPr lang="ja-JP" altLang="en-US" sz="2400" b="1" dirty="0">
                <a:solidFill>
                  <a:srgbClr val="FF0000"/>
                </a:solidFill>
              </a:rPr>
              <a:t>一般型、</a:t>
            </a:r>
            <a:r>
              <a:rPr kumimoji="1" lang="ja-JP" altLang="en-US" sz="2400" b="1" dirty="0">
                <a:solidFill>
                  <a:schemeClr val="accent1"/>
                </a:solidFill>
              </a:rPr>
              <a:t>母分散未知だが等しいと考えられる場合</a:t>
            </a:r>
            <a:r>
              <a:rPr kumimoji="1" lang="en-US" altLang="ja-JP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5124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/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①基本統計量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en-US" altLang="ja-JP" b="1" dirty="0"/>
                  <a:t>,</a:t>
                </a:r>
                <a:r>
                  <a:rPr kumimoji="1" lang="en-US" altLang="ja-JP" b="1" i="1" dirty="0"/>
                  <a:t>S</a:t>
                </a:r>
                <a:r>
                  <a:rPr kumimoji="1" lang="en-US" altLang="ja-JP" b="1" dirty="0"/>
                  <a:t>,</a:t>
                </a:r>
                <a:r>
                  <a:rPr kumimoji="1" lang="en-US" altLang="ja-JP" b="1" i="1" dirty="0"/>
                  <a:t>V </a:t>
                </a:r>
                <a:r>
                  <a:rPr kumimoji="1" lang="ja-JP" altLang="en-US" b="1" dirty="0"/>
                  <a:t>を求める</a:t>
                </a:r>
              </a:p>
            </p:txBody>
          </p:sp>
        </mc:Choice>
        <mc:Fallback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5" y="2063963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1148024" y="3430772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D8F55269-B6B8-0B6A-B377-60454B5863F2}"/>
              </a:ext>
            </a:extLst>
          </p:cNvPr>
          <p:cNvSpPr/>
          <p:nvPr/>
        </p:nvSpPr>
        <p:spPr>
          <a:xfrm>
            <a:off x="1148024" y="4076267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⑤検定統計量</a:t>
            </a:r>
            <a:r>
              <a:rPr lang="en-US" altLang="ja-JP" b="1" i="1" dirty="0"/>
              <a:t>t</a:t>
            </a:r>
            <a:r>
              <a:rPr lang="en-US" altLang="ja-JP" b="1" i="1" baseline="-25000" dirty="0"/>
              <a:t>0</a:t>
            </a:r>
            <a:r>
              <a:rPr lang="ja-JP" altLang="en-US" b="1" dirty="0"/>
              <a:t>を求め、判定する</a:t>
            </a:r>
            <a:endParaRPr kumimoji="1" lang="ja-JP" altLang="en-US" b="1" dirty="0"/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884FC8A-7E2E-9FB3-F013-DF5D296519C9}"/>
                  </a:ext>
                </a:extLst>
              </p:cNvPr>
              <p:cNvSpPr txBox="1"/>
              <p:nvPr/>
            </p:nvSpPr>
            <p:spPr>
              <a:xfrm>
                <a:off x="6377611" y="4455269"/>
                <a:ext cx="2358885" cy="12945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altLang="ja-JP" sz="2800" dirty="0"/>
              </a:p>
              <a:p>
                <a:endParaRPr lang="en-US" altLang="ja-JP" sz="1600" i="1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884FC8A-7E2E-9FB3-F013-DF5D29651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611" y="4455269"/>
                <a:ext cx="2358885" cy="12945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A512D22-85C8-5F5D-E167-E7F3E9794EF5}"/>
                  </a:ext>
                </a:extLst>
              </p:cNvPr>
              <p:cNvSpPr txBox="1"/>
              <p:nvPr/>
            </p:nvSpPr>
            <p:spPr>
              <a:xfrm>
                <a:off x="9293091" y="4624515"/>
                <a:ext cx="2358886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000" dirty="0"/>
                  <a:t> ：分散</a:t>
                </a:r>
                <a:endParaRPr lang="en-US" altLang="ja-JP" sz="2000" dirty="0"/>
              </a:p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ja-JP" altLang="en-US" sz="2000" dirty="0"/>
                  <a:t>：平方和</a:t>
                </a:r>
                <a:endParaRPr lang="en-US" altLang="ja-JP" sz="2000" dirty="0"/>
              </a:p>
              <a:p>
                <a:r>
                  <a:rPr lang="en-US" altLang="ja-JP" sz="2000" dirty="0"/>
                  <a:t>n-1 = φ</a:t>
                </a:r>
                <a:r>
                  <a:rPr lang="ja-JP" altLang="en-US" sz="2000" dirty="0"/>
                  <a:t>：自由度</a:t>
                </a:r>
                <a:endParaRPr lang="en-US" altLang="ja-JP" sz="20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A512D22-85C8-5F5D-E167-E7F3E9794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091" y="4624515"/>
                <a:ext cx="2358886" cy="1015663"/>
              </a:xfrm>
              <a:prstGeom prst="rect">
                <a:avLst/>
              </a:prstGeom>
              <a:blipFill>
                <a:blip r:embed="rId4"/>
                <a:stretch>
                  <a:fillRect l="-2584" t="-3012" b="-10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14548F5-7E9F-E360-465D-F620560C44F7}"/>
                  </a:ext>
                </a:extLst>
              </p:cNvPr>
              <p:cNvSpPr txBox="1"/>
              <p:nvPr/>
            </p:nvSpPr>
            <p:spPr>
              <a:xfrm>
                <a:off x="6172195" y="1541736"/>
                <a:ext cx="2933645" cy="10444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 altLang="ja-JP" sz="3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ja-JP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14548F5-7E9F-E360-465D-F620560C4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195" y="1541736"/>
                <a:ext cx="2933645" cy="10444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A5412F7-08C8-80E4-BEE2-535F2A6EB142}"/>
                  </a:ext>
                </a:extLst>
              </p:cNvPr>
              <p:cNvSpPr txBox="1"/>
              <p:nvPr/>
            </p:nvSpPr>
            <p:spPr>
              <a:xfrm>
                <a:off x="9105841" y="1694631"/>
                <a:ext cx="210132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000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ja-JP" sz="2000" i="1" dirty="0"/>
                  <a:t> </a:t>
                </a:r>
                <a:r>
                  <a:rPr lang="ja-JP" altLang="en-US" sz="2000" dirty="0"/>
                  <a:t>：平均値</a:t>
                </a:r>
                <a:endParaRPr lang="en-US" altLang="ja-JP" sz="2000" dirty="0"/>
              </a:p>
              <a:p>
                <a:r>
                  <a:rPr lang="en-US" altLang="ja-JP" sz="2000" i="1" dirty="0"/>
                  <a:t> x </a:t>
                </a:r>
                <a:r>
                  <a:rPr lang="ja-JP" altLang="en-US" sz="2000" dirty="0"/>
                  <a:t>：データ</a:t>
                </a:r>
                <a:endParaRPr lang="en-US" altLang="ja-JP" sz="2000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A5412F7-08C8-80E4-BEE2-535F2A6EB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841" y="1694631"/>
                <a:ext cx="2101322" cy="707886"/>
              </a:xfrm>
              <a:prstGeom prst="rect">
                <a:avLst/>
              </a:prstGeom>
              <a:blipFill>
                <a:blip r:embed="rId6"/>
                <a:stretch>
                  <a:fillRect t="-4310" b="-146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C5543DF-BE3E-A9D8-049B-282671DED762}"/>
                  </a:ext>
                </a:extLst>
              </p:cNvPr>
              <p:cNvSpPr txBox="1"/>
              <p:nvPr/>
            </p:nvSpPr>
            <p:spPr>
              <a:xfrm>
                <a:off x="6258341" y="3077992"/>
                <a:ext cx="3728594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C5543DF-BE3E-A9D8-049B-282671DED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341" y="3077992"/>
                <a:ext cx="3728594" cy="10175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7A39E0-8C22-9873-F985-7B787D200652}"/>
              </a:ext>
            </a:extLst>
          </p:cNvPr>
          <p:cNvSpPr txBox="1"/>
          <p:nvPr/>
        </p:nvSpPr>
        <p:spPr>
          <a:xfrm>
            <a:off x="9550655" y="3246091"/>
            <a:ext cx="21013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i="1" dirty="0"/>
              <a:t>x </a:t>
            </a:r>
            <a:r>
              <a:rPr lang="ja-JP" altLang="en-US" sz="2000" dirty="0"/>
              <a:t>：データ</a:t>
            </a:r>
            <a:endParaRPr lang="en-US" altLang="ja-JP" sz="2000" dirty="0"/>
          </a:p>
          <a:p>
            <a:r>
              <a:rPr lang="en-US" altLang="ja-JP" sz="2000" i="1" dirty="0"/>
              <a:t>S </a:t>
            </a:r>
            <a:r>
              <a:rPr lang="ja-JP" altLang="en-US" sz="2000" dirty="0"/>
              <a:t>：平方和</a:t>
            </a:r>
            <a:endParaRPr lang="en-US" altLang="ja-JP" sz="2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D78E28-AE4F-F99F-7842-E0C25A5AE07B}"/>
              </a:ext>
            </a:extLst>
          </p:cNvPr>
          <p:cNvSpPr txBox="1"/>
          <p:nvPr/>
        </p:nvSpPr>
        <p:spPr>
          <a:xfrm>
            <a:off x="868963" y="400754"/>
            <a:ext cx="7221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二標本 母平均の差の検定と推定</a:t>
            </a:r>
            <a:r>
              <a:rPr lang="en-US" altLang="ja-JP" sz="2400" b="1" dirty="0"/>
              <a:t>(</a:t>
            </a:r>
            <a:r>
              <a:rPr kumimoji="1" lang="en-US" altLang="ja-JP" sz="2400" b="1" i="1" dirty="0">
                <a:solidFill>
                  <a:srgbClr val="FF0000"/>
                </a:solidFill>
              </a:rPr>
              <a:t>t 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検定、</a:t>
            </a:r>
            <a:r>
              <a:rPr lang="ja-JP" altLang="en-US" sz="2400" b="1" dirty="0">
                <a:solidFill>
                  <a:srgbClr val="FF0000"/>
                </a:solidFill>
              </a:rPr>
              <a:t>一般型、</a:t>
            </a:r>
            <a:r>
              <a:rPr kumimoji="1" lang="ja-JP" altLang="en-US" sz="2400" b="1" dirty="0">
                <a:solidFill>
                  <a:schemeClr val="accent1"/>
                </a:solidFill>
              </a:rPr>
              <a:t>母分散未知だが等しいと考えられる場合</a:t>
            </a:r>
            <a:r>
              <a:rPr kumimoji="1" lang="en-US" altLang="ja-JP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5460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2C75562-311B-3D98-ED6A-BC0F9D325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000" y="3686573"/>
            <a:ext cx="3412932" cy="255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D701669-E018-E655-33E3-822C20CEF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349" y="3686573"/>
            <a:ext cx="1387033" cy="159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372FD28-1D9F-3EC3-4626-B80E7ADE5432}"/>
                  </a:ext>
                </a:extLst>
              </p:cNvPr>
              <p:cNvSpPr txBox="1"/>
              <p:nvPr/>
            </p:nvSpPr>
            <p:spPr>
              <a:xfrm>
                <a:off x="1245976" y="678679"/>
                <a:ext cx="7604090" cy="871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pt-BR" altLang="ja-JP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ja-JP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altLang="ja-JP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altLang="ja-JP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altLang="ja-JP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f>
                            <m:fPr>
                              <m:ctrlPr>
                                <a:rPr lang="en-US" altLang="ja-JP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20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20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n-US" altLang="ja-JP" sz="2000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0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ja-JP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ja-JP" alt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372FD28-1D9F-3EC3-4626-B80E7ADE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976" y="678679"/>
                <a:ext cx="7604090" cy="8711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0082C76D-DC00-DF55-04CA-8AB636C26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790" y="4867193"/>
            <a:ext cx="2221942" cy="121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A13CEAE-E4F1-136A-62AB-F1C10C1042DE}"/>
              </a:ext>
            </a:extLst>
          </p:cNvPr>
          <p:cNvSpPr txBox="1"/>
          <p:nvPr/>
        </p:nvSpPr>
        <p:spPr>
          <a:xfrm>
            <a:off x="1516135" y="1549815"/>
            <a:ext cx="96765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4000" dirty="0">
                <a:solidFill>
                  <a:srgbClr val="FF0000"/>
                </a:solidFill>
              </a:rPr>
              <a:t>庭</a:t>
            </a:r>
            <a:r>
              <a:rPr lang="ja-JP" altLang="en-US" sz="4000" dirty="0"/>
              <a:t>（二乗の和）でドン</a:t>
            </a:r>
            <a:r>
              <a:rPr lang="ja-JP" altLang="en-US" sz="4000" dirty="0">
                <a:solidFill>
                  <a:srgbClr val="FF0000"/>
                </a:solidFill>
              </a:rPr>
              <a:t>引き</a:t>
            </a:r>
            <a:r>
              <a:rPr lang="ja-JP" altLang="en-US" sz="4000" dirty="0"/>
              <a:t>（引き算）、</a:t>
            </a:r>
            <a:endParaRPr lang="en-US" altLang="ja-JP" sz="4000" dirty="0"/>
          </a:p>
          <a:p>
            <a:pPr algn="ctr"/>
            <a:r>
              <a:rPr lang="ja-JP" altLang="en-US" sz="4000" dirty="0">
                <a:solidFill>
                  <a:srgbClr val="FF0000"/>
                </a:solidFill>
              </a:rPr>
              <a:t>三分</a:t>
            </a:r>
            <a:r>
              <a:rPr lang="ja-JP" altLang="en-US" sz="4000" dirty="0"/>
              <a:t>（サンプル分）の</a:t>
            </a:r>
            <a:r>
              <a:rPr lang="ja-JP" altLang="en-US" sz="4000" dirty="0">
                <a:solidFill>
                  <a:srgbClr val="FF0000"/>
                </a:solidFill>
              </a:rPr>
              <a:t>ワニ</a:t>
            </a:r>
            <a:r>
              <a:rPr lang="ja-JP" altLang="en-US" sz="4000" dirty="0"/>
              <a:t>（和の二乗）</a:t>
            </a:r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7D0F4D31-50BF-0D7E-61FD-9BB3FA42ECAB}"/>
              </a:ext>
            </a:extLst>
          </p:cNvPr>
          <p:cNvSpPr/>
          <p:nvPr/>
        </p:nvSpPr>
        <p:spPr>
          <a:xfrm>
            <a:off x="8007382" y="3382107"/>
            <a:ext cx="2221942" cy="753626"/>
          </a:xfrm>
          <a:prstGeom prst="wedgeRectCallout">
            <a:avLst>
              <a:gd name="adj1" fmla="val -57012"/>
              <a:gd name="adj2" fmla="val 10516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三分の一にカット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82A4CDF-F997-6C09-E933-58F91651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486" y="4484797"/>
            <a:ext cx="1159704" cy="136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223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/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①基本統計量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en-US" altLang="ja-JP" b="1" dirty="0"/>
                  <a:t>,</a:t>
                </a:r>
                <a:r>
                  <a:rPr kumimoji="1" lang="en-US" altLang="ja-JP" b="1" i="1" dirty="0"/>
                  <a:t>S</a:t>
                </a:r>
                <a:r>
                  <a:rPr kumimoji="1" lang="en-US" altLang="ja-JP" b="1" dirty="0"/>
                  <a:t>,</a:t>
                </a:r>
                <a:r>
                  <a:rPr kumimoji="1" lang="en-US" altLang="ja-JP" b="1" i="1" dirty="0"/>
                  <a:t>V </a:t>
                </a:r>
                <a:r>
                  <a:rPr kumimoji="1" lang="ja-JP" altLang="en-US" b="1" dirty="0"/>
                  <a:t>を求める</a:t>
                </a:r>
              </a:p>
            </p:txBody>
          </p:sp>
        </mc:Choice>
        <mc:Fallback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5" y="2063963"/>
            <a:ext cx="4666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1148024" y="3430772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D8F55269-B6B8-0B6A-B377-60454B5863F2}"/>
              </a:ext>
            </a:extLst>
          </p:cNvPr>
          <p:cNvSpPr/>
          <p:nvPr/>
        </p:nvSpPr>
        <p:spPr>
          <a:xfrm>
            <a:off x="1148024" y="4076267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⑤検定統計量</a:t>
            </a:r>
            <a:r>
              <a:rPr lang="en-US" altLang="ja-JP" b="1" i="1" dirty="0"/>
              <a:t>t</a:t>
            </a:r>
            <a:r>
              <a:rPr lang="en-US" altLang="ja-JP" b="1" i="1" baseline="-25000" dirty="0"/>
              <a:t>0</a:t>
            </a:r>
            <a:r>
              <a:rPr lang="ja-JP" altLang="en-US" b="1" dirty="0"/>
              <a:t>を求め、判定する</a:t>
            </a:r>
            <a:endParaRPr kumimoji="1" lang="ja-JP" altLang="en-US" b="1" dirty="0"/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13D8AB3-46E4-7A22-0E81-5B1E527AC0D4}"/>
              </a:ext>
            </a:extLst>
          </p:cNvPr>
          <p:cNvSpPr txBox="1"/>
          <p:nvPr/>
        </p:nvSpPr>
        <p:spPr>
          <a:xfrm>
            <a:off x="6096000" y="2254324"/>
            <a:ext cx="466636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(</a:t>
            </a:r>
            <a:r>
              <a:rPr lang="ja-JP" altLang="en-US" sz="2400" dirty="0"/>
              <a:t>両側検定</a:t>
            </a:r>
            <a:r>
              <a:rPr lang="en-US" altLang="ja-JP" sz="2400" dirty="0"/>
              <a:t>)</a:t>
            </a:r>
          </a:p>
          <a:p>
            <a:r>
              <a:rPr lang="en-US" altLang="ja-JP" sz="2400" dirty="0"/>
              <a:t>H</a:t>
            </a:r>
            <a:r>
              <a:rPr lang="en-US" altLang="ja-JP" sz="2400" baseline="-25000" dirty="0"/>
              <a:t>0</a:t>
            </a:r>
            <a:r>
              <a:rPr lang="ja-JP" altLang="en-US" sz="2400" dirty="0"/>
              <a:t>：</a:t>
            </a:r>
            <a:r>
              <a:rPr lang="en-US" altLang="ja-JP" sz="2400" dirty="0"/>
              <a:t>μ = μ</a:t>
            </a:r>
            <a:r>
              <a:rPr lang="en-US" altLang="ja-JP" sz="2400" baseline="-25000" dirty="0"/>
              <a:t>0</a:t>
            </a:r>
            <a:r>
              <a:rPr lang="ja-JP" altLang="en-US" sz="2400" dirty="0"/>
              <a:t>　</a:t>
            </a:r>
            <a:r>
              <a:rPr lang="en-US" altLang="ja-JP" sz="2400" dirty="0"/>
              <a:t> H</a:t>
            </a:r>
            <a:r>
              <a:rPr lang="en-US" altLang="ja-JP" sz="2400" baseline="-25000" dirty="0"/>
              <a:t>1 </a:t>
            </a:r>
            <a:r>
              <a:rPr lang="ja-JP" altLang="en-US" sz="2400" dirty="0"/>
              <a:t>：</a:t>
            </a:r>
            <a:r>
              <a:rPr lang="en-US" altLang="ja-JP" sz="2400" dirty="0"/>
              <a:t>μ </a:t>
            </a:r>
            <a:r>
              <a:rPr lang="ja-JP" altLang="en-US" sz="2400" dirty="0"/>
              <a:t>≠ </a:t>
            </a:r>
            <a:r>
              <a:rPr lang="en-US" altLang="ja-JP" sz="2400" dirty="0"/>
              <a:t>μ</a:t>
            </a:r>
            <a:r>
              <a:rPr lang="en-US" altLang="ja-JP" sz="2400" baseline="-25000" dirty="0"/>
              <a:t>0</a:t>
            </a:r>
            <a:endParaRPr lang="en-US" altLang="ja-JP" sz="2400" dirty="0"/>
          </a:p>
          <a:p>
            <a:endParaRPr lang="en-US" altLang="ja-JP" sz="2400" i="1" dirty="0"/>
          </a:p>
          <a:p>
            <a:r>
              <a:rPr lang="en-US" altLang="ja-JP" sz="2400" dirty="0"/>
              <a:t>(</a:t>
            </a:r>
            <a:r>
              <a:rPr lang="ja-JP" altLang="en-US" sz="2400" dirty="0"/>
              <a:t>右片側検定</a:t>
            </a:r>
            <a:r>
              <a:rPr lang="en-US" altLang="ja-JP" sz="2400" dirty="0"/>
              <a:t>)</a:t>
            </a:r>
          </a:p>
          <a:p>
            <a:r>
              <a:rPr lang="en-US" altLang="ja-JP" sz="2400" dirty="0"/>
              <a:t>H</a:t>
            </a:r>
            <a:r>
              <a:rPr lang="en-US" altLang="ja-JP" sz="2400" baseline="-25000" dirty="0"/>
              <a:t>0</a:t>
            </a:r>
            <a:r>
              <a:rPr lang="ja-JP" altLang="en-US" sz="2400" dirty="0"/>
              <a:t>：</a:t>
            </a:r>
            <a:r>
              <a:rPr lang="en-US" altLang="ja-JP" sz="2400" dirty="0"/>
              <a:t>μ = μ</a:t>
            </a:r>
            <a:r>
              <a:rPr lang="en-US" altLang="ja-JP" sz="2400" baseline="-25000" dirty="0"/>
              <a:t>0</a:t>
            </a:r>
            <a:r>
              <a:rPr lang="ja-JP" altLang="en-US" sz="2400" dirty="0"/>
              <a:t>　</a:t>
            </a:r>
            <a:r>
              <a:rPr lang="en-US" altLang="ja-JP" sz="2400" dirty="0"/>
              <a:t> H</a:t>
            </a:r>
            <a:r>
              <a:rPr lang="en-US" altLang="ja-JP" sz="2400" baseline="-25000" dirty="0"/>
              <a:t>1 </a:t>
            </a:r>
            <a:r>
              <a:rPr lang="ja-JP" altLang="en-US" sz="2400" dirty="0"/>
              <a:t>：</a:t>
            </a:r>
            <a:r>
              <a:rPr lang="en-US" altLang="ja-JP" sz="2400" dirty="0"/>
              <a:t>μ </a:t>
            </a:r>
            <a:r>
              <a:rPr lang="en-US" altLang="ja-JP" sz="2400" dirty="0">
                <a:solidFill>
                  <a:srgbClr val="FF0000"/>
                </a:solidFill>
              </a:rPr>
              <a:t>&gt;</a:t>
            </a:r>
            <a:r>
              <a:rPr lang="ja-JP" altLang="en-US" sz="2400" dirty="0"/>
              <a:t> </a:t>
            </a:r>
            <a:r>
              <a:rPr lang="en-US" altLang="ja-JP" sz="2400" dirty="0"/>
              <a:t>μ</a:t>
            </a:r>
            <a:r>
              <a:rPr lang="en-US" altLang="ja-JP" sz="2400" baseline="-25000" dirty="0"/>
              <a:t>0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(</a:t>
            </a:r>
            <a:r>
              <a:rPr lang="ja-JP" altLang="en-US" sz="2400" dirty="0"/>
              <a:t>左片側検定</a:t>
            </a:r>
            <a:r>
              <a:rPr lang="en-US" altLang="ja-JP" sz="2400" dirty="0"/>
              <a:t>)</a:t>
            </a:r>
          </a:p>
          <a:p>
            <a:r>
              <a:rPr lang="en-US" altLang="ja-JP" sz="2400" dirty="0"/>
              <a:t>H</a:t>
            </a:r>
            <a:r>
              <a:rPr lang="en-US" altLang="ja-JP" sz="2400" baseline="-25000" dirty="0"/>
              <a:t>0</a:t>
            </a:r>
            <a:r>
              <a:rPr lang="ja-JP" altLang="en-US" sz="2400" dirty="0"/>
              <a:t>：</a:t>
            </a:r>
            <a:r>
              <a:rPr lang="en-US" altLang="ja-JP" sz="2400" dirty="0"/>
              <a:t>μ = μ</a:t>
            </a:r>
            <a:r>
              <a:rPr lang="en-US" altLang="ja-JP" sz="2400" baseline="-25000" dirty="0"/>
              <a:t>0</a:t>
            </a:r>
            <a:r>
              <a:rPr lang="ja-JP" altLang="en-US" sz="2400" dirty="0"/>
              <a:t>　</a:t>
            </a:r>
            <a:r>
              <a:rPr lang="en-US" altLang="ja-JP" sz="2400" dirty="0"/>
              <a:t> H</a:t>
            </a:r>
            <a:r>
              <a:rPr lang="en-US" altLang="ja-JP" sz="2400" baseline="-25000" dirty="0"/>
              <a:t>1 </a:t>
            </a:r>
            <a:r>
              <a:rPr lang="ja-JP" altLang="en-US" sz="2400" dirty="0"/>
              <a:t>：</a:t>
            </a:r>
            <a:r>
              <a:rPr lang="en-US" altLang="ja-JP" sz="2400" dirty="0"/>
              <a:t>μ </a:t>
            </a:r>
            <a:r>
              <a:rPr lang="en-US" altLang="ja-JP" sz="2400" dirty="0">
                <a:solidFill>
                  <a:srgbClr val="FF0000"/>
                </a:solidFill>
              </a:rPr>
              <a:t>&lt;</a:t>
            </a:r>
            <a:r>
              <a:rPr lang="ja-JP" altLang="en-US" sz="2400" dirty="0"/>
              <a:t> </a:t>
            </a:r>
            <a:r>
              <a:rPr lang="en-US" altLang="ja-JP" sz="2400" dirty="0"/>
              <a:t>μ</a:t>
            </a:r>
            <a:r>
              <a:rPr lang="en-US" altLang="ja-JP" sz="2400" baseline="-25000" dirty="0"/>
              <a:t>0</a:t>
            </a:r>
            <a:endParaRPr lang="en-US" altLang="ja-JP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EE094FB5-CB49-15B0-8204-0D5F851F41CF}"/>
                  </a:ext>
                </a:extLst>
              </p:cNvPr>
              <p:cNvSpPr txBox="1"/>
              <p:nvPr/>
            </p:nvSpPr>
            <p:spPr>
              <a:xfrm>
                <a:off x="7720244" y="1301937"/>
                <a:ext cx="317369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sz="2400" i="1" dirty="0"/>
                  <a:t> </a:t>
                </a:r>
                <a:r>
                  <a:rPr lang="ja-JP" altLang="en-US" sz="2400" dirty="0"/>
                  <a:t>：変化前の母平均</a:t>
                </a:r>
                <a:endParaRPr lang="en-US" altLang="ja-JP" sz="2400" dirty="0"/>
              </a:p>
              <a:p>
                <a14:m>
                  <m:oMath xmlns:m="http://schemas.openxmlformats.org/officeDocument/2006/math"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ja-JP" sz="2400" i="1" dirty="0"/>
                  <a:t> </a:t>
                </a:r>
                <a:r>
                  <a:rPr lang="ja-JP" altLang="en-US" sz="2400" i="1" dirty="0"/>
                  <a:t> </a:t>
                </a:r>
                <a:r>
                  <a:rPr lang="ja-JP" altLang="en-US" sz="2400" dirty="0"/>
                  <a:t>：変化</a:t>
                </a:r>
                <a:r>
                  <a:rPr lang="ja-JP" altLang="en-US" sz="2400" dirty="0">
                    <a:solidFill>
                      <a:srgbClr val="FF0000"/>
                    </a:solidFill>
                  </a:rPr>
                  <a:t>後</a:t>
                </a:r>
                <a:r>
                  <a:rPr lang="ja-JP" altLang="en-US" sz="2400" dirty="0"/>
                  <a:t>の母平均</a:t>
                </a:r>
                <a:endParaRPr lang="en-US" altLang="ja-JP" sz="2400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EE094FB5-CB49-15B0-8204-0D5F851F4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244" y="1301937"/>
                <a:ext cx="3173698" cy="830997"/>
              </a:xfrm>
              <a:prstGeom prst="rect">
                <a:avLst/>
              </a:prstGeom>
              <a:blipFill>
                <a:blip r:embed="rId3"/>
                <a:stretch>
                  <a:fillRect l="-384" t="-5882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5B3AD83-A38B-B6C2-4051-E9E572862065}"/>
              </a:ext>
            </a:extLst>
          </p:cNvPr>
          <p:cNvSpPr txBox="1"/>
          <p:nvPr/>
        </p:nvSpPr>
        <p:spPr>
          <a:xfrm>
            <a:off x="6534175" y="5526360"/>
            <a:ext cx="44659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※</a:t>
            </a:r>
            <a:r>
              <a:rPr lang="en-US" altLang="ja-JP" sz="2000" dirty="0"/>
              <a:t> </a:t>
            </a:r>
            <a:r>
              <a:rPr lang="en-US" altLang="ja-JP" sz="2000" b="1" dirty="0"/>
              <a:t>μ</a:t>
            </a:r>
            <a:r>
              <a:rPr lang="en-US" altLang="ja-JP" sz="2000" b="1" baseline="-25000" dirty="0"/>
              <a:t>0</a:t>
            </a:r>
            <a:r>
              <a:rPr lang="en-US" altLang="ja-JP" sz="2000" b="1" baseline="30000" dirty="0"/>
              <a:t> </a:t>
            </a:r>
            <a:r>
              <a:rPr lang="ja-JP" altLang="en-US" sz="2000" b="1" dirty="0"/>
              <a:t>は指定された値を使用する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770C1F2-93C6-AFE0-34D0-81B266D4F4D5}"/>
              </a:ext>
            </a:extLst>
          </p:cNvPr>
          <p:cNvSpPr txBox="1"/>
          <p:nvPr/>
        </p:nvSpPr>
        <p:spPr>
          <a:xfrm>
            <a:off x="868963" y="400754"/>
            <a:ext cx="7221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二標本 母平均の差の検定と推定</a:t>
            </a:r>
            <a:r>
              <a:rPr lang="en-US" altLang="ja-JP" sz="2400" b="1" dirty="0"/>
              <a:t>(</a:t>
            </a:r>
            <a:r>
              <a:rPr kumimoji="1" lang="en-US" altLang="ja-JP" sz="2400" b="1" i="1" dirty="0">
                <a:solidFill>
                  <a:srgbClr val="FF0000"/>
                </a:solidFill>
              </a:rPr>
              <a:t>t 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検定、</a:t>
            </a:r>
            <a:r>
              <a:rPr lang="ja-JP" altLang="en-US" sz="2400" b="1" dirty="0">
                <a:solidFill>
                  <a:srgbClr val="FF0000"/>
                </a:solidFill>
              </a:rPr>
              <a:t>一般型、</a:t>
            </a:r>
            <a:r>
              <a:rPr kumimoji="1" lang="ja-JP" altLang="en-US" sz="2400" b="1" dirty="0">
                <a:solidFill>
                  <a:schemeClr val="accent1"/>
                </a:solidFill>
              </a:rPr>
              <a:t>母分散未知だが等しいと考えられる場合</a:t>
            </a:r>
            <a:r>
              <a:rPr kumimoji="1" lang="en-US" altLang="ja-JP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8371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/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①基本統計量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en-US" altLang="ja-JP" b="1" dirty="0"/>
                  <a:t>,</a:t>
                </a:r>
                <a:r>
                  <a:rPr kumimoji="1" lang="en-US" altLang="ja-JP" b="1" i="1" dirty="0"/>
                  <a:t>S</a:t>
                </a:r>
                <a:r>
                  <a:rPr kumimoji="1" lang="en-US" altLang="ja-JP" b="1" dirty="0"/>
                  <a:t>,</a:t>
                </a:r>
                <a:r>
                  <a:rPr kumimoji="1" lang="en-US" altLang="ja-JP" b="1" i="1" dirty="0"/>
                  <a:t>V </a:t>
                </a:r>
                <a:r>
                  <a:rPr kumimoji="1" lang="ja-JP" altLang="en-US" b="1" dirty="0"/>
                  <a:t>を求める</a:t>
                </a:r>
              </a:p>
            </p:txBody>
          </p:sp>
        </mc:Choice>
        <mc:Fallback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5" y="2063963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1148024" y="3430772"/>
            <a:ext cx="4666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D8F55269-B6B8-0B6A-B377-60454B5863F2}"/>
              </a:ext>
            </a:extLst>
          </p:cNvPr>
          <p:cNvSpPr/>
          <p:nvPr/>
        </p:nvSpPr>
        <p:spPr>
          <a:xfrm>
            <a:off x="1148024" y="4076267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⑤検定統計量</a:t>
            </a:r>
            <a:r>
              <a:rPr lang="en-US" altLang="ja-JP" b="1" i="1" dirty="0"/>
              <a:t>t</a:t>
            </a:r>
            <a:r>
              <a:rPr lang="en-US" altLang="ja-JP" b="1" i="1" baseline="-25000" dirty="0"/>
              <a:t>0</a:t>
            </a:r>
            <a:r>
              <a:rPr lang="ja-JP" altLang="en-US" b="1" dirty="0"/>
              <a:t>を求め、判定する</a:t>
            </a:r>
            <a:endParaRPr kumimoji="1" lang="ja-JP" altLang="en-US" b="1" dirty="0"/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8D4C7D-EB68-EB9F-73F0-150FC6DB6557}"/>
              </a:ext>
            </a:extLst>
          </p:cNvPr>
          <p:cNvSpPr txBox="1"/>
          <p:nvPr/>
        </p:nvSpPr>
        <p:spPr>
          <a:xfrm>
            <a:off x="868963" y="718883"/>
            <a:ext cx="9507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二標本 母平均の差の検定と推定</a:t>
            </a:r>
            <a:r>
              <a:rPr lang="en-US" altLang="ja-JP" sz="2400" b="1" dirty="0"/>
              <a:t>(</a:t>
            </a:r>
            <a:r>
              <a:rPr kumimoji="1" lang="en-US" altLang="ja-JP" sz="2400" b="1" i="1" dirty="0">
                <a:solidFill>
                  <a:srgbClr val="FF0000"/>
                </a:solidFill>
              </a:rPr>
              <a:t>t 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検定、</a:t>
            </a:r>
            <a:r>
              <a:rPr lang="ja-JP" altLang="en-US" sz="2400" b="1" dirty="0">
                <a:solidFill>
                  <a:srgbClr val="FF0000"/>
                </a:solidFill>
              </a:rPr>
              <a:t>一般型、</a:t>
            </a:r>
            <a:r>
              <a:rPr kumimoji="1" lang="ja-JP" altLang="en-US" sz="2400" b="1" dirty="0">
                <a:solidFill>
                  <a:schemeClr val="accent1"/>
                </a:solidFill>
              </a:rPr>
              <a:t>母分散未知</a:t>
            </a:r>
            <a:r>
              <a:rPr kumimoji="1" lang="en-US" altLang="ja-JP" sz="2400" b="1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D26899E-E9AA-D9DC-B17F-9285D462D3EC}"/>
                  </a:ext>
                </a:extLst>
              </p:cNvPr>
              <p:cNvSpPr txBox="1"/>
              <p:nvPr/>
            </p:nvSpPr>
            <p:spPr>
              <a:xfrm>
                <a:off x="6466208" y="2525628"/>
                <a:ext cx="4666367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400" dirty="0"/>
                  <a:t>(</a:t>
                </a:r>
                <a:r>
                  <a:rPr lang="ja-JP" altLang="en-US" sz="2400" dirty="0"/>
                  <a:t>両側検定</a:t>
                </a:r>
                <a:r>
                  <a:rPr lang="en-US" altLang="ja-JP" sz="2400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ja-JP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altLang="ja-JP" sz="2400" i="1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(</a:t>
                </a:r>
                <a:r>
                  <a:rPr lang="ja-JP" altLang="en-US" sz="2400" dirty="0"/>
                  <a:t>右片側検定</a:t>
                </a:r>
                <a:r>
                  <a:rPr lang="en-US" altLang="ja-JP" sz="2400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：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ja-JP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(</a:t>
                </a:r>
                <a:r>
                  <a:rPr lang="ja-JP" altLang="en-US" sz="2400" dirty="0"/>
                  <a:t>左片側検定</a:t>
                </a:r>
                <a:r>
                  <a:rPr lang="en-US" altLang="ja-JP" sz="2400" dirty="0"/>
                  <a:t>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：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</m:t>
                          </m:r>
                          <m:r>
                            <a:rPr lang="ja-JP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altLang="ja-JP" sz="2400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D26899E-E9AA-D9DC-B17F-9285D462D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208" y="2525628"/>
                <a:ext cx="4666367" cy="3046988"/>
              </a:xfrm>
              <a:prstGeom prst="rect">
                <a:avLst/>
              </a:prstGeom>
              <a:blipFill>
                <a:blip r:embed="rId3"/>
                <a:stretch>
                  <a:fillRect l="-2092" t="-1600" b="-16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78AFC86-E7B3-6D46-2550-B3C9D477FFB7}"/>
                  </a:ext>
                </a:extLst>
              </p:cNvPr>
              <p:cNvSpPr txBox="1"/>
              <p:nvPr/>
            </p:nvSpPr>
            <p:spPr>
              <a:xfrm>
                <a:off x="8619590" y="1700260"/>
                <a:ext cx="261399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ja-JP" altLang="en-US" sz="2400" dirty="0"/>
                  <a:t>：自由度</a:t>
                </a:r>
                <a:r>
                  <a:rPr lang="en-US" altLang="ja-JP" sz="2400" dirty="0"/>
                  <a:t>(n-1)</a:t>
                </a:r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78AFC86-E7B3-6D46-2550-B3C9D477F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590" y="1700260"/>
                <a:ext cx="2613992" cy="461665"/>
              </a:xfrm>
              <a:prstGeom prst="rect">
                <a:avLst/>
              </a:prstGeom>
              <a:blipFill>
                <a:blip r:embed="rId4"/>
                <a:stretch>
                  <a:fillRect l="-1865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81F6CA1-16F9-B123-019B-BC29C69777E8}"/>
              </a:ext>
            </a:extLst>
          </p:cNvPr>
          <p:cNvSpPr txBox="1"/>
          <p:nvPr/>
        </p:nvSpPr>
        <p:spPr>
          <a:xfrm>
            <a:off x="6011056" y="1952726"/>
            <a:ext cx="32327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/>
              <a:t>t </a:t>
            </a:r>
            <a:r>
              <a:rPr lang="ja-JP" altLang="en-US" sz="2400" b="1" dirty="0"/>
              <a:t>表を用いる</a:t>
            </a:r>
            <a:endParaRPr lang="en-US" altLang="ja-JP" sz="2400" b="1" dirty="0"/>
          </a:p>
        </p:txBody>
      </p:sp>
    </p:spTree>
    <p:extLst>
      <p:ext uri="{BB962C8B-B14F-4D97-AF65-F5344CB8AC3E}">
        <p14:creationId xmlns:p14="http://schemas.microsoft.com/office/powerpoint/2010/main" val="398299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フローチャート: 代替処理 21">
            <a:extLst>
              <a:ext uri="{FF2B5EF4-FFF2-40B4-BE49-F238E27FC236}">
                <a16:creationId xmlns:a16="http://schemas.microsoft.com/office/drawing/2014/main" id="{C239C3FC-BA61-BAB5-CC17-7FDEFF5B8B5A}"/>
              </a:ext>
            </a:extLst>
          </p:cNvPr>
          <p:cNvSpPr/>
          <p:nvPr/>
        </p:nvSpPr>
        <p:spPr>
          <a:xfrm>
            <a:off x="5004021" y="3794977"/>
            <a:ext cx="1934818" cy="1280580"/>
          </a:xfrm>
          <a:prstGeom prst="flowChartAlternateProcess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600" b="1" i="1" dirty="0">
                <a:solidFill>
                  <a:srgbClr val="FF0000"/>
                </a:solidFill>
              </a:rPr>
              <a:t>t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 </a:t>
            </a:r>
            <a:r>
              <a:rPr lang="ja-JP" altLang="en-US" sz="1600" b="1" dirty="0">
                <a:solidFill>
                  <a:schemeClr val="tx1"/>
                </a:solidFill>
              </a:rPr>
              <a:t>検定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46" name="フローチャート: 代替処理 45">
            <a:extLst>
              <a:ext uri="{FF2B5EF4-FFF2-40B4-BE49-F238E27FC236}">
                <a16:creationId xmlns:a16="http://schemas.microsoft.com/office/drawing/2014/main" id="{C1DBBA9D-48E8-4BE0-70CF-C104FEE36093}"/>
              </a:ext>
            </a:extLst>
          </p:cNvPr>
          <p:cNvSpPr/>
          <p:nvPr/>
        </p:nvSpPr>
        <p:spPr>
          <a:xfrm>
            <a:off x="8367710" y="5042758"/>
            <a:ext cx="2990677" cy="1480930"/>
          </a:xfrm>
          <a:prstGeom prst="flowChartAlternateProcess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600" b="1" i="1" dirty="0">
                <a:solidFill>
                  <a:srgbClr val="FF0000"/>
                </a:solidFill>
              </a:rPr>
              <a:t>t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 </a:t>
            </a:r>
            <a:r>
              <a:rPr lang="ja-JP" altLang="en-US" sz="1600" b="1" dirty="0">
                <a:solidFill>
                  <a:schemeClr val="tx1"/>
                </a:solidFill>
              </a:rPr>
              <a:t>検定</a:t>
            </a:r>
            <a:r>
              <a:rPr kumimoji="1" lang="en-US" altLang="ja-JP" sz="1600" b="1" dirty="0"/>
              <a:t>(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ウェルチ</a:t>
            </a:r>
            <a:r>
              <a:rPr kumimoji="1" lang="ja-JP" altLang="en-US" sz="1600" b="1" dirty="0"/>
              <a:t>型</a:t>
            </a:r>
            <a:r>
              <a:rPr kumimoji="1" lang="en-US" altLang="ja-JP" sz="1600" b="1" dirty="0"/>
              <a:t>)</a:t>
            </a:r>
            <a:endParaRPr kumimoji="1" lang="ja-JP" altLang="en-US" sz="1600" b="1" dirty="0"/>
          </a:p>
        </p:txBody>
      </p:sp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E5DA930B-37A3-CCB5-42DF-8AE1F4602CF8}"/>
              </a:ext>
            </a:extLst>
          </p:cNvPr>
          <p:cNvSpPr/>
          <p:nvPr/>
        </p:nvSpPr>
        <p:spPr>
          <a:xfrm>
            <a:off x="253602" y="3673601"/>
            <a:ext cx="1008906" cy="44212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二標本</a:t>
            </a:r>
            <a:endParaRPr kumimoji="1" lang="ja-JP" altLang="en-US" sz="1600" b="1" dirty="0"/>
          </a:p>
        </p:txBody>
      </p:sp>
      <p:sp>
        <p:nvSpPr>
          <p:cNvPr id="41" name="フローチャート: 代替処理 40">
            <a:extLst>
              <a:ext uri="{FF2B5EF4-FFF2-40B4-BE49-F238E27FC236}">
                <a16:creationId xmlns:a16="http://schemas.microsoft.com/office/drawing/2014/main" id="{4AD2E36F-C14F-C380-D7E8-E44991607985}"/>
              </a:ext>
            </a:extLst>
          </p:cNvPr>
          <p:cNvSpPr/>
          <p:nvPr/>
        </p:nvSpPr>
        <p:spPr>
          <a:xfrm>
            <a:off x="8384537" y="2870466"/>
            <a:ext cx="2876978" cy="1909311"/>
          </a:xfrm>
          <a:prstGeom prst="flowChartAlternateProcess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600" b="1" i="1" dirty="0">
                <a:solidFill>
                  <a:srgbClr val="FF0000"/>
                </a:solidFill>
              </a:rPr>
              <a:t>t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 </a:t>
            </a:r>
            <a:r>
              <a:rPr lang="ja-JP" altLang="en-US" sz="1600" b="1" dirty="0">
                <a:solidFill>
                  <a:schemeClr val="tx1"/>
                </a:solidFill>
              </a:rPr>
              <a:t>検定</a:t>
            </a:r>
            <a:r>
              <a:rPr kumimoji="1" lang="en-US" altLang="ja-JP" sz="1600" b="1" dirty="0"/>
              <a:t>(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一般</a:t>
            </a:r>
            <a:r>
              <a:rPr kumimoji="1" lang="ja-JP" altLang="en-US" sz="1600" b="1" dirty="0"/>
              <a:t>型</a:t>
            </a:r>
            <a:r>
              <a:rPr kumimoji="1" lang="en-US" altLang="ja-JP" sz="1600" b="1" dirty="0"/>
              <a:t>)</a:t>
            </a:r>
            <a:endParaRPr kumimoji="1" lang="ja-JP" altLang="en-US" sz="1600" b="1" dirty="0">
              <a:solidFill>
                <a:schemeClr val="tx1"/>
              </a:solidFill>
            </a:endParaRPr>
          </a:p>
          <a:p>
            <a:pPr algn="ctr"/>
            <a:endParaRPr kumimoji="1" lang="ja-JP" altLang="en-US" sz="1600" b="1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3D94AA1-C99E-EF72-28A7-D3419920D901}"/>
              </a:ext>
            </a:extLst>
          </p:cNvPr>
          <p:cNvSpPr txBox="1"/>
          <p:nvPr/>
        </p:nvSpPr>
        <p:spPr>
          <a:xfrm>
            <a:off x="650298" y="618904"/>
            <a:ext cx="6346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計量値の検定・推定フロー（二標本）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2367955-3968-F284-A0FE-05D3388F7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739" y="4163740"/>
            <a:ext cx="1467055" cy="838317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FA15E02A-03BE-E0CE-A96B-FC327F5E6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090" y="3336486"/>
            <a:ext cx="2470661" cy="723349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BDA4CF20-C5F7-C458-64E8-919539C5B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9227" y="5504127"/>
            <a:ext cx="1982166" cy="836079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5FB72248-B93F-82C7-7B7A-4F6817DDF3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1944" y="4103931"/>
            <a:ext cx="2029135" cy="554254"/>
          </a:xfrm>
          <a:prstGeom prst="rect">
            <a:avLst/>
          </a:prstGeom>
        </p:spPr>
      </p:pic>
      <p:cxnSp>
        <p:nvCxnSpPr>
          <p:cNvPr id="4" name="コネクタ: カギ線 3">
            <a:extLst>
              <a:ext uri="{FF2B5EF4-FFF2-40B4-BE49-F238E27FC236}">
                <a16:creationId xmlns:a16="http://schemas.microsoft.com/office/drawing/2014/main" id="{A09509F5-08F5-5C00-AA55-B1F03AD42B6D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1262508" y="2984794"/>
            <a:ext cx="458284" cy="90987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E129BCE9-F997-ACB7-690C-3F1CFB631153}"/>
              </a:ext>
            </a:extLst>
          </p:cNvPr>
          <p:cNvSpPr/>
          <p:nvPr/>
        </p:nvSpPr>
        <p:spPr>
          <a:xfrm>
            <a:off x="1720792" y="2763730"/>
            <a:ext cx="1339154" cy="44212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母平均の差</a:t>
            </a:r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2AFD011F-AAF7-51F4-BEF5-374EA8BB96DC}"/>
              </a:ext>
            </a:extLst>
          </p:cNvPr>
          <p:cNvSpPr/>
          <p:nvPr/>
        </p:nvSpPr>
        <p:spPr>
          <a:xfrm>
            <a:off x="1722351" y="5601644"/>
            <a:ext cx="1339154" cy="44212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母分散の比</a:t>
            </a: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1853CC80-66D6-4EFE-08C7-DD8A212C498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1262508" y="3894665"/>
            <a:ext cx="459843" cy="1928043"/>
          </a:xfrm>
          <a:prstGeom prst="bentConnector3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ローチャート: 代替処理 18">
            <a:extLst>
              <a:ext uri="{FF2B5EF4-FFF2-40B4-BE49-F238E27FC236}">
                <a16:creationId xmlns:a16="http://schemas.microsoft.com/office/drawing/2014/main" id="{AC0B6266-7D4D-A321-E5D9-6BE46EF92263}"/>
              </a:ext>
            </a:extLst>
          </p:cNvPr>
          <p:cNvSpPr/>
          <p:nvPr/>
        </p:nvSpPr>
        <p:spPr>
          <a:xfrm>
            <a:off x="3421625" y="5277124"/>
            <a:ext cx="3349170" cy="1091167"/>
          </a:xfrm>
          <a:prstGeom prst="flowChartAlternateProcess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600" b="1" i="1" dirty="0">
                <a:solidFill>
                  <a:srgbClr val="FF0000"/>
                </a:solidFill>
              </a:rPr>
              <a:t>F </a:t>
            </a:r>
            <a:r>
              <a:rPr kumimoji="1" lang="ja-JP" altLang="en-US" sz="1600" b="1" dirty="0"/>
              <a:t>検定</a:t>
            </a:r>
            <a:endParaRPr kumimoji="1" lang="en-US" altLang="ja-JP" sz="1600" b="1" dirty="0"/>
          </a:p>
          <a:p>
            <a:pPr algn="ctr"/>
            <a:endParaRPr lang="en-US" altLang="ja-JP" sz="600" b="1" dirty="0"/>
          </a:p>
          <a:p>
            <a:pPr algn="ctr"/>
            <a:r>
              <a:rPr lang="en-US" altLang="ja-JP" sz="1600" b="1" i="1" dirty="0"/>
              <a:t>F</a:t>
            </a:r>
            <a:r>
              <a:rPr lang="en-US" altLang="ja-JP" sz="1600" b="1" i="1" baseline="-25000" dirty="0"/>
              <a:t>0</a:t>
            </a:r>
            <a:r>
              <a:rPr lang="en-US" altLang="ja-JP" sz="1600" b="1" dirty="0"/>
              <a:t> = </a:t>
            </a:r>
            <a:r>
              <a:rPr lang="en-US" altLang="ja-JP" sz="1600" b="1" i="1" dirty="0"/>
              <a:t>V</a:t>
            </a:r>
            <a:r>
              <a:rPr lang="en-US" altLang="ja-JP" sz="1600" b="1" i="1" baseline="-25000" dirty="0"/>
              <a:t>A</a:t>
            </a:r>
            <a:r>
              <a:rPr lang="en-US" altLang="ja-JP" sz="1600" b="1" dirty="0"/>
              <a:t> / </a:t>
            </a:r>
            <a:r>
              <a:rPr lang="en-US" altLang="ja-JP" sz="1600" b="1" i="1" dirty="0"/>
              <a:t>V</a:t>
            </a:r>
            <a:r>
              <a:rPr lang="en-US" altLang="ja-JP" sz="1600" b="1" i="1" baseline="-25000" dirty="0"/>
              <a:t>B</a:t>
            </a:r>
            <a:r>
              <a:rPr lang="ja-JP" altLang="en-US" sz="1600" b="1" i="1" baseline="-25000" dirty="0"/>
              <a:t>　</a:t>
            </a:r>
            <a:r>
              <a:rPr kumimoji="1" lang="en-US" altLang="ja-JP" sz="1600" b="1" dirty="0"/>
              <a:t>(</a:t>
            </a:r>
            <a:r>
              <a:rPr lang="en-US" altLang="ja-JP" sz="1600" b="1" i="1" dirty="0"/>
              <a:t>V</a:t>
            </a:r>
            <a:r>
              <a:rPr lang="en-US" altLang="ja-JP" sz="1600" b="1" i="1" baseline="-25000" dirty="0"/>
              <a:t>A</a:t>
            </a:r>
            <a:r>
              <a:rPr lang="en-US" altLang="ja-JP" sz="1600" b="1" dirty="0"/>
              <a:t> </a:t>
            </a:r>
            <a:r>
              <a:rPr lang="ja-JP" altLang="en-US" sz="1600" b="1" dirty="0"/>
              <a:t>≧</a:t>
            </a:r>
            <a:r>
              <a:rPr lang="en-US" altLang="ja-JP" sz="1600" b="1" i="1" dirty="0"/>
              <a:t>V</a:t>
            </a:r>
            <a:r>
              <a:rPr lang="en-US" altLang="ja-JP" sz="1600" b="1" i="1" baseline="-25000" dirty="0"/>
              <a:t>B</a:t>
            </a:r>
            <a:r>
              <a:rPr lang="en-US" altLang="ja-JP" sz="1600" b="1" i="1" dirty="0"/>
              <a:t> </a:t>
            </a:r>
            <a:r>
              <a:rPr lang="ja-JP" altLang="en-US" sz="1600" b="1" dirty="0"/>
              <a:t>の場合</a:t>
            </a:r>
            <a:r>
              <a:rPr lang="en-US" altLang="ja-JP" sz="1600" b="1" dirty="0"/>
              <a:t>)</a:t>
            </a:r>
          </a:p>
          <a:p>
            <a:pPr algn="ctr"/>
            <a:r>
              <a:rPr lang="en-US" altLang="ja-JP" sz="1600" b="1" i="1" dirty="0"/>
              <a:t>F</a:t>
            </a:r>
            <a:r>
              <a:rPr lang="en-US" altLang="ja-JP" sz="1600" b="1" i="1" baseline="-25000" dirty="0"/>
              <a:t>0</a:t>
            </a:r>
            <a:r>
              <a:rPr lang="en-US" altLang="ja-JP" sz="1600" b="1" dirty="0"/>
              <a:t> = </a:t>
            </a:r>
            <a:r>
              <a:rPr lang="en-US" altLang="ja-JP" sz="1600" b="1" i="1" dirty="0"/>
              <a:t>V</a:t>
            </a:r>
            <a:r>
              <a:rPr lang="en-US" altLang="ja-JP" sz="1600" b="1" i="1" baseline="-25000" dirty="0"/>
              <a:t>B</a:t>
            </a:r>
            <a:r>
              <a:rPr lang="en-US" altLang="ja-JP" sz="1600" b="1" dirty="0"/>
              <a:t> / </a:t>
            </a:r>
            <a:r>
              <a:rPr lang="en-US" altLang="ja-JP" sz="1600" b="1" i="1" dirty="0"/>
              <a:t>V</a:t>
            </a:r>
            <a:r>
              <a:rPr lang="en-US" altLang="ja-JP" sz="1600" b="1" i="1" baseline="-25000" dirty="0"/>
              <a:t>A</a:t>
            </a:r>
            <a:r>
              <a:rPr lang="ja-JP" altLang="en-US" sz="1600" b="1" i="1" baseline="-25000" dirty="0"/>
              <a:t>　</a:t>
            </a:r>
            <a:r>
              <a:rPr kumimoji="1" lang="en-US" altLang="ja-JP" sz="1600" b="1" dirty="0"/>
              <a:t>(</a:t>
            </a:r>
            <a:r>
              <a:rPr lang="en-US" altLang="ja-JP" sz="1600" b="1" i="1" dirty="0"/>
              <a:t>V</a:t>
            </a:r>
            <a:r>
              <a:rPr lang="en-US" altLang="ja-JP" sz="1600" b="1" i="1" baseline="-25000" dirty="0"/>
              <a:t>A</a:t>
            </a:r>
            <a:r>
              <a:rPr lang="en-US" altLang="ja-JP" sz="1600" b="1" dirty="0"/>
              <a:t> </a:t>
            </a:r>
            <a:r>
              <a:rPr lang="ja-JP" altLang="en-US" sz="1600" b="1" dirty="0"/>
              <a:t>＜</a:t>
            </a:r>
            <a:r>
              <a:rPr lang="en-US" altLang="ja-JP" sz="1600" b="1" i="1" dirty="0"/>
              <a:t>V</a:t>
            </a:r>
            <a:r>
              <a:rPr lang="en-US" altLang="ja-JP" sz="1600" b="1" i="1" baseline="-25000" dirty="0"/>
              <a:t>B</a:t>
            </a:r>
            <a:r>
              <a:rPr lang="en-US" altLang="ja-JP" sz="1600" b="1" i="1" dirty="0"/>
              <a:t> </a:t>
            </a:r>
            <a:r>
              <a:rPr lang="ja-JP" altLang="en-US" sz="1600" b="1" dirty="0"/>
              <a:t>の場合</a:t>
            </a:r>
            <a:r>
              <a:rPr lang="en-US" altLang="ja-JP" sz="1600" b="1" dirty="0"/>
              <a:t>)</a:t>
            </a:r>
            <a:endParaRPr kumimoji="1" lang="ja-JP" altLang="en-US" sz="1600" b="1" baseline="-25000" dirty="0"/>
          </a:p>
          <a:p>
            <a:pPr algn="ctr"/>
            <a:endParaRPr kumimoji="1" lang="ja-JP" altLang="en-US" sz="1600" b="1" baseline="-25000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BDE6C02-2F7A-A47E-6F82-8889BF13B3D8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3061505" y="5822708"/>
            <a:ext cx="360120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フローチャート: 代替処理 33">
            <a:extLst>
              <a:ext uri="{FF2B5EF4-FFF2-40B4-BE49-F238E27FC236}">
                <a16:creationId xmlns:a16="http://schemas.microsoft.com/office/drawing/2014/main" id="{ADA7304D-CEAB-F93E-B00B-8286B845C3FA}"/>
              </a:ext>
            </a:extLst>
          </p:cNvPr>
          <p:cNvSpPr/>
          <p:nvPr/>
        </p:nvSpPr>
        <p:spPr>
          <a:xfrm>
            <a:off x="3421625" y="2060476"/>
            <a:ext cx="1311409" cy="52322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独立な</a:t>
            </a:r>
            <a:endParaRPr kumimoji="1" lang="en-US" altLang="ja-JP" sz="1600" b="1" dirty="0"/>
          </a:p>
          <a:p>
            <a:pPr algn="ctr"/>
            <a:r>
              <a:rPr kumimoji="1" lang="en-US" altLang="ja-JP" sz="1600" b="1" dirty="0"/>
              <a:t>2</a:t>
            </a:r>
            <a:r>
              <a:rPr kumimoji="1" lang="ja-JP" altLang="en-US" sz="1600" b="1" dirty="0"/>
              <a:t>つの群</a:t>
            </a:r>
          </a:p>
        </p:txBody>
      </p:sp>
      <p:sp>
        <p:nvSpPr>
          <p:cNvPr id="36" name="フローチャート: 代替処理 35">
            <a:extLst>
              <a:ext uri="{FF2B5EF4-FFF2-40B4-BE49-F238E27FC236}">
                <a16:creationId xmlns:a16="http://schemas.microsoft.com/office/drawing/2014/main" id="{667A5C13-DE50-784A-1470-D09E617658E3}"/>
              </a:ext>
            </a:extLst>
          </p:cNvPr>
          <p:cNvSpPr/>
          <p:nvPr/>
        </p:nvSpPr>
        <p:spPr>
          <a:xfrm>
            <a:off x="3421624" y="4175952"/>
            <a:ext cx="1311409" cy="52322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対応のある</a:t>
            </a:r>
            <a:endParaRPr kumimoji="1" lang="en-US" altLang="ja-JP" sz="1600" b="1" dirty="0"/>
          </a:p>
          <a:p>
            <a:pPr algn="ctr"/>
            <a:r>
              <a:rPr kumimoji="1" lang="en-US" altLang="ja-JP" sz="1600" b="1" dirty="0"/>
              <a:t>2</a:t>
            </a:r>
            <a:r>
              <a:rPr kumimoji="1" lang="ja-JP" altLang="en-US" sz="1600" b="1" dirty="0"/>
              <a:t>つの群</a:t>
            </a:r>
          </a:p>
        </p:txBody>
      </p: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3E2CC3CD-F3CA-C81A-8AD2-86074D419AE4}"/>
              </a:ext>
            </a:extLst>
          </p:cNvPr>
          <p:cNvCxnSpPr>
            <a:cxnSpLocks/>
            <a:stCxn id="9" idx="3"/>
            <a:endCxn id="34" idx="1"/>
          </p:cNvCxnSpPr>
          <p:nvPr/>
        </p:nvCxnSpPr>
        <p:spPr>
          <a:xfrm flipV="1">
            <a:off x="3059946" y="2322086"/>
            <a:ext cx="361679" cy="66270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9662DF63-FF1D-AA9E-F2AF-F869BE6642BB}"/>
              </a:ext>
            </a:extLst>
          </p:cNvPr>
          <p:cNvCxnSpPr>
            <a:cxnSpLocks/>
            <a:stCxn id="9" idx="3"/>
            <a:endCxn id="36" idx="1"/>
          </p:cNvCxnSpPr>
          <p:nvPr/>
        </p:nvCxnSpPr>
        <p:spPr>
          <a:xfrm>
            <a:off x="3059946" y="2984794"/>
            <a:ext cx="361678" cy="1452768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87E0F9FA-FBB2-A822-9B49-7DCCBB5E1D63}"/>
              </a:ext>
            </a:extLst>
          </p:cNvPr>
          <p:cNvCxnSpPr>
            <a:cxnSpLocks/>
            <a:stCxn id="36" idx="3"/>
            <a:endCxn id="22" idx="1"/>
          </p:cNvCxnSpPr>
          <p:nvPr/>
        </p:nvCxnSpPr>
        <p:spPr>
          <a:xfrm flipV="1">
            <a:off x="4733033" y="4435267"/>
            <a:ext cx="270988" cy="22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フローチャート: 代替処理 65">
            <a:extLst>
              <a:ext uri="{FF2B5EF4-FFF2-40B4-BE49-F238E27FC236}">
                <a16:creationId xmlns:a16="http://schemas.microsoft.com/office/drawing/2014/main" id="{9E1621BE-67BF-E652-863D-9D5CF30DD7D3}"/>
              </a:ext>
            </a:extLst>
          </p:cNvPr>
          <p:cNvSpPr/>
          <p:nvPr/>
        </p:nvSpPr>
        <p:spPr>
          <a:xfrm>
            <a:off x="5004021" y="1662979"/>
            <a:ext cx="1311409" cy="46462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母分散</a:t>
            </a:r>
            <a:r>
              <a:rPr lang="ja-JP" altLang="en-US" sz="1600" b="1" dirty="0"/>
              <a:t>既知</a:t>
            </a:r>
            <a:endParaRPr kumimoji="1" lang="en-US" altLang="ja-JP" sz="1600" b="1" dirty="0"/>
          </a:p>
        </p:txBody>
      </p:sp>
      <p:sp>
        <p:nvSpPr>
          <p:cNvPr id="69" name="フローチャート: 代替処理 68">
            <a:extLst>
              <a:ext uri="{FF2B5EF4-FFF2-40B4-BE49-F238E27FC236}">
                <a16:creationId xmlns:a16="http://schemas.microsoft.com/office/drawing/2014/main" id="{40BFB0C9-658C-CB8C-1782-F211867E37A2}"/>
              </a:ext>
            </a:extLst>
          </p:cNvPr>
          <p:cNvSpPr/>
          <p:nvPr/>
        </p:nvSpPr>
        <p:spPr>
          <a:xfrm>
            <a:off x="5004021" y="2602112"/>
            <a:ext cx="1311409" cy="464625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母分散未知</a:t>
            </a:r>
            <a:endParaRPr kumimoji="1" lang="en-US" altLang="ja-JP" sz="1600" b="1" dirty="0"/>
          </a:p>
        </p:txBody>
      </p:sp>
      <p:cxnSp>
        <p:nvCxnSpPr>
          <p:cNvPr id="70" name="コネクタ: カギ線 69">
            <a:extLst>
              <a:ext uri="{FF2B5EF4-FFF2-40B4-BE49-F238E27FC236}">
                <a16:creationId xmlns:a16="http://schemas.microsoft.com/office/drawing/2014/main" id="{AEA4626E-6DBA-D582-1002-7D866FCADBA1}"/>
              </a:ext>
            </a:extLst>
          </p:cNvPr>
          <p:cNvCxnSpPr>
            <a:cxnSpLocks/>
            <a:stCxn id="34" idx="3"/>
            <a:endCxn id="66" idx="1"/>
          </p:cNvCxnSpPr>
          <p:nvPr/>
        </p:nvCxnSpPr>
        <p:spPr>
          <a:xfrm flipV="1">
            <a:off x="4733034" y="1895292"/>
            <a:ext cx="270987" cy="42679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DDFCF4F9-9705-84A8-6F3E-4574B5F571FB}"/>
              </a:ext>
            </a:extLst>
          </p:cNvPr>
          <p:cNvCxnSpPr>
            <a:cxnSpLocks/>
            <a:stCxn id="34" idx="3"/>
            <a:endCxn id="69" idx="1"/>
          </p:cNvCxnSpPr>
          <p:nvPr/>
        </p:nvCxnSpPr>
        <p:spPr>
          <a:xfrm>
            <a:off x="4733034" y="2322086"/>
            <a:ext cx="270987" cy="51233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フローチャート: 代替処理 78">
            <a:extLst>
              <a:ext uri="{FF2B5EF4-FFF2-40B4-BE49-F238E27FC236}">
                <a16:creationId xmlns:a16="http://schemas.microsoft.com/office/drawing/2014/main" id="{0CEC6BC4-A871-1E05-7A2D-88FC67C441A2}"/>
              </a:ext>
            </a:extLst>
          </p:cNvPr>
          <p:cNvSpPr/>
          <p:nvPr/>
        </p:nvSpPr>
        <p:spPr>
          <a:xfrm>
            <a:off x="8367710" y="1118303"/>
            <a:ext cx="2876978" cy="1553978"/>
          </a:xfrm>
          <a:prstGeom prst="flowChartAlternateProcess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>
                <a:solidFill>
                  <a:srgbClr val="FF0000"/>
                </a:solidFill>
              </a:rPr>
              <a:t>標準正規分布</a:t>
            </a:r>
            <a:endParaRPr kumimoji="1" lang="ja-JP" altLang="en-US" sz="1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41A20ED4-E5D3-57D2-1E52-F70DDE7666D7}"/>
                  </a:ext>
                </a:extLst>
              </p:cNvPr>
              <p:cNvSpPr txBox="1"/>
              <p:nvPr/>
            </p:nvSpPr>
            <p:spPr>
              <a:xfrm>
                <a:off x="8540932" y="1513468"/>
                <a:ext cx="2703756" cy="10940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ja-JP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pt-BR" altLang="ja-JP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ja-JP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pt-BR" altLang="ja-JP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pt-BR" altLang="ja-JP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600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pt-BR" altLang="ja-JP" sz="1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pt-BR" altLang="ja-JP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600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altLang="ja-JP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16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ja-JP" sz="16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16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ja-JP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altLang="ja-JP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pt-BR" altLang="ja-JP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altLang="ja-JP" sz="1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ja-JP" altLang="pt-BR" sz="1600" b="1" i="1" smtClean="0">
                                          <a:latin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  <m:sub>
                                      <m:r>
                                        <a:rPr lang="en-US" altLang="ja-JP" sz="1600" b="1" i="1" smtClean="0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sub>
                                    <m:sup>
                                      <m:r>
                                        <a:rPr lang="en-US" altLang="ja-JP" sz="16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altLang="ja-JP" sz="1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6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altLang="ja-JP" sz="1600" b="1" i="1" smtClean="0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ja-JP" sz="16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altLang="ja-JP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altLang="ja-JP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ja-JP" altLang="pt-BR" sz="1600" b="1" i="1">
                                          <a:latin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  <m:sub>
                                      <m:r>
                                        <a:rPr lang="en-US" altLang="ja-JP" sz="1600" b="1" i="1" smtClean="0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sub>
                                    <m:sup>
                                      <m:r>
                                        <a:rPr lang="en-US" altLang="ja-JP" sz="16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altLang="ja-JP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600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altLang="ja-JP" sz="1600" b="1" i="1" smtClean="0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ja-JP" altLang="en-US" sz="1600" b="1" dirty="0"/>
              </a:p>
            </p:txBody>
          </p:sp>
        </mc:Choice>
        <mc:Fallback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41A20ED4-E5D3-57D2-1E52-F70DDE766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0932" y="1513468"/>
                <a:ext cx="2703756" cy="10940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46FA87CE-0126-51B9-A347-9E2921A2964C}"/>
              </a:ext>
            </a:extLst>
          </p:cNvPr>
          <p:cNvCxnSpPr>
            <a:cxnSpLocks/>
            <a:stCxn id="66" idx="3"/>
            <a:endCxn id="79" idx="1"/>
          </p:cNvCxnSpPr>
          <p:nvPr/>
        </p:nvCxnSpPr>
        <p:spPr>
          <a:xfrm>
            <a:off x="6315430" y="1895292"/>
            <a:ext cx="20522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コネクタ: カギ線 94">
            <a:extLst>
              <a:ext uri="{FF2B5EF4-FFF2-40B4-BE49-F238E27FC236}">
                <a16:creationId xmlns:a16="http://schemas.microsoft.com/office/drawing/2014/main" id="{063CAE9C-A9EA-BBB9-56E8-420C1543ABFA}"/>
              </a:ext>
            </a:extLst>
          </p:cNvPr>
          <p:cNvCxnSpPr>
            <a:cxnSpLocks/>
            <a:stCxn id="69" idx="3"/>
            <a:endCxn id="41" idx="1"/>
          </p:cNvCxnSpPr>
          <p:nvPr/>
        </p:nvCxnSpPr>
        <p:spPr>
          <a:xfrm>
            <a:off x="6315430" y="2834425"/>
            <a:ext cx="2069107" cy="990697"/>
          </a:xfrm>
          <a:prstGeom prst="bentConnector3">
            <a:avLst>
              <a:gd name="adj1" fmla="val 41834"/>
            </a:avLst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コネクタ: カギ線 98">
            <a:extLst>
              <a:ext uri="{FF2B5EF4-FFF2-40B4-BE49-F238E27FC236}">
                <a16:creationId xmlns:a16="http://schemas.microsoft.com/office/drawing/2014/main" id="{59BD6958-E367-87B5-213B-A710B3D6D582}"/>
              </a:ext>
            </a:extLst>
          </p:cNvPr>
          <p:cNvCxnSpPr>
            <a:cxnSpLocks/>
            <a:stCxn id="69" idx="3"/>
            <a:endCxn id="46" idx="1"/>
          </p:cNvCxnSpPr>
          <p:nvPr/>
        </p:nvCxnSpPr>
        <p:spPr>
          <a:xfrm>
            <a:off x="6315430" y="2834425"/>
            <a:ext cx="2052280" cy="2948798"/>
          </a:xfrm>
          <a:prstGeom prst="bentConnector3">
            <a:avLst>
              <a:gd name="adj1" fmla="val 42251"/>
            </a:avLst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8B83C57-FE5E-23C0-EBEE-9DA6327FFB44}"/>
              </a:ext>
            </a:extLst>
          </p:cNvPr>
          <p:cNvSpPr txBox="1"/>
          <p:nvPr/>
        </p:nvSpPr>
        <p:spPr>
          <a:xfrm>
            <a:off x="7243200" y="2969192"/>
            <a:ext cx="1413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rgbClr val="0070C0"/>
                </a:solidFill>
              </a:rPr>
              <a:t>母分散が</a:t>
            </a:r>
            <a:endParaRPr lang="en-US" altLang="ja-JP" sz="1600" b="1" dirty="0">
              <a:solidFill>
                <a:srgbClr val="0070C0"/>
              </a:solidFill>
            </a:endParaRPr>
          </a:p>
          <a:p>
            <a:r>
              <a:rPr kumimoji="1" lang="ja-JP" altLang="en-US" sz="1600" b="1" dirty="0">
                <a:solidFill>
                  <a:srgbClr val="0070C0"/>
                </a:solidFill>
              </a:rPr>
              <a:t>等しいと</a:t>
            </a:r>
            <a:endParaRPr kumimoji="1" lang="en-US" altLang="ja-JP" sz="1600" b="1" dirty="0">
              <a:solidFill>
                <a:srgbClr val="0070C0"/>
              </a:solidFill>
            </a:endParaRPr>
          </a:p>
          <a:p>
            <a:r>
              <a:rPr lang="ja-JP" altLang="en-US" sz="1600" b="1" dirty="0">
                <a:solidFill>
                  <a:srgbClr val="0070C0"/>
                </a:solidFill>
              </a:rPr>
              <a:t>考えられる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867953C-B899-6846-8C17-5858F77308A1}"/>
              </a:ext>
            </a:extLst>
          </p:cNvPr>
          <p:cNvSpPr txBox="1"/>
          <p:nvPr/>
        </p:nvSpPr>
        <p:spPr>
          <a:xfrm>
            <a:off x="7220322" y="4929033"/>
            <a:ext cx="1413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rgbClr val="0070C0"/>
                </a:solidFill>
              </a:rPr>
              <a:t>母分散が</a:t>
            </a:r>
            <a:endParaRPr lang="en-US" altLang="ja-JP" sz="1600" b="1" dirty="0">
              <a:solidFill>
                <a:srgbClr val="0070C0"/>
              </a:solidFill>
            </a:endParaRPr>
          </a:p>
          <a:p>
            <a:r>
              <a:rPr kumimoji="1" lang="ja-JP" altLang="en-US" sz="1600" b="1" dirty="0">
                <a:solidFill>
                  <a:srgbClr val="0070C0"/>
                </a:solidFill>
              </a:rPr>
              <a:t>等しいか</a:t>
            </a:r>
            <a:endParaRPr kumimoji="1" lang="en-US" altLang="ja-JP" sz="1600" b="1" dirty="0">
              <a:solidFill>
                <a:srgbClr val="0070C0"/>
              </a:solidFill>
            </a:endParaRPr>
          </a:p>
          <a:p>
            <a:r>
              <a:rPr kumimoji="1" lang="ja-JP" altLang="en-US" sz="1600" b="1" dirty="0">
                <a:solidFill>
                  <a:srgbClr val="FF0000"/>
                </a:solidFill>
              </a:rPr>
              <a:t>分からない</a:t>
            </a:r>
          </a:p>
        </p:txBody>
      </p:sp>
    </p:spTree>
    <p:extLst>
      <p:ext uri="{BB962C8B-B14F-4D97-AF65-F5344CB8AC3E}">
        <p14:creationId xmlns:p14="http://schemas.microsoft.com/office/powerpoint/2010/main" val="1022058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/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①基本統計量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en-US" altLang="ja-JP" b="1" dirty="0"/>
                  <a:t>,</a:t>
                </a:r>
                <a:r>
                  <a:rPr kumimoji="1" lang="en-US" altLang="ja-JP" b="1" i="1" dirty="0"/>
                  <a:t>S</a:t>
                </a:r>
                <a:r>
                  <a:rPr kumimoji="1" lang="en-US" altLang="ja-JP" b="1" dirty="0"/>
                  <a:t>,</a:t>
                </a:r>
                <a:r>
                  <a:rPr kumimoji="1" lang="en-US" altLang="ja-JP" b="1" i="1" dirty="0"/>
                  <a:t>V </a:t>
                </a:r>
                <a:r>
                  <a:rPr kumimoji="1" lang="ja-JP" altLang="en-US" b="1" dirty="0"/>
                  <a:t>を求める</a:t>
                </a:r>
              </a:p>
            </p:txBody>
          </p:sp>
        </mc:Choice>
        <mc:Fallback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5" y="2063963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1148024" y="3430772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D8F55269-B6B8-0B6A-B377-60454B5863F2}"/>
              </a:ext>
            </a:extLst>
          </p:cNvPr>
          <p:cNvSpPr/>
          <p:nvPr/>
        </p:nvSpPr>
        <p:spPr>
          <a:xfrm>
            <a:off x="1148024" y="4076267"/>
            <a:ext cx="4666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⑤検定統計量</a:t>
            </a:r>
            <a:r>
              <a:rPr lang="en-US" altLang="ja-JP" b="1" i="1" dirty="0"/>
              <a:t>t</a:t>
            </a:r>
            <a:r>
              <a:rPr lang="en-US" altLang="ja-JP" b="1" i="1" baseline="-25000" dirty="0"/>
              <a:t>0</a:t>
            </a:r>
            <a:r>
              <a:rPr lang="ja-JP" altLang="en-US" b="1" dirty="0"/>
              <a:t>を求め、判定する</a:t>
            </a:r>
            <a:endParaRPr kumimoji="1" lang="ja-JP" altLang="en-US" b="1" dirty="0"/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E570539-D558-0611-DDB2-C32BA1AD160F}"/>
                  </a:ext>
                </a:extLst>
              </p:cNvPr>
              <p:cNvSpPr txBox="1"/>
              <p:nvPr/>
            </p:nvSpPr>
            <p:spPr>
              <a:xfrm>
                <a:off x="5711689" y="1515570"/>
                <a:ext cx="4012096" cy="8466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E570539-D558-0611-DDB2-C32BA1AD1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689" y="1515570"/>
                <a:ext cx="4012096" cy="8466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4136D09-98DD-0E2F-6F56-C76D75125BB7}"/>
              </a:ext>
            </a:extLst>
          </p:cNvPr>
          <p:cNvSpPr txBox="1"/>
          <p:nvPr/>
        </p:nvSpPr>
        <p:spPr>
          <a:xfrm>
            <a:off x="9051664" y="2932281"/>
            <a:ext cx="25870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i="1" dirty="0"/>
              <a:t>x </a:t>
            </a:r>
            <a:r>
              <a:rPr lang="ja-JP" altLang="en-US" dirty="0"/>
              <a:t>：データ</a:t>
            </a:r>
            <a:endParaRPr lang="en-US" altLang="ja-JP" dirty="0"/>
          </a:p>
          <a:p>
            <a:r>
              <a:rPr lang="en-US" altLang="ja-JP" i="1" dirty="0"/>
              <a:t>S </a:t>
            </a:r>
            <a:r>
              <a:rPr lang="ja-JP" altLang="en-US" dirty="0"/>
              <a:t>：平方和</a:t>
            </a:r>
            <a:endParaRPr lang="en-US" altLang="ja-JP" dirty="0"/>
          </a:p>
          <a:p>
            <a:r>
              <a:rPr lang="en-US" altLang="ja-JP" i="1" dirty="0"/>
              <a:t>V</a:t>
            </a:r>
            <a:r>
              <a:rPr lang="en-US" altLang="ja-JP" i="1" baseline="-25000" dirty="0"/>
              <a:t>T</a:t>
            </a:r>
            <a:r>
              <a:rPr lang="ja-JP" altLang="en-US" dirty="0"/>
              <a:t>：分散（併合分散）</a:t>
            </a:r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28098D8-600E-DCF5-FC2E-A357FB7B6569}"/>
                  </a:ext>
                </a:extLst>
              </p:cNvPr>
              <p:cNvSpPr txBox="1"/>
              <p:nvPr/>
            </p:nvSpPr>
            <p:spPr>
              <a:xfrm>
                <a:off x="5521401" y="2571315"/>
                <a:ext cx="4012096" cy="12386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pt-BR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pt-BR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pt-BR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pt-BR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ja-JP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pt-BR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28098D8-600E-DCF5-FC2E-A357FB7B6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401" y="2571315"/>
                <a:ext cx="4012096" cy="12386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ADA7EF0-4335-0D3B-935E-3F08800C0DB5}"/>
              </a:ext>
            </a:extLst>
          </p:cNvPr>
          <p:cNvSpPr txBox="1"/>
          <p:nvPr/>
        </p:nvSpPr>
        <p:spPr>
          <a:xfrm>
            <a:off x="6096000" y="4113945"/>
            <a:ext cx="55195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/>
              <a:t>検定統計量</a:t>
            </a:r>
            <a:r>
              <a:rPr lang="en-US" altLang="ja-JP" sz="2000" i="1" dirty="0"/>
              <a:t>t</a:t>
            </a:r>
            <a:r>
              <a:rPr lang="en-US" altLang="ja-JP" sz="2000" i="1" baseline="-25000" dirty="0"/>
              <a:t>0</a:t>
            </a:r>
            <a:r>
              <a:rPr lang="ja-JP" altLang="en-US" sz="2000" i="1" baseline="-25000" dirty="0"/>
              <a:t> </a:t>
            </a:r>
            <a:r>
              <a:rPr lang="ja-JP" altLang="en-US" sz="2000" dirty="0"/>
              <a:t>の値が、手順④で定めた</a:t>
            </a:r>
            <a:r>
              <a:rPr lang="ja-JP" altLang="en-US" sz="2000" b="1" dirty="0"/>
              <a:t>棄却域に入れば「優位である」</a:t>
            </a:r>
            <a:r>
              <a:rPr lang="ja-JP" altLang="en-US" sz="2000" dirty="0"/>
              <a:t>と判定し、帰無仮説</a:t>
            </a:r>
            <a:r>
              <a:rPr lang="en-US" altLang="ja-JP" sz="2000" dirty="0"/>
              <a:t>H</a:t>
            </a:r>
            <a:r>
              <a:rPr lang="en-US" altLang="ja-JP" sz="2000" baseline="-25000" dirty="0"/>
              <a:t>0 </a:t>
            </a:r>
            <a:r>
              <a:rPr lang="ja-JP" altLang="en-US" sz="2000" dirty="0"/>
              <a:t>を</a:t>
            </a:r>
            <a:r>
              <a:rPr lang="ja-JP" altLang="en-US" sz="2000" b="1" dirty="0"/>
              <a:t>棄却</a:t>
            </a:r>
            <a:r>
              <a:rPr lang="ja-JP" altLang="en-US" sz="2000" dirty="0"/>
              <a:t>し、対立仮説</a:t>
            </a:r>
            <a:r>
              <a:rPr lang="en-US" altLang="ja-JP" sz="2000" dirty="0"/>
              <a:t>H</a:t>
            </a:r>
            <a:r>
              <a:rPr lang="en-US" altLang="ja-JP" sz="2000" baseline="-25000" dirty="0"/>
              <a:t>1</a:t>
            </a:r>
            <a:r>
              <a:rPr lang="en-US" altLang="ja-JP" sz="2000" i="1" baseline="-25000" dirty="0"/>
              <a:t> </a:t>
            </a:r>
            <a:r>
              <a:rPr lang="ja-JP" altLang="en-US" sz="2000" dirty="0"/>
              <a:t>を</a:t>
            </a:r>
            <a:r>
              <a:rPr lang="ja-JP" altLang="en-US" sz="2000" b="1" dirty="0"/>
              <a:t>支持</a:t>
            </a:r>
            <a:r>
              <a:rPr lang="ja-JP" altLang="en-US" sz="2000" dirty="0"/>
              <a:t>する。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b="1" dirty="0"/>
              <a:t>棄却域に入らなければ「優位ではない」</a:t>
            </a:r>
            <a:r>
              <a:rPr lang="ja-JP" altLang="en-US" sz="2000" dirty="0"/>
              <a:t>と判定し、帰無仮説</a:t>
            </a:r>
            <a:r>
              <a:rPr lang="en-US" altLang="ja-JP" sz="2000" dirty="0"/>
              <a:t>H</a:t>
            </a:r>
            <a:r>
              <a:rPr lang="en-US" altLang="ja-JP" sz="2000" baseline="-25000" dirty="0"/>
              <a:t>0 </a:t>
            </a:r>
            <a:r>
              <a:rPr lang="ja-JP" altLang="en-US" sz="2000" dirty="0"/>
              <a:t>を</a:t>
            </a:r>
            <a:r>
              <a:rPr lang="ja-JP" altLang="en-US" sz="2000" b="1" dirty="0"/>
              <a:t>棄却できない</a:t>
            </a:r>
            <a:r>
              <a:rPr lang="ja-JP" altLang="en-US" sz="2000" dirty="0"/>
              <a:t>。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8C94239-DB27-A31C-45FE-882D2456E755}"/>
              </a:ext>
            </a:extLst>
          </p:cNvPr>
          <p:cNvSpPr txBox="1"/>
          <p:nvPr/>
        </p:nvSpPr>
        <p:spPr>
          <a:xfrm>
            <a:off x="868963" y="400754"/>
            <a:ext cx="7221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二標本 母平均の差の検定と推定</a:t>
            </a:r>
            <a:r>
              <a:rPr lang="en-US" altLang="ja-JP" sz="2400" b="1" dirty="0"/>
              <a:t>(</a:t>
            </a:r>
            <a:r>
              <a:rPr kumimoji="1" lang="en-US" altLang="ja-JP" sz="2400" b="1" i="1" dirty="0">
                <a:solidFill>
                  <a:srgbClr val="FF0000"/>
                </a:solidFill>
              </a:rPr>
              <a:t>t 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検定、</a:t>
            </a:r>
            <a:r>
              <a:rPr lang="ja-JP" altLang="en-US" sz="2400" b="1" dirty="0">
                <a:solidFill>
                  <a:srgbClr val="FF0000"/>
                </a:solidFill>
              </a:rPr>
              <a:t>一般型、</a:t>
            </a:r>
            <a:r>
              <a:rPr kumimoji="1" lang="ja-JP" altLang="en-US" sz="2400" b="1" dirty="0">
                <a:solidFill>
                  <a:schemeClr val="accent1"/>
                </a:solidFill>
              </a:rPr>
              <a:t>母分散未知だが等しいと考えられる場合</a:t>
            </a:r>
            <a:r>
              <a:rPr kumimoji="1" lang="en-US" altLang="ja-JP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9789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5C3AB23-12DF-FF19-A8A1-8BC98078E1E6}"/>
              </a:ext>
            </a:extLst>
          </p:cNvPr>
          <p:cNvSpPr txBox="1"/>
          <p:nvPr/>
        </p:nvSpPr>
        <p:spPr>
          <a:xfrm>
            <a:off x="522222" y="1749684"/>
            <a:ext cx="1092765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4000" dirty="0">
                <a:solidFill>
                  <a:srgbClr val="FF0000"/>
                </a:solidFill>
              </a:rPr>
              <a:t>Hey, Go!</a:t>
            </a:r>
            <a:r>
              <a:rPr lang="ja-JP" altLang="en-US" sz="4000" dirty="0">
                <a:solidFill>
                  <a:srgbClr val="FF0000"/>
                </a:solidFill>
              </a:rPr>
              <a:t>ブーさん</a:t>
            </a:r>
            <a:r>
              <a:rPr lang="en-US" altLang="ja-JP" sz="4000" dirty="0">
                <a:solidFill>
                  <a:srgbClr val="FF0000"/>
                </a:solidFill>
              </a:rPr>
              <a:t>!</a:t>
            </a:r>
            <a:r>
              <a:rPr lang="ja-JP" altLang="en-US" sz="4000" dirty="0"/>
              <a:t>（併合分散）、</a:t>
            </a:r>
            <a:endParaRPr lang="en-US" altLang="ja-JP" sz="4000" dirty="0"/>
          </a:p>
          <a:p>
            <a:pPr algn="ctr"/>
            <a:r>
              <a:rPr lang="ja-JP" altLang="en-US" sz="4000" dirty="0">
                <a:solidFill>
                  <a:srgbClr val="FF0000"/>
                </a:solidFill>
              </a:rPr>
              <a:t>そ</a:t>
            </a:r>
            <a:r>
              <a:rPr lang="ja-JP" altLang="en-US" sz="4000" dirty="0"/>
              <a:t>の</a:t>
            </a:r>
            <a:r>
              <a:rPr lang="ja-JP" altLang="en-US" sz="4000" dirty="0">
                <a:solidFill>
                  <a:srgbClr val="FF0000"/>
                </a:solidFill>
              </a:rPr>
              <a:t>差</a:t>
            </a:r>
            <a:r>
              <a:rPr lang="ja-JP" altLang="en-US" sz="4000" dirty="0"/>
              <a:t>（平方和</a:t>
            </a:r>
            <a:r>
              <a:rPr lang="en-US" altLang="ja-JP" sz="4000" dirty="0"/>
              <a:t>S</a:t>
            </a:r>
            <a:r>
              <a:rPr lang="ja-JP" altLang="en-US" sz="4000" dirty="0"/>
              <a:t>の差）も</a:t>
            </a:r>
            <a:endParaRPr lang="en-US" altLang="ja-JP" sz="4000" dirty="0"/>
          </a:p>
          <a:p>
            <a:pPr algn="ctr"/>
            <a:r>
              <a:rPr lang="ja-JP" altLang="en-US" sz="4000" dirty="0">
                <a:solidFill>
                  <a:srgbClr val="FF0000"/>
                </a:solidFill>
              </a:rPr>
              <a:t>サンゴ</a:t>
            </a:r>
            <a:r>
              <a:rPr lang="ja-JP" altLang="en-US" sz="4000" dirty="0"/>
              <a:t>（サンプルの合計）</a:t>
            </a:r>
            <a:r>
              <a:rPr lang="ja-JP" altLang="en-US" sz="4000" dirty="0">
                <a:solidFill>
                  <a:srgbClr val="FF0000"/>
                </a:solidFill>
              </a:rPr>
              <a:t>引く</a:t>
            </a:r>
            <a:r>
              <a:rPr lang="en-US" altLang="ja-JP" sz="4000" dirty="0">
                <a:solidFill>
                  <a:srgbClr val="FF0000"/>
                </a:solidFill>
              </a:rPr>
              <a:t>2</a:t>
            </a:r>
            <a:r>
              <a:rPr lang="ja-JP" altLang="en-US" sz="4000" dirty="0"/>
              <a:t>（</a:t>
            </a:r>
            <a:r>
              <a:rPr lang="en-US" altLang="ja-JP" sz="4000" dirty="0"/>
              <a:t>-2</a:t>
            </a:r>
            <a:r>
              <a:rPr lang="ja-JP" altLang="en-US" sz="4000" dirty="0"/>
              <a:t>）割り？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9A2A0FA-0DF1-3A11-4855-FC75B4F95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953" y="3871136"/>
            <a:ext cx="2429084" cy="242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55098D6-5E87-F5FC-A828-8947DB3E9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421" y="4005440"/>
            <a:ext cx="1990027" cy="211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87935BE7-29B7-110D-DE30-5C141720F0BE}"/>
              </a:ext>
            </a:extLst>
          </p:cNvPr>
          <p:cNvSpPr/>
          <p:nvPr/>
        </p:nvSpPr>
        <p:spPr>
          <a:xfrm>
            <a:off x="7494699" y="4107634"/>
            <a:ext cx="2520450" cy="753626"/>
          </a:xfrm>
          <a:prstGeom prst="wedgeRectCallout">
            <a:avLst>
              <a:gd name="adj1" fmla="val -65152"/>
              <a:gd name="adj2" fmla="val 6249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その差もサンゴ引く２</a:t>
            </a:r>
            <a:r>
              <a:rPr lang="ja-JP" altLang="en-US" sz="2000" b="1" dirty="0"/>
              <a:t>割？</a:t>
            </a:r>
            <a:endParaRPr kumimoji="1" lang="ja-JP" altLang="en-US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C354F6F-9AE9-85FD-19FB-7483656F2F34}"/>
                  </a:ext>
                </a:extLst>
              </p:cNvPr>
              <p:cNvSpPr txBox="1"/>
              <p:nvPr/>
            </p:nvSpPr>
            <p:spPr>
              <a:xfrm>
                <a:off x="921645" y="557780"/>
                <a:ext cx="4012096" cy="1009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altLang="ja-JP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ja-JP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pt-BR" altLang="ja-JP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ja-JP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altLang="ja-JP" sz="2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  <m:r>
                            <a:rPr lang="en-US" altLang="ja-JP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altLang="ja-JP" sz="2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  <m:r>
                            <a:rPr lang="en-US" altLang="ja-JP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2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ja-JP" sz="2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r>
                            <a:rPr lang="en-US" altLang="ja-JP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ja-JP" alt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C354F6F-9AE9-85FD-19FB-7483656F2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45" y="557780"/>
                <a:ext cx="4012096" cy="1009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7705516B-B649-D667-7EB4-B1A808BB6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804" y="4005440"/>
            <a:ext cx="799892" cy="79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958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/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①基本統計量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en-US" altLang="ja-JP" b="1" dirty="0"/>
                  <a:t>,</a:t>
                </a:r>
                <a:r>
                  <a:rPr kumimoji="1" lang="en-US" altLang="ja-JP" b="1" i="1" dirty="0"/>
                  <a:t>S</a:t>
                </a:r>
                <a:r>
                  <a:rPr kumimoji="1" lang="en-US" altLang="ja-JP" b="1" dirty="0"/>
                  <a:t>,</a:t>
                </a:r>
                <a:r>
                  <a:rPr kumimoji="1" lang="en-US" altLang="ja-JP" b="1" i="1" dirty="0"/>
                  <a:t>V </a:t>
                </a:r>
                <a:r>
                  <a:rPr kumimoji="1" lang="ja-JP" altLang="en-US" b="1" dirty="0"/>
                  <a:t>を求める</a:t>
                </a:r>
              </a:p>
            </p:txBody>
          </p:sp>
        </mc:Choice>
        <mc:Fallback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5" y="2063963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1148024" y="3430772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D8F55269-B6B8-0B6A-B377-60454B5863F2}"/>
              </a:ext>
            </a:extLst>
          </p:cNvPr>
          <p:cNvSpPr/>
          <p:nvPr/>
        </p:nvSpPr>
        <p:spPr>
          <a:xfrm>
            <a:off x="1148024" y="4113945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⑤検定統計量</a:t>
            </a:r>
            <a:r>
              <a:rPr lang="en-US" altLang="ja-JP" b="1" i="1" dirty="0"/>
              <a:t>t</a:t>
            </a:r>
            <a:r>
              <a:rPr lang="en-US" altLang="ja-JP" b="1" i="1" baseline="-25000" dirty="0"/>
              <a:t>0</a:t>
            </a:r>
            <a:r>
              <a:rPr lang="ja-JP" altLang="en-US" b="1" dirty="0"/>
              <a:t>を求め、判定する</a:t>
            </a:r>
            <a:endParaRPr kumimoji="1" lang="ja-JP" altLang="en-US" b="1" dirty="0"/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10323DC-35E2-D923-57C2-102EFAE30C16}"/>
                  </a:ext>
                </a:extLst>
              </p:cNvPr>
              <p:cNvSpPr txBox="1"/>
              <p:nvPr/>
            </p:nvSpPr>
            <p:spPr>
              <a:xfrm>
                <a:off x="6377611" y="2851125"/>
                <a:ext cx="408028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ja-JP" sz="4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4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4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4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sz="4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acc>
                    <m:r>
                      <a:rPr lang="en-US" altLang="ja-JP" sz="40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ja-JP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</m:oMath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10323DC-35E2-D923-57C2-102EFAE30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611" y="2851125"/>
                <a:ext cx="4080284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D31A767-A537-5509-138A-83B4B3B75131}"/>
                  </a:ext>
                </a:extLst>
              </p:cNvPr>
              <p:cNvSpPr txBox="1"/>
              <p:nvPr/>
            </p:nvSpPr>
            <p:spPr>
              <a:xfrm>
                <a:off x="7162324" y="3867724"/>
                <a:ext cx="287903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altLang="ja-JP" sz="2000" i="1" dirty="0"/>
                  <a:t> </a:t>
                </a:r>
                <a:r>
                  <a:rPr lang="ja-JP" altLang="en-US" sz="2000" dirty="0"/>
                  <a:t>：母平均の推定値</a:t>
                </a:r>
                <a:endParaRPr lang="en-US" altLang="ja-JP" sz="200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000" dirty="0"/>
                  <a:t>：平均値</a:t>
                </a:r>
                <a:endParaRPr lang="en-US" altLang="ja-JP" sz="20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D31A767-A537-5509-138A-83B4B3B75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324" y="3867724"/>
                <a:ext cx="2879033" cy="707886"/>
              </a:xfrm>
              <a:prstGeom prst="rect">
                <a:avLst/>
              </a:prstGeom>
              <a:blipFill>
                <a:blip r:embed="rId4"/>
                <a:stretch>
                  <a:fillRect t="-3419" b="-145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8AACF1E-8131-6C59-CBC1-1D650B7339C6}"/>
              </a:ext>
            </a:extLst>
          </p:cNvPr>
          <p:cNvSpPr txBox="1"/>
          <p:nvPr/>
        </p:nvSpPr>
        <p:spPr>
          <a:xfrm>
            <a:off x="868963" y="400754"/>
            <a:ext cx="7221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二標本 母平均の差の検定と推定</a:t>
            </a:r>
            <a:r>
              <a:rPr lang="en-US" altLang="ja-JP" sz="2400" b="1" dirty="0"/>
              <a:t>(</a:t>
            </a:r>
            <a:r>
              <a:rPr kumimoji="1" lang="en-US" altLang="ja-JP" sz="2400" b="1" i="1" dirty="0">
                <a:solidFill>
                  <a:srgbClr val="FF0000"/>
                </a:solidFill>
              </a:rPr>
              <a:t>t 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検定、</a:t>
            </a:r>
            <a:r>
              <a:rPr lang="ja-JP" altLang="en-US" sz="2400" b="1" dirty="0">
                <a:solidFill>
                  <a:srgbClr val="FF0000"/>
                </a:solidFill>
              </a:rPr>
              <a:t>一般型、</a:t>
            </a:r>
            <a:r>
              <a:rPr kumimoji="1" lang="ja-JP" altLang="en-US" sz="2400" b="1" dirty="0">
                <a:solidFill>
                  <a:schemeClr val="accent1"/>
                </a:solidFill>
              </a:rPr>
              <a:t>母分散未知だが等しいと考えられる場合</a:t>
            </a:r>
            <a:r>
              <a:rPr kumimoji="1" lang="en-US" altLang="ja-JP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0825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/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①基本統計量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en-US" altLang="ja-JP" b="1" dirty="0"/>
                  <a:t>,</a:t>
                </a:r>
                <a:r>
                  <a:rPr kumimoji="1" lang="en-US" altLang="ja-JP" b="1" i="1" dirty="0"/>
                  <a:t>S</a:t>
                </a:r>
                <a:r>
                  <a:rPr kumimoji="1" lang="en-US" altLang="ja-JP" b="1" dirty="0"/>
                  <a:t>,</a:t>
                </a:r>
                <a:r>
                  <a:rPr kumimoji="1" lang="en-US" altLang="ja-JP" b="1" i="1" dirty="0"/>
                  <a:t>V </a:t>
                </a:r>
                <a:r>
                  <a:rPr kumimoji="1" lang="ja-JP" altLang="en-US" b="1" dirty="0"/>
                  <a:t>を求める</a:t>
                </a:r>
              </a:p>
            </p:txBody>
          </p:sp>
        </mc:Choice>
        <mc:Fallback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5" y="2063963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1148024" y="3430772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D8F55269-B6B8-0B6A-B377-60454B5863F2}"/>
              </a:ext>
            </a:extLst>
          </p:cNvPr>
          <p:cNvSpPr/>
          <p:nvPr/>
        </p:nvSpPr>
        <p:spPr>
          <a:xfrm>
            <a:off x="1148024" y="4113945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⑤検定統計量</a:t>
            </a:r>
            <a:r>
              <a:rPr lang="en-US" altLang="ja-JP" b="1" i="1" dirty="0"/>
              <a:t>t</a:t>
            </a:r>
            <a:r>
              <a:rPr lang="en-US" altLang="ja-JP" b="1" i="1" baseline="-25000" dirty="0"/>
              <a:t>0</a:t>
            </a:r>
            <a:r>
              <a:rPr lang="ja-JP" altLang="en-US" b="1" dirty="0"/>
              <a:t>を求め、判定する</a:t>
            </a:r>
            <a:endParaRPr kumimoji="1" lang="ja-JP" altLang="en-US" b="1" dirty="0"/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1A74396-4255-0535-ADD8-DD3E77395B61}"/>
                  </a:ext>
                </a:extLst>
              </p:cNvPr>
              <p:cNvSpPr txBox="1"/>
              <p:nvPr/>
            </p:nvSpPr>
            <p:spPr>
              <a:xfrm>
                <a:off x="5814391" y="1653028"/>
                <a:ext cx="5989140" cy="2921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kumimoji="1"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ja-JP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en-US" altLang="ja-JP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acc>
                        <m:accPr>
                          <m:chr m:val="̂"/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en-US" altLang="ja-JP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ja-JP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kumimoji="1" lang="en-US" altLang="ja-JP" sz="2400" dirty="0"/>
              </a:p>
              <a:p>
                <a:endParaRPr kumimoji="1" lang="ja-JP" altLang="en-US" sz="2400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1A74396-4255-0535-ADD8-DD3E77395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391" y="1653028"/>
                <a:ext cx="5989140" cy="29210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7D42137-C24B-3C7C-DE7B-6FBF69B16D42}"/>
              </a:ext>
            </a:extLst>
          </p:cNvPr>
          <p:cNvSpPr/>
          <p:nvPr/>
        </p:nvSpPr>
        <p:spPr>
          <a:xfrm>
            <a:off x="7997111" y="5312704"/>
            <a:ext cx="1499616" cy="646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A897B22-FB70-434F-3916-3C3D3C5BC6C2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9496727" y="4288853"/>
            <a:ext cx="758951" cy="13470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6BB07C5-3EC0-7361-6ABC-54B51DDAE97C}"/>
              </a:ext>
            </a:extLst>
          </p:cNvPr>
          <p:cNvSpPr txBox="1"/>
          <p:nvPr/>
        </p:nvSpPr>
        <p:spPr>
          <a:xfrm>
            <a:off x="9872916" y="4976471"/>
            <a:ext cx="16897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検定統計量の</a:t>
            </a:r>
            <a:endParaRPr lang="en-US" altLang="ja-JP" dirty="0"/>
          </a:p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分母</a:t>
            </a:r>
            <a:r>
              <a:rPr lang="ja-JP" altLang="en-US" dirty="0"/>
              <a:t>と同じ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B468292-17B2-A2B9-CF0E-40C238F9D60C}"/>
              </a:ext>
            </a:extLst>
          </p:cNvPr>
          <p:cNvSpPr/>
          <p:nvPr/>
        </p:nvSpPr>
        <p:spPr>
          <a:xfrm>
            <a:off x="7991975" y="4839776"/>
            <a:ext cx="1503792" cy="42830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D530B4E-F44C-C330-A0E2-86FBFACAA9A4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055278" y="4074871"/>
            <a:ext cx="936697" cy="97905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6EEEA0B-593C-F1AA-2FBE-5D2CA4F61195}"/>
              </a:ext>
            </a:extLst>
          </p:cNvPr>
          <p:cNvSpPr txBox="1"/>
          <p:nvPr/>
        </p:nvSpPr>
        <p:spPr>
          <a:xfrm>
            <a:off x="5925991" y="4548521"/>
            <a:ext cx="16897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検定統計量の</a:t>
            </a:r>
            <a:endParaRPr lang="en-US" altLang="ja-JP" dirty="0"/>
          </a:p>
          <a:p>
            <a:pPr algn="ctr"/>
            <a:r>
              <a:rPr lang="ja-JP" altLang="en-US" b="1" dirty="0">
                <a:solidFill>
                  <a:schemeClr val="accent1"/>
                </a:solidFill>
              </a:rPr>
              <a:t>分子</a:t>
            </a:r>
            <a:r>
              <a:rPr lang="ja-JP" altLang="en-US" dirty="0"/>
              <a:t>と同じ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A276897-E78A-6D55-6517-1D05A0ECF42F}"/>
                  </a:ext>
                </a:extLst>
              </p:cNvPr>
              <p:cNvSpPr txBox="1"/>
              <p:nvPr/>
            </p:nvSpPr>
            <p:spPr>
              <a:xfrm>
                <a:off x="6379658" y="4944228"/>
                <a:ext cx="4257262" cy="9484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altLang="ja-JP" dirty="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A276897-E78A-6D55-6517-1D05A0ECF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658" y="4944228"/>
                <a:ext cx="4257262" cy="9484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043E7F7-FDD2-2FD2-A729-397B4DBB6ED4}"/>
              </a:ext>
            </a:extLst>
          </p:cNvPr>
          <p:cNvSpPr txBox="1"/>
          <p:nvPr/>
        </p:nvSpPr>
        <p:spPr>
          <a:xfrm>
            <a:off x="868963" y="400754"/>
            <a:ext cx="7221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二標本 母平均の差の検定と推定</a:t>
            </a:r>
            <a:r>
              <a:rPr lang="en-US" altLang="ja-JP" sz="2400" b="1" dirty="0"/>
              <a:t>(</a:t>
            </a:r>
            <a:r>
              <a:rPr kumimoji="1" lang="en-US" altLang="ja-JP" sz="2400" b="1" i="1" dirty="0">
                <a:solidFill>
                  <a:srgbClr val="FF0000"/>
                </a:solidFill>
              </a:rPr>
              <a:t>t 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検定、</a:t>
            </a:r>
            <a:r>
              <a:rPr lang="ja-JP" altLang="en-US" sz="2400" b="1" dirty="0">
                <a:solidFill>
                  <a:srgbClr val="FF0000"/>
                </a:solidFill>
              </a:rPr>
              <a:t>一般型、</a:t>
            </a:r>
            <a:r>
              <a:rPr kumimoji="1" lang="ja-JP" altLang="en-US" sz="2400" b="1" dirty="0">
                <a:solidFill>
                  <a:schemeClr val="accent1"/>
                </a:solidFill>
              </a:rPr>
              <a:t>母分散未知だが等しいと考えられる場合</a:t>
            </a:r>
            <a:r>
              <a:rPr kumimoji="1" lang="en-US" altLang="ja-JP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7739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フローチャート: 代替処理 21">
            <a:extLst>
              <a:ext uri="{FF2B5EF4-FFF2-40B4-BE49-F238E27FC236}">
                <a16:creationId xmlns:a16="http://schemas.microsoft.com/office/drawing/2014/main" id="{C239C3FC-BA61-BAB5-CC17-7FDEFF5B8B5A}"/>
              </a:ext>
            </a:extLst>
          </p:cNvPr>
          <p:cNvSpPr/>
          <p:nvPr/>
        </p:nvSpPr>
        <p:spPr>
          <a:xfrm>
            <a:off x="5004021" y="3794977"/>
            <a:ext cx="1934818" cy="1280580"/>
          </a:xfrm>
          <a:prstGeom prst="flowChartAlternateProcess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600" b="1" i="1" dirty="0">
                <a:solidFill>
                  <a:srgbClr val="FF0000"/>
                </a:solidFill>
              </a:rPr>
              <a:t>t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 </a:t>
            </a:r>
            <a:r>
              <a:rPr lang="ja-JP" altLang="en-US" sz="1600" b="1" dirty="0">
                <a:solidFill>
                  <a:schemeClr val="tx1"/>
                </a:solidFill>
              </a:rPr>
              <a:t>検定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46" name="フローチャート: 代替処理 45">
            <a:extLst>
              <a:ext uri="{FF2B5EF4-FFF2-40B4-BE49-F238E27FC236}">
                <a16:creationId xmlns:a16="http://schemas.microsoft.com/office/drawing/2014/main" id="{C1DBBA9D-48E8-4BE0-70CF-C104FEE36093}"/>
              </a:ext>
            </a:extLst>
          </p:cNvPr>
          <p:cNvSpPr/>
          <p:nvPr/>
        </p:nvSpPr>
        <p:spPr>
          <a:xfrm>
            <a:off x="8367710" y="5042758"/>
            <a:ext cx="2990677" cy="1480930"/>
          </a:xfrm>
          <a:prstGeom prst="flowChartAlternateProcess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600" b="1" i="1" dirty="0">
                <a:solidFill>
                  <a:srgbClr val="FF0000"/>
                </a:solidFill>
              </a:rPr>
              <a:t>t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 </a:t>
            </a:r>
            <a:r>
              <a:rPr lang="ja-JP" altLang="en-US" sz="1600" b="1" dirty="0">
                <a:solidFill>
                  <a:schemeClr val="tx1"/>
                </a:solidFill>
              </a:rPr>
              <a:t>検定</a:t>
            </a:r>
            <a:r>
              <a:rPr kumimoji="1" lang="en-US" altLang="ja-JP" sz="1600" b="1" dirty="0"/>
              <a:t>(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ウェルチ</a:t>
            </a:r>
            <a:r>
              <a:rPr kumimoji="1" lang="ja-JP" altLang="en-US" sz="1600" b="1" dirty="0"/>
              <a:t>型</a:t>
            </a:r>
            <a:r>
              <a:rPr kumimoji="1" lang="en-US" altLang="ja-JP" sz="1600" b="1" dirty="0"/>
              <a:t>)</a:t>
            </a:r>
            <a:endParaRPr kumimoji="1" lang="ja-JP" altLang="en-US" sz="1600" b="1" dirty="0"/>
          </a:p>
        </p:txBody>
      </p:sp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E5DA930B-37A3-CCB5-42DF-8AE1F4602CF8}"/>
              </a:ext>
            </a:extLst>
          </p:cNvPr>
          <p:cNvSpPr/>
          <p:nvPr/>
        </p:nvSpPr>
        <p:spPr>
          <a:xfrm>
            <a:off x="253602" y="3673601"/>
            <a:ext cx="1008906" cy="44212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二標本</a:t>
            </a:r>
            <a:endParaRPr kumimoji="1" lang="ja-JP" altLang="en-US" sz="1600" b="1" dirty="0"/>
          </a:p>
        </p:txBody>
      </p:sp>
      <p:sp>
        <p:nvSpPr>
          <p:cNvPr id="41" name="フローチャート: 代替処理 40">
            <a:extLst>
              <a:ext uri="{FF2B5EF4-FFF2-40B4-BE49-F238E27FC236}">
                <a16:creationId xmlns:a16="http://schemas.microsoft.com/office/drawing/2014/main" id="{4AD2E36F-C14F-C380-D7E8-E44991607985}"/>
              </a:ext>
            </a:extLst>
          </p:cNvPr>
          <p:cNvSpPr/>
          <p:nvPr/>
        </p:nvSpPr>
        <p:spPr>
          <a:xfrm>
            <a:off x="8384537" y="2870466"/>
            <a:ext cx="2876978" cy="1909311"/>
          </a:xfrm>
          <a:prstGeom prst="flowChartAlternateProcess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600" b="1" i="1" dirty="0">
                <a:solidFill>
                  <a:srgbClr val="FF0000"/>
                </a:solidFill>
              </a:rPr>
              <a:t>t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 </a:t>
            </a:r>
            <a:r>
              <a:rPr lang="ja-JP" altLang="en-US" sz="1600" b="1" dirty="0">
                <a:solidFill>
                  <a:schemeClr val="tx1"/>
                </a:solidFill>
              </a:rPr>
              <a:t>検定</a:t>
            </a:r>
            <a:r>
              <a:rPr kumimoji="1" lang="en-US" altLang="ja-JP" sz="1600" b="1" dirty="0"/>
              <a:t>(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一般</a:t>
            </a:r>
            <a:r>
              <a:rPr kumimoji="1" lang="ja-JP" altLang="en-US" sz="1600" b="1" dirty="0"/>
              <a:t>型</a:t>
            </a:r>
            <a:r>
              <a:rPr kumimoji="1" lang="en-US" altLang="ja-JP" sz="1600" b="1" dirty="0"/>
              <a:t>)</a:t>
            </a:r>
            <a:endParaRPr kumimoji="1" lang="ja-JP" altLang="en-US" sz="1600" b="1" dirty="0">
              <a:solidFill>
                <a:schemeClr val="tx1"/>
              </a:solidFill>
            </a:endParaRPr>
          </a:p>
          <a:p>
            <a:pPr algn="ctr"/>
            <a:endParaRPr kumimoji="1" lang="ja-JP" altLang="en-US" sz="1600" b="1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3D94AA1-C99E-EF72-28A7-D3419920D901}"/>
              </a:ext>
            </a:extLst>
          </p:cNvPr>
          <p:cNvSpPr txBox="1"/>
          <p:nvPr/>
        </p:nvSpPr>
        <p:spPr>
          <a:xfrm>
            <a:off x="650298" y="618904"/>
            <a:ext cx="6346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計量値の検定・推定フロー（二標本）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2367955-3968-F284-A0FE-05D3388F7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739" y="4163740"/>
            <a:ext cx="1467055" cy="838317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FA15E02A-03BE-E0CE-A96B-FC327F5E6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090" y="3336486"/>
            <a:ext cx="2470661" cy="723349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BDA4CF20-C5F7-C458-64E8-919539C5B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9227" y="5504127"/>
            <a:ext cx="1982166" cy="836079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5FB72248-B93F-82C7-7B7A-4F6817DDF3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1944" y="4103931"/>
            <a:ext cx="2029135" cy="554254"/>
          </a:xfrm>
          <a:prstGeom prst="rect">
            <a:avLst/>
          </a:prstGeom>
        </p:spPr>
      </p:pic>
      <p:cxnSp>
        <p:nvCxnSpPr>
          <p:cNvPr id="4" name="コネクタ: カギ線 3">
            <a:extLst>
              <a:ext uri="{FF2B5EF4-FFF2-40B4-BE49-F238E27FC236}">
                <a16:creationId xmlns:a16="http://schemas.microsoft.com/office/drawing/2014/main" id="{A09509F5-08F5-5C00-AA55-B1F03AD42B6D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1262508" y="2984794"/>
            <a:ext cx="458284" cy="90987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E129BCE9-F997-ACB7-690C-3F1CFB631153}"/>
              </a:ext>
            </a:extLst>
          </p:cNvPr>
          <p:cNvSpPr/>
          <p:nvPr/>
        </p:nvSpPr>
        <p:spPr>
          <a:xfrm>
            <a:off x="1720792" y="2763730"/>
            <a:ext cx="1339154" cy="44212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母平均の差</a:t>
            </a:r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2AFD011F-AAF7-51F4-BEF5-374EA8BB96DC}"/>
              </a:ext>
            </a:extLst>
          </p:cNvPr>
          <p:cNvSpPr/>
          <p:nvPr/>
        </p:nvSpPr>
        <p:spPr>
          <a:xfrm>
            <a:off x="1722351" y="5601644"/>
            <a:ext cx="1339154" cy="44212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母分散の比</a:t>
            </a: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1853CC80-66D6-4EFE-08C7-DD8A212C498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1262508" y="3894665"/>
            <a:ext cx="459843" cy="1928043"/>
          </a:xfrm>
          <a:prstGeom prst="bentConnector3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ローチャート: 代替処理 18">
            <a:extLst>
              <a:ext uri="{FF2B5EF4-FFF2-40B4-BE49-F238E27FC236}">
                <a16:creationId xmlns:a16="http://schemas.microsoft.com/office/drawing/2014/main" id="{AC0B6266-7D4D-A321-E5D9-6BE46EF92263}"/>
              </a:ext>
            </a:extLst>
          </p:cNvPr>
          <p:cNvSpPr/>
          <p:nvPr/>
        </p:nvSpPr>
        <p:spPr>
          <a:xfrm>
            <a:off x="3421625" y="5277124"/>
            <a:ext cx="3349170" cy="1091167"/>
          </a:xfrm>
          <a:prstGeom prst="flowChartAlternateProcess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600" b="1" i="1" dirty="0">
                <a:solidFill>
                  <a:srgbClr val="FF0000"/>
                </a:solidFill>
              </a:rPr>
              <a:t>F </a:t>
            </a:r>
            <a:r>
              <a:rPr kumimoji="1" lang="ja-JP" altLang="en-US" sz="1600" b="1" dirty="0"/>
              <a:t>検定</a:t>
            </a:r>
            <a:endParaRPr kumimoji="1" lang="en-US" altLang="ja-JP" sz="1600" b="1" dirty="0"/>
          </a:p>
          <a:p>
            <a:pPr algn="ctr"/>
            <a:endParaRPr lang="en-US" altLang="ja-JP" sz="600" b="1" dirty="0"/>
          </a:p>
          <a:p>
            <a:pPr algn="ctr"/>
            <a:r>
              <a:rPr lang="en-US" altLang="ja-JP" sz="1600" b="1" i="1" dirty="0"/>
              <a:t>F</a:t>
            </a:r>
            <a:r>
              <a:rPr lang="en-US" altLang="ja-JP" sz="1600" b="1" i="1" baseline="-25000" dirty="0"/>
              <a:t>0</a:t>
            </a:r>
            <a:r>
              <a:rPr lang="en-US" altLang="ja-JP" sz="1600" b="1" dirty="0"/>
              <a:t> = </a:t>
            </a:r>
            <a:r>
              <a:rPr lang="en-US" altLang="ja-JP" sz="1600" b="1" i="1" dirty="0"/>
              <a:t>V</a:t>
            </a:r>
            <a:r>
              <a:rPr lang="en-US" altLang="ja-JP" sz="1600" b="1" i="1" baseline="-25000" dirty="0"/>
              <a:t>A</a:t>
            </a:r>
            <a:r>
              <a:rPr lang="en-US" altLang="ja-JP" sz="1600" b="1" dirty="0"/>
              <a:t> / </a:t>
            </a:r>
            <a:r>
              <a:rPr lang="en-US" altLang="ja-JP" sz="1600" b="1" i="1" dirty="0"/>
              <a:t>V</a:t>
            </a:r>
            <a:r>
              <a:rPr lang="en-US" altLang="ja-JP" sz="1600" b="1" i="1" baseline="-25000" dirty="0"/>
              <a:t>B</a:t>
            </a:r>
            <a:r>
              <a:rPr lang="ja-JP" altLang="en-US" sz="1600" b="1" i="1" baseline="-25000" dirty="0"/>
              <a:t>　</a:t>
            </a:r>
            <a:r>
              <a:rPr kumimoji="1" lang="en-US" altLang="ja-JP" sz="1600" b="1" dirty="0"/>
              <a:t>(</a:t>
            </a:r>
            <a:r>
              <a:rPr lang="en-US" altLang="ja-JP" sz="1600" b="1" i="1" dirty="0"/>
              <a:t>V</a:t>
            </a:r>
            <a:r>
              <a:rPr lang="en-US" altLang="ja-JP" sz="1600" b="1" i="1" baseline="-25000" dirty="0"/>
              <a:t>A</a:t>
            </a:r>
            <a:r>
              <a:rPr lang="en-US" altLang="ja-JP" sz="1600" b="1" dirty="0"/>
              <a:t> </a:t>
            </a:r>
            <a:r>
              <a:rPr lang="ja-JP" altLang="en-US" sz="1600" b="1" dirty="0"/>
              <a:t>≧</a:t>
            </a:r>
            <a:r>
              <a:rPr lang="en-US" altLang="ja-JP" sz="1600" b="1" i="1" dirty="0"/>
              <a:t>V</a:t>
            </a:r>
            <a:r>
              <a:rPr lang="en-US" altLang="ja-JP" sz="1600" b="1" i="1" baseline="-25000" dirty="0"/>
              <a:t>B</a:t>
            </a:r>
            <a:r>
              <a:rPr lang="en-US" altLang="ja-JP" sz="1600" b="1" i="1" dirty="0"/>
              <a:t> </a:t>
            </a:r>
            <a:r>
              <a:rPr lang="ja-JP" altLang="en-US" sz="1600" b="1" dirty="0"/>
              <a:t>の場合</a:t>
            </a:r>
            <a:r>
              <a:rPr lang="en-US" altLang="ja-JP" sz="1600" b="1" dirty="0"/>
              <a:t>)</a:t>
            </a:r>
          </a:p>
          <a:p>
            <a:pPr algn="ctr"/>
            <a:r>
              <a:rPr lang="en-US" altLang="ja-JP" sz="1600" b="1" i="1" dirty="0"/>
              <a:t>F</a:t>
            </a:r>
            <a:r>
              <a:rPr lang="en-US" altLang="ja-JP" sz="1600" b="1" i="1" baseline="-25000" dirty="0"/>
              <a:t>0</a:t>
            </a:r>
            <a:r>
              <a:rPr lang="en-US" altLang="ja-JP" sz="1600" b="1" dirty="0"/>
              <a:t> = </a:t>
            </a:r>
            <a:r>
              <a:rPr lang="en-US" altLang="ja-JP" sz="1600" b="1" i="1" dirty="0"/>
              <a:t>V</a:t>
            </a:r>
            <a:r>
              <a:rPr lang="en-US" altLang="ja-JP" sz="1600" b="1" i="1" baseline="-25000" dirty="0"/>
              <a:t>B</a:t>
            </a:r>
            <a:r>
              <a:rPr lang="en-US" altLang="ja-JP" sz="1600" b="1" dirty="0"/>
              <a:t> / </a:t>
            </a:r>
            <a:r>
              <a:rPr lang="en-US" altLang="ja-JP" sz="1600" b="1" i="1" dirty="0"/>
              <a:t>V</a:t>
            </a:r>
            <a:r>
              <a:rPr lang="en-US" altLang="ja-JP" sz="1600" b="1" i="1" baseline="-25000" dirty="0"/>
              <a:t>A</a:t>
            </a:r>
            <a:r>
              <a:rPr lang="ja-JP" altLang="en-US" sz="1600" b="1" i="1" baseline="-25000" dirty="0"/>
              <a:t>　</a:t>
            </a:r>
            <a:r>
              <a:rPr kumimoji="1" lang="en-US" altLang="ja-JP" sz="1600" b="1" dirty="0"/>
              <a:t>(</a:t>
            </a:r>
            <a:r>
              <a:rPr lang="en-US" altLang="ja-JP" sz="1600" b="1" i="1" dirty="0"/>
              <a:t>V</a:t>
            </a:r>
            <a:r>
              <a:rPr lang="en-US" altLang="ja-JP" sz="1600" b="1" i="1" baseline="-25000" dirty="0"/>
              <a:t>A</a:t>
            </a:r>
            <a:r>
              <a:rPr lang="en-US" altLang="ja-JP" sz="1600" b="1" dirty="0"/>
              <a:t> </a:t>
            </a:r>
            <a:r>
              <a:rPr lang="ja-JP" altLang="en-US" sz="1600" b="1" dirty="0"/>
              <a:t>＜</a:t>
            </a:r>
            <a:r>
              <a:rPr lang="en-US" altLang="ja-JP" sz="1600" b="1" i="1" dirty="0"/>
              <a:t>V</a:t>
            </a:r>
            <a:r>
              <a:rPr lang="en-US" altLang="ja-JP" sz="1600" b="1" i="1" baseline="-25000" dirty="0"/>
              <a:t>B</a:t>
            </a:r>
            <a:r>
              <a:rPr lang="en-US" altLang="ja-JP" sz="1600" b="1" i="1" dirty="0"/>
              <a:t> </a:t>
            </a:r>
            <a:r>
              <a:rPr lang="ja-JP" altLang="en-US" sz="1600" b="1" dirty="0"/>
              <a:t>の場合</a:t>
            </a:r>
            <a:r>
              <a:rPr lang="en-US" altLang="ja-JP" sz="1600" b="1" dirty="0"/>
              <a:t>)</a:t>
            </a:r>
            <a:endParaRPr kumimoji="1" lang="ja-JP" altLang="en-US" sz="1600" b="1" baseline="-25000" dirty="0"/>
          </a:p>
          <a:p>
            <a:pPr algn="ctr"/>
            <a:endParaRPr kumimoji="1" lang="ja-JP" altLang="en-US" sz="1600" b="1" baseline="-25000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BDE6C02-2F7A-A47E-6F82-8889BF13B3D8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3061505" y="5822708"/>
            <a:ext cx="360120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フローチャート: 代替処理 33">
            <a:extLst>
              <a:ext uri="{FF2B5EF4-FFF2-40B4-BE49-F238E27FC236}">
                <a16:creationId xmlns:a16="http://schemas.microsoft.com/office/drawing/2014/main" id="{ADA7304D-CEAB-F93E-B00B-8286B845C3FA}"/>
              </a:ext>
            </a:extLst>
          </p:cNvPr>
          <p:cNvSpPr/>
          <p:nvPr/>
        </p:nvSpPr>
        <p:spPr>
          <a:xfrm>
            <a:off x="3421625" y="2060476"/>
            <a:ext cx="1311409" cy="52322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独立な</a:t>
            </a:r>
            <a:endParaRPr kumimoji="1" lang="en-US" altLang="ja-JP" sz="1600" b="1" dirty="0"/>
          </a:p>
          <a:p>
            <a:pPr algn="ctr"/>
            <a:r>
              <a:rPr kumimoji="1" lang="en-US" altLang="ja-JP" sz="1600" b="1" dirty="0"/>
              <a:t>2</a:t>
            </a:r>
            <a:r>
              <a:rPr kumimoji="1" lang="ja-JP" altLang="en-US" sz="1600" b="1" dirty="0"/>
              <a:t>つの群</a:t>
            </a:r>
          </a:p>
        </p:txBody>
      </p:sp>
      <p:sp>
        <p:nvSpPr>
          <p:cNvPr id="36" name="フローチャート: 代替処理 35">
            <a:extLst>
              <a:ext uri="{FF2B5EF4-FFF2-40B4-BE49-F238E27FC236}">
                <a16:creationId xmlns:a16="http://schemas.microsoft.com/office/drawing/2014/main" id="{667A5C13-DE50-784A-1470-D09E617658E3}"/>
              </a:ext>
            </a:extLst>
          </p:cNvPr>
          <p:cNvSpPr/>
          <p:nvPr/>
        </p:nvSpPr>
        <p:spPr>
          <a:xfrm>
            <a:off x="3421624" y="4175952"/>
            <a:ext cx="1311409" cy="52322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対応のある</a:t>
            </a:r>
            <a:endParaRPr kumimoji="1" lang="en-US" altLang="ja-JP" sz="1600" b="1" dirty="0"/>
          </a:p>
          <a:p>
            <a:pPr algn="ctr"/>
            <a:r>
              <a:rPr kumimoji="1" lang="en-US" altLang="ja-JP" sz="1600" b="1" dirty="0"/>
              <a:t>2</a:t>
            </a:r>
            <a:r>
              <a:rPr kumimoji="1" lang="ja-JP" altLang="en-US" sz="1600" b="1" dirty="0"/>
              <a:t>つの群</a:t>
            </a:r>
          </a:p>
        </p:txBody>
      </p: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3E2CC3CD-F3CA-C81A-8AD2-86074D419AE4}"/>
              </a:ext>
            </a:extLst>
          </p:cNvPr>
          <p:cNvCxnSpPr>
            <a:cxnSpLocks/>
            <a:stCxn id="9" idx="3"/>
            <a:endCxn id="34" idx="1"/>
          </p:cNvCxnSpPr>
          <p:nvPr/>
        </p:nvCxnSpPr>
        <p:spPr>
          <a:xfrm flipV="1">
            <a:off x="3059946" y="2322086"/>
            <a:ext cx="361679" cy="66270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9662DF63-FF1D-AA9E-F2AF-F869BE6642BB}"/>
              </a:ext>
            </a:extLst>
          </p:cNvPr>
          <p:cNvCxnSpPr>
            <a:cxnSpLocks/>
            <a:stCxn id="9" idx="3"/>
            <a:endCxn id="36" idx="1"/>
          </p:cNvCxnSpPr>
          <p:nvPr/>
        </p:nvCxnSpPr>
        <p:spPr>
          <a:xfrm>
            <a:off x="3059946" y="2984794"/>
            <a:ext cx="361678" cy="1452768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87E0F9FA-FBB2-A822-9B49-7DCCBB5E1D63}"/>
              </a:ext>
            </a:extLst>
          </p:cNvPr>
          <p:cNvCxnSpPr>
            <a:cxnSpLocks/>
            <a:stCxn id="36" idx="3"/>
            <a:endCxn id="22" idx="1"/>
          </p:cNvCxnSpPr>
          <p:nvPr/>
        </p:nvCxnSpPr>
        <p:spPr>
          <a:xfrm flipV="1">
            <a:off x="4733033" y="4435267"/>
            <a:ext cx="270988" cy="22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フローチャート: 代替処理 65">
            <a:extLst>
              <a:ext uri="{FF2B5EF4-FFF2-40B4-BE49-F238E27FC236}">
                <a16:creationId xmlns:a16="http://schemas.microsoft.com/office/drawing/2014/main" id="{9E1621BE-67BF-E652-863D-9D5CF30DD7D3}"/>
              </a:ext>
            </a:extLst>
          </p:cNvPr>
          <p:cNvSpPr/>
          <p:nvPr/>
        </p:nvSpPr>
        <p:spPr>
          <a:xfrm>
            <a:off x="5004021" y="1662979"/>
            <a:ext cx="1311409" cy="46462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母分散</a:t>
            </a:r>
            <a:r>
              <a:rPr lang="ja-JP" altLang="en-US" sz="1600" b="1" dirty="0"/>
              <a:t>既知</a:t>
            </a:r>
            <a:endParaRPr kumimoji="1" lang="en-US" altLang="ja-JP" sz="1600" b="1" dirty="0"/>
          </a:p>
        </p:txBody>
      </p:sp>
      <p:sp>
        <p:nvSpPr>
          <p:cNvPr id="69" name="フローチャート: 代替処理 68">
            <a:extLst>
              <a:ext uri="{FF2B5EF4-FFF2-40B4-BE49-F238E27FC236}">
                <a16:creationId xmlns:a16="http://schemas.microsoft.com/office/drawing/2014/main" id="{40BFB0C9-658C-CB8C-1782-F211867E37A2}"/>
              </a:ext>
            </a:extLst>
          </p:cNvPr>
          <p:cNvSpPr/>
          <p:nvPr/>
        </p:nvSpPr>
        <p:spPr>
          <a:xfrm>
            <a:off x="5004021" y="2602112"/>
            <a:ext cx="1311409" cy="464625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母分散未知</a:t>
            </a:r>
            <a:endParaRPr kumimoji="1" lang="en-US" altLang="ja-JP" sz="1600" b="1" dirty="0"/>
          </a:p>
        </p:txBody>
      </p:sp>
      <p:cxnSp>
        <p:nvCxnSpPr>
          <p:cNvPr id="70" name="コネクタ: カギ線 69">
            <a:extLst>
              <a:ext uri="{FF2B5EF4-FFF2-40B4-BE49-F238E27FC236}">
                <a16:creationId xmlns:a16="http://schemas.microsoft.com/office/drawing/2014/main" id="{AEA4626E-6DBA-D582-1002-7D866FCADBA1}"/>
              </a:ext>
            </a:extLst>
          </p:cNvPr>
          <p:cNvCxnSpPr>
            <a:cxnSpLocks/>
            <a:stCxn id="34" idx="3"/>
            <a:endCxn id="66" idx="1"/>
          </p:cNvCxnSpPr>
          <p:nvPr/>
        </p:nvCxnSpPr>
        <p:spPr>
          <a:xfrm flipV="1">
            <a:off x="4733034" y="1895292"/>
            <a:ext cx="270987" cy="42679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DDFCF4F9-9705-84A8-6F3E-4574B5F571FB}"/>
              </a:ext>
            </a:extLst>
          </p:cNvPr>
          <p:cNvCxnSpPr>
            <a:cxnSpLocks/>
            <a:stCxn id="34" idx="3"/>
            <a:endCxn id="69" idx="1"/>
          </p:cNvCxnSpPr>
          <p:nvPr/>
        </p:nvCxnSpPr>
        <p:spPr>
          <a:xfrm>
            <a:off x="4733034" y="2322086"/>
            <a:ext cx="270987" cy="51233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フローチャート: 代替処理 78">
            <a:extLst>
              <a:ext uri="{FF2B5EF4-FFF2-40B4-BE49-F238E27FC236}">
                <a16:creationId xmlns:a16="http://schemas.microsoft.com/office/drawing/2014/main" id="{0CEC6BC4-A871-1E05-7A2D-88FC67C441A2}"/>
              </a:ext>
            </a:extLst>
          </p:cNvPr>
          <p:cNvSpPr/>
          <p:nvPr/>
        </p:nvSpPr>
        <p:spPr>
          <a:xfrm>
            <a:off x="8367710" y="1118303"/>
            <a:ext cx="2876978" cy="1553978"/>
          </a:xfrm>
          <a:prstGeom prst="flowChartAlternateProcess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>
                <a:solidFill>
                  <a:srgbClr val="FF0000"/>
                </a:solidFill>
              </a:rPr>
              <a:t>標準正規分布</a:t>
            </a:r>
            <a:endParaRPr kumimoji="1" lang="ja-JP" altLang="en-US" sz="1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41A20ED4-E5D3-57D2-1E52-F70DDE7666D7}"/>
                  </a:ext>
                </a:extLst>
              </p:cNvPr>
              <p:cNvSpPr txBox="1"/>
              <p:nvPr/>
            </p:nvSpPr>
            <p:spPr>
              <a:xfrm>
                <a:off x="8540932" y="1513468"/>
                <a:ext cx="2703756" cy="10940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ja-JP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pt-BR" altLang="ja-JP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ja-JP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pt-BR" altLang="ja-JP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pt-BR" altLang="ja-JP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600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pt-BR" altLang="ja-JP" sz="1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pt-BR" altLang="ja-JP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600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altLang="ja-JP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16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ja-JP" sz="16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16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ja-JP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altLang="ja-JP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pt-BR" altLang="ja-JP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altLang="ja-JP" sz="1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ja-JP" altLang="pt-BR" sz="1600" b="1" i="1" smtClean="0">
                                          <a:latin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  <m:sub>
                                      <m:r>
                                        <a:rPr lang="en-US" altLang="ja-JP" sz="1600" b="1" i="1" smtClean="0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sub>
                                    <m:sup>
                                      <m:r>
                                        <a:rPr lang="en-US" altLang="ja-JP" sz="16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altLang="ja-JP" sz="1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6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altLang="ja-JP" sz="1600" b="1" i="1" smtClean="0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ja-JP" sz="16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altLang="ja-JP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altLang="ja-JP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ja-JP" altLang="pt-BR" sz="1600" b="1" i="1">
                                          <a:latin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  <m:sub>
                                      <m:r>
                                        <a:rPr lang="en-US" altLang="ja-JP" sz="1600" b="1" i="1" smtClean="0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sub>
                                    <m:sup>
                                      <m:r>
                                        <a:rPr lang="en-US" altLang="ja-JP" sz="16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altLang="ja-JP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600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altLang="ja-JP" sz="1600" b="1" i="1" smtClean="0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ja-JP" altLang="en-US" sz="1600" b="1" dirty="0"/>
              </a:p>
            </p:txBody>
          </p:sp>
        </mc:Choice>
        <mc:Fallback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41A20ED4-E5D3-57D2-1E52-F70DDE766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0932" y="1513468"/>
                <a:ext cx="2703756" cy="10940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46FA87CE-0126-51B9-A347-9E2921A2964C}"/>
              </a:ext>
            </a:extLst>
          </p:cNvPr>
          <p:cNvCxnSpPr>
            <a:cxnSpLocks/>
            <a:stCxn id="66" idx="3"/>
            <a:endCxn id="79" idx="1"/>
          </p:cNvCxnSpPr>
          <p:nvPr/>
        </p:nvCxnSpPr>
        <p:spPr>
          <a:xfrm>
            <a:off x="6315430" y="1895292"/>
            <a:ext cx="20522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コネクタ: カギ線 94">
            <a:extLst>
              <a:ext uri="{FF2B5EF4-FFF2-40B4-BE49-F238E27FC236}">
                <a16:creationId xmlns:a16="http://schemas.microsoft.com/office/drawing/2014/main" id="{063CAE9C-A9EA-BBB9-56E8-420C1543ABFA}"/>
              </a:ext>
            </a:extLst>
          </p:cNvPr>
          <p:cNvCxnSpPr>
            <a:cxnSpLocks/>
            <a:stCxn id="69" idx="3"/>
            <a:endCxn id="41" idx="1"/>
          </p:cNvCxnSpPr>
          <p:nvPr/>
        </p:nvCxnSpPr>
        <p:spPr>
          <a:xfrm>
            <a:off x="6315430" y="2834425"/>
            <a:ext cx="2069107" cy="990697"/>
          </a:xfrm>
          <a:prstGeom prst="bentConnector3">
            <a:avLst>
              <a:gd name="adj1" fmla="val 41834"/>
            </a:avLst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コネクタ: カギ線 98">
            <a:extLst>
              <a:ext uri="{FF2B5EF4-FFF2-40B4-BE49-F238E27FC236}">
                <a16:creationId xmlns:a16="http://schemas.microsoft.com/office/drawing/2014/main" id="{59BD6958-E367-87B5-213B-A710B3D6D582}"/>
              </a:ext>
            </a:extLst>
          </p:cNvPr>
          <p:cNvCxnSpPr>
            <a:cxnSpLocks/>
            <a:stCxn id="69" idx="3"/>
            <a:endCxn id="46" idx="1"/>
          </p:cNvCxnSpPr>
          <p:nvPr/>
        </p:nvCxnSpPr>
        <p:spPr>
          <a:xfrm>
            <a:off x="6315430" y="2834425"/>
            <a:ext cx="2052280" cy="2948798"/>
          </a:xfrm>
          <a:prstGeom prst="bentConnector3">
            <a:avLst>
              <a:gd name="adj1" fmla="val 42251"/>
            </a:avLst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8B83C57-FE5E-23C0-EBEE-9DA6327FFB44}"/>
              </a:ext>
            </a:extLst>
          </p:cNvPr>
          <p:cNvSpPr txBox="1"/>
          <p:nvPr/>
        </p:nvSpPr>
        <p:spPr>
          <a:xfrm>
            <a:off x="7243200" y="2969192"/>
            <a:ext cx="1413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rgbClr val="0070C0"/>
                </a:solidFill>
              </a:rPr>
              <a:t>母分散が</a:t>
            </a:r>
            <a:endParaRPr lang="en-US" altLang="ja-JP" sz="1600" b="1" dirty="0">
              <a:solidFill>
                <a:srgbClr val="0070C0"/>
              </a:solidFill>
            </a:endParaRPr>
          </a:p>
          <a:p>
            <a:r>
              <a:rPr kumimoji="1" lang="ja-JP" altLang="en-US" sz="1600" b="1" dirty="0">
                <a:solidFill>
                  <a:srgbClr val="0070C0"/>
                </a:solidFill>
              </a:rPr>
              <a:t>等しいと</a:t>
            </a:r>
            <a:endParaRPr kumimoji="1" lang="en-US" altLang="ja-JP" sz="1600" b="1" dirty="0">
              <a:solidFill>
                <a:srgbClr val="0070C0"/>
              </a:solidFill>
            </a:endParaRPr>
          </a:p>
          <a:p>
            <a:r>
              <a:rPr lang="ja-JP" altLang="en-US" sz="1600" b="1" dirty="0">
                <a:solidFill>
                  <a:srgbClr val="0070C0"/>
                </a:solidFill>
              </a:rPr>
              <a:t>考えられる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867953C-B899-6846-8C17-5858F77308A1}"/>
              </a:ext>
            </a:extLst>
          </p:cNvPr>
          <p:cNvSpPr txBox="1"/>
          <p:nvPr/>
        </p:nvSpPr>
        <p:spPr>
          <a:xfrm>
            <a:off x="7220322" y="4929033"/>
            <a:ext cx="1413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rgbClr val="0070C0"/>
                </a:solidFill>
              </a:rPr>
              <a:t>母分散が</a:t>
            </a:r>
            <a:endParaRPr lang="en-US" altLang="ja-JP" sz="1600" b="1" dirty="0">
              <a:solidFill>
                <a:srgbClr val="0070C0"/>
              </a:solidFill>
            </a:endParaRPr>
          </a:p>
          <a:p>
            <a:r>
              <a:rPr kumimoji="1" lang="ja-JP" altLang="en-US" sz="1600" b="1" dirty="0">
                <a:solidFill>
                  <a:srgbClr val="0070C0"/>
                </a:solidFill>
              </a:rPr>
              <a:t>等しいか</a:t>
            </a:r>
            <a:endParaRPr kumimoji="1" lang="en-US" altLang="ja-JP" sz="1600" b="1" dirty="0">
              <a:solidFill>
                <a:srgbClr val="0070C0"/>
              </a:solidFill>
            </a:endParaRPr>
          </a:p>
          <a:p>
            <a:r>
              <a:rPr kumimoji="1" lang="ja-JP" altLang="en-US" sz="1600" b="1" dirty="0">
                <a:solidFill>
                  <a:srgbClr val="FF0000"/>
                </a:solidFill>
              </a:rPr>
              <a:t>分からない</a:t>
            </a:r>
          </a:p>
        </p:txBody>
      </p:sp>
    </p:spTree>
    <p:extLst>
      <p:ext uri="{BB962C8B-B14F-4D97-AF65-F5344CB8AC3E}">
        <p14:creationId xmlns:p14="http://schemas.microsoft.com/office/powerpoint/2010/main" val="95235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/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①基本統計量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en-US" altLang="ja-JP" b="1" dirty="0"/>
                  <a:t>,</a:t>
                </a:r>
                <a:r>
                  <a:rPr kumimoji="1" lang="en-US" altLang="ja-JP" b="1" i="1" dirty="0"/>
                  <a:t>S</a:t>
                </a:r>
                <a:r>
                  <a:rPr kumimoji="1" lang="en-US" altLang="ja-JP" b="1" dirty="0"/>
                  <a:t>,</a:t>
                </a:r>
                <a:r>
                  <a:rPr kumimoji="1" lang="en-US" altLang="ja-JP" b="1" i="1" dirty="0"/>
                  <a:t>V </a:t>
                </a:r>
                <a:r>
                  <a:rPr kumimoji="1" lang="ja-JP" altLang="en-US" b="1" dirty="0"/>
                  <a:t>を求める</a:t>
                </a:r>
              </a:p>
            </p:txBody>
          </p:sp>
        </mc:Choice>
        <mc:Fallback xmlns="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5" y="2063963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1148024" y="3430772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D8F55269-B6B8-0B6A-B377-60454B5863F2}"/>
              </a:ext>
            </a:extLst>
          </p:cNvPr>
          <p:cNvSpPr/>
          <p:nvPr/>
        </p:nvSpPr>
        <p:spPr>
          <a:xfrm>
            <a:off x="1148024" y="4076267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⑤検定統計量</a:t>
            </a:r>
            <a:r>
              <a:rPr lang="en-US" altLang="ja-JP" b="1" i="1" dirty="0"/>
              <a:t>t</a:t>
            </a:r>
            <a:r>
              <a:rPr lang="en-US" altLang="ja-JP" b="1" i="1" baseline="-25000" dirty="0"/>
              <a:t>0</a:t>
            </a:r>
            <a:r>
              <a:rPr lang="ja-JP" altLang="en-US" b="1" dirty="0"/>
              <a:t>を求め、判定する</a:t>
            </a:r>
            <a:endParaRPr kumimoji="1" lang="ja-JP" altLang="en-US" b="1" dirty="0"/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p:graphicFrame>
        <p:nvGraphicFramePr>
          <p:cNvPr id="18" name="グラフ 17">
            <a:extLst>
              <a:ext uri="{FF2B5EF4-FFF2-40B4-BE49-F238E27FC236}">
                <a16:creationId xmlns:a16="http://schemas.microsoft.com/office/drawing/2014/main" id="{F49317EF-073C-910E-224A-A2E260C5FC9A}"/>
              </a:ext>
            </a:extLst>
          </p:cNvPr>
          <p:cNvGraphicFramePr>
            <a:graphicFrameLocks/>
          </p:cNvGraphicFramePr>
          <p:nvPr/>
        </p:nvGraphicFramePr>
        <p:xfrm>
          <a:off x="6096000" y="1854860"/>
          <a:ext cx="5640668" cy="3771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8D4C7D-EB68-EB9F-73F0-150FC6DB6557}"/>
              </a:ext>
            </a:extLst>
          </p:cNvPr>
          <p:cNvSpPr txBox="1"/>
          <p:nvPr/>
        </p:nvSpPr>
        <p:spPr>
          <a:xfrm>
            <a:off x="868963" y="400754"/>
            <a:ext cx="7420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二標本 母平均の差の検定と推定</a:t>
            </a:r>
            <a:r>
              <a:rPr lang="en-US" altLang="ja-JP" sz="2400" b="1" dirty="0"/>
              <a:t>(</a:t>
            </a:r>
            <a:r>
              <a:rPr kumimoji="1" lang="en-US" altLang="ja-JP" sz="2400" b="1" i="1" dirty="0">
                <a:solidFill>
                  <a:srgbClr val="FF0000"/>
                </a:solidFill>
              </a:rPr>
              <a:t>t 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検定、ウェルチ</a:t>
            </a:r>
            <a:r>
              <a:rPr lang="ja-JP" altLang="en-US" sz="2400" b="1" dirty="0">
                <a:solidFill>
                  <a:srgbClr val="FF0000"/>
                </a:solidFill>
              </a:rPr>
              <a:t>型、</a:t>
            </a:r>
            <a:r>
              <a:rPr kumimoji="1" lang="ja-JP" altLang="en-US" sz="2400" b="1" dirty="0">
                <a:solidFill>
                  <a:schemeClr val="accent1"/>
                </a:solidFill>
              </a:rPr>
              <a:t>母分散未知だが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等しいかどうかわからない</a:t>
            </a:r>
            <a:r>
              <a:rPr kumimoji="1" lang="ja-JP" altLang="en-US" sz="2400" b="1" dirty="0">
                <a:solidFill>
                  <a:schemeClr val="accent1"/>
                </a:solidFill>
              </a:rPr>
              <a:t>場合</a:t>
            </a:r>
            <a:r>
              <a:rPr kumimoji="1" lang="en-US" altLang="ja-JP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7844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/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①基本統計量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en-US" altLang="ja-JP" b="1" dirty="0"/>
                  <a:t>,</a:t>
                </a:r>
                <a:r>
                  <a:rPr kumimoji="1" lang="en-US" altLang="ja-JP" b="1" i="1" dirty="0"/>
                  <a:t>S</a:t>
                </a:r>
                <a:r>
                  <a:rPr kumimoji="1" lang="en-US" altLang="ja-JP" b="1" dirty="0"/>
                  <a:t>,</a:t>
                </a:r>
                <a:r>
                  <a:rPr kumimoji="1" lang="en-US" altLang="ja-JP" b="1" i="1" dirty="0"/>
                  <a:t>V </a:t>
                </a:r>
                <a:r>
                  <a:rPr kumimoji="1" lang="ja-JP" altLang="en-US" b="1" dirty="0"/>
                  <a:t>を求める</a:t>
                </a:r>
              </a:p>
            </p:txBody>
          </p:sp>
        </mc:Choice>
        <mc:Fallback xmlns="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5" y="2063963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代替処理 7">
                <a:extLst>
                  <a:ext uri="{FF2B5EF4-FFF2-40B4-BE49-F238E27FC236}">
                    <a16:creationId xmlns:a16="http://schemas.microsoft.com/office/drawing/2014/main" id="{255D70E4-B45A-D1AE-E29B-016976E6A6A3}"/>
                  </a:ext>
                </a:extLst>
              </p:cNvPr>
              <p:cNvSpPr/>
              <p:nvPr/>
            </p:nvSpPr>
            <p:spPr>
              <a:xfrm>
                <a:off x="1148024" y="3430772"/>
                <a:ext cx="4666367" cy="46166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④等価自由度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𝝓</m:t>
                        </m:r>
                      </m:e>
                      <m:sup>
                        <m:r>
                          <a:rPr lang="en-US" altLang="ja-JP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ja-JP" altLang="en-US" b="1" dirty="0"/>
                  <a:t>を求め、棄却域を決める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8" name="フローチャート: 代替処理 7">
                <a:extLst>
                  <a:ext uri="{FF2B5EF4-FFF2-40B4-BE49-F238E27FC236}">
                    <a16:creationId xmlns:a16="http://schemas.microsoft.com/office/drawing/2014/main" id="{255D70E4-B45A-D1AE-E29B-016976E6A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3430772"/>
                <a:ext cx="4666367" cy="461665"/>
              </a:xfrm>
              <a:prstGeom prst="flowChartAlternateProcess">
                <a:avLst/>
              </a:prstGeom>
              <a:blipFill>
                <a:blip r:embed="rId3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D8F55269-B6B8-0B6A-B377-60454B5863F2}"/>
              </a:ext>
            </a:extLst>
          </p:cNvPr>
          <p:cNvSpPr/>
          <p:nvPr/>
        </p:nvSpPr>
        <p:spPr>
          <a:xfrm>
            <a:off x="1148024" y="4076267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⑤検定統計量</a:t>
            </a:r>
            <a:r>
              <a:rPr lang="en-US" altLang="ja-JP" b="1" i="1" dirty="0"/>
              <a:t>t</a:t>
            </a:r>
            <a:r>
              <a:rPr lang="en-US" altLang="ja-JP" b="1" i="1" baseline="-25000" dirty="0"/>
              <a:t>0</a:t>
            </a:r>
            <a:r>
              <a:rPr lang="ja-JP" altLang="en-US" b="1" dirty="0"/>
              <a:t>を求め、判定する</a:t>
            </a:r>
            <a:endParaRPr kumimoji="1" lang="ja-JP" altLang="en-US" b="1" dirty="0"/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D1273AE-71B9-7E06-7548-B194A4C86948}"/>
                  </a:ext>
                </a:extLst>
              </p:cNvPr>
              <p:cNvSpPr txBox="1"/>
              <p:nvPr/>
            </p:nvSpPr>
            <p:spPr>
              <a:xfrm>
                <a:off x="6377611" y="4455269"/>
                <a:ext cx="2358885" cy="12945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altLang="ja-JP" sz="2800" dirty="0"/>
              </a:p>
              <a:p>
                <a:endParaRPr lang="en-US" altLang="ja-JP" sz="1600" i="1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D1273AE-71B9-7E06-7548-B194A4C86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611" y="4455269"/>
                <a:ext cx="2358885" cy="12945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A6EFB0C-5F42-1B8F-53C2-C899167F2E7A}"/>
                  </a:ext>
                </a:extLst>
              </p:cNvPr>
              <p:cNvSpPr txBox="1"/>
              <p:nvPr/>
            </p:nvSpPr>
            <p:spPr>
              <a:xfrm>
                <a:off x="9293091" y="4624515"/>
                <a:ext cx="2358886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000" dirty="0"/>
                  <a:t> ：分散</a:t>
                </a:r>
                <a:endParaRPr lang="en-US" altLang="ja-JP" sz="2000" dirty="0"/>
              </a:p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ja-JP" altLang="en-US" sz="2000" dirty="0"/>
                  <a:t>：平方和</a:t>
                </a:r>
                <a:endParaRPr lang="en-US" altLang="ja-JP" sz="2000" dirty="0"/>
              </a:p>
              <a:p>
                <a:r>
                  <a:rPr lang="en-US" altLang="ja-JP" sz="2000" dirty="0"/>
                  <a:t>n-1 = φ</a:t>
                </a:r>
                <a:r>
                  <a:rPr lang="ja-JP" altLang="en-US" sz="2000" dirty="0"/>
                  <a:t>：自由度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A6EFB0C-5F42-1B8F-53C2-C899167F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091" y="4624515"/>
                <a:ext cx="2358886" cy="1015663"/>
              </a:xfrm>
              <a:prstGeom prst="rect">
                <a:avLst/>
              </a:prstGeom>
              <a:blipFill>
                <a:blip r:embed="rId5"/>
                <a:stretch>
                  <a:fillRect l="-2584" t="-3012" b="-10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CF2E0EE-B623-3151-49F4-D04F4CBAFF53}"/>
                  </a:ext>
                </a:extLst>
              </p:cNvPr>
              <p:cNvSpPr txBox="1"/>
              <p:nvPr/>
            </p:nvSpPr>
            <p:spPr>
              <a:xfrm>
                <a:off x="6172195" y="1541736"/>
                <a:ext cx="2933645" cy="10444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 altLang="ja-JP" sz="3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ja-JP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CF2E0EE-B623-3151-49F4-D04F4CBAF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195" y="1541736"/>
                <a:ext cx="2933645" cy="10444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6585018-02CC-B8D1-2086-358B3E0E6423}"/>
                  </a:ext>
                </a:extLst>
              </p:cNvPr>
              <p:cNvSpPr txBox="1"/>
              <p:nvPr/>
            </p:nvSpPr>
            <p:spPr>
              <a:xfrm>
                <a:off x="9105841" y="1694631"/>
                <a:ext cx="210132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000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ja-JP" sz="2000" i="1" dirty="0"/>
                  <a:t> </a:t>
                </a:r>
                <a:r>
                  <a:rPr lang="ja-JP" altLang="en-US" sz="2000" dirty="0"/>
                  <a:t>：平均値</a:t>
                </a:r>
                <a:endParaRPr lang="en-US" altLang="ja-JP" sz="2000" dirty="0"/>
              </a:p>
              <a:p>
                <a:r>
                  <a:rPr lang="en-US" altLang="ja-JP" sz="2000" i="1" dirty="0"/>
                  <a:t> x </a:t>
                </a:r>
                <a:r>
                  <a:rPr lang="ja-JP" altLang="en-US" sz="2000" dirty="0"/>
                  <a:t>：データ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6585018-02CC-B8D1-2086-358B3E0E6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841" y="1694631"/>
                <a:ext cx="2101322" cy="707886"/>
              </a:xfrm>
              <a:prstGeom prst="rect">
                <a:avLst/>
              </a:prstGeom>
              <a:blipFill>
                <a:blip r:embed="rId7"/>
                <a:stretch>
                  <a:fillRect t="-4310" b="-146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A38CC7D-76AD-4AD6-44A0-B2591B82D659}"/>
                  </a:ext>
                </a:extLst>
              </p:cNvPr>
              <p:cNvSpPr txBox="1"/>
              <p:nvPr/>
            </p:nvSpPr>
            <p:spPr>
              <a:xfrm>
                <a:off x="6258341" y="3077992"/>
                <a:ext cx="3728594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A38CC7D-76AD-4AD6-44A0-B2591B82D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341" y="3077992"/>
                <a:ext cx="3728594" cy="10175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25E8B8F-077E-746D-0C1A-D8EF9E401F00}"/>
              </a:ext>
            </a:extLst>
          </p:cNvPr>
          <p:cNvSpPr txBox="1"/>
          <p:nvPr/>
        </p:nvSpPr>
        <p:spPr>
          <a:xfrm>
            <a:off x="9550655" y="3246091"/>
            <a:ext cx="21013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i="1" dirty="0"/>
              <a:t>x </a:t>
            </a:r>
            <a:r>
              <a:rPr lang="ja-JP" altLang="en-US" sz="2000" dirty="0"/>
              <a:t>：データ</a:t>
            </a:r>
            <a:endParaRPr lang="en-US" altLang="ja-JP" sz="2000" dirty="0"/>
          </a:p>
          <a:p>
            <a:r>
              <a:rPr lang="en-US" altLang="ja-JP" sz="2000" i="1" dirty="0"/>
              <a:t>S </a:t>
            </a:r>
            <a:r>
              <a:rPr lang="ja-JP" altLang="en-US" sz="2000" dirty="0"/>
              <a:t>：平方和</a:t>
            </a:r>
            <a:endParaRPr lang="en-US" altLang="ja-JP" sz="2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9F06F9C-9000-7B2B-318B-3E1A05B06380}"/>
              </a:ext>
            </a:extLst>
          </p:cNvPr>
          <p:cNvSpPr txBox="1"/>
          <p:nvPr/>
        </p:nvSpPr>
        <p:spPr>
          <a:xfrm>
            <a:off x="868963" y="400754"/>
            <a:ext cx="7420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二標本 母平均の差の検定と推定</a:t>
            </a:r>
            <a:r>
              <a:rPr lang="en-US" altLang="ja-JP" sz="2400" b="1" dirty="0"/>
              <a:t>(</a:t>
            </a:r>
            <a:r>
              <a:rPr kumimoji="1" lang="en-US" altLang="ja-JP" sz="2400" b="1" i="1" dirty="0">
                <a:solidFill>
                  <a:srgbClr val="FF0000"/>
                </a:solidFill>
              </a:rPr>
              <a:t>t 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検定、ウェルチ</a:t>
            </a:r>
            <a:r>
              <a:rPr lang="ja-JP" altLang="en-US" sz="2400" b="1" dirty="0">
                <a:solidFill>
                  <a:srgbClr val="FF0000"/>
                </a:solidFill>
              </a:rPr>
              <a:t>型、</a:t>
            </a:r>
            <a:r>
              <a:rPr kumimoji="1" lang="ja-JP" altLang="en-US" sz="2400" b="1" dirty="0">
                <a:solidFill>
                  <a:schemeClr val="accent1"/>
                </a:solidFill>
              </a:rPr>
              <a:t>母分散未知だが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等しいかどうかわからない</a:t>
            </a:r>
            <a:r>
              <a:rPr kumimoji="1" lang="ja-JP" altLang="en-US" sz="2400" b="1" dirty="0">
                <a:solidFill>
                  <a:schemeClr val="accent1"/>
                </a:solidFill>
              </a:rPr>
              <a:t>場合</a:t>
            </a:r>
            <a:r>
              <a:rPr kumimoji="1" lang="en-US" altLang="ja-JP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8478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/>
              <p:nvPr/>
            </p:nvSpPr>
            <p:spPr>
              <a:xfrm>
                <a:off x="1148024" y="1393194"/>
                <a:ext cx="4666367" cy="461665"/>
              </a:xfrm>
              <a:prstGeom prst="flowChartAlternateProcess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①基本統計量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en-US" altLang="ja-JP" b="1" dirty="0"/>
                  <a:t>,</a:t>
                </a:r>
                <a:r>
                  <a:rPr kumimoji="1" lang="en-US" altLang="ja-JP" b="1" i="1" dirty="0"/>
                  <a:t>S</a:t>
                </a:r>
                <a:r>
                  <a:rPr kumimoji="1" lang="en-US" altLang="ja-JP" b="1" dirty="0"/>
                  <a:t>,</a:t>
                </a:r>
                <a:r>
                  <a:rPr kumimoji="1" lang="en-US" altLang="ja-JP" b="1" i="1" dirty="0"/>
                  <a:t>V </a:t>
                </a:r>
                <a:r>
                  <a:rPr kumimoji="1" lang="ja-JP" altLang="en-US" b="1" dirty="0"/>
                  <a:t>を求める</a:t>
                </a:r>
              </a:p>
            </p:txBody>
          </p:sp>
        </mc:Choice>
        <mc:Fallback xmlns="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1393194"/>
                <a:ext cx="4666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5" y="2063963"/>
            <a:ext cx="4666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代替処理 7">
                <a:extLst>
                  <a:ext uri="{FF2B5EF4-FFF2-40B4-BE49-F238E27FC236}">
                    <a16:creationId xmlns:a16="http://schemas.microsoft.com/office/drawing/2014/main" id="{255D70E4-B45A-D1AE-E29B-016976E6A6A3}"/>
                  </a:ext>
                </a:extLst>
              </p:cNvPr>
              <p:cNvSpPr/>
              <p:nvPr/>
            </p:nvSpPr>
            <p:spPr>
              <a:xfrm>
                <a:off x="1148024" y="3430772"/>
                <a:ext cx="4666367" cy="46166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④等価自由度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𝝓</m:t>
                        </m:r>
                      </m:e>
                      <m:sup>
                        <m:r>
                          <a:rPr lang="en-US" altLang="ja-JP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ja-JP" altLang="en-US" b="1" dirty="0"/>
                  <a:t>を求め、棄却域を決める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8" name="フローチャート: 代替処理 7">
                <a:extLst>
                  <a:ext uri="{FF2B5EF4-FFF2-40B4-BE49-F238E27FC236}">
                    <a16:creationId xmlns:a16="http://schemas.microsoft.com/office/drawing/2014/main" id="{255D70E4-B45A-D1AE-E29B-016976E6A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3430772"/>
                <a:ext cx="4666367" cy="461665"/>
              </a:xfrm>
              <a:prstGeom prst="flowChartAlternateProcess">
                <a:avLst/>
              </a:prstGeom>
              <a:blipFill>
                <a:blip r:embed="rId3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D8F55269-B6B8-0B6A-B377-60454B5863F2}"/>
              </a:ext>
            </a:extLst>
          </p:cNvPr>
          <p:cNvSpPr/>
          <p:nvPr/>
        </p:nvSpPr>
        <p:spPr>
          <a:xfrm>
            <a:off x="1148024" y="4076267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⑤検定統計量</a:t>
            </a:r>
            <a:r>
              <a:rPr lang="en-US" altLang="ja-JP" b="1" i="1" dirty="0"/>
              <a:t>t</a:t>
            </a:r>
            <a:r>
              <a:rPr lang="en-US" altLang="ja-JP" b="1" i="1" baseline="-25000" dirty="0"/>
              <a:t>0</a:t>
            </a:r>
            <a:r>
              <a:rPr lang="ja-JP" altLang="en-US" b="1" dirty="0"/>
              <a:t>を求め、判定する</a:t>
            </a:r>
            <a:endParaRPr kumimoji="1" lang="ja-JP" altLang="en-US" b="1" dirty="0"/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F4B3C43-E897-8906-96C6-1079ACBD0C84}"/>
                  </a:ext>
                </a:extLst>
              </p:cNvPr>
              <p:cNvSpPr txBox="1"/>
              <p:nvPr/>
            </p:nvSpPr>
            <p:spPr>
              <a:xfrm>
                <a:off x="6565601" y="2123401"/>
                <a:ext cx="4666367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400" dirty="0"/>
                  <a:t>(</a:t>
                </a:r>
                <a:r>
                  <a:rPr lang="ja-JP" altLang="en-US" sz="2400" dirty="0"/>
                  <a:t>両側検定</a:t>
                </a:r>
                <a:r>
                  <a:rPr lang="en-US" altLang="ja-JP" sz="2400" dirty="0"/>
                  <a:t>)</a:t>
                </a:r>
              </a:p>
              <a:p>
                <a:r>
                  <a:rPr lang="en-US" altLang="ja-JP" sz="2400" dirty="0"/>
                  <a:t>H</a:t>
                </a:r>
                <a:r>
                  <a:rPr lang="en-US" altLang="ja-JP" sz="2400" baseline="-25000" dirty="0"/>
                  <a:t>0</a:t>
                </a:r>
                <a:r>
                  <a:rPr lang="ja-JP" altLang="en-US" sz="24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ja-JP" altLang="en-US" sz="2400" dirty="0"/>
                  <a:t>　</a:t>
                </a:r>
                <a:r>
                  <a:rPr lang="en-US" altLang="ja-JP" sz="2400" dirty="0"/>
                  <a:t>H</a:t>
                </a:r>
                <a:r>
                  <a:rPr lang="en-US" altLang="ja-JP" sz="2400" baseline="-25000" dirty="0"/>
                  <a:t>1</a:t>
                </a:r>
                <a:r>
                  <a:rPr lang="ja-JP" altLang="en-US" sz="24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ja-JP" altLang="en-US" sz="2400" dirty="0"/>
                  <a:t>　</a:t>
                </a:r>
                <a:endParaRPr lang="en-US" altLang="ja-JP" sz="2400" dirty="0"/>
              </a:p>
              <a:p>
                <a:endParaRPr lang="en-US" altLang="ja-JP" sz="2400" i="1" dirty="0"/>
              </a:p>
              <a:p>
                <a:r>
                  <a:rPr lang="en-US" altLang="ja-JP" sz="2400" dirty="0"/>
                  <a:t>(</a:t>
                </a:r>
                <a:r>
                  <a:rPr lang="ja-JP" altLang="en-US" sz="2400" dirty="0"/>
                  <a:t>右片側検定</a:t>
                </a:r>
                <a:r>
                  <a:rPr lang="en-US" altLang="ja-JP" sz="2400" dirty="0"/>
                  <a:t>)</a:t>
                </a:r>
              </a:p>
              <a:p>
                <a:r>
                  <a:rPr lang="en-US" altLang="ja-JP" sz="2400" dirty="0"/>
                  <a:t>H</a:t>
                </a:r>
                <a:r>
                  <a:rPr lang="en-US" altLang="ja-JP" sz="2400" baseline="-25000" dirty="0"/>
                  <a:t>0</a:t>
                </a:r>
                <a:r>
                  <a:rPr lang="ja-JP" altLang="en-US" sz="24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ja-JP" altLang="en-US" sz="2400" dirty="0"/>
                  <a:t>　</a:t>
                </a:r>
                <a:r>
                  <a:rPr lang="en-US" altLang="ja-JP" sz="2400" dirty="0"/>
                  <a:t>H</a:t>
                </a:r>
                <a:r>
                  <a:rPr lang="en-US" altLang="ja-JP" sz="2400" baseline="-25000" dirty="0"/>
                  <a:t>1 </a:t>
                </a:r>
                <a:r>
                  <a:rPr lang="ja-JP" altLang="en-US" sz="24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altLang="ja-JP" sz="2400" dirty="0"/>
              </a:p>
              <a:p>
                <a:r>
                  <a:rPr lang="ja-JP" altLang="en-US" sz="2400" dirty="0"/>
                  <a:t>　</a:t>
                </a:r>
                <a:endParaRPr lang="en-US" altLang="ja-JP" sz="2400" dirty="0"/>
              </a:p>
              <a:p>
                <a:r>
                  <a:rPr lang="en-US" altLang="ja-JP" sz="2400" dirty="0"/>
                  <a:t>(</a:t>
                </a:r>
                <a:r>
                  <a:rPr lang="ja-JP" altLang="en-US" sz="2400" dirty="0"/>
                  <a:t>左片側検定</a:t>
                </a:r>
                <a:r>
                  <a:rPr lang="en-US" altLang="ja-JP" sz="2400" dirty="0"/>
                  <a:t>)</a:t>
                </a:r>
              </a:p>
              <a:p>
                <a:r>
                  <a:rPr lang="en-US" altLang="ja-JP" sz="2400" dirty="0"/>
                  <a:t>H</a:t>
                </a:r>
                <a:r>
                  <a:rPr lang="en-US" altLang="ja-JP" sz="2400" baseline="-25000" dirty="0"/>
                  <a:t>0</a:t>
                </a:r>
                <a:r>
                  <a:rPr lang="ja-JP" altLang="en-US" sz="24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ja-JP" altLang="en-US" sz="2400" dirty="0"/>
                  <a:t>　</a:t>
                </a:r>
                <a:r>
                  <a:rPr lang="en-US" altLang="ja-JP" sz="2400" dirty="0"/>
                  <a:t>H</a:t>
                </a:r>
                <a:r>
                  <a:rPr lang="en-US" altLang="ja-JP" sz="2400" baseline="-25000" dirty="0"/>
                  <a:t>1 </a:t>
                </a:r>
                <a:r>
                  <a:rPr lang="ja-JP" altLang="en-US" sz="2400" dirty="0"/>
                  <a:t>：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F4B3C43-E897-8906-96C6-1079ACBD0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01" y="2123401"/>
                <a:ext cx="4666367" cy="3046988"/>
              </a:xfrm>
              <a:prstGeom prst="rect">
                <a:avLst/>
              </a:prstGeom>
              <a:blipFill>
                <a:blip r:embed="rId4"/>
                <a:stretch>
                  <a:fillRect l="-1958" t="-1600" b="-36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5149B28-8C61-B66B-0748-D74809E8E2E4}"/>
                  </a:ext>
                </a:extLst>
              </p:cNvPr>
              <p:cNvSpPr txBox="1"/>
              <p:nvPr/>
            </p:nvSpPr>
            <p:spPr>
              <a:xfrm>
                <a:off x="9146147" y="1502658"/>
                <a:ext cx="202567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ja-JP" sz="2400" i="1" dirty="0"/>
                  <a:t> </a:t>
                </a:r>
                <a:r>
                  <a:rPr lang="ja-JP" altLang="en-US" sz="2400" dirty="0"/>
                  <a:t>：母平均</a:t>
                </a:r>
                <a:endParaRPr lang="en-US" altLang="ja-JP" sz="2400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5149B28-8C61-B66B-0748-D74809E8E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6147" y="1502658"/>
                <a:ext cx="2025674" cy="461665"/>
              </a:xfrm>
              <a:prstGeom prst="rect">
                <a:avLst/>
              </a:prstGeom>
              <a:blipFill>
                <a:blip r:embed="rId5"/>
                <a:stretch>
                  <a:fillRect l="-601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0A1F67-DD18-0D9C-9CB5-E553EEBD3C58}"/>
              </a:ext>
            </a:extLst>
          </p:cNvPr>
          <p:cNvSpPr txBox="1"/>
          <p:nvPr/>
        </p:nvSpPr>
        <p:spPr>
          <a:xfrm>
            <a:off x="6209839" y="1582197"/>
            <a:ext cx="32327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/>
              <a:t>t </a:t>
            </a:r>
            <a:r>
              <a:rPr lang="ja-JP" altLang="en-US" sz="2400" b="1" dirty="0"/>
              <a:t>表を用いる</a:t>
            </a:r>
            <a:endParaRPr lang="en-US" altLang="ja-JP" sz="24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89B6F0E-277F-9CE9-08A6-38F43EEFE7C6}"/>
              </a:ext>
            </a:extLst>
          </p:cNvPr>
          <p:cNvSpPr txBox="1"/>
          <p:nvPr/>
        </p:nvSpPr>
        <p:spPr>
          <a:xfrm>
            <a:off x="868963" y="400754"/>
            <a:ext cx="7420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二標本 母平均の差の検定と推定</a:t>
            </a:r>
            <a:r>
              <a:rPr lang="en-US" altLang="ja-JP" sz="2400" b="1" dirty="0"/>
              <a:t>(</a:t>
            </a:r>
            <a:r>
              <a:rPr kumimoji="1" lang="en-US" altLang="ja-JP" sz="2400" b="1" i="1" dirty="0">
                <a:solidFill>
                  <a:srgbClr val="FF0000"/>
                </a:solidFill>
              </a:rPr>
              <a:t>t 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検定、ウェルチ</a:t>
            </a:r>
            <a:r>
              <a:rPr lang="ja-JP" altLang="en-US" sz="2400" b="1" dirty="0">
                <a:solidFill>
                  <a:srgbClr val="FF0000"/>
                </a:solidFill>
              </a:rPr>
              <a:t>型、</a:t>
            </a:r>
            <a:r>
              <a:rPr kumimoji="1" lang="ja-JP" altLang="en-US" sz="2400" b="1" dirty="0">
                <a:solidFill>
                  <a:schemeClr val="accent1"/>
                </a:solidFill>
              </a:rPr>
              <a:t>母分散未知だが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等しいかどうかわからない</a:t>
            </a:r>
            <a:r>
              <a:rPr kumimoji="1" lang="ja-JP" altLang="en-US" sz="2400" b="1" dirty="0">
                <a:solidFill>
                  <a:schemeClr val="accent1"/>
                </a:solidFill>
              </a:rPr>
              <a:t>場合</a:t>
            </a:r>
            <a:r>
              <a:rPr kumimoji="1" lang="en-US" altLang="ja-JP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1048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/>
              <p:nvPr/>
            </p:nvSpPr>
            <p:spPr>
              <a:xfrm>
                <a:off x="1148024" y="1393194"/>
                <a:ext cx="4666367" cy="461665"/>
              </a:xfrm>
              <a:prstGeom prst="flowChartAlternateProcess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①基本統計量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en-US" altLang="ja-JP" b="1" dirty="0"/>
                  <a:t>,</a:t>
                </a:r>
                <a:r>
                  <a:rPr kumimoji="1" lang="en-US" altLang="ja-JP" b="1" i="1" dirty="0"/>
                  <a:t>S</a:t>
                </a:r>
                <a:r>
                  <a:rPr kumimoji="1" lang="en-US" altLang="ja-JP" b="1" dirty="0"/>
                  <a:t>,</a:t>
                </a:r>
                <a:r>
                  <a:rPr kumimoji="1" lang="en-US" altLang="ja-JP" b="1" i="1" dirty="0"/>
                  <a:t>V </a:t>
                </a:r>
                <a:r>
                  <a:rPr kumimoji="1" lang="ja-JP" altLang="en-US" b="1" dirty="0"/>
                  <a:t>を求める</a:t>
                </a:r>
              </a:p>
            </p:txBody>
          </p:sp>
        </mc:Choice>
        <mc:Fallback xmlns="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1393194"/>
                <a:ext cx="4666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4" y="2085692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代替処理 7">
                <a:extLst>
                  <a:ext uri="{FF2B5EF4-FFF2-40B4-BE49-F238E27FC236}">
                    <a16:creationId xmlns:a16="http://schemas.microsoft.com/office/drawing/2014/main" id="{255D70E4-B45A-D1AE-E29B-016976E6A6A3}"/>
                  </a:ext>
                </a:extLst>
              </p:cNvPr>
              <p:cNvSpPr/>
              <p:nvPr/>
            </p:nvSpPr>
            <p:spPr>
              <a:xfrm>
                <a:off x="1148024" y="3430772"/>
                <a:ext cx="4666367" cy="461665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④等価自由度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𝝓</m:t>
                        </m:r>
                      </m:e>
                      <m:sup>
                        <m:r>
                          <a:rPr lang="en-US" altLang="ja-JP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ja-JP" altLang="en-US" b="1" dirty="0"/>
                  <a:t>を求め、棄却域を決める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8" name="フローチャート: 代替処理 7">
                <a:extLst>
                  <a:ext uri="{FF2B5EF4-FFF2-40B4-BE49-F238E27FC236}">
                    <a16:creationId xmlns:a16="http://schemas.microsoft.com/office/drawing/2014/main" id="{255D70E4-B45A-D1AE-E29B-016976E6A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3430772"/>
                <a:ext cx="4666367" cy="461665"/>
              </a:xfrm>
              <a:prstGeom prst="flowChartAlternateProcess">
                <a:avLst/>
              </a:prstGeom>
              <a:blipFill>
                <a:blip r:embed="rId3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D8F55269-B6B8-0B6A-B377-60454B5863F2}"/>
              </a:ext>
            </a:extLst>
          </p:cNvPr>
          <p:cNvSpPr/>
          <p:nvPr/>
        </p:nvSpPr>
        <p:spPr>
          <a:xfrm>
            <a:off x="1148024" y="4076267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⑤検定統計量</a:t>
            </a:r>
            <a:r>
              <a:rPr lang="en-US" altLang="ja-JP" b="1" i="1" dirty="0"/>
              <a:t>t</a:t>
            </a:r>
            <a:r>
              <a:rPr lang="en-US" altLang="ja-JP" b="1" i="1" baseline="-25000" dirty="0"/>
              <a:t>0</a:t>
            </a:r>
            <a:r>
              <a:rPr lang="ja-JP" altLang="en-US" b="1" dirty="0"/>
              <a:t>を求め、判定する</a:t>
            </a:r>
            <a:endParaRPr kumimoji="1" lang="ja-JP" altLang="en-US" b="1" dirty="0"/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E777CCA-1EA9-E69B-22BE-1A73019609EE}"/>
                  </a:ext>
                </a:extLst>
              </p:cNvPr>
              <p:cNvSpPr txBox="1"/>
              <p:nvPr/>
            </p:nvSpPr>
            <p:spPr>
              <a:xfrm>
                <a:off x="6619270" y="3826183"/>
                <a:ext cx="4666367" cy="17439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000" dirty="0"/>
                  <a:t>(</a:t>
                </a:r>
                <a:r>
                  <a:rPr lang="ja-JP" altLang="en-US" sz="2000" dirty="0"/>
                  <a:t>両側検定</a:t>
                </a:r>
                <a:r>
                  <a:rPr lang="en-US" altLang="ja-JP" sz="2000" dirty="0"/>
                  <a:t>)</a:t>
                </a:r>
                <a14:m>
                  <m:oMath xmlns:m="http://schemas.openxmlformats.org/officeDocument/2006/math">
                    <m:r>
                      <a:rPr lang="ja-JP" altLang="en-US" sz="2000" b="0" i="1" dirty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ja-JP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altLang="ja-JP" sz="2000" i="1" dirty="0"/>
              </a:p>
              <a:p>
                <a:endParaRPr lang="en-US" altLang="ja-JP" sz="2000" dirty="0"/>
              </a:p>
              <a:p>
                <a:r>
                  <a:rPr lang="en-US" altLang="ja-JP" sz="2000" dirty="0"/>
                  <a:t>(</a:t>
                </a:r>
                <a:r>
                  <a:rPr lang="ja-JP" altLang="en-US" sz="2000" dirty="0"/>
                  <a:t>右片側検定</a:t>
                </a:r>
                <a:r>
                  <a:rPr lang="en-US" altLang="ja-JP" sz="2000" dirty="0"/>
                  <a:t>)</a:t>
                </a:r>
                <a14:m>
                  <m:oMath xmlns:m="http://schemas.openxmlformats.org/officeDocument/2006/math">
                    <m:r>
                      <a:rPr lang="ja-JP" altLang="en-US" sz="2000" b="0" i="1" dirty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ja-JP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altLang="ja-JP" sz="2000" dirty="0"/>
              </a:p>
              <a:p>
                <a:endParaRPr lang="en-US" altLang="ja-JP" sz="2000" dirty="0"/>
              </a:p>
              <a:p>
                <a:r>
                  <a:rPr lang="en-US" altLang="ja-JP" sz="2000" dirty="0"/>
                  <a:t>(</a:t>
                </a:r>
                <a:r>
                  <a:rPr lang="ja-JP" altLang="en-US" sz="2000" dirty="0"/>
                  <a:t>左片側検定</a:t>
                </a:r>
                <a:r>
                  <a:rPr lang="en-US" altLang="ja-JP" sz="2000" dirty="0"/>
                  <a:t>)</a:t>
                </a:r>
                <a14:m>
                  <m:oMath xmlns:m="http://schemas.openxmlformats.org/officeDocument/2006/math">
                    <m:r>
                      <a:rPr lang="ja-JP" altLang="en-US" sz="2000" b="0" i="1" dirty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  <m:r>
                          <a:rPr lang="ja-JP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E777CCA-1EA9-E69B-22BE-1A7301960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270" y="3826183"/>
                <a:ext cx="4666367" cy="1743939"/>
              </a:xfrm>
              <a:prstGeom prst="rect">
                <a:avLst/>
              </a:prstGeom>
              <a:blipFill>
                <a:blip r:embed="rId4"/>
                <a:stretch>
                  <a:fillRect l="-1438" b="-55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D69DDF3-0543-F28A-EF13-E3FB45E45629}"/>
                  </a:ext>
                </a:extLst>
              </p:cNvPr>
              <p:cNvSpPr txBox="1"/>
              <p:nvPr/>
            </p:nvSpPr>
            <p:spPr>
              <a:xfrm>
                <a:off x="8952454" y="2765508"/>
                <a:ext cx="261399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ja-JP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ja-JP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000" dirty="0">
                    <a:solidFill>
                      <a:srgbClr val="FF0000"/>
                    </a:solidFill>
                  </a:rPr>
                  <a:t>：等価自由度</a:t>
                </a:r>
                <a:endParaRPr lang="en-US" altLang="ja-JP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D69DDF3-0543-F28A-EF13-E3FB45E45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454" y="2765508"/>
                <a:ext cx="2613992" cy="400110"/>
              </a:xfrm>
              <a:prstGeom prst="rect">
                <a:avLst/>
              </a:prstGeom>
              <a:blipFill>
                <a:blip r:embed="rId5"/>
                <a:stretch>
                  <a:fillRect l="-935" t="-7692" b="-2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82EA0A4-8824-CF4E-0E10-3AE4A914AC07}"/>
                  </a:ext>
                </a:extLst>
              </p:cNvPr>
              <p:cNvSpPr txBox="1"/>
              <p:nvPr/>
            </p:nvSpPr>
            <p:spPr>
              <a:xfrm>
                <a:off x="6309516" y="1550313"/>
                <a:ext cx="2935067" cy="15409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p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82EA0A4-8824-CF4E-0E10-3AE4A914A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516" y="1550313"/>
                <a:ext cx="2935067" cy="15409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3CF4F7F-CAC3-4005-57A9-B7CA8AF7A7AD}"/>
              </a:ext>
            </a:extLst>
          </p:cNvPr>
          <p:cNvSpPr txBox="1"/>
          <p:nvPr/>
        </p:nvSpPr>
        <p:spPr>
          <a:xfrm>
            <a:off x="8289235" y="1191132"/>
            <a:ext cx="26139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/>
              <a:t>サタースウェイトの方法</a:t>
            </a:r>
            <a:endParaRPr lang="en-US" altLang="ja-JP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B26E203-23C5-E14F-246A-09C72A9063F6}"/>
              </a:ext>
            </a:extLst>
          </p:cNvPr>
          <p:cNvSpPr txBox="1"/>
          <p:nvPr/>
        </p:nvSpPr>
        <p:spPr>
          <a:xfrm>
            <a:off x="6160681" y="3265068"/>
            <a:ext cx="32327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/>
              <a:t>t </a:t>
            </a:r>
            <a:r>
              <a:rPr lang="ja-JP" altLang="en-US" sz="2400" b="1" dirty="0"/>
              <a:t>表を用いる</a:t>
            </a:r>
            <a:endParaRPr lang="en-US" altLang="ja-JP" sz="24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713BE76-216D-1156-BDD8-2684F2B0AA09}"/>
              </a:ext>
            </a:extLst>
          </p:cNvPr>
          <p:cNvSpPr txBox="1"/>
          <p:nvPr/>
        </p:nvSpPr>
        <p:spPr>
          <a:xfrm>
            <a:off x="868963" y="400754"/>
            <a:ext cx="7420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二標本 母平均の差の検定と推定</a:t>
            </a:r>
            <a:r>
              <a:rPr lang="en-US" altLang="ja-JP" sz="2400" b="1" dirty="0"/>
              <a:t>(</a:t>
            </a:r>
            <a:r>
              <a:rPr kumimoji="1" lang="en-US" altLang="ja-JP" sz="2400" b="1" i="1" dirty="0">
                <a:solidFill>
                  <a:srgbClr val="FF0000"/>
                </a:solidFill>
              </a:rPr>
              <a:t>t 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検定、ウェルチ</a:t>
            </a:r>
            <a:r>
              <a:rPr lang="ja-JP" altLang="en-US" sz="2400" b="1" dirty="0">
                <a:solidFill>
                  <a:srgbClr val="FF0000"/>
                </a:solidFill>
              </a:rPr>
              <a:t>型、</a:t>
            </a:r>
            <a:r>
              <a:rPr kumimoji="1" lang="ja-JP" altLang="en-US" sz="2400" b="1" dirty="0">
                <a:solidFill>
                  <a:schemeClr val="accent1"/>
                </a:solidFill>
              </a:rPr>
              <a:t>母分散未知だが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等しいかどうかわからない</a:t>
            </a:r>
            <a:r>
              <a:rPr kumimoji="1" lang="ja-JP" altLang="en-US" sz="2400" b="1" dirty="0">
                <a:solidFill>
                  <a:schemeClr val="accent1"/>
                </a:solidFill>
              </a:rPr>
              <a:t>場合</a:t>
            </a:r>
            <a:r>
              <a:rPr kumimoji="1" lang="en-US" altLang="ja-JP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7079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/>
              <p:nvPr/>
            </p:nvSpPr>
            <p:spPr>
              <a:xfrm>
                <a:off x="1148024" y="1393194"/>
                <a:ext cx="4666367" cy="461665"/>
              </a:xfrm>
              <a:prstGeom prst="flowChartAlternateProcess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①基本統計量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en-US" altLang="ja-JP" b="1" dirty="0"/>
                  <a:t>,</a:t>
                </a:r>
                <a:r>
                  <a:rPr kumimoji="1" lang="en-US" altLang="ja-JP" b="1" i="1" dirty="0"/>
                  <a:t>S</a:t>
                </a:r>
                <a:r>
                  <a:rPr kumimoji="1" lang="en-US" altLang="ja-JP" b="1" dirty="0"/>
                  <a:t>,</a:t>
                </a:r>
                <a:r>
                  <a:rPr kumimoji="1" lang="en-US" altLang="ja-JP" b="1" i="1" dirty="0"/>
                  <a:t>V </a:t>
                </a:r>
                <a:r>
                  <a:rPr kumimoji="1" lang="ja-JP" altLang="en-US" b="1" dirty="0"/>
                  <a:t>を求める</a:t>
                </a:r>
              </a:p>
            </p:txBody>
          </p:sp>
        </mc:Choice>
        <mc:Fallback xmlns="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1393194"/>
                <a:ext cx="4666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4" y="2085692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代替処理 7">
                <a:extLst>
                  <a:ext uri="{FF2B5EF4-FFF2-40B4-BE49-F238E27FC236}">
                    <a16:creationId xmlns:a16="http://schemas.microsoft.com/office/drawing/2014/main" id="{255D70E4-B45A-D1AE-E29B-016976E6A6A3}"/>
                  </a:ext>
                </a:extLst>
              </p:cNvPr>
              <p:cNvSpPr/>
              <p:nvPr/>
            </p:nvSpPr>
            <p:spPr>
              <a:xfrm>
                <a:off x="1148024" y="3430772"/>
                <a:ext cx="4666367" cy="461665"/>
              </a:xfrm>
              <a:prstGeom prst="flowChartAlternateProcess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④等価自由度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𝝓</m:t>
                        </m:r>
                      </m:e>
                      <m:sup>
                        <m:r>
                          <a:rPr lang="en-US" altLang="ja-JP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ja-JP" altLang="en-US" b="1" dirty="0"/>
                  <a:t>を求め、棄却域を決める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8" name="フローチャート: 代替処理 7">
                <a:extLst>
                  <a:ext uri="{FF2B5EF4-FFF2-40B4-BE49-F238E27FC236}">
                    <a16:creationId xmlns:a16="http://schemas.microsoft.com/office/drawing/2014/main" id="{255D70E4-B45A-D1AE-E29B-016976E6A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3430772"/>
                <a:ext cx="4666367" cy="461665"/>
              </a:xfrm>
              <a:prstGeom prst="flowChartAlternateProcess">
                <a:avLst/>
              </a:prstGeom>
              <a:blipFill>
                <a:blip r:embed="rId3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D8F55269-B6B8-0B6A-B377-60454B5863F2}"/>
              </a:ext>
            </a:extLst>
          </p:cNvPr>
          <p:cNvSpPr/>
          <p:nvPr/>
        </p:nvSpPr>
        <p:spPr>
          <a:xfrm>
            <a:off x="1148024" y="4076267"/>
            <a:ext cx="4666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⑤検定統計量</a:t>
            </a:r>
            <a:r>
              <a:rPr lang="en-US" altLang="ja-JP" b="1" i="1" dirty="0"/>
              <a:t>t</a:t>
            </a:r>
            <a:r>
              <a:rPr lang="en-US" altLang="ja-JP" b="1" i="1" baseline="-25000" dirty="0"/>
              <a:t>0</a:t>
            </a:r>
            <a:r>
              <a:rPr lang="ja-JP" altLang="en-US" b="1" dirty="0"/>
              <a:t>を求め、判定する</a:t>
            </a:r>
            <a:endParaRPr kumimoji="1" lang="ja-JP" altLang="en-US" b="1" dirty="0"/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ADD01F6-9537-2C4A-1C71-2E1E4BDDA4DD}"/>
                  </a:ext>
                </a:extLst>
              </p:cNvPr>
              <p:cNvSpPr txBox="1"/>
              <p:nvPr/>
            </p:nvSpPr>
            <p:spPr>
              <a:xfrm>
                <a:off x="6538996" y="1624026"/>
                <a:ext cx="4257262" cy="16144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ja-JP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32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3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ja-JP" sz="32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3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3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altLang="ja-JP" sz="32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ADD01F6-9537-2C4A-1C71-2E1E4BDDA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996" y="1624026"/>
                <a:ext cx="4257262" cy="16144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2551A61-AB2B-6E03-1C51-C38EDA41E2FE}"/>
              </a:ext>
            </a:extLst>
          </p:cNvPr>
          <p:cNvSpPr txBox="1"/>
          <p:nvPr/>
        </p:nvSpPr>
        <p:spPr>
          <a:xfrm>
            <a:off x="6096000" y="3568436"/>
            <a:ext cx="55195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/>
              <a:t>検定統計量</a:t>
            </a:r>
            <a:r>
              <a:rPr lang="en-US" altLang="ja-JP" sz="2000" i="1" dirty="0"/>
              <a:t>t</a:t>
            </a:r>
            <a:r>
              <a:rPr lang="en-US" altLang="ja-JP" sz="2000" i="1" baseline="-25000" dirty="0"/>
              <a:t>0</a:t>
            </a:r>
            <a:r>
              <a:rPr lang="ja-JP" altLang="en-US" sz="2000" i="1" baseline="-25000" dirty="0"/>
              <a:t> </a:t>
            </a:r>
            <a:r>
              <a:rPr lang="ja-JP" altLang="en-US" sz="2000" dirty="0"/>
              <a:t>の値が、手順④で定めた</a:t>
            </a:r>
            <a:r>
              <a:rPr lang="ja-JP" altLang="en-US" sz="2000" b="1" dirty="0"/>
              <a:t>棄却域に入れば「優位である」</a:t>
            </a:r>
            <a:r>
              <a:rPr lang="ja-JP" altLang="en-US" sz="2000" dirty="0"/>
              <a:t>と判定し、帰無仮説</a:t>
            </a:r>
            <a:r>
              <a:rPr lang="en-US" altLang="ja-JP" sz="2000" dirty="0"/>
              <a:t>H</a:t>
            </a:r>
            <a:r>
              <a:rPr lang="en-US" altLang="ja-JP" sz="2000" baseline="-25000" dirty="0"/>
              <a:t>0 </a:t>
            </a:r>
            <a:r>
              <a:rPr lang="ja-JP" altLang="en-US" sz="2000" dirty="0"/>
              <a:t>を</a:t>
            </a:r>
            <a:r>
              <a:rPr lang="ja-JP" altLang="en-US" sz="2000" b="1" dirty="0"/>
              <a:t>棄却</a:t>
            </a:r>
            <a:r>
              <a:rPr lang="ja-JP" altLang="en-US" sz="2000" dirty="0"/>
              <a:t>し、対立仮説</a:t>
            </a:r>
            <a:r>
              <a:rPr lang="en-US" altLang="ja-JP" sz="2000" dirty="0"/>
              <a:t>H</a:t>
            </a:r>
            <a:r>
              <a:rPr lang="en-US" altLang="ja-JP" sz="2000" baseline="-25000" dirty="0"/>
              <a:t>1</a:t>
            </a:r>
            <a:r>
              <a:rPr lang="en-US" altLang="ja-JP" sz="2000" i="1" baseline="-25000" dirty="0"/>
              <a:t> </a:t>
            </a:r>
            <a:r>
              <a:rPr lang="ja-JP" altLang="en-US" sz="2000" dirty="0"/>
              <a:t>を</a:t>
            </a:r>
            <a:r>
              <a:rPr lang="ja-JP" altLang="en-US" sz="2000" b="1" dirty="0"/>
              <a:t>支持</a:t>
            </a:r>
            <a:r>
              <a:rPr lang="ja-JP" altLang="en-US" sz="2000" dirty="0"/>
              <a:t>する。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b="1" dirty="0"/>
              <a:t>棄却域に入らなければ「優位ではない」</a:t>
            </a:r>
            <a:r>
              <a:rPr lang="ja-JP" altLang="en-US" sz="2000" dirty="0"/>
              <a:t>と判定し、帰無仮説</a:t>
            </a:r>
            <a:r>
              <a:rPr lang="en-US" altLang="ja-JP" sz="2000" dirty="0"/>
              <a:t>H</a:t>
            </a:r>
            <a:r>
              <a:rPr lang="en-US" altLang="ja-JP" sz="2000" baseline="-25000" dirty="0"/>
              <a:t>0 </a:t>
            </a:r>
            <a:r>
              <a:rPr lang="ja-JP" altLang="en-US" sz="2000" dirty="0"/>
              <a:t>を</a:t>
            </a:r>
            <a:r>
              <a:rPr lang="ja-JP" altLang="en-US" sz="2000" b="1" dirty="0"/>
              <a:t>棄却できない</a:t>
            </a:r>
            <a:r>
              <a:rPr lang="ja-JP" altLang="en-US" sz="2000" dirty="0"/>
              <a:t>。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370579D-D51E-3E79-0405-0328E5EFD580}"/>
              </a:ext>
            </a:extLst>
          </p:cNvPr>
          <p:cNvSpPr txBox="1"/>
          <p:nvPr/>
        </p:nvSpPr>
        <p:spPr>
          <a:xfrm>
            <a:off x="868963" y="400754"/>
            <a:ext cx="7420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二標本 母平均の差の検定と推定</a:t>
            </a:r>
            <a:r>
              <a:rPr lang="en-US" altLang="ja-JP" sz="2400" b="1" dirty="0"/>
              <a:t>(</a:t>
            </a:r>
            <a:r>
              <a:rPr kumimoji="1" lang="en-US" altLang="ja-JP" sz="2400" b="1" i="1" dirty="0">
                <a:solidFill>
                  <a:srgbClr val="FF0000"/>
                </a:solidFill>
              </a:rPr>
              <a:t>t 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検定、ウェルチ</a:t>
            </a:r>
            <a:r>
              <a:rPr lang="ja-JP" altLang="en-US" sz="2400" b="1" dirty="0">
                <a:solidFill>
                  <a:srgbClr val="FF0000"/>
                </a:solidFill>
              </a:rPr>
              <a:t>型、</a:t>
            </a:r>
            <a:r>
              <a:rPr kumimoji="1" lang="ja-JP" altLang="en-US" sz="2400" b="1" dirty="0">
                <a:solidFill>
                  <a:schemeClr val="accent1"/>
                </a:solidFill>
              </a:rPr>
              <a:t>母分散未知だが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等しいかどうかわからない</a:t>
            </a:r>
            <a:r>
              <a:rPr kumimoji="1" lang="ja-JP" altLang="en-US" sz="2400" b="1" dirty="0">
                <a:solidFill>
                  <a:schemeClr val="accent1"/>
                </a:solidFill>
              </a:rPr>
              <a:t>場合</a:t>
            </a:r>
            <a:r>
              <a:rPr kumimoji="1" lang="en-US" altLang="ja-JP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273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3DA89E5-2A3D-0BC4-856C-1BFC31FDDDE6}"/>
              </a:ext>
            </a:extLst>
          </p:cNvPr>
          <p:cNvSpPr txBox="1"/>
          <p:nvPr/>
        </p:nvSpPr>
        <p:spPr>
          <a:xfrm>
            <a:off x="859025" y="491594"/>
            <a:ext cx="625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二標本 母分散比の検定と推定</a:t>
            </a:r>
            <a:r>
              <a:rPr lang="en-US" altLang="ja-JP" sz="2400" b="1" dirty="0"/>
              <a:t>(</a:t>
            </a:r>
            <a:r>
              <a:rPr kumimoji="1" lang="en-US" altLang="ja-JP" sz="2400" b="1" i="1" dirty="0">
                <a:solidFill>
                  <a:srgbClr val="FF0000"/>
                </a:solidFill>
              </a:rPr>
              <a:t>F</a:t>
            </a:r>
            <a:r>
              <a:rPr lang="ja-JP" altLang="en-US" sz="2400" b="1" i="1" dirty="0">
                <a:solidFill>
                  <a:srgbClr val="FF0000"/>
                </a:solidFill>
              </a:rPr>
              <a:t> </a:t>
            </a:r>
            <a:r>
              <a:rPr kumimoji="1" lang="ja-JP" altLang="en-US" sz="2400" b="1" dirty="0"/>
              <a:t>検定</a:t>
            </a:r>
            <a:r>
              <a:rPr kumimoji="1" lang="en-US" altLang="ja-JP" sz="2400" b="1" dirty="0"/>
              <a:t>)</a:t>
            </a:r>
          </a:p>
        </p:txBody>
      </p:sp>
      <p:sp>
        <p:nvSpPr>
          <p:cNvPr id="3" name="フローチャート: 代替処理 2">
            <a:extLst>
              <a:ext uri="{FF2B5EF4-FFF2-40B4-BE49-F238E27FC236}">
                <a16:creationId xmlns:a16="http://schemas.microsoft.com/office/drawing/2014/main" id="{2C9135A9-F728-946B-60ED-0D15E1CE5547}"/>
              </a:ext>
            </a:extLst>
          </p:cNvPr>
          <p:cNvSpPr/>
          <p:nvPr/>
        </p:nvSpPr>
        <p:spPr>
          <a:xfrm>
            <a:off x="1148024" y="1393195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①基本統計量</a:t>
            </a:r>
            <a:r>
              <a:rPr kumimoji="1" lang="en-US" altLang="ja-JP" b="1" i="1" dirty="0"/>
              <a:t>S</a:t>
            </a:r>
            <a:r>
              <a:rPr kumimoji="1" lang="en-US" altLang="ja-JP" b="1" dirty="0"/>
              <a:t>,</a:t>
            </a:r>
            <a:r>
              <a:rPr kumimoji="1" lang="en-US" altLang="ja-JP" b="1" i="1" dirty="0"/>
              <a:t>V </a:t>
            </a:r>
            <a:r>
              <a:rPr kumimoji="1" lang="ja-JP" altLang="en-US" b="1" dirty="0"/>
              <a:t>を求める</a:t>
            </a:r>
          </a:p>
        </p:txBody>
      </p:sp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5" y="2063963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1148024" y="3430772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D8F55269-B6B8-0B6A-B377-60454B5863F2}"/>
              </a:ext>
            </a:extLst>
          </p:cNvPr>
          <p:cNvSpPr/>
          <p:nvPr/>
        </p:nvSpPr>
        <p:spPr>
          <a:xfrm>
            <a:off x="1148024" y="4076267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⑤検定統計量</a:t>
            </a:r>
            <a:r>
              <a:rPr lang="en-US" altLang="ja-JP" b="1" i="1" dirty="0"/>
              <a:t>F</a:t>
            </a:r>
            <a:r>
              <a:rPr lang="en-US" altLang="ja-JP" b="1" i="1" baseline="-25000" dirty="0"/>
              <a:t>0</a:t>
            </a:r>
            <a:r>
              <a:rPr lang="ja-JP" altLang="en-US" b="1" dirty="0"/>
              <a:t>を求め、判定する</a:t>
            </a:r>
            <a:endParaRPr kumimoji="1" lang="ja-JP" altLang="en-US" b="1" dirty="0"/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749B4F51-1E25-48D7-89E1-99746236A5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1951307"/>
              </p:ext>
            </p:extLst>
          </p:nvPr>
        </p:nvGraphicFramePr>
        <p:xfrm>
          <a:off x="6377610" y="725883"/>
          <a:ext cx="5251173" cy="3080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FE02E0B2-AF4B-3C78-EBC3-299908064D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8785328"/>
              </p:ext>
            </p:extLst>
          </p:nvPr>
        </p:nvGraphicFramePr>
        <p:xfrm>
          <a:off x="6447185" y="3892437"/>
          <a:ext cx="5251172" cy="2766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08047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/>
              <p:nvPr/>
            </p:nvSpPr>
            <p:spPr>
              <a:xfrm>
                <a:off x="1148024" y="1393194"/>
                <a:ext cx="4666367" cy="461665"/>
              </a:xfrm>
              <a:prstGeom prst="flowChartAlternateProcess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①基本統計量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en-US" altLang="ja-JP" b="1" dirty="0"/>
                  <a:t>,</a:t>
                </a:r>
                <a:r>
                  <a:rPr kumimoji="1" lang="en-US" altLang="ja-JP" b="1" i="1" dirty="0"/>
                  <a:t>S</a:t>
                </a:r>
                <a:r>
                  <a:rPr kumimoji="1" lang="en-US" altLang="ja-JP" b="1" dirty="0"/>
                  <a:t>,</a:t>
                </a:r>
                <a:r>
                  <a:rPr kumimoji="1" lang="en-US" altLang="ja-JP" b="1" i="1" dirty="0"/>
                  <a:t>V </a:t>
                </a:r>
                <a:r>
                  <a:rPr kumimoji="1" lang="ja-JP" altLang="en-US" b="1" dirty="0"/>
                  <a:t>を求める</a:t>
                </a:r>
              </a:p>
            </p:txBody>
          </p:sp>
        </mc:Choice>
        <mc:Fallback xmlns="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1393194"/>
                <a:ext cx="4666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4" y="2085692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代替処理 7">
                <a:extLst>
                  <a:ext uri="{FF2B5EF4-FFF2-40B4-BE49-F238E27FC236}">
                    <a16:creationId xmlns:a16="http://schemas.microsoft.com/office/drawing/2014/main" id="{255D70E4-B45A-D1AE-E29B-016976E6A6A3}"/>
                  </a:ext>
                </a:extLst>
              </p:cNvPr>
              <p:cNvSpPr/>
              <p:nvPr/>
            </p:nvSpPr>
            <p:spPr>
              <a:xfrm>
                <a:off x="1148024" y="3430772"/>
                <a:ext cx="4666367" cy="461665"/>
              </a:xfrm>
              <a:prstGeom prst="flowChartAlternateProcess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④等価自由度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𝝓</m:t>
                        </m:r>
                      </m:e>
                      <m:sup>
                        <m:r>
                          <a:rPr lang="en-US" altLang="ja-JP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ja-JP" altLang="en-US" b="1" dirty="0"/>
                  <a:t>を求め、棄却域を決める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8" name="フローチャート: 代替処理 7">
                <a:extLst>
                  <a:ext uri="{FF2B5EF4-FFF2-40B4-BE49-F238E27FC236}">
                    <a16:creationId xmlns:a16="http://schemas.microsoft.com/office/drawing/2014/main" id="{255D70E4-B45A-D1AE-E29B-016976E6A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3430772"/>
                <a:ext cx="4666367" cy="461665"/>
              </a:xfrm>
              <a:prstGeom prst="flowChartAlternateProcess">
                <a:avLst/>
              </a:prstGeom>
              <a:blipFill>
                <a:blip r:embed="rId3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D8F55269-B6B8-0B6A-B377-60454B5863F2}"/>
              </a:ext>
            </a:extLst>
          </p:cNvPr>
          <p:cNvSpPr/>
          <p:nvPr/>
        </p:nvSpPr>
        <p:spPr>
          <a:xfrm>
            <a:off x="1148024" y="4076267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⑤検定統計量</a:t>
            </a:r>
            <a:r>
              <a:rPr lang="en-US" altLang="ja-JP" b="1" i="1" dirty="0"/>
              <a:t>t</a:t>
            </a:r>
            <a:r>
              <a:rPr lang="en-US" altLang="ja-JP" b="1" i="1" baseline="-25000" dirty="0"/>
              <a:t>0</a:t>
            </a:r>
            <a:r>
              <a:rPr lang="ja-JP" altLang="en-US" b="1" dirty="0"/>
              <a:t>を求め、判定する</a:t>
            </a:r>
            <a:endParaRPr kumimoji="1" lang="ja-JP" altLang="en-US" b="1" dirty="0"/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588F94B-879C-7ECB-362C-82CC025E38CF}"/>
                  </a:ext>
                </a:extLst>
              </p:cNvPr>
              <p:cNvSpPr txBox="1"/>
              <p:nvPr/>
            </p:nvSpPr>
            <p:spPr>
              <a:xfrm>
                <a:off x="6702766" y="2813447"/>
                <a:ext cx="408028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ja-JP" sz="4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4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4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4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sz="4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acc>
                    <m:r>
                      <a:rPr lang="en-US" altLang="ja-JP" sz="40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ja-JP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</m:oMath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588F94B-879C-7ECB-362C-82CC025E3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766" y="2813447"/>
                <a:ext cx="4080284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35AD169-C5A8-9F8B-B63B-D75CE4CCDD6A}"/>
                  </a:ext>
                </a:extLst>
              </p:cNvPr>
              <p:cNvSpPr txBox="1"/>
              <p:nvPr/>
            </p:nvSpPr>
            <p:spPr>
              <a:xfrm>
                <a:off x="7487479" y="3830046"/>
                <a:ext cx="287903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altLang="ja-JP" sz="2000" i="1" dirty="0"/>
                  <a:t> </a:t>
                </a:r>
                <a:r>
                  <a:rPr lang="ja-JP" altLang="en-US" sz="2000" dirty="0"/>
                  <a:t>：母平均の推定値</a:t>
                </a:r>
                <a:endParaRPr lang="en-US" altLang="ja-JP" sz="200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000" dirty="0"/>
                  <a:t>：平均値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35AD169-C5A8-9F8B-B63B-D75CE4CCD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479" y="3830046"/>
                <a:ext cx="2879033" cy="707886"/>
              </a:xfrm>
              <a:prstGeom prst="rect">
                <a:avLst/>
              </a:prstGeom>
              <a:blipFill>
                <a:blip r:embed="rId5"/>
                <a:stretch>
                  <a:fillRect t="-344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A66A9D-EF94-67FC-FFEA-4DC1E8481125}"/>
              </a:ext>
            </a:extLst>
          </p:cNvPr>
          <p:cNvSpPr txBox="1"/>
          <p:nvPr/>
        </p:nvSpPr>
        <p:spPr>
          <a:xfrm>
            <a:off x="7646670" y="4833807"/>
            <a:ext cx="23660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</a:rPr>
              <a:t>※</a:t>
            </a:r>
            <a:r>
              <a:rPr lang="ja-JP" altLang="en-US" sz="2400" b="1" dirty="0">
                <a:solidFill>
                  <a:srgbClr val="FF0000"/>
                </a:solidFill>
              </a:rPr>
              <a:t>一般型と同じ</a:t>
            </a:r>
            <a:endParaRPr lang="en-US" altLang="ja-JP" sz="2400" b="1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B5F928-E6E1-711C-9A04-632A8B2C6F09}"/>
              </a:ext>
            </a:extLst>
          </p:cNvPr>
          <p:cNvSpPr txBox="1"/>
          <p:nvPr/>
        </p:nvSpPr>
        <p:spPr>
          <a:xfrm>
            <a:off x="868963" y="400754"/>
            <a:ext cx="7420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二標本 母平均の差の検定と推定</a:t>
            </a:r>
            <a:r>
              <a:rPr lang="en-US" altLang="ja-JP" sz="2400" b="1" dirty="0"/>
              <a:t>(</a:t>
            </a:r>
            <a:r>
              <a:rPr kumimoji="1" lang="en-US" altLang="ja-JP" sz="2400" b="1" i="1" dirty="0">
                <a:solidFill>
                  <a:srgbClr val="FF0000"/>
                </a:solidFill>
              </a:rPr>
              <a:t>t 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検定、ウェルチ</a:t>
            </a:r>
            <a:r>
              <a:rPr lang="ja-JP" altLang="en-US" sz="2400" b="1" dirty="0">
                <a:solidFill>
                  <a:srgbClr val="FF0000"/>
                </a:solidFill>
              </a:rPr>
              <a:t>型、</a:t>
            </a:r>
            <a:r>
              <a:rPr kumimoji="1" lang="ja-JP" altLang="en-US" sz="2400" b="1" dirty="0">
                <a:solidFill>
                  <a:schemeClr val="accent1"/>
                </a:solidFill>
              </a:rPr>
              <a:t>母分散未知だが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等しいかどうかわからない</a:t>
            </a:r>
            <a:r>
              <a:rPr kumimoji="1" lang="ja-JP" altLang="en-US" sz="2400" b="1" dirty="0">
                <a:solidFill>
                  <a:schemeClr val="accent1"/>
                </a:solidFill>
              </a:rPr>
              <a:t>場合</a:t>
            </a:r>
            <a:r>
              <a:rPr kumimoji="1" lang="en-US" altLang="ja-JP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5149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/>
              <p:nvPr/>
            </p:nvSpPr>
            <p:spPr>
              <a:xfrm>
                <a:off x="1148024" y="1393194"/>
                <a:ext cx="4666367" cy="461665"/>
              </a:xfrm>
              <a:prstGeom prst="flowChartAlternateProcess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①基本統計量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en-US" altLang="ja-JP" b="1" dirty="0"/>
                  <a:t>,</a:t>
                </a:r>
                <a:r>
                  <a:rPr kumimoji="1" lang="en-US" altLang="ja-JP" b="1" i="1" dirty="0"/>
                  <a:t>S</a:t>
                </a:r>
                <a:r>
                  <a:rPr kumimoji="1" lang="en-US" altLang="ja-JP" b="1" dirty="0"/>
                  <a:t>,</a:t>
                </a:r>
                <a:r>
                  <a:rPr kumimoji="1" lang="en-US" altLang="ja-JP" b="1" i="1" dirty="0"/>
                  <a:t>V </a:t>
                </a:r>
                <a:r>
                  <a:rPr kumimoji="1" lang="ja-JP" altLang="en-US" b="1" dirty="0"/>
                  <a:t>を求める</a:t>
                </a:r>
              </a:p>
            </p:txBody>
          </p:sp>
        </mc:Choice>
        <mc:Fallback xmlns="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1393194"/>
                <a:ext cx="4666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4" y="2085692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代替処理 7">
                <a:extLst>
                  <a:ext uri="{FF2B5EF4-FFF2-40B4-BE49-F238E27FC236}">
                    <a16:creationId xmlns:a16="http://schemas.microsoft.com/office/drawing/2014/main" id="{255D70E4-B45A-D1AE-E29B-016976E6A6A3}"/>
                  </a:ext>
                </a:extLst>
              </p:cNvPr>
              <p:cNvSpPr/>
              <p:nvPr/>
            </p:nvSpPr>
            <p:spPr>
              <a:xfrm>
                <a:off x="1148024" y="3430772"/>
                <a:ext cx="4666367" cy="461665"/>
              </a:xfrm>
              <a:prstGeom prst="flowChartAlternateProcess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④等価自由度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𝝓</m:t>
                        </m:r>
                      </m:e>
                      <m:sup>
                        <m:r>
                          <a:rPr lang="en-US" altLang="ja-JP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ja-JP" altLang="en-US" b="1" dirty="0"/>
                  <a:t>を求め、棄却域を決める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8" name="フローチャート: 代替処理 7">
                <a:extLst>
                  <a:ext uri="{FF2B5EF4-FFF2-40B4-BE49-F238E27FC236}">
                    <a16:creationId xmlns:a16="http://schemas.microsoft.com/office/drawing/2014/main" id="{255D70E4-B45A-D1AE-E29B-016976E6A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3430772"/>
                <a:ext cx="4666367" cy="461665"/>
              </a:xfrm>
              <a:prstGeom prst="flowChartAlternateProcess">
                <a:avLst/>
              </a:prstGeom>
              <a:blipFill>
                <a:blip r:embed="rId3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D8F55269-B6B8-0B6A-B377-60454B5863F2}"/>
              </a:ext>
            </a:extLst>
          </p:cNvPr>
          <p:cNvSpPr/>
          <p:nvPr/>
        </p:nvSpPr>
        <p:spPr>
          <a:xfrm>
            <a:off x="1148024" y="4076267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⑤検定統計量</a:t>
            </a:r>
            <a:r>
              <a:rPr lang="en-US" altLang="ja-JP" b="1" i="1" dirty="0"/>
              <a:t>t</a:t>
            </a:r>
            <a:r>
              <a:rPr lang="en-US" altLang="ja-JP" b="1" i="1" baseline="-25000" dirty="0"/>
              <a:t>0</a:t>
            </a:r>
            <a:r>
              <a:rPr lang="ja-JP" altLang="en-US" b="1" dirty="0"/>
              <a:t>を求め、判定する</a:t>
            </a:r>
            <a:endParaRPr kumimoji="1" lang="ja-JP" altLang="en-US" b="1" dirty="0"/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1C29064-564C-48FC-F54C-C285E2109B76}"/>
                  </a:ext>
                </a:extLst>
              </p:cNvPr>
              <p:cNvSpPr txBox="1"/>
              <p:nvPr/>
            </p:nvSpPr>
            <p:spPr>
              <a:xfrm>
                <a:off x="6174896" y="2121270"/>
                <a:ext cx="5042815" cy="26154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acc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kumimoji="1" lang="en-US" altLang="ja-JP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𝝓</m:t>
                            </m:r>
                          </m:e>
                          <m:sup>
                            <m:r>
                              <a:rPr lang="en-US" altLang="ja-JP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ja-JP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ja-JP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ja-JP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ja-JP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acc>
                        <m:accPr>
                          <m:chr m:val="̂"/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  <m:r>
                        <a:rPr lang="en-US" altLang="ja-JP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en-US" altLang="ja-JP" sz="28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acc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ja-JP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𝝓</m:t>
                            </m:r>
                          </m:e>
                          <m:sup>
                            <m:r>
                              <a:rPr lang="en-US" altLang="ja-JP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ja-JP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ja-JP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ja-JP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kumimoji="1" lang="en-US" altLang="ja-JP" sz="2800" dirty="0"/>
              </a:p>
              <a:p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1C29064-564C-48FC-F54C-C285E2109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896" y="2121270"/>
                <a:ext cx="5042815" cy="26154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34DEF41-8B59-4550-A8EC-89118984BEB7}"/>
                  </a:ext>
                </a:extLst>
              </p:cNvPr>
              <p:cNvSpPr txBox="1"/>
              <p:nvPr/>
            </p:nvSpPr>
            <p:spPr>
              <a:xfrm>
                <a:off x="9282851" y="654530"/>
                <a:ext cx="2302597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altLang="ja-JP" i="1" dirty="0">
                    <a:solidFill>
                      <a:schemeClr val="tx1"/>
                    </a:solidFill>
                  </a:rPr>
                  <a:t> 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：母平均の推定値</a:t>
                </a:r>
                <a:endParaRPr lang="en-US" altLang="ja-JP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：平均値</a:t>
                </a:r>
                <a:endParaRPr lang="en-US" altLang="ja-JP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ja-JP" altLang="en-US" dirty="0">
                    <a:solidFill>
                      <a:schemeClr val="tx1"/>
                    </a:solidFill>
                  </a:rPr>
                  <a:t>：等価自由度</a:t>
                </a:r>
                <a:endParaRPr lang="en-US" altLang="ja-JP" dirty="0">
                  <a:solidFill>
                    <a:schemeClr val="tx1"/>
                  </a:solidFill>
                </a:endParaRPr>
              </a:p>
              <a:p>
                <a:r>
                  <a:rPr lang="en-US" altLang="ja-JP" i="1" dirty="0"/>
                  <a:t>V  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：分散</a:t>
                </a:r>
                <a:endParaRPr lang="en-US" altLang="ja-JP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34DEF41-8B59-4550-A8EC-89118984B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2851" y="654530"/>
                <a:ext cx="2302597" cy="1200329"/>
              </a:xfrm>
              <a:prstGeom prst="rect">
                <a:avLst/>
              </a:prstGeom>
              <a:blipFill>
                <a:blip r:embed="rId5"/>
                <a:stretch>
                  <a:fillRect l="-2381" t="-2030" b="-71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8E634A9-FF99-1E82-11B7-FCFCBE99B450}"/>
                  </a:ext>
                </a:extLst>
              </p:cNvPr>
              <p:cNvSpPr txBox="1"/>
              <p:nvPr/>
            </p:nvSpPr>
            <p:spPr>
              <a:xfrm>
                <a:off x="6493276" y="4969671"/>
                <a:ext cx="4257262" cy="12337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8E634A9-FF99-1E82-11B7-FCFCBE99B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76" y="4969671"/>
                <a:ext cx="4257262" cy="12337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EECEFF6-5674-332D-A820-1C5B264DD3F9}"/>
              </a:ext>
            </a:extLst>
          </p:cNvPr>
          <p:cNvSpPr/>
          <p:nvPr/>
        </p:nvSpPr>
        <p:spPr>
          <a:xfrm>
            <a:off x="8321537" y="5410687"/>
            <a:ext cx="1361959" cy="7927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69FDC5E-FF0C-A63D-3833-706067D9C0D4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9683496" y="4386837"/>
            <a:ext cx="758952" cy="14202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886EE36-A94E-1E8D-D1B5-FBDBCA4D43AD}"/>
              </a:ext>
            </a:extLst>
          </p:cNvPr>
          <p:cNvSpPr txBox="1"/>
          <p:nvPr/>
        </p:nvSpPr>
        <p:spPr>
          <a:xfrm>
            <a:off x="10059686" y="5074455"/>
            <a:ext cx="16897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検定統計量の</a:t>
            </a:r>
            <a:endParaRPr lang="en-US" altLang="ja-JP" dirty="0"/>
          </a:p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分母</a:t>
            </a:r>
            <a:r>
              <a:rPr lang="ja-JP" altLang="en-US" dirty="0"/>
              <a:t>と同じ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5041E42-E44A-5B73-A7A8-55BF3A94000D}"/>
              </a:ext>
            </a:extLst>
          </p:cNvPr>
          <p:cNvSpPr/>
          <p:nvPr/>
        </p:nvSpPr>
        <p:spPr>
          <a:xfrm>
            <a:off x="8320577" y="4937760"/>
            <a:ext cx="1361959" cy="42830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01E93BA-DD42-3C62-732B-6FF2EC97955D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7242048" y="4172855"/>
            <a:ext cx="1078529" cy="97905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7F33A14-E76C-91D2-31B2-E04FF4906860}"/>
              </a:ext>
            </a:extLst>
          </p:cNvPr>
          <p:cNvSpPr txBox="1"/>
          <p:nvPr/>
        </p:nvSpPr>
        <p:spPr>
          <a:xfrm>
            <a:off x="6112761" y="4646505"/>
            <a:ext cx="16897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検定統計量の</a:t>
            </a:r>
            <a:endParaRPr lang="en-US" altLang="ja-JP" dirty="0"/>
          </a:p>
          <a:p>
            <a:pPr algn="ctr"/>
            <a:r>
              <a:rPr lang="ja-JP" altLang="en-US" b="1" dirty="0">
                <a:solidFill>
                  <a:schemeClr val="accent1"/>
                </a:solidFill>
              </a:rPr>
              <a:t>分子</a:t>
            </a:r>
            <a:r>
              <a:rPr lang="ja-JP" altLang="en-US" dirty="0"/>
              <a:t>と同じ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12B2B11-27EB-1340-9452-4AAD8D46E764}"/>
              </a:ext>
            </a:extLst>
          </p:cNvPr>
          <p:cNvSpPr txBox="1"/>
          <p:nvPr/>
        </p:nvSpPr>
        <p:spPr>
          <a:xfrm>
            <a:off x="868963" y="400754"/>
            <a:ext cx="7420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二標本 母平均の差の検定と推定</a:t>
            </a:r>
            <a:r>
              <a:rPr lang="en-US" altLang="ja-JP" sz="2400" b="1" dirty="0"/>
              <a:t>(</a:t>
            </a:r>
            <a:r>
              <a:rPr kumimoji="1" lang="en-US" altLang="ja-JP" sz="2400" b="1" i="1" dirty="0">
                <a:solidFill>
                  <a:srgbClr val="FF0000"/>
                </a:solidFill>
              </a:rPr>
              <a:t>t 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検定、ウェルチ</a:t>
            </a:r>
            <a:r>
              <a:rPr lang="ja-JP" altLang="en-US" sz="2400" b="1" dirty="0">
                <a:solidFill>
                  <a:srgbClr val="FF0000"/>
                </a:solidFill>
              </a:rPr>
              <a:t>型、</a:t>
            </a:r>
            <a:r>
              <a:rPr kumimoji="1" lang="ja-JP" altLang="en-US" sz="2400" b="1" dirty="0">
                <a:solidFill>
                  <a:schemeClr val="accent1"/>
                </a:solidFill>
              </a:rPr>
              <a:t>母分散未知だが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等しいかどうかわからない</a:t>
            </a:r>
            <a:r>
              <a:rPr kumimoji="1" lang="ja-JP" altLang="en-US" sz="2400" b="1" dirty="0">
                <a:solidFill>
                  <a:schemeClr val="accent1"/>
                </a:solidFill>
              </a:rPr>
              <a:t>場合</a:t>
            </a:r>
            <a:r>
              <a:rPr kumimoji="1" lang="en-US" altLang="ja-JP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9985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フローチャート: 代替処理 21">
            <a:extLst>
              <a:ext uri="{FF2B5EF4-FFF2-40B4-BE49-F238E27FC236}">
                <a16:creationId xmlns:a16="http://schemas.microsoft.com/office/drawing/2014/main" id="{C239C3FC-BA61-BAB5-CC17-7FDEFF5B8B5A}"/>
              </a:ext>
            </a:extLst>
          </p:cNvPr>
          <p:cNvSpPr/>
          <p:nvPr/>
        </p:nvSpPr>
        <p:spPr>
          <a:xfrm>
            <a:off x="5004021" y="3794977"/>
            <a:ext cx="1934818" cy="1280580"/>
          </a:xfrm>
          <a:prstGeom prst="flowChartAlternateProcess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600" b="1" i="1" dirty="0">
                <a:solidFill>
                  <a:srgbClr val="FF0000"/>
                </a:solidFill>
              </a:rPr>
              <a:t>t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 </a:t>
            </a:r>
            <a:r>
              <a:rPr lang="ja-JP" altLang="en-US" sz="1600" b="1" dirty="0">
                <a:solidFill>
                  <a:schemeClr val="tx1"/>
                </a:solidFill>
              </a:rPr>
              <a:t>検定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46" name="フローチャート: 代替処理 45">
            <a:extLst>
              <a:ext uri="{FF2B5EF4-FFF2-40B4-BE49-F238E27FC236}">
                <a16:creationId xmlns:a16="http://schemas.microsoft.com/office/drawing/2014/main" id="{C1DBBA9D-48E8-4BE0-70CF-C104FEE36093}"/>
              </a:ext>
            </a:extLst>
          </p:cNvPr>
          <p:cNvSpPr/>
          <p:nvPr/>
        </p:nvSpPr>
        <p:spPr>
          <a:xfrm>
            <a:off x="8367710" y="5042758"/>
            <a:ext cx="2990677" cy="1480930"/>
          </a:xfrm>
          <a:prstGeom prst="flowChartAlternateProcess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600" b="1" i="1" dirty="0">
                <a:solidFill>
                  <a:srgbClr val="FF0000"/>
                </a:solidFill>
              </a:rPr>
              <a:t>t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 </a:t>
            </a:r>
            <a:r>
              <a:rPr lang="ja-JP" altLang="en-US" sz="1600" b="1" dirty="0">
                <a:solidFill>
                  <a:schemeClr val="tx1"/>
                </a:solidFill>
              </a:rPr>
              <a:t>検定</a:t>
            </a:r>
            <a:r>
              <a:rPr kumimoji="1" lang="en-US" altLang="ja-JP" sz="1600" b="1" dirty="0"/>
              <a:t>(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ウェルチ</a:t>
            </a:r>
            <a:r>
              <a:rPr kumimoji="1" lang="ja-JP" altLang="en-US" sz="1600" b="1" dirty="0"/>
              <a:t>型</a:t>
            </a:r>
            <a:r>
              <a:rPr kumimoji="1" lang="en-US" altLang="ja-JP" sz="1600" b="1" dirty="0"/>
              <a:t>)</a:t>
            </a:r>
            <a:endParaRPr kumimoji="1" lang="ja-JP" altLang="en-US" sz="1600" b="1" dirty="0"/>
          </a:p>
        </p:txBody>
      </p:sp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E5DA930B-37A3-CCB5-42DF-8AE1F4602CF8}"/>
              </a:ext>
            </a:extLst>
          </p:cNvPr>
          <p:cNvSpPr/>
          <p:nvPr/>
        </p:nvSpPr>
        <p:spPr>
          <a:xfrm>
            <a:off x="253602" y="3673601"/>
            <a:ext cx="1008906" cy="44212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二標本</a:t>
            </a:r>
            <a:endParaRPr kumimoji="1" lang="ja-JP" altLang="en-US" sz="1600" b="1" dirty="0"/>
          </a:p>
        </p:txBody>
      </p:sp>
      <p:sp>
        <p:nvSpPr>
          <p:cNvPr id="41" name="フローチャート: 代替処理 40">
            <a:extLst>
              <a:ext uri="{FF2B5EF4-FFF2-40B4-BE49-F238E27FC236}">
                <a16:creationId xmlns:a16="http://schemas.microsoft.com/office/drawing/2014/main" id="{4AD2E36F-C14F-C380-D7E8-E44991607985}"/>
              </a:ext>
            </a:extLst>
          </p:cNvPr>
          <p:cNvSpPr/>
          <p:nvPr/>
        </p:nvSpPr>
        <p:spPr>
          <a:xfrm>
            <a:off x="8384537" y="2870466"/>
            <a:ext cx="2876978" cy="1909311"/>
          </a:xfrm>
          <a:prstGeom prst="flowChartAlternateProcess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600" b="1" i="1" dirty="0">
                <a:solidFill>
                  <a:srgbClr val="FF0000"/>
                </a:solidFill>
              </a:rPr>
              <a:t>t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 </a:t>
            </a:r>
            <a:r>
              <a:rPr lang="ja-JP" altLang="en-US" sz="1600" b="1" dirty="0">
                <a:solidFill>
                  <a:schemeClr val="tx1"/>
                </a:solidFill>
              </a:rPr>
              <a:t>検定</a:t>
            </a:r>
            <a:r>
              <a:rPr kumimoji="1" lang="en-US" altLang="ja-JP" sz="1600" b="1" dirty="0"/>
              <a:t>(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一般</a:t>
            </a:r>
            <a:r>
              <a:rPr kumimoji="1" lang="ja-JP" altLang="en-US" sz="1600" b="1" dirty="0"/>
              <a:t>型</a:t>
            </a:r>
            <a:r>
              <a:rPr kumimoji="1" lang="en-US" altLang="ja-JP" sz="1600" b="1" dirty="0"/>
              <a:t>)</a:t>
            </a:r>
            <a:endParaRPr kumimoji="1" lang="ja-JP" altLang="en-US" sz="1600" b="1" dirty="0">
              <a:solidFill>
                <a:schemeClr val="tx1"/>
              </a:solidFill>
            </a:endParaRPr>
          </a:p>
          <a:p>
            <a:pPr algn="ctr"/>
            <a:endParaRPr kumimoji="1" lang="ja-JP" altLang="en-US" sz="1600" b="1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3D94AA1-C99E-EF72-28A7-D3419920D901}"/>
              </a:ext>
            </a:extLst>
          </p:cNvPr>
          <p:cNvSpPr txBox="1"/>
          <p:nvPr/>
        </p:nvSpPr>
        <p:spPr>
          <a:xfrm>
            <a:off x="650298" y="618904"/>
            <a:ext cx="6346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計量値の検定・推定フロー（二標本）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2367955-3968-F284-A0FE-05D3388F7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739" y="4163740"/>
            <a:ext cx="1467055" cy="838317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FA15E02A-03BE-E0CE-A96B-FC327F5E6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090" y="3336486"/>
            <a:ext cx="2470661" cy="723349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BDA4CF20-C5F7-C458-64E8-919539C5B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9227" y="5504127"/>
            <a:ext cx="1982166" cy="836079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5FB72248-B93F-82C7-7B7A-4F6817DDF3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1944" y="4103931"/>
            <a:ext cx="2029135" cy="554254"/>
          </a:xfrm>
          <a:prstGeom prst="rect">
            <a:avLst/>
          </a:prstGeom>
        </p:spPr>
      </p:pic>
      <p:cxnSp>
        <p:nvCxnSpPr>
          <p:cNvPr id="4" name="コネクタ: カギ線 3">
            <a:extLst>
              <a:ext uri="{FF2B5EF4-FFF2-40B4-BE49-F238E27FC236}">
                <a16:creationId xmlns:a16="http://schemas.microsoft.com/office/drawing/2014/main" id="{A09509F5-08F5-5C00-AA55-B1F03AD42B6D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1262508" y="2984794"/>
            <a:ext cx="458284" cy="90987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E129BCE9-F997-ACB7-690C-3F1CFB631153}"/>
              </a:ext>
            </a:extLst>
          </p:cNvPr>
          <p:cNvSpPr/>
          <p:nvPr/>
        </p:nvSpPr>
        <p:spPr>
          <a:xfrm>
            <a:off x="1720792" y="2763730"/>
            <a:ext cx="1339154" cy="44212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母平均の差</a:t>
            </a:r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2AFD011F-AAF7-51F4-BEF5-374EA8BB96DC}"/>
              </a:ext>
            </a:extLst>
          </p:cNvPr>
          <p:cNvSpPr/>
          <p:nvPr/>
        </p:nvSpPr>
        <p:spPr>
          <a:xfrm>
            <a:off x="1722351" y="5601644"/>
            <a:ext cx="1339154" cy="442127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母分散の比</a:t>
            </a: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1853CC80-66D6-4EFE-08C7-DD8A212C498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1262508" y="3894665"/>
            <a:ext cx="459843" cy="1928043"/>
          </a:xfrm>
          <a:prstGeom prst="bentConnector3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ローチャート: 代替処理 18">
            <a:extLst>
              <a:ext uri="{FF2B5EF4-FFF2-40B4-BE49-F238E27FC236}">
                <a16:creationId xmlns:a16="http://schemas.microsoft.com/office/drawing/2014/main" id="{AC0B6266-7D4D-A321-E5D9-6BE46EF92263}"/>
              </a:ext>
            </a:extLst>
          </p:cNvPr>
          <p:cNvSpPr/>
          <p:nvPr/>
        </p:nvSpPr>
        <p:spPr>
          <a:xfrm>
            <a:off x="3421625" y="5277124"/>
            <a:ext cx="3349170" cy="1091167"/>
          </a:xfrm>
          <a:prstGeom prst="flowChartAlternateProcess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600" b="1" i="1" dirty="0">
                <a:solidFill>
                  <a:srgbClr val="FF0000"/>
                </a:solidFill>
              </a:rPr>
              <a:t>F </a:t>
            </a:r>
            <a:r>
              <a:rPr kumimoji="1" lang="ja-JP" altLang="en-US" sz="1600" b="1" dirty="0"/>
              <a:t>検定</a:t>
            </a:r>
            <a:endParaRPr kumimoji="1" lang="en-US" altLang="ja-JP" sz="1600" b="1" dirty="0"/>
          </a:p>
          <a:p>
            <a:pPr algn="ctr"/>
            <a:endParaRPr lang="en-US" altLang="ja-JP" sz="600" b="1" dirty="0"/>
          </a:p>
          <a:p>
            <a:pPr algn="ctr"/>
            <a:r>
              <a:rPr lang="en-US" altLang="ja-JP" sz="1600" b="1" i="1" dirty="0"/>
              <a:t>F</a:t>
            </a:r>
            <a:r>
              <a:rPr lang="en-US" altLang="ja-JP" sz="1600" b="1" i="1" baseline="-25000" dirty="0"/>
              <a:t>0</a:t>
            </a:r>
            <a:r>
              <a:rPr lang="en-US" altLang="ja-JP" sz="1600" b="1" dirty="0"/>
              <a:t> = </a:t>
            </a:r>
            <a:r>
              <a:rPr lang="en-US" altLang="ja-JP" sz="1600" b="1" i="1" dirty="0"/>
              <a:t>V</a:t>
            </a:r>
            <a:r>
              <a:rPr lang="en-US" altLang="ja-JP" sz="1600" b="1" i="1" baseline="-25000" dirty="0"/>
              <a:t>A</a:t>
            </a:r>
            <a:r>
              <a:rPr lang="en-US" altLang="ja-JP" sz="1600" b="1" dirty="0"/>
              <a:t> / </a:t>
            </a:r>
            <a:r>
              <a:rPr lang="en-US" altLang="ja-JP" sz="1600" b="1" i="1" dirty="0"/>
              <a:t>V</a:t>
            </a:r>
            <a:r>
              <a:rPr lang="en-US" altLang="ja-JP" sz="1600" b="1" i="1" baseline="-25000" dirty="0"/>
              <a:t>B</a:t>
            </a:r>
            <a:r>
              <a:rPr lang="ja-JP" altLang="en-US" sz="1600" b="1" i="1" baseline="-25000" dirty="0"/>
              <a:t>　</a:t>
            </a:r>
            <a:r>
              <a:rPr kumimoji="1" lang="en-US" altLang="ja-JP" sz="1600" b="1" dirty="0"/>
              <a:t>(</a:t>
            </a:r>
            <a:r>
              <a:rPr lang="en-US" altLang="ja-JP" sz="1600" b="1" i="1" dirty="0"/>
              <a:t>V</a:t>
            </a:r>
            <a:r>
              <a:rPr lang="en-US" altLang="ja-JP" sz="1600" b="1" i="1" baseline="-25000" dirty="0"/>
              <a:t>A</a:t>
            </a:r>
            <a:r>
              <a:rPr lang="en-US" altLang="ja-JP" sz="1600" b="1" dirty="0"/>
              <a:t> </a:t>
            </a:r>
            <a:r>
              <a:rPr lang="ja-JP" altLang="en-US" sz="1600" b="1" dirty="0"/>
              <a:t>≧</a:t>
            </a:r>
            <a:r>
              <a:rPr lang="en-US" altLang="ja-JP" sz="1600" b="1" i="1" dirty="0"/>
              <a:t>V</a:t>
            </a:r>
            <a:r>
              <a:rPr lang="en-US" altLang="ja-JP" sz="1600" b="1" i="1" baseline="-25000" dirty="0"/>
              <a:t>B</a:t>
            </a:r>
            <a:r>
              <a:rPr lang="en-US" altLang="ja-JP" sz="1600" b="1" i="1" dirty="0"/>
              <a:t> </a:t>
            </a:r>
            <a:r>
              <a:rPr lang="ja-JP" altLang="en-US" sz="1600" b="1" dirty="0"/>
              <a:t>の場合</a:t>
            </a:r>
            <a:r>
              <a:rPr lang="en-US" altLang="ja-JP" sz="1600" b="1" dirty="0"/>
              <a:t>)</a:t>
            </a:r>
          </a:p>
          <a:p>
            <a:pPr algn="ctr"/>
            <a:r>
              <a:rPr lang="en-US" altLang="ja-JP" sz="1600" b="1" i="1" dirty="0"/>
              <a:t>F</a:t>
            </a:r>
            <a:r>
              <a:rPr lang="en-US" altLang="ja-JP" sz="1600" b="1" i="1" baseline="-25000" dirty="0"/>
              <a:t>0</a:t>
            </a:r>
            <a:r>
              <a:rPr lang="en-US" altLang="ja-JP" sz="1600" b="1" dirty="0"/>
              <a:t> = </a:t>
            </a:r>
            <a:r>
              <a:rPr lang="en-US" altLang="ja-JP" sz="1600" b="1" i="1" dirty="0"/>
              <a:t>V</a:t>
            </a:r>
            <a:r>
              <a:rPr lang="en-US" altLang="ja-JP" sz="1600" b="1" i="1" baseline="-25000" dirty="0"/>
              <a:t>B</a:t>
            </a:r>
            <a:r>
              <a:rPr lang="en-US" altLang="ja-JP" sz="1600" b="1" dirty="0"/>
              <a:t> / </a:t>
            </a:r>
            <a:r>
              <a:rPr lang="en-US" altLang="ja-JP" sz="1600" b="1" i="1" dirty="0"/>
              <a:t>V</a:t>
            </a:r>
            <a:r>
              <a:rPr lang="en-US" altLang="ja-JP" sz="1600" b="1" i="1" baseline="-25000" dirty="0"/>
              <a:t>A</a:t>
            </a:r>
            <a:r>
              <a:rPr lang="ja-JP" altLang="en-US" sz="1600" b="1" i="1" baseline="-25000" dirty="0"/>
              <a:t>　</a:t>
            </a:r>
            <a:r>
              <a:rPr kumimoji="1" lang="en-US" altLang="ja-JP" sz="1600" b="1" dirty="0"/>
              <a:t>(</a:t>
            </a:r>
            <a:r>
              <a:rPr lang="en-US" altLang="ja-JP" sz="1600" b="1" i="1" dirty="0"/>
              <a:t>V</a:t>
            </a:r>
            <a:r>
              <a:rPr lang="en-US" altLang="ja-JP" sz="1600" b="1" i="1" baseline="-25000" dirty="0"/>
              <a:t>A</a:t>
            </a:r>
            <a:r>
              <a:rPr lang="en-US" altLang="ja-JP" sz="1600" b="1" dirty="0"/>
              <a:t> </a:t>
            </a:r>
            <a:r>
              <a:rPr lang="ja-JP" altLang="en-US" sz="1600" b="1" dirty="0"/>
              <a:t>＜</a:t>
            </a:r>
            <a:r>
              <a:rPr lang="en-US" altLang="ja-JP" sz="1600" b="1" i="1" dirty="0"/>
              <a:t>V</a:t>
            </a:r>
            <a:r>
              <a:rPr lang="en-US" altLang="ja-JP" sz="1600" b="1" i="1" baseline="-25000" dirty="0"/>
              <a:t>B</a:t>
            </a:r>
            <a:r>
              <a:rPr lang="en-US" altLang="ja-JP" sz="1600" b="1" i="1" dirty="0"/>
              <a:t> </a:t>
            </a:r>
            <a:r>
              <a:rPr lang="ja-JP" altLang="en-US" sz="1600" b="1" dirty="0"/>
              <a:t>の場合</a:t>
            </a:r>
            <a:r>
              <a:rPr lang="en-US" altLang="ja-JP" sz="1600" b="1" dirty="0"/>
              <a:t>)</a:t>
            </a:r>
            <a:endParaRPr kumimoji="1" lang="ja-JP" altLang="en-US" sz="1600" b="1" baseline="-25000" dirty="0"/>
          </a:p>
          <a:p>
            <a:pPr algn="ctr"/>
            <a:endParaRPr kumimoji="1" lang="ja-JP" altLang="en-US" sz="1600" b="1" baseline="-25000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BDE6C02-2F7A-A47E-6F82-8889BF13B3D8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3061505" y="5822708"/>
            <a:ext cx="360120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フローチャート: 代替処理 33">
            <a:extLst>
              <a:ext uri="{FF2B5EF4-FFF2-40B4-BE49-F238E27FC236}">
                <a16:creationId xmlns:a16="http://schemas.microsoft.com/office/drawing/2014/main" id="{ADA7304D-CEAB-F93E-B00B-8286B845C3FA}"/>
              </a:ext>
            </a:extLst>
          </p:cNvPr>
          <p:cNvSpPr/>
          <p:nvPr/>
        </p:nvSpPr>
        <p:spPr>
          <a:xfrm>
            <a:off x="3421625" y="2060476"/>
            <a:ext cx="1311409" cy="52322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独立な</a:t>
            </a:r>
            <a:endParaRPr kumimoji="1" lang="en-US" altLang="ja-JP" sz="1600" b="1" dirty="0"/>
          </a:p>
          <a:p>
            <a:pPr algn="ctr"/>
            <a:r>
              <a:rPr kumimoji="1" lang="en-US" altLang="ja-JP" sz="1600" b="1" dirty="0"/>
              <a:t>2</a:t>
            </a:r>
            <a:r>
              <a:rPr kumimoji="1" lang="ja-JP" altLang="en-US" sz="1600" b="1" dirty="0"/>
              <a:t>つの群</a:t>
            </a:r>
          </a:p>
        </p:txBody>
      </p:sp>
      <p:sp>
        <p:nvSpPr>
          <p:cNvPr id="36" name="フローチャート: 代替処理 35">
            <a:extLst>
              <a:ext uri="{FF2B5EF4-FFF2-40B4-BE49-F238E27FC236}">
                <a16:creationId xmlns:a16="http://schemas.microsoft.com/office/drawing/2014/main" id="{667A5C13-DE50-784A-1470-D09E617658E3}"/>
              </a:ext>
            </a:extLst>
          </p:cNvPr>
          <p:cNvSpPr/>
          <p:nvPr/>
        </p:nvSpPr>
        <p:spPr>
          <a:xfrm>
            <a:off x="3421624" y="4175952"/>
            <a:ext cx="1311409" cy="52322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対応のある</a:t>
            </a:r>
            <a:endParaRPr kumimoji="1" lang="en-US" altLang="ja-JP" sz="1600" b="1" dirty="0"/>
          </a:p>
          <a:p>
            <a:pPr algn="ctr"/>
            <a:r>
              <a:rPr kumimoji="1" lang="en-US" altLang="ja-JP" sz="1600" b="1" dirty="0"/>
              <a:t>2</a:t>
            </a:r>
            <a:r>
              <a:rPr kumimoji="1" lang="ja-JP" altLang="en-US" sz="1600" b="1" dirty="0"/>
              <a:t>つの群</a:t>
            </a:r>
          </a:p>
        </p:txBody>
      </p: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3E2CC3CD-F3CA-C81A-8AD2-86074D419AE4}"/>
              </a:ext>
            </a:extLst>
          </p:cNvPr>
          <p:cNvCxnSpPr>
            <a:cxnSpLocks/>
            <a:stCxn id="9" idx="3"/>
            <a:endCxn id="34" idx="1"/>
          </p:cNvCxnSpPr>
          <p:nvPr/>
        </p:nvCxnSpPr>
        <p:spPr>
          <a:xfrm flipV="1">
            <a:off x="3059946" y="2322086"/>
            <a:ext cx="361679" cy="66270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9662DF63-FF1D-AA9E-F2AF-F869BE6642BB}"/>
              </a:ext>
            </a:extLst>
          </p:cNvPr>
          <p:cNvCxnSpPr>
            <a:cxnSpLocks/>
            <a:stCxn id="9" idx="3"/>
            <a:endCxn id="36" idx="1"/>
          </p:cNvCxnSpPr>
          <p:nvPr/>
        </p:nvCxnSpPr>
        <p:spPr>
          <a:xfrm>
            <a:off x="3059946" y="2984794"/>
            <a:ext cx="361678" cy="1452768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87E0F9FA-FBB2-A822-9B49-7DCCBB5E1D63}"/>
              </a:ext>
            </a:extLst>
          </p:cNvPr>
          <p:cNvCxnSpPr>
            <a:cxnSpLocks/>
            <a:stCxn id="36" idx="3"/>
            <a:endCxn id="22" idx="1"/>
          </p:cNvCxnSpPr>
          <p:nvPr/>
        </p:nvCxnSpPr>
        <p:spPr>
          <a:xfrm flipV="1">
            <a:off x="4733033" y="4435267"/>
            <a:ext cx="270988" cy="22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フローチャート: 代替処理 65">
            <a:extLst>
              <a:ext uri="{FF2B5EF4-FFF2-40B4-BE49-F238E27FC236}">
                <a16:creationId xmlns:a16="http://schemas.microsoft.com/office/drawing/2014/main" id="{9E1621BE-67BF-E652-863D-9D5CF30DD7D3}"/>
              </a:ext>
            </a:extLst>
          </p:cNvPr>
          <p:cNvSpPr/>
          <p:nvPr/>
        </p:nvSpPr>
        <p:spPr>
          <a:xfrm>
            <a:off x="5004021" y="1662979"/>
            <a:ext cx="1311409" cy="46462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母分散</a:t>
            </a:r>
            <a:r>
              <a:rPr lang="ja-JP" altLang="en-US" sz="1600" b="1" dirty="0"/>
              <a:t>既知</a:t>
            </a:r>
            <a:endParaRPr kumimoji="1" lang="en-US" altLang="ja-JP" sz="1600" b="1" dirty="0"/>
          </a:p>
        </p:txBody>
      </p:sp>
      <p:sp>
        <p:nvSpPr>
          <p:cNvPr id="69" name="フローチャート: 代替処理 68">
            <a:extLst>
              <a:ext uri="{FF2B5EF4-FFF2-40B4-BE49-F238E27FC236}">
                <a16:creationId xmlns:a16="http://schemas.microsoft.com/office/drawing/2014/main" id="{40BFB0C9-658C-CB8C-1782-F211867E37A2}"/>
              </a:ext>
            </a:extLst>
          </p:cNvPr>
          <p:cNvSpPr/>
          <p:nvPr/>
        </p:nvSpPr>
        <p:spPr>
          <a:xfrm>
            <a:off x="5004021" y="2602112"/>
            <a:ext cx="1311409" cy="464625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母分散未知</a:t>
            </a:r>
            <a:endParaRPr kumimoji="1" lang="en-US" altLang="ja-JP" sz="1600" b="1" dirty="0"/>
          </a:p>
        </p:txBody>
      </p:sp>
      <p:cxnSp>
        <p:nvCxnSpPr>
          <p:cNvPr id="70" name="コネクタ: カギ線 69">
            <a:extLst>
              <a:ext uri="{FF2B5EF4-FFF2-40B4-BE49-F238E27FC236}">
                <a16:creationId xmlns:a16="http://schemas.microsoft.com/office/drawing/2014/main" id="{AEA4626E-6DBA-D582-1002-7D866FCADBA1}"/>
              </a:ext>
            </a:extLst>
          </p:cNvPr>
          <p:cNvCxnSpPr>
            <a:cxnSpLocks/>
            <a:stCxn id="34" idx="3"/>
            <a:endCxn id="66" idx="1"/>
          </p:cNvCxnSpPr>
          <p:nvPr/>
        </p:nvCxnSpPr>
        <p:spPr>
          <a:xfrm flipV="1">
            <a:off x="4733034" y="1895292"/>
            <a:ext cx="270987" cy="42679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DDFCF4F9-9705-84A8-6F3E-4574B5F571FB}"/>
              </a:ext>
            </a:extLst>
          </p:cNvPr>
          <p:cNvCxnSpPr>
            <a:cxnSpLocks/>
            <a:stCxn id="34" idx="3"/>
            <a:endCxn id="69" idx="1"/>
          </p:cNvCxnSpPr>
          <p:nvPr/>
        </p:nvCxnSpPr>
        <p:spPr>
          <a:xfrm>
            <a:off x="4733034" y="2322086"/>
            <a:ext cx="270987" cy="51233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フローチャート: 代替処理 78">
            <a:extLst>
              <a:ext uri="{FF2B5EF4-FFF2-40B4-BE49-F238E27FC236}">
                <a16:creationId xmlns:a16="http://schemas.microsoft.com/office/drawing/2014/main" id="{0CEC6BC4-A871-1E05-7A2D-88FC67C441A2}"/>
              </a:ext>
            </a:extLst>
          </p:cNvPr>
          <p:cNvSpPr/>
          <p:nvPr/>
        </p:nvSpPr>
        <p:spPr>
          <a:xfrm>
            <a:off x="8367710" y="1118303"/>
            <a:ext cx="2876978" cy="1553978"/>
          </a:xfrm>
          <a:prstGeom prst="flowChartAlternateProcess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>
                <a:solidFill>
                  <a:srgbClr val="FF0000"/>
                </a:solidFill>
              </a:rPr>
              <a:t>標準正規分布</a:t>
            </a:r>
            <a:endParaRPr kumimoji="1" lang="ja-JP" altLang="en-US" sz="1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41A20ED4-E5D3-57D2-1E52-F70DDE7666D7}"/>
                  </a:ext>
                </a:extLst>
              </p:cNvPr>
              <p:cNvSpPr txBox="1"/>
              <p:nvPr/>
            </p:nvSpPr>
            <p:spPr>
              <a:xfrm>
                <a:off x="8540932" y="1513468"/>
                <a:ext cx="2703756" cy="10940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ja-JP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pt-BR" altLang="ja-JP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ja-JP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pt-BR" altLang="ja-JP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pt-BR" altLang="ja-JP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600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pt-BR" altLang="ja-JP" sz="1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pt-BR" altLang="ja-JP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600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altLang="ja-JP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16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ja-JP" sz="16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16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ja-JP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altLang="ja-JP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pt-BR" altLang="ja-JP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altLang="ja-JP" sz="1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ja-JP" altLang="pt-BR" sz="1600" b="1" i="1" smtClean="0">
                                          <a:latin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  <m:sub>
                                      <m:r>
                                        <a:rPr lang="en-US" altLang="ja-JP" sz="1600" b="1" i="1" smtClean="0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sub>
                                    <m:sup>
                                      <m:r>
                                        <a:rPr lang="en-US" altLang="ja-JP" sz="16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altLang="ja-JP" sz="1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6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altLang="ja-JP" sz="1600" b="1" i="1" smtClean="0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ja-JP" sz="16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altLang="ja-JP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altLang="ja-JP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ja-JP" altLang="pt-BR" sz="1600" b="1" i="1">
                                          <a:latin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  <m:sub>
                                      <m:r>
                                        <a:rPr lang="en-US" altLang="ja-JP" sz="1600" b="1" i="1" smtClean="0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sub>
                                    <m:sup>
                                      <m:r>
                                        <a:rPr lang="en-US" altLang="ja-JP" sz="16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altLang="ja-JP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600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altLang="ja-JP" sz="1600" b="1" i="1" smtClean="0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ja-JP" altLang="en-US" sz="1600" b="1" dirty="0"/>
              </a:p>
            </p:txBody>
          </p:sp>
        </mc:Choice>
        <mc:Fallback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41A20ED4-E5D3-57D2-1E52-F70DDE766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0932" y="1513468"/>
                <a:ext cx="2703756" cy="10940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46FA87CE-0126-51B9-A347-9E2921A2964C}"/>
              </a:ext>
            </a:extLst>
          </p:cNvPr>
          <p:cNvCxnSpPr>
            <a:cxnSpLocks/>
            <a:stCxn id="66" idx="3"/>
            <a:endCxn id="79" idx="1"/>
          </p:cNvCxnSpPr>
          <p:nvPr/>
        </p:nvCxnSpPr>
        <p:spPr>
          <a:xfrm>
            <a:off x="6315430" y="1895292"/>
            <a:ext cx="20522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コネクタ: カギ線 94">
            <a:extLst>
              <a:ext uri="{FF2B5EF4-FFF2-40B4-BE49-F238E27FC236}">
                <a16:creationId xmlns:a16="http://schemas.microsoft.com/office/drawing/2014/main" id="{063CAE9C-A9EA-BBB9-56E8-420C1543ABFA}"/>
              </a:ext>
            </a:extLst>
          </p:cNvPr>
          <p:cNvCxnSpPr>
            <a:cxnSpLocks/>
            <a:stCxn id="69" idx="3"/>
            <a:endCxn id="41" idx="1"/>
          </p:cNvCxnSpPr>
          <p:nvPr/>
        </p:nvCxnSpPr>
        <p:spPr>
          <a:xfrm>
            <a:off x="6315430" y="2834425"/>
            <a:ext cx="2069107" cy="990697"/>
          </a:xfrm>
          <a:prstGeom prst="bentConnector3">
            <a:avLst>
              <a:gd name="adj1" fmla="val 41834"/>
            </a:avLst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コネクタ: カギ線 98">
            <a:extLst>
              <a:ext uri="{FF2B5EF4-FFF2-40B4-BE49-F238E27FC236}">
                <a16:creationId xmlns:a16="http://schemas.microsoft.com/office/drawing/2014/main" id="{59BD6958-E367-87B5-213B-A710B3D6D582}"/>
              </a:ext>
            </a:extLst>
          </p:cNvPr>
          <p:cNvCxnSpPr>
            <a:cxnSpLocks/>
            <a:stCxn id="69" idx="3"/>
            <a:endCxn id="46" idx="1"/>
          </p:cNvCxnSpPr>
          <p:nvPr/>
        </p:nvCxnSpPr>
        <p:spPr>
          <a:xfrm>
            <a:off x="6315430" y="2834425"/>
            <a:ext cx="2052280" cy="2948798"/>
          </a:xfrm>
          <a:prstGeom prst="bentConnector3">
            <a:avLst>
              <a:gd name="adj1" fmla="val 42251"/>
            </a:avLst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8B83C57-FE5E-23C0-EBEE-9DA6327FFB44}"/>
              </a:ext>
            </a:extLst>
          </p:cNvPr>
          <p:cNvSpPr txBox="1"/>
          <p:nvPr/>
        </p:nvSpPr>
        <p:spPr>
          <a:xfrm>
            <a:off x="7243200" y="2969192"/>
            <a:ext cx="1413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rgbClr val="0070C0"/>
                </a:solidFill>
              </a:rPr>
              <a:t>母分散が</a:t>
            </a:r>
            <a:endParaRPr lang="en-US" altLang="ja-JP" sz="1600" b="1" dirty="0">
              <a:solidFill>
                <a:srgbClr val="0070C0"/>
              </a:solidFill>
            </a:endParaRPr>
          </a:p>
          <a:p>
            <a:r>
              <a:rPr kumimoji="1" lang="ja-JP" altLang="en-US" sz="1600" b="1" dirty="0">
                <a:solidFill>
                  <a:srgbClr val="0070C0"/>
                </a:solidFill>
              </a:rPr>
              <a:t>等しいと</a:t>
            </a:r>
            <a:endParaRPr kumimoji="1" lang="en-US" altLang="ja-JP" sz="1600" b="1" dirty="0">
              <a:solidFill>
                <a:srgbClr val="0070C0"/>
              </a:solidFill>
            </a:endParaRPr>
          </a:p>
          <a:p>
            <a:r>
              <a:rPr lang="ja-JP" altLang="en-US" sz="1600" b="1" dirty="0">
                <a:solidFill>
                  <a:srgbClr val="0070C0"/>
                </a:solidFill>
              </a:rPr>
              <a:t>考えられる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867953C-B899-6846-8C17-5858F77308A1}"/>
              </a:ext>
            </a:extLst>
          </p:cNvPr>
          <p:cNvSpPr txBox="1"/>
          <p:nvPr/>
        </p:nvSpPr>
        <p:spPr>
          <a:xfrm>
            <a:off x="7220322" y="4929033"/>
            <a:ext cx="1413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rgbClr val="0070C0"/>
                </a:solidFill>
              </a:rPr>
              <a:t>母分散が</a:t>
            </a:r>
            <a:endParaRPr lang="en-US" altLang="ja-JP" sz="1600" b="1" dirty="0">
              <a:solidFill>
                <a:srgbClr val="0070C0"/>
              </a:solidFill>
            </a:endParaRPr>
          </a:p>
          <a:p>
            <a:r>
              <a:rPr kumimoji="1" lang="ja-JP" altLang="en-US" sz="1600" b="1" dirty="0">
                <a:solidFill>
                  <a:srgbClr val="0070C0"/>
                </a:solidFill>
              </a:rPr>
              <a:t>等しいか</a:t>
            </a:r>
            <a:endParaRPr kumimoji="1" lang="en-US" altLang="ja-JP" sz="1600" b="1" dirty="0">
              <a:solidFill>
                <a:srgbClr val="0070C0"/>
              </a:solidFill>
            </a:endParaRPr>
          </a:p>
          <a:p>
            <a:r>
              <a:rPr kumimoji="1" lang="ja-JP" altLang="en-US" sz="1600" b="1" dirty="0">
                <a:solidFill>
                  <a:srgbClr val="FF0000"/>
                </a:solidFill>
              </a:rPr>
              <a:t>分からない</a:t>
            </a:r>
          </a:p>
        </p:txBody>
      </p:sp>
    </p:spTree>
    <p:extLst>
      <p:ext uri="{BB962C8B-B14F-4D97-AF65-F5344CB8AC3E}">
        <p14:creationId xmlns:p14="http://schemas.microsoft.com/office/powerpoint/2010/main" val="2735618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3DA89E5-2A3D-0BC4-856C-1BFC31FDDDE6}"/>
              </a:ext>
            </a:extLst>
          </p:cNvPr>
          <p:cNvSpPr txBox="1"/>
          <p:nvPr/>
        </p:nvSpPr>
        <p:spPr>
          <a:xfrm>
            <a:off x="859024" y="491594"/>
            <a:ext cx="7509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二標本 母平均の差 </a:t>
            </a:r>
            <a:r>
              <a:rPr lang="ja-JP" altLang="en-US" sz="2400" b="1" dirty="0">
                <a:solidFill>
                  <a:srgbClr val="0070C0"/>
                </a:solidFill>
              </a:rPr>
              <a:t>データに対応がある</a:t>
            </a:r>
            <a:r>
              <a:rPr lang="ja-JP" altLang="en-US" sz="2400" b="1" dirty="0"/>
              <a:t>場合の</a:t>
            </a:r>
            <a:endParaRPr lang="en-US" altLang="ja-JP" sz="2400" b="1" dirty="0"/>
          </a:p>
          <a:p>
            <a:r>
              <a:rPr kumimoji="1" lang="ja-JP" altLang="en-US" sz="2400" b="1" dirty="0"/>
              <a:t>検定と推定</a:t>
            </a:r>
            <a:r>
              <a:rPr kumimoji="1" lang="en-US" altLang="ja-JP" sz="2400" b="1" dirty="0"/>
              <a:t>(</a:t>
            </a:r>
            <a:r>
              <a:rPr kumimoji="1" lang="en-US" altLang="ja-JP" sz="2400" b="1" i="1" dirty="0">
                <a:solidFill>
                  <a:srgbClr val="FF0000"/>
                </a:solidFill>
              </a:rPr>
              <a:t>t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 </a:t>
            </a:r>
            <a:r>
              <a:rPr kumimoji="1" lang="ja-JP" altLang="en-US" sz="2400" b="1" dirty="0"/>
              <a:t>検定</a:t>
            </a:r>
            <a:r>
              <a:rPr lang="en-US" altLang="ja-JP" sz="2400" b="1" dirty="0">
                <a:solidFill>
                  <a:schemeClr val="tx1"/>
                </a:solidFill>
              </a:rPr>
              <a:t>)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18" name="グラフ 17">
            <a:extLst>
              <a:ext uri="{FF2B5EF4-FFF2-40B4-BE49-F238E27FC236}">
                <a16:creationId xmlns:a16="http://schemas.microsoft.com/office/drawing/2014/main" id="{F49317EF-073C-910E-224A-A2E260C5FC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385082"/>
              </p:ext>
            </p:extLst>
          </p:nvPr>
        </p:nvGraphicFramePr>
        <p:xfrm>
          <a:off x="6377611" y="3285063"/>
          <a:ext cx="4947975" cy="2974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オブジェクト 6">
            <a:extLst>
              <a:ext uri="{FF2B5EF4-FFF2-40B4-BE49-F238E27FC236}">
                <a16:creationId xmlns:a16="http://schemas.microsoft.com/office/drawing/2014/main" id="{05815A87-2CC2-82F3-C46F-D2BE87225D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804273"/>
              </p:ext>
            </p:extLst>
          </p:nvPr>
        </p:nvGraphicFramePr>
        <p:xfrm>
          <a:off x="6715204" y="1268081"/>
          <a:ext cx="4272788" cy="2016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867862" imgH="1354823" progId="Excel.Sheet.12">
                  <p:embed/>
                </p:oleObj>
              </mc:Choice>
              <mc:Fallback>
                <p:oleObj name="Worksheet" r:id="rId3" imgW="2867862" imgH="13548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15204" y="1268081"/>
                        <a:ext cx="4272788" cy="20169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フローチャート: 代替処理 11">
                <a:extLst>
                  <a:ext uri="{FF2B5EF4-FFF2-40B4-BE49-F238E27FC236}">
                    <a16:creationId xmlns:a16="http://schemas.microsoft.com/office/drawing/2014/main" id="{3873EABD-BF8C-DCF0-0F98-3CC6C3895579}"/>
                  </a:ext>
                </a:extLst>
              </p:cNvPr>
              <p:cNvSpPr/>
              <p:nvPr/>
            </p:nvSpPr>
            <p:spPr>
              <a:xfrm>
                <a:off x="859024" y="1393195"/>
                <a:ext cx="4955367" cy="461665"/>
              </a:xfrm>
              <a:prstGeom prst="flowChartAlternateProcess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</a:t>
                </a:r>
                <a:r>
                  <a:rPr lang="ja-JP" altLang="en-US" b="1" dirty="0"/>
                  <a:t>各</a:t>
                </a:r>
                <a:r>
                  <a:rPr lang="en-US" altLang="ja-JP" b="1" dirty="0"/>
                  <a:t>Lot</a:t>
                </a:r>
                <a:r>
                  <a:rPr lang="ja-JP" altLang="en-US" b="1" dirty="0"/>
                  <a:t>の差から</a:t>
                </a:r>
                <a:r>
                  <a:rPr kumimoji="1" lang="ja-JP" altLang="en-US" b="1" dirty="0"/>
                  <a:t>基本統計量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b="1" i="1" dirty="0"/>
                  <a:t>,S</a:t>
                </a:r>
                <a:r>
                  <a:rPr kumimoji="1" lang="en-US" altLang="ja-JP" b="1" i="1" baseline="-25000" dirty="0"/>
                  <a:t>d</a:t>
                </a:r>
                <a:r>
                  <a:rPr kumimoji="1" lang="en-US" altLang="ja-JP" b="1" dirty="0" err="1"/>
                  <a:t>,</a:t>
                </a:r>
                <a:r>
                  <a:rPr kumimoji="1" lang="en-US" altLang="ja-JP" b="1" i="1" dirty="0" err="1"/>
                  <a:t>V</a:t>
                </a:r>
                <a:r>
                  <a:rPr kumimoji="1" lang="en-US" altLang="ja-JP" b="1" i="1" baseline="-25000" dirty="0" err="1"/>
                  <a:t>d</a:t>
                </a:r>
                <a:r>
                  <a:rPr kumimoji="1" lang="en-US" altLang="ja-JP" b="1" i="1" dirty="0"/>
                  <a:t> </a:t>
                </a:r>
                <a:r>
                  <a:rPr kumimoji="1" lang="ja-JP" altLang="en-US" b="1" dirty="0"/>
                  <a:t>を求める</a:t>
                </a:r>
              </a:p>
            </p:txBody>
          </p:sp>
        </mc:Choice>
        <mc:Fallback xmlns="">
          <p:sp>
            <p:nvSpPr>
              <p:cNvPr id="12" name="フローチャート: 代替処理 11">
                <a:extLst>
                  <a:ext uri="{FF2B5EF4-FFF2-40B4-BE49-F238E27FC236}">
                    <a16:creationId xmlns:a16="http://schemas.microsoft.com/office/drawing/2014/main" id="{3873EABD-BF8C-DCF0-0F98-3CC6C38955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1393195"/>
                <a:ext cx="4955367" cy="461665"/>
              </a:xfrm>
              <a:prstGeom prst="flowChartAlternateProcess">
                <a:avLst/>
              </a:prstGeom>
              <a:blipFill>
                <a:blip r:embed="rId5"/>
                <a:stretch>
                  <a:fillRect l="-123" b="-89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フローチャート: 代替処理 12">
            <a:extLst>
              <a:ext uri="{FF2B5EF4-FFF2-40B4-BE49-F238E27FC236}">
                <a16:creationId xmlns:a16="http://schemas.microsoft.com/office/drawing/2014/main" id="{E701881C-0D56-B3A1-4D2E-8B60CCA031CC}"/>
              </a:ext>
            </a:extLst>
          </p:cNvPr>
          <p:cNvSpPr/>
          <p:nvPr/>
        </p:nvSpPr>
        <p:spPr>
          <a:xfrm>
            <a:off x="859025" y="2063963"/>
            <a:ext cx="4955368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14" name="フローチャート: 代替処理 13">
            <a:extLst>
              <a:ext uri="{FF2B5EF4-FFF2-40B4-BE49-F238E27FC236}">
                <a16:creationId xmlns:a16="http://schemas.microsoft.com/office/drawing/2014/main" id="{38341781-1D2C-6324-A391-4B29997A1EE2}"/>
              </a:ext>
            </a:extLst>
          </p:cNvPr>
          <p:cNvSpPr/>
          <p:nvPr/>
        </p:nvSpPr>
        <p:spPr>
          <a:xfrm>
            <a:off x="859024" y="2734731"/>
            <a:ext cx="4955368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15" name="フローチャート: 代替処理 14">
            <a:extLst>
              <a:ext uri="{FF2B5EF4-FFF2-40B4-BE49-F238E27FC236}">
                <a16:creationId xmlns:a16="http://schemas.microsoft.com/office/drawing/2014/main" id="{3A3D13B8-3FF2-9688-F3D5-1909985D69F1}"/>
              </a:ext>
            </a:extLst>
          </p:cNvPr>
          <p:cNvSpPr/>
          <p:nvPr/>
        </p:nvSpPr>
        <p:spPr>
          <a:xfrm>
            <a:off x="859024" y="3430772"/>
            <a:ext cx="4955368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p:sp>
        <p:nvSpPr>
          <p:cNvPr id="16" name="フローチャート: 代替処理 15">
            <a:extLst>
              <a:ext uri="{FF2B5EF4-FFF2-40B4-BE49-F238E27FC236}">
                <a16:creationId xmlns:a16="http://schemas.microsoft.com/office/drawing/2014/main" id="{032DAE03-7FD9-2597-F35E-850C75121D04}"/>
              </a:ext>
            </a:extLst>
          </p:cNvPr>
          <p:cNvSpPr/>
          <p:nvPr/>
        </p:nvSpPr>
        <p:spPr>
          <a:xfrm>
            <a:off x="859024" y="4076267"/>
            <a:ext cx="4955368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⑤検定統計量</a:t>
            </a:r>
            <a:r>
              <a:rPr lang="en-US" altLang="ja-JP" b="1" i="1" dirty="0"/>
              <a:t>t</a:t>
            </a:r>
            <a:r>
              <a:rPr lang="en-US" altLang="ja-JP" b="1" i="1" baseline="-25000" dirty="0"/>
              <a:t>0</a:t>
            </a:r>
            <a:r>
              <a:rPr lang="ja-JP" altLang="en-US" b="1" dirty="0"/>
              <a:t>を求め、判定する</a:t>
            </a:r>
            <a:endParaRPr kumimoji="1" lang="ja-JP" altLang="en-US" b="1" dirty="0"/>
          </a:p>
        </p:txBody>
      </p:sp>
      <p:sp>
        <p:nvSpPr>
          <p:cNvPr id="17" name="フローチャート: 代替処理 16">
            <a:extLst>
              <a:ext uri="{FF2B5EF4-FFF2-40B4-BE49-F238E27FC236}">
                <a16:creationId xmlns:a16="http://schemas.microsoft.com/office/drawing/2014/main" id="{6B96DB8D-59C6-B45B-3998-3D6E3E6DCBAD}"/>
              </a:ext>
            </a:extLst>
          </p:cNvPr>
          <p:cNvSpPr/>
          <p:nvPr/>
        </p:nvSpPr>
        <p:spPr>
          <a:xfrm>
            <a:off x="859024" y="4772308"/>
            <a:ext cx="4955368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9" name="フローチャート: 代替処理 18">
            <a:extLst>
              <a:ext uri="{FF2B5EF4-FFF2-40B4-BE49-F238E27FC236}">
                <a16:creationId xmlns:a16="http://schemas.microsoft.com/office/drawing/2014/main" id="{F3E3CEC1-BF11-CD0F-C3BE-B4E74A2A4CBE}"/>
              </a:ext>
            </a:extLst>
          </p:cNvPr>
          <p:cNvSpPr/>
          <p:nvPr/>
        </p:nvSpPr>
        <p:spPr>
          <a:xfrm>
            <a:off x="859024" y="5464805"/>
            <a:ext cx="4955368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427828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/>
              <p:nvPr/>
            </p:nvSpPr>
            <p:spPr>
              <a:xfrm>
                <a:off x="859024" y="1393195"/>
                <a:ext cx="4955367" cy="461665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</a:t>
                </a:r>
                <a:r>
                  <a:rPr lang="ja-JP" altLang="en-US" b="1" dirty="0"/>
                  <a:t>各</a:t>
                </a:r>
                <a:r>
                  <a:rPr lang="en-US" altLang="ja-JP" b="1" dirty="0"/>
                  <a:t>Lot</a:t>
                </a:r>
                <a:r>
                  <a:rPr lang="ja-JP" altLang="en-US" b="1" dirty="0"/>
                  <a:t>の差から</a:t>
                </a:r>
                <a:r>
                  <a:rPr kumimoji="1" lang="ja-JP" altLang="en-US" b="1" dirty="0"/>
                  <a:t>基本統計量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b="1" i="1" dirty="0"/>
                  <a:t>,S</a:t>
                </a:r>
                <a:r>
                  <a:rPr kumimoji="1" lang="en-US" altLang="ja-JP" b="1" i="1" baseline="-25000" dirty="0"/>
                  <a:t>d</a:t>
                </a:r>
                <a:r>
                  <a:rPr kumimoji="1" lang="en-US" altLang="ja-JP" b="1" dirty="0" err="1"/>
                  <a:t>,</a:t>
                </a:r>
                <a:r>
                  <a:rPr kumimoji="1" lang="en-US" altLang="ja-JP" b="1" i="1" dirty="0" err="1"/>
                  <a:t>V</a:t>
                </a:r>
                <a:r>
                  <a:rPr kumimoji="1" lang="en-US" altLang="ja-JP" b="1" i="1" baseline="-25000" dirty="0" err="1"/>
                  <a:t>d</a:t>
                </a:r>
                <a:r>
                  <a:rPr kumimoji="1" lang="en-US" altLang="ja-JP" b="1" i="1" dirty="0"/>
                  <a:t> </a:t>
                </a:r>
                <a:r>
                  <a:rPr kumimoji="1" lang="ja-JP" altLang="en-US" b="1" dirty="0"/>
                  <a:t>を求める</a:t>
                </a:r>
              </a:p>
            </p:txBody>
          </p:sp>
        </mc:Choice>
        <mc:Fallback xmlns="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1393195"/>
                <a:ext cx="4955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l="-123" b="-89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859025" y="2063963"/>
            <a:ext cx="4955368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859024" y="2734731"/>
            <a:ext cx="4955368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859024" y="3430772"/>
            <a:ext cx="4955368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D8F55269-B6B8-0B6A-B377-60454B5863F2}"/>
              </a:ext>
            </a:extLst>
          </p:cNvPr>
          <p:cNvSpPr/>
          <p:nvPr/>
        </p:nvSpPr>
        <p:spPr>
          <a:xfrm>
            <a:off x="859024" y="4076267"/>
            <a:ext cx="4955368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⑤検定統計量</a:t>
            </a:r>
            <a:r>
              <a:rPr lang="en-US" altLang="ja-JP" b="1" i="1" dirty="0"/>
              <a:t>t</a:t>
            </a:r>
            <a:r>
              <a:rPr lang="en-US" altLang="ja-JP" b="1" i="1" baseline="-25000" dirty="0"/>
              <a:t>0</a:t>
            </a:r>
            <a:r>
              <a:rPr lang="ja-JP" altLang="en-US" b="1" dirty="0"/>
              <a:t>を求め、判定する</a:t>
            </a:r>
            <a:endParaRPr kumimoji="1" lang="ja-JP" altLang="en-US" b="1" dirty="0"/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859024" y="4772308"/>
            <a:ext cx="4955368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859024" y="5464805"/>
            <a:ext cx="4955368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p:graphicFrame>
        <p:nvGraphicFramePr>
          <p:cNvPr id="7" name="オブジェクト 6">
            <a:extLst>
              <a:ext uri="{FF2B5EF4-FFF2-40B4-BE49-F238E27FC236}">
                <a16:creationId xmlns:a16="http://schemas.microsoft.com/office/drawing/2014/main" id="{05815A87-2CC2-82F3-C46F-D2BE87225D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9324"/>
              </p:ext>
            </p:extLst>
          </p:nvPr>
        </p:nvGraphicFramePr>
        <p:xfrm>
          <a:off x="8131782" y="449315"/>
          <a:ext cx="3132976" cy="1478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867862" imgH="1354823" progId="Excel.Sheet.12">
                  <p:embed/>
                </p:oleObj>
              </mc:Choice>
              <mc:Fallback>
                <p:oleObj name="Worksheet" r:id="rId3" imgW="2867862" imgH="1354823" progId="Excel.Sheet.12">
                  <p:embed/>
                  <p:pic>
                    <p:nvPicPr>
                      <p:cNvPr id="7" name="オブジェクト 6">
                        <a:extLst>
                          <a:ext uri="{FF2B5EF4-FFF2-40B4-BE49-F238E27FC236}">
                            <a16:creationId xmlns:a16="http://schemas.microsoft.com/office/drawing/2014/main" id="{05815A87-2CC2-82F3-C46F-D2BE87225D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31782" y="449315"/>
                        <a:ext cx="3132976" cy="1478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828FFB9-D8FA-1693-2030-B06B407EC89B}"/>
                  </a:ext>
                </a:extLst>
              </p:cNvPr>
              <p:cNvSpPr txBox="1"/>
              <p:nvPr/>
            </p:nvSpPr>
            <p:spPr>
              <a:xfrm>
                <a:off x="6386755" y="4548288"/>
                <a:ext cx="2358885" cy="1263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altLang="ja-JP" sz="2800" dirty="0"/>
              </a:p>
              <a:p>
                <a:endParaRPr lang="en-US" altLang="ja-JP" sz="1600" i="1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828FFB9-D8FA-1693-2030-B06B407EC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755" y="4548288"/>
                <a:ext cx="2358885" cy="12637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7A97830-6B3F-C651-E1E7-19CFD58693FE}"/>
                  </a:ext>
                </a:extLst>
              </p:cNvPr>
              <p:cNvSpPr txBox="1"/>
              <p:nvPr/>
            </p:nvSpPr>
            <p:spPr>
              <a:xfrm>
                <a:off x="9302235" y="4717534"/>
                <a:ext cx="2358886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m:rPr>
                        <m:nor/>
                      </m:rPr>
                      <a:rPr lang="en-US" altLang="ja-JP" sz="2000" i="1" baseline="-25000" dirty="0"/>
                      <m:t>d</m:t>
                    </m:r>
                  </m:oMath>
                </a14:m>
                <a:r>
                  <a:rPr lang="ja-JP" altLang="en-US" sz="2000" dirty="0"/>
                  <a:t>：</a:t>
                </a:r>
                <a:r>
                  <a:rPr lang="ja-JP" altLang="en-US" sz="2000" dirty="0">
                    <a:solidFill>
                      <a:srgbClr val="FF0000"/>
                    </a:solidFill>
                  </a:rPr>
                  <a:t>差</a:t>
                </a:r>
                <a:r>
                  <a:rPr lang="ja-JP" altLang="en-US" sz="2000" dirty="0"/>
                  <a:t>の分散</a:t>
                </a:r>
                <a:endParaRPr lang="en-US" altLang="ja-JP" sz="2000" dirty="0"/>
              </a:p>
              <a:p>
                <a:r>
                  <a:rPr lang="en-US" altLang="ja-JP" sz="2000" i="1" dirty="0"/>
                  <a:t>S</a:t>
                </a:r>
                <a:r>
                  <a:rPr lang="en-US" altLang="ja-JP" sz="2000" i="1" baseline="-25000" dirty="0"/>
                  <a:t>d </a:t>
                </a:r>
                <a:r>
                  <a:rPr lang="ja-JP" altLang="en-US" sz="2000" dirty="0"/>
                  <a:t>：</a:t>
                </a:r>
                <a:r>
                  <a:rPr lang="ja-JP" altLang="en-US" sz="2000" dirty="0">
                    <a:solidFill>
                      <a:srgbClr val="FF0000"/>
                    </a:solidFill>
                  </a:rPr>
                  <a:t>差</a:t>
                </a:r>
                <a:r>
                  <a:rPr lang="ja-JP" altLang="en-US" sz="2000" dirty="0"/>
                  <a:t>の平方和</a:t>
                </a:r>
                <a:endParaRPr lang="en-US" altLang="ja-JP" sz="2000" dirty="0"/>
              </a:p>
              <a:p>
                <a:r>
                  <a:rPr lang="en-US" altLang="ja-JP" sz="2000" dirty="0"/>
                  <a:t>n-1 = φ</a:t>
                </a:r>
                <a:r>
                  <a:rPr lang="ja-JP" altLang="en-US" sz="2000" dirty="0"/>
                  <a:t>：自由度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7A97830-6B3F-C651-E1E7-19CFD5869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235" y="4717534"/>
                <a:ext cx="2358886" cy="1015663"/>
              </a:xfrm>
              <a:prstGeom prst="rect">
                <a:avLst/>
              </a:prstGeom>
              <a:blipFill>
                <a:blip r:embed="rId6"/>
                <a:stretch>
                  <a:fillRect l="-2842" t="-3012" b="-10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8212CA6-24EF-3BE8-A4BD-77A230DDEDC5}"/>
                  </a:ext>
                </a:extLst>
              </p:cNvPr>
              <p:cNvSpPr txBox="1"/>
              <p:nvPr/>
            </p:nvSpPr>
            <p:spPr>
              <a:xfrm>
                <a:off x="6267485" y="3308140"/>
                <a:ext cx="3728594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pt-BR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8212CA6-24EF-3BE8-A4BD-77A230DDE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485" y="3308140"/>
                <a:ext cx="3728594" cy="10175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59AD3E0-6FB1-D200-C237-E77D563EA2F6}"/>
              </a:ext>
            </a:extLst>
          </p:cNvPr>
          <p:cNvSpPr txBox="1"/>
          <p:nvPr/>
        </p:nvSpPr>
        <p:spPr>
          <a:xfrm>
            <a:off x="9559799" y="3384830"/>
            <a:ext cx="21013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i="1" dirty="0"/>
              <a:t>x </a:t>
            </a:r>
            <a:r>
              <a:rPr lang="en-US" altLang="ja-JP" sz="2000" i="1" baseline="-25000" dirty="0"/>
              <a:t>d</a:t>
            </a:r>
            <a:r>
              <a:rPr lang="ja-JP" altLang="en-US" sz="2000" dirty="0"/>
              <a:t>：</a:t>
            </a:r>
            <a:r>
              <a:rPr lang="ja-JP" altLang="en-US" sz="2000" dirty="0">
                <a:solidFill>
                  <a:srgbClr val="FF0000"/>
                </a:solidFill>
              </a:rPr>
              <a:t>差</a:t>
            </a:r>
            <a:r>
              <a:rPr lang="ja-JP" altLang="en-US" sz="2000" dirty="0"/>
              <a:t>のデータ</a:t>
            </a:r>
            <a:endParaRPr lang="en-US" altLang="ja-JP" sz="2000" dirty="0"/>
          </a:p>
          <a:p>
            <a:r>
              <a:rPr lang="en-US" altLang="ja-JP" sz="2000" i="1" dirty="0"/>
              <a:t>S</a:t>
            </a:r>
            <a:r>
              <a:rPr lang="en-US" altLang="ja-JP" sz="2000" i="1" baseline="-25000" dirty="0"/>
              <a:t>d</a:t>
            </a:r>
            <a:r>
              <a:rPr lang="en-US" altLang="ja-JP" sz="2000" i="1" dirty="0"/>
              <a:t> </a:t>
            </a:r>
            <a:r>
              <a:rPr lang="ja-JP" altLang="en-US" sz="2000" dirty="0"/>
              <a:t>：</a:t>
            </a:r>
            <a:r>
              <a:rPr lang="ja-JP" altLang="en-US" sz="2000" dirty="0">
                <a:solidFill>
                  <a:srgbClr val="FF0000"/>
                </a:solidFill>
              </a:rPr>
              <a:t>差</a:t>
            </a:r>
            <a:r>
              <a:rPr lang="ja-JP" altLang="en-US" sz="2000" dirty="0"/>
              <a:t>の平方和</a:t>
            </a:r>
            <a:endParaRPr lang="en-US" altLang="ja-JP" sz="20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00B7F93-3F33-5E7A-B4C6-93DB627B45AE}"/>
              </a:ext>
            </a:extLst>
          </p:cNvPr>
          <p:cNvSpPr/>
          <p:nvPr/>
        </p:nvSpPr>
        <p:spPr>
          <a:xfrm>
            <a:off x="10543032" y="449315"/>
            <a:ext cx="703437" cy="14786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C4BF459-9B45-1ADD-0835-D86F4E7544DE}"/>
                  </a:ext>
                </a:extLst>
              </p:cNvPr>
              <p:cNvSpPr txBox="1"/>
              <p:nvPr/>
            </p:nvSpPr>
            <p:spPr>
              <a:xfrm>
                <a:off x="6096000" y="2160197"/>
                <a:ext cx="2933645" cy="925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pt-BR" altLang="ja-JP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ja-JP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C4BF459-9B45-1ADD-0835-D86F4E754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160197"/>
                <a:ext cx="2933645" cy="9253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68FEA605-1252-F8A8-1C37-CDC8401DFE26}"/>
                  </a:ext>
                </a:extLst>
              </p:cNvPr>
              <p:cNvSpPr txBox="1"/>
              <p:nvPr/>
            </p:nvSpPr>
            <p:spPr>
              <a:xfrm>
                <a:off x="8593776" y="2271337"/>
                <a:ext cx="2575023" cy="714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000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 altLang="ja-JP" sz="2000" i="1" dirty="0"/>
                  <a:t>  </a:t>
                </a:r>
                <a:r>
                  <a:rPr lang="ja-JP" altLang="en-US" sz="2000" dirty="0"/>
                  <a:t>：</a:t>
                </a:r>
                <a:r>
                  <a:rPr lang="ja-JP" altLang="en-US" sz="2000" dirty="0">
                    <a:solidFill>
                      <a:srgbClr val="FF0000"/>
                    </a:solidFill>
                  </a:rPr>
                  <a:t>差</a:t>
                </a:r>
                <a:r>
                  <a:rPr lang="ja-JP" altLang="en-US" sz="2000" dirty="0"/>
                  <a:t>の平均値</a:t>
                </a:r>
                <a:endParaRPr lang="en-US" altLang="ja-JP" sz="2000" dirty="0"/>
              </a:p>
              <a:p>
                <a:r>
                  <a:rPr lang="en-US" altLang="ja-JP" sz="20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ja-JP" sz="2000" i="1" dirty="0"/>
                  <a:t> </a:t>
                </a:r>
                <a:r>
                  <a:rPr lang="ja-JP" altLang="en-US" sz="2000" dirty="0"/>
                  <a:t>：</a:t>
                </a:r>
                <a:r>
                  <a:rPr lang="ja-JP" altLang="en-US" sz="2000" dirty="0">
                    <a:solidFill>
                      <a:srgbClr val="FF0000"/>
                    </a:solidFill>
                  </a:rPr>
                  <a:t>差</a:t>
                </a:r>
                <a:r>
                  <a:rPr lang="ja-JP" altLang="en-US" sz="2000" dirty="0"/>
                  <a:t>のデータ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68FEA605-1252-F8A8-1C37-CDC8401DF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3776" y="2271337"/>
                <a:ext cx="2575023" cy="714747"/>
              </a:xfrm>
              <a:prstGeom prst="rect">
                <a:avLst/>
              </a:prstGeom>
              <a:blipFill>
                <a:blip r:embed="rId9"/>
                <a:stretch>
                  <a:fillRect t="-3419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F5CAACD-2AFB-FAA4-C9F4-7B4A1D6E049C}"/>
              </a:ext>
            </a:extLst>
          </p:cNvPr>
          <p:cNvSpPr txBox="1"/>
          <p:nvPr/>
        </p:nvSpPr>
        <p:spPr>
          <a:xfrm>
            <a:off x="859024" y="491594"/>
            <a:ext cx="7509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二標本 母平均の差 </a:t>
            </a:r>
            <a:r>
              <a:rPr lang="ja-JP" altLang="en-US" sz="2400" b="1" dirty="0">
                <a:solidFill>
                  <a:srgbClr val="0070C0"/>
                </a:solidFill>
              </a:rPr>
              <a:t>データに対応がある</a:t>
            </a:r>
            <a:r>
              <a:rPr lang="ja-JP" altLang="en-US" sz="2400" b="1" dirty="0"/>
              <a:t>場合の</a:t>
            </a:r>
            <a:endParaRPr lang="en-US" altLang="ja-JP" sz="2400" b="1" dirty="0"/>
          </a:p>
          <a:p>
            <a:r>
              <a:rPr kumimoji="1" lang="ja-JP" altLang="en-US" sz="2400" b="1" dirty="0"/>
              <a:t>検定と推定</a:t>
            </a:r>
            <a:r>
              <a:rPr kumimoji="1" lang="en-US" altLang="ja-JP" sz="2400" b="1" dirty="0"/>
              <a:t>(</a:t>
            </a:r>
            <a:r>
              <a:rPr kumimoji="1" lang="en-US" altLang="ja-JP" sz="2400" b="1" i="1" dirty="0">
                <a:solidFill>
                  <a:srgbClr val="FF0000"/>
                </a:solidFill>
              </a:rPr>
              <a:t>t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 </a:t>
            </a:r>
            <a:r>
              <a:rPr kumimoji="1" lang="ja-JP" altLang="en-US" sz="2400" b="1" dirty="0"/>
              <a:t>検定</a:t>
            </a:r>
            <a:r>
              <a:rPr lang="en-US" altLang="ja-JP" sz="2400" b="1" dirty="0">
                <a:solidFill>
                  <a:schemeClr val="tx1"/>
                </a:solidFill>
              </a:rPr>
              <a:t>)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181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FB1A734-2B96-A93A-EBA2-02FD20E034D1}"/>
                  </a:ext>
                </a:extLst>
              </p:cNvPr>
              <p:cNvSpPr txBox="1"/>
              <p:nvPr/>
            </p:nvSpPr>
            <p:spPr>
              <a:xfrm>
                <a:off x="6565601" y="2123401"/>
                <a:ext cx="4666367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400" dirty="0"/>
                  <a:t>(</a:t>
                </a:r>
                <a:r>
                  <a:rPr lang="ja-JP" altLang="en-US" sz="2400" dirty="0"/>
                  <a:t>両側検定</a:t>
                </a:r>
                <a:r>
                  <a:rPr lang="en-US" altLang="ja-JP" sz="2400" dirty="0"/>
                  <a:t>)</a:t>
                </a:r>
              </a:p>
              <a:p>
                <a:r>
                  <a:rPr lang="en-US" altLang="ja-JP" sz="2400" dirty="0"/>
                  <a:t>H</a:t>
                </a:r>
                <a:r>
                  <a:rPr lang="en-US" altLang="ja-JP" sz="2400" baseline="-25000" dirty="0"/>
                  <a:t>0</a:t>
                </a:r>
                <a:r>
                  <a:rPr lang="ja-JP" altLang="en-US" sz="24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ja-JP" altLang="en-US" sz="2400" dirty="0"/>
                  <a:t>　</a:t>
                </a:r>
                <a:r>
                  <a:rPr lang="en-US" altLang="ja-JP" sz="2400" dirty="0"/>
                  <a:t>H</a:t>
                </a:r>
                <a:r>
                  <a:rPr lang="en-US" altLang="ja-JP" sz="2400" baseline="-25000" dirty="0"/>
                  <a:t>1</a:t>
                </a:r>
                <a:r>
                  <a:rPr lang="ja-JP" altLang="en-US" sz="24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ja-JP" altLang="en-US" sz="2400" dirty="0"/>
                  <a:t>　</a:t>
                </a:r>
                <a:endParaRPr lang="en-US" altLang="ja-JP" sz="2400" dirty="0"/>
              </a:p>
              <a:p>
                <a:endParaRPr lang="en-US" altLang="ja-JP" sz="2400" i="1" dirty="0"/>
              </a:p>
              <a:p>
                <a:r>
                  <a:rPr lang="en-US" altLang="ja-JP" sz="2400" dirty="0"/>
                  <a:t>(</a:t>
                </a:r>
                <a:r>
                  <a:rPr lang="ja-JP" altLang="en-US" sz="2400" dirty="0"/>
                  <a:t>右片側検定</a:t>
                </a:r>
                <a:r>
                  <a:rPr lang="en-US" altLang="ja-JP" sz="2400" dirty="0"/>
                  <a:t>)</a:t>
                </a:r>
              </a:p>
              <a:p>
                <a:r>
                  <a:rPr lang="en-US" altLang="ja-JP" sz="2400" dirty="0"/>
                  <a:t>H</a:t>
                </a:r>
                <a:r>
                  <a:rPr lang="en-US" altLang="ja-JP" sz="2400" baseline="-25000" dirty="0"/>
                  <a:t>0</a:t>
                </a:r>
                <a:r>
                  <a:rPr lang="ja-JP" altLang="en-US" sz="24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ja-JP" altLang="en-US" sz="2400" dirty="0"/>
                  <a:t>　</a:t>
                </a:r>
                <a:r>
                  <a:rPr lang="en-US" altLang="ja-JP" sz="2400" dirty="0"/>
                  <a:t>H</a:t>
                </a:r>
                <a:r>
                  <a:rPr lang="en-US" altLang="ja-JP" sz="2400" baseline="-25000" dirty="0"/>
                  <a:t>1 </a:t>
                </a:r>
                <a:r>
                  <a:rPr lang="ja-JP" altLang="en-US" sz="24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altLang="ja-JP" sz="2400" dirty="0"/>
              </a:p>
              <a:p>
                <a:r>
                  <a:rPr lang="ja-JP" altLang="en-US" sz="2400" dirty="0"/>
                  <a:t>　</a:t>
                </a:r>
                <a:endParaRPr lang="en-US" altLang="ja-JP" sz="2400" dirty="0"/>
              </a:p>
              <a:p>
                <a:r>
                  <a:rPr lang="en-US" altLang="ja-JP" sz="2400" dirty="0"/>
                  <a:t>(</a:t>
                </a:r>
                <a:r>
                  <a:rPr lang="ja-JP" altLang="en-US" sz="2400" dirty="0"/>
                  <a:t>左片側検定</a:t>
                </a:r>
                <a:r>
                  <a:rPr lang="en-US" altLang="ja-JP" sz="2400" dirty="0"/>
                  <a:t>)</a:t>
                </a:r>
              </a:p>
              <a:p>
                <a:r>
                  <a:rPr lang="en-US" altLang="ja-JP" sz="2400" dirty="0"/>
                  <a:t>H</a:t>
                </a:r>
                <a:r>
                  <a:rPr lang="en-US" altLang="ja-JP" sz="2400" baseline="-25000" dirty="0"/>
                  <a:t>0</a:t>
                </a:r>
                <a:r>
                  <a:rPr lang="ja-JP" altLang="en-US" sz="24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ja-JP" altLang="en-US" sz="2400" dirty="0"/>
                  <a:t>　</a:t>
                </a:r>
                <a:r>
                  <a:rPr lang="en-US" altLang="ja-JP" sz="2400" dirty="0"/>
                  <a:t>H</a:t>
                </a:r>
                <a:r>
                  <a:rPr lang="en-US" altLang="ja-JP" sz="2400" baseline="-25000" dirty="0"/>
                  <a:t>1 </a:t>
                </a:r>
                <a:r>
                  <a:rPr lang="ja-JP" altLang="en-US" sz="2400" dirty="0"/>
                  <a:t>：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FB1A734-2B96-A93A-EBA2-02FD20E03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01" y="2123401"/>
                <a:ext cx="4666367" cy="3046988"/>
              </a:xfrm>
              <a:prstGeom prst="rect">
                <a:avLst/>
              </a:prstGeom>
              <a:blipFill>
                <a:blip r:embed="rId2"/>
                <a:stretch>
                  <a:fillRect l="-1958" t="-1600" b="-36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EA9C9C6B-F1F1-4808-25D4-FCD033F6CA6D}"/>
                  </a:ext>
                </a:extLst>
              </p:cNvPr>
              <p:cNvSpPr txBox="1"/>
              <p:nvPr/>
            </p:nvSpPr>
            <p:spPr>
              <a:xfrm>
                <a:off x="9206294" y="1598541"/>
                <a:ext cx="202567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ja-JP" sz="2400" i="1" dirty="0"/>
                  <a:t> </a:t>
                </a:r>
                <a:r>
                  <a:rPr lang="ja-JP" altLang="en-US" sz="2400" dirty="0"/>
                  <a:t>：母平均</a:t>
                </a:r>
                <a:endParaRPr lang="en-US" altLang="ja-JP" sz="2400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EA9C9C6B-F1F1-4808-25D4-FCD033F6C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6294" y="1598541"/>
                <a:ext cx="2025674" cy="461665"/>
              </a:xfrm>
              <a:prstGeom prst="rect">
                <a:avLst/>
              </a:prstGeom>
              <a:blipFill>
                <a:blip r:embed="rId3"/>
                <a:stretch>
                  <a:fillRect l="-601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フローチャート: 代替処理 18">
                <a:extLst>
                  <a:ext uri="{FF2B5EF4-FFF2-40B4-BE49-F238E27FC236}">
                    <a16:creationId xmlns:a16="http://schemas.microsoft.com/office/drawing/2014/main" id="{43256423-CB54-1761-6E25-BC1844FB7FE0}"/>
                  </a:ext>
                </a:extLst>
              </p:cNvPr>
              <p:cNvSpPr/>
              <p:nvPr/>
            </p:nvSpPr>
            <p:spPr>
              <a:xfrm>
                <a:off x="859024" y="1393195"/>
                <a:ext cx="4955367" cy="461665"/>
              </a:xfrm>
              <a:prstGeom prst="flowChartAlternateProcess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</a:t>
                </a:r>
                <a:r>
                  <a:rPr lang="ja-JP" altLang="en-US" b="1" dirty="0"/>
                  <a:t>各</a:t>
                </a:r>
                <a:r>
                  <a:rPr lang="en-US" altLang="ja-JP" b="1" dirty="0"/>
                  <a:t>Lot</a:t>
                </a:r>
                <a:r>
                  <a:rPr lang="ja-JP" altLang="en-US" b="1" dirty="0"/>
                  <a:t>の差から</a:t>
                </a:r>
                <a:r>
                  <a:rPr kumimoji="1" lang="ja-JP" altLang="en-US" b="1" dirty="0"/>
                  <a:t>基本統計量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b="1" i="1" dirty="0"/>
                  <a:t>,S</a:t>
                </a:r>
                <a:r>
                  <a:rPr kumimoji="1" lang="en-US" altLang="ja-JP" b="1" i="1" baseline="-25000" dirty="0"/>
                  <a:t>d</a:t>
                </a:r>
                <a:r>
                  <a:rPr kumimoji="1" lang="en-US" altLang="ja-JP" b="1" dirty="0" err="1"/>
                  <a:t>,</a:t>
                </a:r>
                <a:r>
                  <a:rPr kumimoji="1" lang="en-US" altLang="ja-JP" b="1" i="1" dirty="0" err="1"/>
                  <a:t>V</a:t>
                </a:r>
                <a:r>
                  <a:rPr kumimoji="1" lang="en-US" altLang="ja-JP" b="1" i="1" baseline="-25000" dirty="0" err="1"/>
                  <a:t>d</a:t>
                </a:r>
                <a:r>
                  <a:rPr kumimoji="1" lang="en-US" altLang="ja-JP" b="1" i="1" dirty="0"/>
                  <a:t> </a:t>
                </a:r>
                <a:r>
                  <a:rPr kumimoji="1" lang="ja-JP" altLang="en-US" b="1" dirty="0"/>
                  <a:t>を求める</a:t>
                </a:r>
              </a:p>
            </p:txBody>
          </p:sp>
        </mc:Choice>
        <mc:Fallback xmlns="">
          <p:sp>
            <p:nvSpPr>
              <p:cNvPr id="19" name="フローチャート: 代替処理 18">
                <a:extLst>
                  <a:ext uri="{FF2B5EF4-FFF2-40B4-BE49-F238E27FC236}">
                    <a16:creationId xmlns:a16="http://schemas.microsoft.com/office/drawing/2014/main" id="{43256423-CB54-1761-6E25-BC1844FB7F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1393195"/>
                <a:ext cx="4955367" cy="461665"/>
              </a:xfrm>
              <a:prstGeom prst="flowChartAlternateProcess">
                <a:avLst/>
              </a:prstGeom>
              <a:blipFill>
                <a:blip r:embed="rId4"/>
                <a:stretch>
                  <a:fillRect l="-123" b="-89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フローチャート: 代替処理 19">
            <a:extLst>
              <a:ext uri="{FF2B5EF4-FFF2-40B4-BE49-F238E27FC236}">
                <a16:creationId xmlns:a16="http://schemas.microsoft.com/office/drawing/2014/main" id="{89FC75B2-4B09-D525-8851-A5D22FCB454C}"/>
              </a:ext>
            </a:extLst>
          </p:cNvPr>
          <p:cNvSpPr/>
          <p:nvPr/>
        </p:nvSpPr>
        <p:spPr>
          <a:xfrm>
            <a:off x="859025" y="2063963"/>
            <a:ext cx="4955368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21" name="フローチャート: 代替処理 20">
            <a:extLst>
              <a:ext uri="{FF2B5EF4-FFF2-40B4-BE49-F238E27FC236}">
                <a16:creationId xmlns:a16="http://schemas.microsoft.com/office/drawing/2014/main" id="{14DAAFE3-D726-7B7D-12FE-73FDD185BD6C}"/>
              </a:ext>
            </a:extLst>
          </p:cNvPr>
          <p:cNvSpPr/>
          <p:nvPr/>
        </p:nvSpPr>
        <p:spPr>
          <a:xfrm>
            <a:off x="859024" y="2734731"/>
            <a:ext cx="4955368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22" name="フローチャート: 代替処理 21">
            <a:extLst>
              <a:ext uri="{FF2B5EF4-FFF2-40B4-BE49-F238E27FC236}">
                <a16:creationId xmlns:a16="http://schemas.microsoft.com/office/drawing/2014/main" id="{C6756F3D-5C9A-3115-90FC-D81F0C2E4F2D}"/>
              </a:ext>
            </a:extLst>
          </p:cNvPr>
          <p:cNvSpPr/>
          <p:nvPr/>
        </p:nvSpPr>
        <p:spPr>
          <a:xfrm>
            <a:off x="859024" y="3430772"/>
            <a:ext cx="4955368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p:sp>
        <p:nvSpPr>
          <p:cNvPr id="23" name="フローチャート: 代替処理 22">
            <a:extLst>
              <a:ext uri="{FF2B5EF4-FFF2-40B4-BE49-F238E27FC236}">
                <a16:creationId xmlns:a16="http://schemas.microsoft.com/office/drawing/2014/main" id="{13C74264-5B96-4B36-BB8C-96E967C2ED58}"/>
              </a:ext>
            </a:extLst>
          </p:cNvPr>
          <p:cNvSpPr/>
          <p:nvPr/>
        </p:nvSpPr>
        <p:spPr>
          <a:xfrm>
            <a:off x="859024" y="4076267"/>
            <a:ext cx="4955368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⑤検定統計量</a:t>
            </a:r>
            <a:r>
              <a:rPr lang="en-US" altLang="ja-JP" b="1" i="1" dirty="0"/>
              <a:t>t</a:t>
            </a:r>
            <a:r>
              <a:rPr lang="en-US" altLang="ja-JP" b="1" i="1" baseline="-25000" dirty="0"/>
              <a:t>0</a:t>
            </a:r>
            <a:r>
              <a:rPr lang="ja-JP" altLang="en-US" b="1" dirty="0"/>
              <a:t>を求め、判定する</a:t>
            </a:r>
            <a:endParaRPr kumimoji="1" lang="ja-JP" altLang="en-US" b="1" dirty="0"/>
          </a:p>
        </p:txBody>
      </p:sp>
      <p:sp>
        <p:nvSpPr>
          <p:cNvPr id="24" name="フローチャート: 代替処理 23">
            <a:extLst>
              <a:ext uri="{FF2B5EF4-FFF2-40B4-BE49-F238E27FC236}">
                <a16:creationId xmlns:a16="http://schemas.microsoft.com/office/drawing/2014/main" id="{844C611B-EE1F-DF0C-C05A-1D3ABA7C43B1}"/>
              </a:ext>
            </a:extLst>
          </p:cNvPr>
          <p:cNvSpPr/>
          <p:nvPr/>
        </p:nvSpPr>
        <p:spPr>
          <a:xfrm>
            <a:off x="859024" y="4772308"/>
            <a:ext cx="4955368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25" name="フローチャート: 代替処理 24">
            <a:extLst>
              <a:ext uri="{FF2B5EF4-FFF2-40B4-BE49-F238E27FC236}">
                <a16:creationId xmlns:a16="http://schemas.microsoft.com/office/drawing/2014/main" id="{91131BDC-7DD9-55AE-7C6F-F014656C69C4}"/>
              </a:ext>
            </a:extLst>
          </p:cNvPr>
          <p:cNvSpPr/>
          <p:nvPr/>
        </p:nvSpPr>
        <p:spPr>
          <a:xfrm>
            <a:off x="859024" y="5464805"/>
            <a:ext cx="4955368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D993890-7FB2-2565-805C-ABC580653EC2}"/>
              </a:ext>
            </a:extLst>
          </p:cNvPr>
          <p:cNvSpPr txBox="1"/>
          <p:nvPr/>
        </p:nvSpPr>
        <p:spPr>
          <a:xfrm>
            <a:off x="859024" y="491594"/>
            <a:ext cx="7509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二標本 母平均の差 </a:t>
            </a:r>
            <a:r>
              <a:rPr lang="ja-JP" altLang="en-US" sz="2400" b="1" dirty="0">
                <a:solidFill>
                  <a:srgbClr val="0070C0"/>
                </a:solidFill>
              </a:rPr>
              <a:t>データに対応がある</a:t>
            </a:r>
            <a:r>
              <a:rPr lang="ja-JP" altLang="en-US" sz="2400" b="1" dirty="0"/>
              <a:t>場合の</a:t>
            </a:r>
            <a:endParaRPr lang="en-US" altLang="ja-JP" sz="2400" b="1" dirty="0"/>
          </a:p>
          <a:p>
            <a:r>
              <a:rPr kumimoji="1" lang="ja-JP" altLang="en-US" sz="2400" b="1" dirty="0"/>
              <a:t>検定と推定</a:t>
            </a:r>
            <a:r>
              <a:rPr kumimoji="1" lang="en-US" altLang="ja-JP" sz="2400" b="1" dirty="0"/>
              <a:t>(</a:t>
            </a:r>
            <a:r>
              <a:rPr kumimoji="1" lang="en-US" altLang="ja-JP" sz="2400" b="1" i="1" dirty="0">
                <a:solidFill>
                  <a:srgbClr val="FF0000"/>
                </a:solidFill>
              </a:rPr>
              <a:t>t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 </a:t>
            </a:r>
            <a:r>
              <a:rPr kumimoji="1" lang="ja-JP" altLang="en-US" sz="2400" b="1" dirty="0"/>
              <a:t>検定</a:t>
            </a:r>
            <a:r>
              <a:rPr lang="en-US" altLang="ja-JP" sz="2400" b="1" dirty="0">
                <a:solidFill>
                  <a:schemeClr val="tx1"/>
                </a:solidFill>
              </a:rPr>
              <a:t>)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966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フローチャート: 代替処理 18">
                <a:extLst>
                  <a:ext uri="{FF2B5EF4-FFF2-40B4-BE49-F238E27FC236}">
                    <a16:creationId xmlns:a16="http://schemas.microsoft.com/office/drawing/2014/main" id="{43256423-CB54-1761-6E25-BC1844FB7FE0}"/>
                  </a:ext>
                </a:extLst>
              </p:cNvPr>
              <p:cNvSpPr/>
              <p:nvPr/>
            </p:nvSpPr>
            <p:spPr>
              <a:xfrm>
                <a:off x="859024" y="1393195"/>
                <a:ext cx="4955367" cy="461665"/>
              </a:xfrm>
              <a:prstGeom prst="flowChartAlternateProcess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</a:t>
                </a:r>
                <a:r>
                  <a:rPr lang="ja-JP" altLang="en-US" b="1" dirty="0"/>
                  <a:t>各</a:t>
                </a:r>
                <a:r>
                  <a:rPr lang="en-US" altLang="ja-JP" b="1" dirty="0"/>
                  <a:t>Lot</a:t>
                </a:r>
                <a:r>
                  <a:rPr lang="ja-JP" altLang="en-US" b="1" dirty="0"/>
                  <a:t>の差から</a:t>
                </a:r>
                <a:r>
                  <a:rPr kumimoji="1" lang="ja-JP" altLang="en-US" b="1" dirty="0"/>
                  <a:t>基本統計量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b="1" i="1" dirty="0"/>
                  <a:t>,S</a:t>
                </a:r>
                <a:r>
                  <a:rPr kumimoji="1" lang="en-US" altLang="ja-JP" b="1" i="1" baseline="-25000" dirty="0"/>
                  <a:t>d</a:t>
                </a:r>
                <a:r>
                  <a:rPr kumimoji="1" lang="en-US" altLang="ja-JP" b="1" dirty="0" err="1"/>
                  <a:t>,</a:t>
                </a:r>
                <a:r>
                  <a:rPr kumimoji="1" lang="en-US" altLang="ja-JP" b="1" i="1" dirty="0" err="1"/>
                  <a:t>V</a:t>
                </a:r>
                <a:r>
                  <a:rPr kumimoji="1" lang="en-US" altLang="ja-JP" b="1" i="1" baseline="-25000" dirty="0" err="1"/>
                  <a:t>d</a:t>
                </a:r>
                <a:r>
                  <a:rPr kumimoji="1" lang="en-US" altLang="ja-JP" b="1" i="1" dirty="0"/>
                  <a:t> </a:t>
                </a:r>
                <a:r>
                  <a:rPr kumimoji="1" lang="ja-JP" altLang="en-US" b="1" dirty="0"/>
                  <a:t>を求める</a:t>
                </a:r>
              </a:p>
            </p:txBody>
          </p:sp>
        </mc:Choice>
        <mc:Fallback xmlns="">
          <p:sp>
            <p:nvSpPr>
              <p:cNvPr id="19" name="フローチャート: 代替処理 18">
                <a:extLst>
                  <a:ext uri="{FF2B5EF4-FFF2-40B4-BE49-F238E27FC236}">
                    <a16:creationId xmlns:a16="http://schemas.microsoft.com/office/drawing/2014/main" id="{43256423-CB54-1761-6E25-BC1844FB7F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1393195"/>
                <a:ext cx="4955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l="-123" b="-89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フローチャート: 代替処理 19">
            <a:extLst>
              <a:ext uri="{FF2B5EF4-FFF2-40B4-BE49-F238E27FC236}">
                <a16:creationId xmlns:a16="http://schemas.microsoft.com/office/drawing/2014/main" id="{89FC75B2-4B09-D525-8851-A5D22FCB454C}"/>
              </a:ext>
            </a:extLst>
          </p:cNvPr>
          <p:cNvSpPr/>
          <p:nvPr/>
        </p:nvSpPr>
        <p:spPr>
          <a:xfrm>
            <a:off x="859025" y="2063963"/>
            <a:ext cx="4955368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21" name="フローチャート: 代替処理 20">
            <a:extLst>
              <a:ext uri="{FF2B5EF4-FFF2-40B4-BE49-F238E27FC236}">
                <a16:creationId xmlns:a16="http://schemas.microsoft.com/office/drawing/2014/main" id="{14DAAFE3-D726-7B7D-12FE-73FDD185BD6C}"/>
              </a:ext>
            </a:extLst>
          </p:cNvPr>
          <p:cNvSpPr/>
          <p:nvPr/>
        </p:nvSpPr>
        <p:spPr>
          <a:xfrm>
            <a:off x="859024" y="2734731"/>
            <a:ext cx="4955368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22" name="フローチャート: 代替処理 21">
            <a:extLst>
              <a:ext uri="{FF2B5EF4-FFF2-40B4-BE49-F238E27FC236}">
                <a16:creationId xmlns:a16="http://schemas.microsoft.com/office/drawing/2014/main" id="{C6756F3D-5C9A-3115-90FC-D81F0C2E4F2D}"/>
              </a:ext>
            </a:extLst>
          </p:cNvPr>
          <p:cNvSpPr/>
          <p:nvPr/>
        </p:nvSpPr>
        <p:spPr>
          <a:xfrm>
            <a:off x="859024" y="3430772"/>
            <a:ext cx="4955368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p:sp>
        <p:nvSpPr>
          <p:cNvPr id="23" name="フローチャート: 代替処理 22">
            <a:extLst>
              <a:ext uri="{FF2B5EF4-FFF2-40B4-BE49-F238E27FC236}">
                <a16:creationId xmlns:a16="http://schemas.microsoft.com/office/drawing/2014/main" id="{13C74264-5B96-4B36-BB8C-96E967C2ED58}"/>
              </a:ext>
            </a:extLst>
          </p:cNvPr>
          <p:cNvSpPr/>
          <p:nvPr/>
        </p:nvSpPr>
        <p:spPr>
          <a:xfrm>
            <a:off x="859024" y="4076267"/>
            <a:ext cx="4955368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⑤検定統計量</a:t>
            </a:r>
            <a:r>
              <a:rPr lang="en-US" altLang="ja-JP" b="1" i="1" dirty="0"/>
              <a:t>t</a:t>
            </a:r>
            <a:r>
              <a:rPr lang="en-US" altLang="ja-JP" b="1" i="1" baseline="-25000" dirty="0"/>
              <a:t>0</a:t>
            </a:r>
            <a:r>
              <a:rPr lang="ja-JP" altLang="en-US" b="1" dirty="0"/>
              <a:t>を求め、判定する</a:t>
            </a:r>
            <a:endParaRPr kumimoji="1" lang="ja-JP" altLang="en-US" b="1" dirty="0"/>
          </a:p>
        </p:txBody>
      </p:sp>
      <p:sp>
        <p:nvSpPr>
          <p:cNvPr id="24" name="フローチャート: 代替処理 23">
            <a:extLst>
              <a:ext uri="{FF2B5EF4-FFF2-40B4-BE49-F238E27FC236}">
                <a16:creationId xmlns:a16="http://schemas.microsoft.com/office/drawing/2014/main" id="{844C611B-EE1F-DF0C-C05A-1D3ABA7C43B1}"/>
              </a:ext>
            </a:extLst>
          </p:cNvPr>
          <p:cNvSpPr/>
          <p:nvPr/>
        </p:nvSpPr>
        <p:spPr>
          <a:xfrm>
            <a:off x="859024" y="4772308"/>
            <a:ext cx="4955368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25" name="フローチャート: 代替処理 24">
            <a:extLst>
              <a:ext uri="{FF2B5EF4-FFF2-40B4-BE49-F238E27FC236}">
                <a16:creationId xmlns:a16="http://schemas.microsoft.com/office/drawing/2014/main" id="{91131BDC-7DD9-55AE-7C6F-F014656C69C4}"/>
              </a:ext>
            </a:extLst>
          </p:cNvPr>
          <p:cNvSpPr/>
          <p:nvPr/>
        </p:nvSpPr>
        <p:spPr>
          <a:xfrm>
            <a:off x="859024" y="5464805"/>
            <a:ext cx="4955368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9FCED4B-23E3-4C94-83F2-7C0146438449}"/>
                  </a:ext>
                </a:extLst>
              </p:cNvPr>
              <p:cNvSpPr txBox="1"/>
              <p:nvPr/>
            </p:nvSpPr>
            <p:spPr>
              <a:xfrm>
                <a:off x="6664991" y="2155099"/>
                <a:ext cx="4666367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400" dirty="0"/>
                  <a:t>(</a:t>
                </a:r>
                <a:r>
                  <a:rPr lang="ja-JP" altLang="en-US" sz="2400" dirty="0"/>
                  <a:t>両側検定</a:t>
                </a:r>
                <a:r>
                  <a:rPr lang="en-US" altLang="ja-JP" sz="2400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ja-JP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altLang="ja-JP" sz="2400" i="1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(</a:t>
                </a:r>
                <a:r>
                  <a:rPr lang="ja-JP" altLang="en-US" sz="2400" dirty="0"/>
                  <a:t>右片側検定</a:t>
                </a:r>
                <a:r>
                  <a:rPr lang="en-US" altLang="ja-JP" sz="2400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：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</m:t>
                          </m:r>
                          <m:r>
                            <a:rPr lang="ja-JP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(</a:t>
                </a:r>
                <a:r>
                  <a:rPr lang="ja-JP" altLang="en-US" sz="2400" dirty="0"/>
                  <a:t>左片側検定</a:t>
                </a:r>
                <a:r>
                  <a:rPr lang="en-US" altLang="ja-JP" sz="2400" dirty="0"/>
                  <a:t>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：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</m:t>
                          </m:r>
                          <m:r>
                            <a:rPr lang="ja-JP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9FCED4B-23E3-4C94-83F2-7C0146438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991" y="2155099"/>
                <a:ext cx="4666367" cy="3046988"/>
              </a:xfrm>
              <a:prstGeom prst="rect">
                <a:avLst/>
              </a:prstGeom>
              <a:blipFill>
                <a:blip r:embed="rId3"/>
                <a:stretch>
                  <a:fillRect l="-1958" t="-1603" b="-16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30A624-E464-1AE3-0206-329784C8B78C}"/>
              </a:ext>
            </a:extLst>
          </p:cNvPr>
          <p:cNvSpPr txBox="1"/>
          <p:nvPr/>
        </p:nvSpPr>
        <p:spPr>
          <a:xfrm>
            <a:off x="7090096" y="5358482"/>
            <a:ext cx="35161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</a:rPr>
              <a:t>※</a:t>
            </a:r>
            <a:r>
              <a:rPr lang="ja-JP" altLang="en-US" sz="2400" b="1" dirty="0">
                <a:solidFill>
                  <a:srgbClr val="FF0000"/>
                </a:solidFill>
              </a:rPr>
              <a:t>一標本の</a:t>
            </a:r>
            <a:r>
              <a:rPr lang="en-US" altLang="ja-JP" sz="2400" b="1" dirty="0">
                <a:solidFill>
                  <a:srgbClr val="FF0000"/>
                </a:solidFill>
              </a:rPr>
              <a:t>t</a:t>
            </a:r>
            <a:r>
              <a:rPr lang="ja-JP" altLang="en-US" sz="2400" b="1" dirty="0">
                <a:solidFill>
                  <a:srgbClr val="FF0000"/>
                </a:solidFill>
              </a:rPr>
              <a:t>分布と同じ</a:t>
            </a:r>
            <a:endParaRPr lang="en-US" altLang="ja-JP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4897587-1CF9-9C9D-9FAF-A3BCF4E8B079}"/>
                  </a:ext>
                </a:extLst>
              </p:cNvPr>
              <p:cNvSpPr txBox="1"/>
              <p:nvPr/>
            </p:nvSpPr>
            <p:spPr>
              <a:xfrm>
                <a:off x="8848190" y="1037853"/>
                <a:ext cx="261399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ja-JP" altLang="en-US" sz="2400" dirty="0"/>
                  <a:t>：自由度</a:t>
                </a:r>
                <a:r>
                  <a:rPr lang="en-US" altLang="ja-JP" sz="2400" dirty="0"/>
                  <a:t>(n-1)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4897587-1CF9-9C9D-9FAF-A3BCF4E8B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190" y="1037853"/>
                <a:ext cx="2613992" cy="461665"/>
              </a:xfrm>
              <a:prstGeom prst="rect">
                <a:avLst/>
              </a:prstGeom>
              <a:blipFill>
                <a:blip r:embed="rId4"/>
                <a:stretch>
                  <a:fillRect l="-1865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FAF4F92-0886-FEF2-DABF-D8C6462DF9C4}"/>
              </a:ext>
            </a:extLst>
          </p:cNvPr>
          <p:cNvSpPr txBox="1"/>
          <p:nvPr/>
        </p:nvSpPr>
        <p:spPr>
          <a:xfrm>
            <a:off x="6209839" y="1582197"/>
            <a:ext cx="32327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/>
              <a:t>t </a:t>
            </a:r>
            <a:r>
              <a:rPr lang="ja-JP" altLang="en-US" sz="2400" b="1" dirty="0"/>
              <a:t>表を用いる</a:t>
            </a:r>
            <a:endParaRPr lang="en-US" altLang="ja-JP" sz="24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A5FD39B-DC0E-197C-16C1-48964BC4F9A8}"/>
              </a:ext>
            </a:extLst>
          </p:cNvPr>
          <p:cNvSpPr txBox="1"/>
          <p:nvPr/>
        </p:nvSpPr>
        <p:spPr>
          <a:xfrm>
            <a:off x="859024" y="491594"/>
            <a:ext cx="7509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二標本 母平均の差 </a:t>
            </a:r>
            <a:r>
              <a:rPr lang="ja-JP" altLang="en-US" sz="2400" b="1" dirty="0">
                <a:solidFill>
                  <a:srgbClr val="0070C0"/>
                </a:solidFill>
              </a:rPr>
              <a:t>データに対応がある</a:t>
            </a:r>
            <a:r>
              <a:rPr lang="ja-JP" altLang="en-US" sz="2400" b="1" dirty="0"/>
              <a:t>場合の</a:t>
            </a:r>
            <a:endParaRPr lang="en-US" altLang="ja-JP" sz="2400" b="1" dirty="0"/>
          </a:p>
          <a:p>
            <a:r>
              <a:rPr kumimoji="1" lang="ja-JP" altLang="en-US" sz="2400" b="1" dirty="0"/>
              <a:t>検定と推定</a:t>
            </a:r>
            <a:r>
              <a:rPr kumimoji="1" lang="en-US" altLang="ja-JP" sz="2400" b="1" dirty="0"/>
              <a:t>(</a:t>
            </a:r>
            <a:r>
              <a:rPr kumimoji="1" lang="en-US" altLang="ja-JP" sz="2400" b="1" i="1" dirty="0">
                <a:solidFill>
                  <a:srgbClr val="FF0000"/>
                </a:solidFill>
              </a:rPr>
              <a:t>t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 </a:t>
            </a:r>
            <a:r>
              <a:rPr kumimoji="1" lang="ja-JP" altLang="en-US" sz="2400" b="1" dirty="0"/>
              <a:t>検定</a:t>
            </a:r>
            <a:r>
              <a:rPr lang="en-US" altLang="ja-JP" sz="2400" b="1" dirty="0">
                <a:solidFill>
                  <a:schemeClr val="tx1"/>
                </a:solidFill>
              </a:rPr>
              <a:t>)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3069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フローチャート: 代替処理 18">
                <a:extLst>
                  <a:ext uri="{FF2B5EF4-FFF2-40B4-BE49-F238E27FC236}">
                    <a16:creationId xmlns:a16="http://schemas.microsoft.com/office/drawing/2014/main" id="{43256423-CB54-1761-6E25-BC1844FB7FE0}"/>
                  </a:ext>
                </a:extLst>
              </p:cNvPr>
              <p:cNvSpPr/>
              <p:nvPr/>
            </p:nvSpPr>
            <p:spPr>
              <a:xfrm>
                <a:off x="859024" y="1393195"/>
                <a:ext cx="4955367" cy="461665"/>
              </a:xfrm>
              <a:prstGeom prst="flowChartAlternateProcess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</a:t>
                </a:r>
                <a:r>
                  <a:rPr lang="ja-JP" altLang="en-US" b="1" dirty="0"/>
                  <a:t>各</a:t>
                </a:r>
                <a:r>
                  <a:rPr lang="en-US" altLang="ja-JP" b="1" dirty="0"/>
                  <a:t>Lot</a:t>
                </a:r>
                <a:r>
                  <a:rPr lang="ja-JP" altLang="en-US" b="1" dirty="0"/>
                  <a:t>の差から</a:t>
                </a:r>
                <a:r>
                  <a:rPr kumimoji="1" lang="ja-JP" altLang="en-US" b="1" dirty="0"/>
                  <a:t>基本統計量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b="1" i="1" dirty="0"/>
                  <a:t>,S</a:t>
                </a:r>
                <a:r>
                  <a:rPr kumimoji="1" lang="en-US" altLang="ja-JP" b="1" i="1" baseline="-25000" dirty="0"/>
                  <a:t>d</a:t>
                </a:r>
                <a:r>
                  <a:rPr kumimoji="1" lang="en-US" altLang="ja-JP" b="1" dirty="0" err="1"/>
                  <a:t>,</a:t>
                </a:r>
                <a:r>
                  <a:rPr kumimoji="1" lang="en-US" altLang="ja-JP" b="1" i="1" dirty="0" err="1"/>
                  <a:t>V</a:t>
                </a:r>
                <a:r>
                  <a:rPr kumimoji="1" lang="en-US" altLang="ja-JP" b="1" i="1" baseline="-25000" dirty="0" err="1"/>
                  <a:t>d</a:t>
                </a:r>
                <a:r>
                  <a:rPr kumimoji="1" lang="en-US" altLang="ja-JP" b="1" i="1" dirty="0"/>
                  <a:t> </a:t>
                </a:r>
                <a:r>
                  <a:rPr kumimoji="1" lang="ja-JP" altLang="en-US" b="1" dirty="0"/>
                  <a:t>を求める</a:t>
                </a:r>
              </a:p>
            </p:txBody>
          </p:sp>
        </mc:Choice>
        <mc:Fallback xmlns="">
          <p:sp>
            <p:nvSpPr>
              <p:cNvPr id="19" name="フローチャート: 代替処理 18">
                <a:extLst>
                  <a:ext uri="{FF2B5EF4-FFF2-40B4-BE49-F238E27FC236}">
                    <a16:creationId xmlns:a16="http://schemas.microsoft.com/office/drawing/2014/main" id="{43256423-CB54-1761-6E25-BC1844FB7F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1393195"/>
                <a:ext cx="4955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l="-123" b="-89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フローチャート: 代替処理 19">
            <a:extLst>
              <a:ext uri="{FF2B5EF4-FFF2-40B4-BE49-F238E27FC236}">
                <a16:creationId xmlns:a16="http://schemas.microsoft.com/office/drawing/2014/main" id="{89FC75B2-4B09-D525-8851-A5D22FCB454C}"/>
              </a:ext>
            </a:extLst>
          </p:cNvPr>
          <p:cNvSpPr/>
          <p:nvPr/>
        </p:nvSpPr>
        <p:spPr>
          <a:xfrm>
            <a:off x="859025" y="2063963"/>
            <a:ext cx="4955368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21" name="フローチャート: 代替処理 20">
            <a:extLst>
              <a:ext uri="{FF2B5EF4-FFF2-40B4-BE49-F238E27FC236}">
                <a16:creationId xmlns:a16="http://schemas.microsoft.com/office/drawing/2014/main" id="{14DAAFE3-D726-7B7D-12FE-73FDD185BD6C}"/>
              </a:ext>
            </a:extLst>
          </p:cNvPr>
          <p:cNvSpPr/>
          <p:nvPr/>
        </p:nvSpPr>
        <p:spPr>
          <a:xfrm>
            <a:off x="859024" y="2734731"/>
            <a:ext cx="4955368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22" name="フローチャート: 代替処理 21">
            <a:extLst>
              <a:ext uri="{FF2B5EF4-FFF2-40B4-BE49-F238E27FC236}">
                <a16:creationId xmlns:a16="http://schemas.microsoft.com/office/drawing/2014/main" id="{C6756F3D-5C9A-3115-90FC-D81F0C2E4F2D}"/>
              </a:ext>
            </a:extLst>
          </p:cNvPr>
          <p:cNvSpPr/>
          <p:nvPr/>
        </p:nvSpPr>
        <p:spPr>
          <a:xfrm>
            <a:off x="859024" y="3430772"/>
            <a:ext cx="4955368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p:sp>
        <p:nvSpPr>
          <p:cNvPr id="23" name="フローチャート: 代替処理 22">
            <a:extLst>
              <a:ext uri="{FF2B5EF4-FFF2-40B4-BE49-F238E27FC236}">
                <a16:creationId xmlns:a16="http://schemas.microsoft.com/office/drawing/2014/main" id="{13C74264-5B96-4B36-BB8C-96E967C2ED58}"/>
              </a:ext>
            </a:extLst>
          </p:cNvPr>
          <p:cNvSpPr/>
          <p:nvPr/>
        </p:nvSpPr>
        <p:spPr>
          <a:xfrm>
            <a:off x="859024" y="4076267"/>
            <a:ext cx="4955368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⑤検定統計量</a:t>
            </a:r>
            <a:r>
              <a:rPr lang="en-US" altLang="ja-JP" b="1" i="1" dirty="0"/>
              <a:t>t</a:t>
            </a:r>
            <a:r>
              <a:rPr lang="en-US" altLang="ja-JP" b="1" i="1" baseline="-25000" dirty="0"/>
              <a:t>0</a:t>
            </a:r>
            <a:r>
              <a:rPr lang="ja-JP" altLang="en-US" b="1" dirty="0"/>
              <a:t>を求め、判定する</a:t>
            </a:r>
            <a:endParaRPr kumimoji="1" lang="ja-JP" altLang="en-US" b="1" dirty="0"/>
          </a:p>
        </p:txBody>
      </p:sp>
      <p:sp>
        <p:nvSpPr>
          <p:cNvPr id="24" name="フローチャート: 代替処理 23">
            <a:extLst>
              <a:ext uri="{FF2B5EF4-FFF2-40B4-BE49-F238E27FC236}">
                <a16:creationId xmlns:a16="http://schemas.microsoft.com/office/drawing/2014/main" id="{844C611B-EE1F-DF0C-C05A-1D3ABA7C43B1}"/>
              </a:ext>
            </a:extLst>
          </p:cNvPr>
          <p:cNvSpPr/>
          <p:nvPr/>
        </p:nvSpPr>
        <p:spPr>
          <a:xfrm>
            <a:off x="859024" y="4772308"/>
            <a:ext cx="4955368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25" name="フローチャート: 代替処理 24">
            <a:extLst>
              <a:ext uri="{FF2B5EF4-FFF2-40B4-BE49-F238E27FC236}">
                <a16:creationId xmlns:a16="http://schemas.microsoft.com/office/drawing/2014/main" id="{91131BDC-7DD9-55AE-7C6F-F014656C69C4}"/>
              </a:ext>
            </a:extLst>
          </p:cNvPr>
          <p:cNvSpPr/>
          <p:nvPr/>
        </p:nvSpPr>
        <p:spPr>
          <a:xfrm>
            <a:off x="859024" y="5464805"/>
            <a:ext cx="4955368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03CBD3F-F7C5-7671-9FEF-55C2044FA991}"/>
                  </a:ext>
                </a:extLst>
              </p:cNvPr>
              <p:cNvSpPr txBox="1"/>
              <p:nvPr/>
            </p:nvSpPr>
            <p:spPr>
              <a:xfrm>
                <a:off x="6538996" y="1530960"/>
                <a:ext cx="4257262" cy="17380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altLang="ja-JP" sz="32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03CBD3F-F7C5-7671-9FEF-55C2044FA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996" y="1530960"/>
                <a:ext cx="4257262" cy="17380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C81A2F4-60D6-F8AC-E4B4-76CF4F5C7D2F}"/>
              </a:ext>
            </a:extLst>
          </p:cNvPr>
          <p:cNvSpPr txBox="1"/>
          <p:nvPr/>
        </p:nvSpPr>
        <p:spPr>
          <a:xfrm>
            <a:off x="6096000" y="3568436"/>
            <a:ext cx="55195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/>
              <a:t>検定統計量</a:t>
            </a:r>
            <a:r>
              <a:rPr lang="en-US" altLang="ja-JP" sz="2000" i="1" dirty="0"/>
              <a:t>t</a:t>
            </a:r>
            <a:r>
              <a:rPr lang="en-US" altLang="ja-JP" sz="2000" i="1" baseline="-25000" dirty="0"/>
              <a:t>0</a:t>
            </a:r>
            <a:r>
              <a:rPr lang="ja-JP" altLang="en-US" sz="2000" i="1" baseline="-25000" dirty="0"/>
              <a:t> </a:t>
            </a:r>
            <a:r>
              <a:rPr lang="ja-JP" altLang="en-US" sz="2000" dirty="0"/>
              <a:t>の値が、手順④で定めた</a:t>
            </a:r>
            <a:r>
              <a:rPr lang="ja-JP" altLang="en-US" sz="2000" b="1" dirty="0"/>
              <a:t>棄却域に入れば「優位である」</a:t>
            </a:r>
            <a:r>
              <a:rPr lang="ja-JP" altLang="en-US" sz="2000" dirty="0"/>
              <a:t>と判定し、帰無仮説</a:t>
            </a:r>
            <a:r>
              <a:rPr lang="en-US" altLang="ja-JP" sz="2000" dirty="0"/>
              <a:t>H</a:t>
            </a:r>
            <a:r>
              <a:rPr lang="en-US" altLang="ja-JP" sz="2000" baseline="-25000" dirty="0"/>
              <a:t>0 </a:t>
            </a:r>
            <a:r>
              <a:rPr lang="ja-JP" altLang="en-US" sz="2000" dirty="0"/>
              <a:t>を</a:t>
            </a:r>
            <a:r>
              <a:rPr lang="ja-JP" altLang="en-US" sz="2000" b="1" dirty="0"/>
              <a:t>棄却</a:t>
            </a:r>
            <a:r>
              <a:rPr lang="ja-JP" altLang="en-US" sz="2000" dirty="0"/>
              <a:t>し、対立仮説</a:t>
            </a:r>
            <a:r>
              <a:rPr lang="en-US" altLang="ja-JP" sz="2000" dirty="0"/>
              <a:t>H</a:t>
            </a:r>
            <a:r>
              <a:rPr lang="en-US" altLang="ja-JP" sz="2000" baseline="-25000" dirty="0"/>
              <a:t>1</a:t>
            </a:r>
            <a:r>
              <a:rPr lang="en-US" altLang="ja-JP" sz="2000" i="1" baseline="-25000" dirty="0"/>
              <a:t> </a:t>
            </a:r>
            <a:r>
              <a:rPr lang="ja-JP" altLang="en-US" sz="2000" dirty="0"/>
              <a:t>を</a:t>
            </a:r>
            <a:r>
              <a:rPr lang="ja-JP" altLang="en-US" sz="2000" b="1" dirty="0"/>
              <a:t>支持</a:t>
            </a:r>
            <a:r>
              <a:rPr lang="ja-JP" altLang="en-US" sz="2000" dirty="0"/>
              <a:t>する。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b="1" dirty="0"/>
              <a:t>棄却域に入らなければ「優位ではない」</a:t>
            </a:r>
            <a:r>
              <a:rPr lang="ja-JP" altLang="en-US" sz="2000" dirty="0"/>
              <a:t>と判定し、帰無仮説</a:t>
            </a:r>
            <a:r>
              <a:rPr lang="en-US" altLang="ja-JP" sz="2000" dirty="0"/>
              <a:t>H</a:t>
            </a:r>
            <a:r>
              <a:rPr lang="en-US" altLang="ja-JP" sz="2000" baseline="-25000" dirty="0"/>
              <a:t>0 </a:t>
            </a:r>
            <a:r>
              <a:rPr lang="ja-JP" altLang="en-US" sz="2000" dirty="0"/>
              <a:t>を</a:t>
            </a:r>
            <a:r>
              <a:rPr lang="ja-JP" altLang="en-US" sz="2000" b="1" dirty="0"/>
              <a:t>棄却できない</a:t>
            </a:r>
            <a:r>
              <a:rPr lang="ja-JP" altLang="en-US" sz="2000" dirty="0"/>
              <a:t>。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380D3E6-5488-CBAA-1BC8-21F07C75DFB6}"/>
              </a:ext>
            </a:extLst>
          </p:cNvPr>
          <p:cNvSpPr txBox="1"/>
          <p:nvPr/>
        </p:nvSpPr>
        <p:spPr>
          <a:xfrm>
            <a:off x="859024" y="491594"/>
            <a:ext cx="7509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二標本 母平均の差 </a:t>
            </a:r>
            <a:r>
              <a:rPr lang="ja-JP" altLang="en-US" sz="2400" b="1" dirty="0">
                <a:solidFill>
                  <a:srgbClr val="0070C0"/>
                </a:solidFill>
              </a:rPr>
              <a:t>データに対応がある</a:t>
            </a:r>
            <a:r>
              <a:rPr lang="ja-JP" altLang="en-US" sz="2400" b="1" dirty="0"/>
              <a:t>場合の</a:t>
            </a:r>
            <a:endParaRPr lang="en-US" altLang="ja-JP" sz="2400" b="1" dirty="0"/>
          </a:p>
          <a:p>
            <a:r>
              <a:rPr kumimoji="1" lang="ja-JP" altLang="en-US" sz="2400" b="1" dirty="0"/>
              <a:t>検定と推定</a:t>
            </a:r>
            <a:r>
              <a:rPr kumimoji="1" lang="en-US" altLang="ja-JP" sz="2400" b="1" dirty="0"/>
              <a:t>(</a:t>
            </a:r>
            <a:r>
              <a:rPr kumimoji="1" lang="en-US" altLang="ja-JP" sz="2400" b="1" i="1" dirty="0">
                <a:solidFill>
                  <a:srgbClr val="FF0000"/>
                </a:solidFill>
              </a:rPr>
              <a:t>t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 </a:t>
            </a:r>
            <a:r>
              <a:rPr kumimoji="1" lang="ja-JP" altLang="en-US" sz="2400" b="1" dirty="0"/>
              <a:t>検定</a:t>
            </a:r>
            <a:r>
              <a:rPr lang="en-US" altLang="ja-JP" sz="2400" b="1" dirty="0">
                <a:solidFill>
                  <a:schemeClr val="tx1"/>
                </a:solidFill>
              </a:rPr>
              <a:t>)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9224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フローチャート: 代替処理 18">
                <a:extLst>
                  <a:ext uri="{FF2B5EF4-FFF2-40B4-BE49-F238E27FC236}">
                    <a16:creationId xmlns:a16="http://schemas.microsoft.com/office/drawing/2014/main" id="{43256423-CB54-1761-6E25-BC1844FB7FE0}"/>
                  </a:ext>
                </a:extLst>
              </p:cNvPr>
              <p:cNvSpPr/>
              <p:nvPr/>
            </p:nvSpPr>
            <p:spPr>
              <a:xfrm>
                <a:off x="859024" y="1393195"/>
                <a:ext cx="4955367" cy="461665"/>
              </a:xfrm>
              <a:prstGeom prst="flowChartAlternateProcess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</a:t>
                </a:r>
                <a:r>
                  <a:rPr lang="ja-JP" altLang="en-US" b="1" dirty="0"/>
                  <a:t>各</a:t>
                </a:r>
                <a:r>
                  <a:rPr lang="en-US" altLang="ja-JP" b="1" dirty="0"/>
                  <a:t>Lot</a:t>
                </a:r>
                <a:r>
                  <a:rPr lang="ja-JP" altLang="en-US" b="1" dirty="0"/>
                  <a:t>の差から</a:t>
                </a:r>
                <a:r>
                  <a:rPr kumimoji="1" lang="ja-JP" altLang="en-US" b="1" dirty="0"/>
                  <a:t>基本統計量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b="1" i="1" dirty="0"/>
                  <a:t>,S</a:t>
                </a:r>
                <a:r>
                  <a:rPr kumimoji="1" lang="en-US" altLang="ja-JP" b="1" i="1" baseline="-25000" dirty="0"/>
                  <a:t>d</a:t>
                </a:r>
                <a:r>
                  <a:rPr kumimoji="1" lang="en-US" altLang="ja-JP" b="1" dirty="0" err="1"/>
                  <a:t>,</a:t>
                </a:r>
                <a:r>
                  <a:rPr kumimoji="1" lang="en-US" altLang="ja-JP" b="1" i="1" dirty="0" err="1"/>
                  <a:t>V</a:t>
                </a:r>
                <a:r>
                  <a:rPr kumimoji="1" lang="en-US" altLang="ja-JP" b="1" i="1" baseline="-25000" dirty="0" err="1"/>
                  <a:t>d</a:t>
                </a:r>
                <a:r>
                  <a:rPr kumimoji="1" lang="en-US" altLang="ja-JP" b="1" i="1" dirty="0"/>
                  <a:t> </a:t>
                </a:r>
                <a:r>
                  <a:rPr kumimoji="1" lang="ja-JP" altLang="en-US" b="1" dirty="0"/>
                  <a:t>を求める</a:t>
                </a:r>
              </a:p>
            </p:txBody>
          </p:sp>
        </mc:Choice>
        <mc:Fallback xmlns="">
          <p:sp>
            <p:nvSpPr>
              <p:cNvPr id="19" name="フローチャート: 代替処理 18">
                <a:extLst>
                  <a:ext uri="{FF2B5EF4-FFF2-40B4-BE49-F238E27FC236}">
                    <a16:creationId xmlns:a16="http://schemas.microsoft.com/office/drawing/2014/main" id="{43256423-CB54-1761-6E25-BC1844FB7F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1393195"/>
                <a:ext cx="4955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l="-123" b="-89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フローチャート: 代替処理 19">
            <a:extLst>
              <a:ext uri="{FF2B5EF4-FFF2-40B4-BE49-F238E27FC236}">
                <a16:creationId xmlns:a16="http://schemas.microsoft.com/office/drawing/2014/main" id="{89FC75B2-4B09-D525-8851-A5D22FCB454C}"/>
              </a:ext>
            </a:extLst>
          </p:cNvPr>
          <p:cNvSpPr/>
          <p:nvPr/>
        </p:nvSpPr>
        <p:spPr>
          <a:xfrm>
            <a:off x="859025" y="2063963"/>
            <a:ext cx="4955368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21" name="フローチャート: 代替処理 20">
            <a:extLst>
              <a:ext uri="{FF2B5EF4-FFF2-40B4-BE49-F238E27FC236}">
                <a16:creationId xmlns:a16="http://schemas.microsoft.com/office/drawing/2014/main" id="{14DAAFE3-D726-7B7D-12FE-73FDD185BD6C}"/>
              </a:ext>
            </a:extLst>
          </p:cNvPr>
          <p:cNvSpPr/>
          <p:nvPr/>
        </p:nvSpPr>
        <p:spPr>
          <a:xfrm>
            <a:off x="859024" y="2734731"/>
            <a:ext cx="4955368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22" name="フローチャート: 代替処理 21">
            <a:extLst>
              <a:ext uri="{FF2B5EF4-FFF2-40B4-BE49-F238E27FC236}">
                <a16:creationId xmlns:a16="http://schemas.microsoft.com/office/drawing/2014/main" id="{C6756F3D-5C9A-3115-90FC-D81F0C2E4F2D}"/>
              </a:ext>
            </a:extLst>
          </p:cNvPr>
          <p:cNvSpPr/>
          <p:nvPr/>
        </p:nvSpPr>
        <p:spPr>
          <a:xfrm>
            <a:off x="859024" y="3430772"/>
            <a:ext cx="4955368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p:sp>
        <p:nvSpPr>
          <p:cNvPr id="23" name="フローチャート: 代替処理 22">
            <a:extLst>
              <a:ext uri="{FF2B5EF4-FFF2-40B4-BE49-F238E27FC236}">
                <a16:creationId xmlns:a16="http://schemas.microsoft.com/office/drawing/2014/main" id="{13C74264-5B96-4B36-BB8C-96E967C2ED58}"/>
              </a:ext>
            </a:extLst>
          </p:cNvPr>
          <p:cNvSpPr/>
          <p:nvPr/>
        </p:nvSpPr>
        <p:spPr>
          <a:xfrm>
            <a:off x="859024" y="4076267"/>
            <a:ext cx="4955368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⑤検定統計量</a:t>
            </a:r>
            <a:r>
              <a:rPr lang="en-US" altLang="ja-JP" b="1" i="1" dirty="0"/>
              <a:t>t</a:t>
            </a:r>
            <a:r>
              <a:rPr lang="en-US" altLang="ja-JP" b="1" i="1" baseline="-25000" dirty="0"/>
              <a:t>0</a:t>
            </a:r>
            <a:r>
              <a:rPr lang="ja-JP" altLang="en-US" b="1" dirty="0"/>
              <a:t>を求め、判定する</a:t>
            </a:r>
            <a:endParaRPr kumimoji="1" lang="ja-JP" altLang="en-US" b="1" dirty="0"/>
          </a:p>
        </p:txBody>
      </p:sp>
      <p:sp>
        <p:nvSpPr>
          <p:cNvPr id="24" name="フローチャート: 代替処理 23">
            <a:extLst>
              <a:ext uri="{FF2B5EF4-FFF2-40B4-BE49-F238E27FC236}">
                <a16:creationId xmlns:a16="http://schemas.microsoft.com/office/drawing/2014/main" id="{844C611B-EE1F-DF0C-C05A-1D3ABA7C43B1}"/>
              </a:ext>
            </a:extLst>
          </p:cNvPr>
          <p:cNvSpPr/>
          <p:nvPr/>
        </p:nvSpPr>
        <p:spPr>
          <a:xfrm>
            <a:off x="859024" y="4772308"/>
            <a:ext cx="4955368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25" name="フローチャート: 代替処理 24">
            <a:extLst>
              <a:ext uri="{FF2B5EF4-FFF2-40B4-BE49-F238E27FC236}">
                <a16:creationId xmlns:a16="http://schemas.microsoft.com/office/drawing/2014/main" id="{91131BDC-7DD9-55AE-7C6F-F014656C69C4}"/>
              </a:ext>
            </a:extLst>
          </p:cNvPr>
          <p:cNvSpPr/>
          <p:nvPr/>
        </p:nvSpPr>
        <p:spPr>
          <a:xfrm>
            <a:off x="859024" y="5464805"/>
            <a:ext cx="4955368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4D25C44-E603-62C7-F069-17512C6C359C}"/>
                  </a:ext>
                </a:extLst>
              </p:cNvPr>
              <p:cNvSpPr txBox="1"/>
              <p:nvPr/>
            </p:nvSpPr>
            <p:spPr>
              <a:xfrm>
                <a:off x="7169110" y="2857882"/>
                <a:ext cx="2714526" cy="6291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ja-JP" sz="4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4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4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4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sz="4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4D25C44-E603-62C7-F069-17512C6C3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110" y="2857882"/>
                <a:ext cx="2714526" cy="6291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D168319-3887-E9EA-44A2-3887244108DB}"/>
                  </a:ext>
                </a:extLst>
              </p:cNvPr>
              <p:cNvSpPr txBox="1"/>
              <p:nvPr/>
            </p:nvSpPr>
            <p:spPr>
              <a:xfrm>
                <a:off x="7487479" y="3830046"/>
                <a:ext cx="287903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altLang="ja-JP" sz="2000" i="1" dirty="0"/>
                  <a:t> </a:t>
                </a:r>
                <a:r>
                  <a:rPr lang="ja-JP" altLang="en-US" sz="2000" dirty="0"/>
                  <a:t>：母平均の推定値</a:t>
                </a:r>
                <a:endParaRPr lang="en-US" altLang="ja-JP" sz="200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000" dirty="0"/>
                  <a:t>：</a:t>
                </a:r>
                <a:r>
                  <a:rPr lang="ja-JP" altLang="en-US" sz="2000" dirty="0">
                    <a:solidFill>
                      <a:srgbClr val="FF0000"/>
                    </a:solidFill>
                  </a:rPr>
                  <a:t>差の</a:t>
                </a:r>
                <a:r>
                  <a:rPr lang="ja-JP" altLang="en-US" sz="2000" dirty="0"/>
                  <a:t>平均値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D168319-3887-E9EA-44A2-388724410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479" y="3830046"/>
                <a:ext cx="2879033" cy="707886"/>
              </a:xfrm>
              <a:prstGeom prst="rect">
                <a:avLst/>
              </a:prstGeom>
              <a:blipFill>
                <a:blip r:embed="rId4"/>
                <a:stretch>
                  <a:fillRect t="-3448" b="-163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A3B6979-8E3B-1F2F-CD78-C62A5C897F44}"/>
              </a:ext>
            </a:extLst>
          </p:cNvPr>
          <p:cNvSpPr txBox="1"/>
          <p:nvPr/>
        </p:nvSpPr>
        <p:spPr>
          <a:xfrm>
            <a:off x="859024" y="491594"/>
            <a:ext cx="7509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二標本 母平均の差 </a:t>
            </a:r>
            <a:r>
              <a:rPr lang="ja-JP" altLang="en-US" sz="2400" b="1" dirty="0">
                <a:solidFill>
                  <a:srgbClr val="0070C0"/>
                </a:solidFill>
              </a:rPr>
              <a:t>データに対応がある</a:t>
            </a:r>
            <a:r>
              <a:rPr lang="ja-JP" altLang="en-US" sz="2400" b="1" dirty="0"/>
              <a:t>場合の</a:t>
            </a:r>
            <a:endParaRPr lang="en-US" altLang="ja-JP" sz="2400" b="1" dirty="0"/>
          </a:p>
          <a:p>
            <a:r>
              <a:rPr kumimoji="1" lang="ja-JP" altLang="en-US" sz="2400" b="1" dirty="0"/>
              <a:t>検定と推定</a:t>
            </a:r>
            <a:r>
              <a:rPr kumimoji="1" lang="en-US" altLang="ja-JP" sz="2400" b="1" dirty="0"/>
              <a:t>(</a:t>
            </a:r>
            <a:r>
              <a:rPr kumimoji="1" lang="en-US" altLang="ja-JP" sz="2400" b="1" i="1" dirty="0">
                <a:solidFill>
                  <a:srgbClr val="FF0000"/>
                </a:solidFill>
              </a:rPr>
              <a:t>t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 </a:t>
            </a:r>
            <a:r>
              <a:rPr kumimoji="1" lang="ja-JP" altLang="en-US" sz="2400" b="1" dirty="0"/>
              <a:t>検定</a:t>
            </a:r>
            <a:r>
              <a:rPr lang="en-US" altLang="ja-JP" sz="2400" b="1" dirty="0">
                <a:solidFill>
                  <a:schemeClr val="tx1"/>
                </a:solidFill>
              </a:rPr>
              <a:t>)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4318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フローチャート: 代替処理 18">
                <a:extLst>
                  <a:ext uri="{FF2B5EF4-FFF2-40B4-BE49-F238E27FC236}">
                    <a16:creationId xmlns:a16="http://schemas.microsoft.com/office/drawing/2014/main" id="{43256423-CB54-1761-6E25-BC1844FB7FE0}"/>
                  </a:ext>
                </a:extLst>
              </p:cNvPr>
              <p:cNvSpPr/>
              <p:nvPr/>
            </p:nvSpPr>
            <p:spPr>
              <a:xfrm>
                <a:off x="859024" y="1393195"/>
                <a:ext cx="4955367" cy="461665"/>
              </a:xfrm>
              <a:prstGeom prst="flowChartAlternateProcess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</a:t>
                </a:r>
                <a:r>
                  <a:rPr lang="ja-JP" altLang="en-US" b="1" dirty="0"/>
                  <a:t>各</a:t>
                </a:r>
                <a:r>
                  <a:rPr lang="en-US" altLang="ja-JP" b="1" dirty="0"/>
                  <a:t>Lot</a:t>
                </a:r>
                <a:r>
                  <a:rPr lang="ja-JP" altLang="en-US" b="1" dirty="0"/>
                  <a:t>の差から</a:t>
                </a:r>
                <a:r>
                  <a:rPr kumimoji="1" lang="ja-JP" altLang="en-US" b="1" dirty="0"/>
                  <a:t>基本統計量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b="1" i="1" dirty="0"/>
                  <a:t>,S</a:t>
                </a:r>
                <a:r>
                  <a:rPr kumimoji="1" lang="en-US" altLang="ja-JP" b="1" i="1" baseline="-25000" dirty="0"/>
                  <a:t>d</a:t>
                </a:r>
                <a:r>
                  <a:rPr kumimoji="1" lang="en-US" altLang="ja-JP" b="1" dirty="0" err="1"/>
                  <a:t>,</a:t>
                </a:r>
                <a:r>
                  <a:rPr kumimoji="1" lang="en-US" altLang="ja-JP" b="1" i="1" dirty="0" err="1"/>
                  <a:t>V</a:t>
                </a:r>
                <a:r>
                  <a:rPr kumimoji="1" lang="en-US" altLang="ja-JP" b="1" i="1" baseline="-25000" dirty="0" err="1"/>
                  <a:t>d</a:t>
                </a:r>
                <a:r>
                  <a:rPr kumimoji="1" lang="en-US" altLang="ja-JP" b="1" i="1" dirty="0"/>
                  <a:t> </a:t>
                </a:r>
                <a:r>
                  <a:rPr kumimoji="1" lang="ja-JP" altLang="en-US" b="1" dirty="0"/>
                  <a:t>を求める</a:t>
                </a:r>
              </a:p>
            </p:txBody>
          </p:sp>
        </mc:Choice>
        <mc:Fallback xmlns="">
          <p:sp>
            <p:nvSpPr>
              <p:cNvPr id="19" name="フローチャート: 代替処理 18">
                <a:extLst>
                  <a:ext uri="{FF2B5EF4-FFF2-40B4-BE49-F238E27FC236}">
                    <a16:creationId xmlns:a16="http://schemas.microsoft.com/office/drawing/2014/main" id="{43256423-CB54-1761-6E25-BC1844FB7F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24" y="1393195"/>
                <a:ext cx="4955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l="-123" b="-89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フローチャート: 代替処理 19">
            <a:extLst>
              <a:ext uri="{FF2B5EF4-FFF2-40B4-BE49-F238E27FC236}">
                <a16:creationId xmlns:a16="http://schemas.microsoft.com/office/drawing/2014/main" id="{89FC75B2-4B09-D525-8851-A5D22FCB454C}"/>
              </a:ext>
            </a:extLst>
          </p:cNvPr>
          <p:cNvSpPr/>
          <p:nvPr/>
        </p:nvSpPr>
        <p:spPr>
          <a:xfrm>
            <a:off x="859025" y="2063963"/>
            <a:ext cx="4955368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21" name="フローチャート: 代替処理 20">
            <a:extLst>
              <a:ext uri="{FF2B5EF4-FFF2-40B4-BE49-F238E27FC236}">
                <a16:creationId xmlns:a16="http://schemas.microsoft.com/office/drawing/2014/main" id="{14DAAFE3-D726-7B7D-12FE-73FDD185BD6C}"/>
              </a:ext>
            </a:extLst>
          </p:cNvPr>
          <p:cNvSpPr/>
          <p:nvPr/>
        </p:nvSpPr>
        <p:spPr>
          <a:xfrm>
            <a:off x="859024" y="2734731"/>
            <a:ext cx="4955368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22" name="フローチャート: 代替処理 21">
            <a:extLst>
              <a:ext uri="{FF2B5EF4-FFF2-40B4-BE49-F238E27FC236}">
                <a16:creationId xmlns:a16="http://schemas.microsoft.com/office/drawing/2014/main" id="{C6756F3D-5C9A-3115-90FC-D81F0C2E4F2D}"/>
              </a:ext>
            </a:extLst>
          </p:cNvPr>
          <p:cNvSpPr/>
          <p:nvPr/>
        </p:nvSpPr>
        <p:spPr>
          <a:xfrm>
            <a:off x="859024" y="3430772"/>
            <a:ext cx="4955368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p:sp>
        <p:nvSpPr>
          <p:cNvPr id="23" name="フローチャート: 代替処理 22">
            <a:extLst>
              <a:ext uri="{FF2B5EF4-FFF2-40B4-BE49-F238E27FC236}">
                <a16:creationId xmlns:a16="http://schemas.microsoft.com/office/drawing/2014/main" id="{13C74264-5B96-4B36-BB8C-96E967C2ED58}"/>
              </a:ext>
            </a:extLst>
          </p:cNvPr>
          <p:cNvSpPr/>
          <p:nvPr/>
        </p:nvSpPr>
        <p:spPr>
          <a:xfrm>
            <a:off x="859024" y="4076267"/>
            <a:ext cx="4955368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⑤検定統計量</a:t>
            </a:r>
            <a:r>
              <a:rPr lang="en-US" altLang="ja-JP" b="1" i="1" dirty="0"/>
              <a:t>t</a:t>
            </a:r>
            <a:r>
              <a:rPr lang="en-US" altLang="ja-JP" b="1" i="1" baseline="-25000" dirty="0"/>
              <a:t>0</a:t>
            </a:r>
            <a:r>
              <a:rPr lang="ja-JP" altLang="en-US" b="1" dirty="0"/>
              <a:t>を求め、判定する</a:t>
            </a:r>
            <a:endParaRPr kumimoji="1" lang="ja-JP" altLang="en-US" b="1" dirty="0"/>
          </a:p>
        </p:txBody>
      </p:sp>
      <p:sp>
        <p:nvSpPr>
          <p:cNvPr id="24" name="フローチャート: 代替処理 23">
            <a:extLst>
              <a:ext uri="{FF2B5EF4-FFF2-40B4-BE49-F238E27FC236}">
                <a16:creationId xmlns:a16="http://schemas.microsoft.com/office/drawing/2014/main" id="{844C611B-EE1F-DF0C-C05A-1D3ABA7C43B1}"/>
              </a:ext>
            </a:extLst>
          </p:cNvPr>
          <p:cNvSpPr/>
          <p:nvPr/>
        </p:nvSpPr>
        <p:spPr>
          <a:xfrm>
            <a:off x="859024" y="4772308"/>
            <a:ext cx="4955368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25" name="フローチャート: 代替処理 24">
            <a:extLst>
              <a:ext uri="{FF2B5EF4-FFF2-40B4-BE49-F238E27FC236}">
                <a16:creationId xmlns:a16="http://schemas.microsoft.com/office/drawing/2014/main" id="{91131BDC-7DD9-55AE-7C6F-F014656C69C4}"/>
              </a:ext>
            </a:extLst>
          </p:cNvPr>
          <p:cNvSpPr/>
          <p:nvPr/>
        </p:nvSpPr>
        <p:spPr>
          <a:xfrm>
            <a:off x="859024" y="5464805"/>
            <a:ext cx="4955368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2CD7B4C-781C-510E-5901-4CDCF63DF291}"/>
                  </a:ext>
                </a:extLst>
              </p:cNvPr>
              <p:cNvSpPr txBox="1"/>
              <p:nvPr/>
            </p:nvSpPr>
            <p:spPr>
              <a:xfrm>
                <a:off x="5913119" y="2319090"/>
                <a:ext cx="6115520" cy="1000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kumimoji="1" lang="en-US" altLang="ja-JP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ja-JP" alt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ja-JP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kumimoji="1" lang="en-US" altLang="ja-JP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acc>
                        <m:accPr>
                          <m:chr m:val="̂"/>
                          <m:ctrlPr>
                            <a:rPr kumimoji="1" lang="en-US" altLang="ja-JP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ja-JP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2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  <m:r>
                        <a:rPr lang="en-US" altLang="ja-JP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acc>
                        <m:accPr>
                          <m:chr m:val="̅"/>
                          <m:ctrlPr>
                            <a:rPr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en-US" altLang="ja-JP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2200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ja-JP" alt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ja-JP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US" altLang="ja-JP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kumimoji="1" lang="ja-JP" altLang="en-US" sz="22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2CD7B4C-781C-510E-5901-4CDCF63DF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119" y="2319090"/>
                <a:ext cx="6115520" cy="10003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997B15C-0827-8110-5A68-9E8922C824E5}"/>
                  </a:ext>
                </a:extLst>
              </p:cNvPr>
              <p:cNvSpPr txBox="1"/>
              <p:nvPr/>
            </p:nvSpPr>
            <p:spPr>
              <a:xfrm>
                <a:off x="9237168" y="3743714"/>
                <a:ext cx="2702183" cy="13506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altLang="ja-JP" sz="2000" i="1" dirty="0">
                    <a:solidFill>
                      <a:schemeClr val="tx1"/>
                    </a:solidFill>
                  </a:rPr>
                  <a:t> </a:t>
                </a:r>
                <a:r>
                  <a:rPr lang="ja-JP" altLang="en-US" sz="2000" dirty="0">
                    <a:solidFill>
                      <a:schemeClr val="tx1"/>
                    </a:solidFill>
                  </a:rPr>
                  <a:t>：母平均の推定値</a:t>
                </a:r>
                <a:endParaRPr lang="en-US" altLang="ja-JP" sz="20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000" dirty="0">
                    <a:solidFill>
                      <a:schemeClr val="tx1"/>
                    </a:solidFill>
                  </a:rPr>
                  <a:t>：</a:t>
                </a:r>
                <a:r>
                  <a:rPr lang="ja-JP" altLang="en-US" sz="2000" dirty="0">
                    <a:solidFill>
                      <a:srgbClr val="FF0000"/>
                    </a:solidFill>
                  </a:rPr>
                  <a:t>差の</a:t>
                </a:r>
                <a:r>
                  <a:rPr lang="ja-JP" altLang="en-US" sz="2000" dirty="0">
                    <a:solidFill>
                      <a:schemeClr val="tx1"/>
                    </a:solidFill>
                  </a:rPr>
                  <a:t>平均値</a:t>
                </a:r>
                <a:endParaRPr lang="en-US" altLang="ja-JP" sz="20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ja-JP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ja-JP" altLang="en-US" sz="2000" dirty="0">
                    <a:solidFill>
                      <a:schemeClr val="tx1"/>
                    </a:solidFill>
                  </a:rPr>
                  <a:t>：自由度</a:t>
                </a:r>
                <a:endParaRPr lang="en-US" altLang="ja-JP" sz="20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ja-JP" altLang="en-US" sz="2000" dirty="0">
                    <a:solidFill>
                      <a:schemeClr val="tx1"/>
                    </a:solidFill>
                  </a:rPr>
                  <a:t>：</a:t>
                </a:r>
                <a:r>
                  <a:rPr lang="ja-JP" altLang="en-US" sz="2000" dirty="0">
                    <a:solidFill>
                      <a:srgbClr val="FF0000"/>
                    </a:solidFill>
                  </a:rPr>
                  <a:t>差の</a:t>
                </a:r>
                <a:r>
                  <a:rPr lang="ja-JP" altLang="en-US" sz="2000" dirty="0">
                    <a:solidFill>
                      <a:schemeClr val="tx1"/>
                    </a:solidFill>
                  </a:rPr>
                  <a:t>分散</a:t>
                </a:r>
                <a:endParaRPr lang="en-US" altLang="ja-JP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997B15C-0827-8110-5A68-9E8922C82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168" y="3743714"/>
                <a:ext cx="2702183" cy="1350691"/>
              </a:xfrm>
              <a:prstGeom prst="rect">
                <a:avLst/>
              </a:prstGeom>
              <a:blipFill>
                <a:blip r:embed="rId4"/>
                <a:stretch>
                  <a:fillRect l="-901" t="-1802" b="-58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95BE078-DE40-66BB-64B2-6D1F632DBC60}"/>
                  </a:ext>
                </a:extLst>
              </p:cNvPr>
              <p:cNvSpPr txBox="1"/>
              <p:nvPr/>
            </p:nvSpPr>
            <p:spPr>
              <a:xfrm>
                <a:off x="5990115" y="4640502"/>
                <a:ext cx="2522708" cy="1302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95BE078-DE40-66BB-64B2-6D1F632DB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115" y="4640502"/>
                <a:ext cx="2522708" cy="13020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0E05727-7255-9BC0-8B85-AFED27A42285}"/>
              </a:ext>
            </a:extLst>
          </p:cNvPr>
          <p:cNvSpPr/>
          <p:nvPr/>
        </p:nvSpPr>
        <p:spPr>
          <a:xfrm>
            <a:off x="7251469" y="5134598"/>
            <a:ext cx="749531" cy="8079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AAA9582-D363-9580-DE2A-CE84A322BC79}"/>
              </a:ext>
            </a:extLst>
          </p:cNvPr>
          <p:cNvCxnSpPr>
            <a:cxnSpLocks/>
          </p:cNvCxnSpPr>
          <p:nvPr/>
        </p:nvCxnSpPr>
        <p:spPr>
          <a:xfrm flipV="1">
            <a:off x="8001000" y="3429000"/>
            <a:ext cx="0" cy="17055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49407FB-0630-3F72-D4E4-29101D5BEF3C}"/>
              </a:ext>
            </a:extLst>
          </p:cNvPr>
          <p:cNvSpPr txBox="1"/>
          <p:nvPr/>
        </p:nvSpPr>
        <p:spPr>
          <a:xfrm>
            <a:off x="6311206" y="3772728"/>
            <a:ext cx="16897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検定統計量の</a:t>
            </a:r>
            <a:endParaRPr lang="en-US" altLang="ja-JP" dirty="0"/>
          </a:p>
          <a:p>
            <a:pPr algn="ctr"/>
            <a:r>
              <a:rPr lang="ja-JP" altLang="en-US" dirty="0"/>
              <a:t>分母と同じ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689922E-0DA8-E0C7-2F18-56D14D33233F}"/>
              </a:ext>
            </a:extLst>
          </p:cNvPr>
          <p:cNvSpPr txBox="1"/>
          <p:nvPr/>
        </p:nvSpPr>
        <p:spPr>
          <a:xfrm>
            <a:off x="859024" y="491594"/>
            <a:ext cx="7509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二標本 母平均の差 </a:t>
            </a:r>
            <a:r>
              <a:rPr lang="ja-JP" altLang="en-US" sz="2400" b="1" dirty="0">
                <a:solidFill>
                  <a:srgbClr val="0070C0"/>
                </a:solidFill>
              </a:rPr>
              <a:t>データに対応がある</a:t>
            </a:r>
            <a:r>
              <a:rPr lang="ja-JP" altLang="en-US" sz="2400" b="1" dirty="0"/>
              <a:t>場合の</a:t>
            </a:r>
            <a:endParaRPr lang="en-US" altLang="ja-JP" sz="2400" b="1" dirty="0"/>
          </a:p>
          <a:p>
            <a:r>
              <a:rPr kumimoji="1" lang="ja-JP" altLang="en-US" sz="2400" b="1" dirty="0"/>
              <a:t>検定と推定</a:t>
            </a:r>
            <a:r>
              <a:rPr kumimoji="1" lang="en-US" altLang="ja-JP" sz="2400" b="1" dirty="0"/>
              <a:t>(</a:t>
            </a:r>
            <a:r>
              <a:rPr kumimoji="1" lang="en-US" altLang="ja-JP" sz="2400" b="1" i="1" dirty="0">
                <a:solidFill>
                  <a:srgbClr val="FF0000"/>
                </a:solidFill>
              </a:rPr>
              <a:t>t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 </a:t>
            </a:r>
            <a:r>
              <a:rPr kumimoji="1" lang="ja-JP" altLang="en-US" sz="2400" b="1" dirty="0"/>
              <a:t>検定</a:t>
            </a:r>
            <a:r>
              <a:rPr lang="en-US" altLang="ja-JP" sz="2400" b="1" dirty="0">
                <a:solidFill>
                  <a:schemeClr val="tx1"/>
                </a:solidFill>
              </a:rPr>
              <a:t>)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049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代替処理 2">
            <a:extLst>
              <a:ext uri="{FF2B5EF4-FFF2-40B4-BE49-F238E27FC236}">
                <a16:creationId xmlns:a16="http://schemas.microsoft.com/office/drawing/2014/main" id="{2C9135A9-F728-946B-60ED-0D15E1CE5547}"/>
              </a:ext>
            </a:extLst>
          </p:cNvPr>
          <p:cNvSpPr/>
          <p:nvPr/>
        </p:nvSpPr>
        <p:spPr>
          <a:xfrm>
            <a:off x="1148024" y="1393195"/>
            <a:ext cx="4666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①基本統計量</a:t>
            </a:r>
            <a:r>
              <a:rPr kumimoji="1" lang="en-US" altLang="ja-JP" b="1" i="1" dirty="0"/>
              <a:t>S</a:t>
            </a:r>
            <a:r>
              <a:rPr kumimoji="1" lang="en-US" altLang="ja-JP" b="1" dirty="0"/>
              <a:t>,</a:t>
            </a:r>
            <a:r>
              <a:rPr kumimoji="1" lang="en-US" altLang="ja-JP" b="1" i="1" dirty="0"/>
              <a:t>V </a:t>
            </a:r>
            <a:r>
              <a:rPr kumimoji="1" lang="ja-JP" altLang="en-US" b="1" dirty="0"/>
              <a:t>を求める</a:t>
            </a:r>
          </a:p>
        </p:txBody>
      </p:sp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5" y="2063963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1148024" y="3430772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D8F55269-B6B8-0B6A-B377-60454B5863F2}"/>
              </a:ext>
            </a:extLst>
          </p:cNvPr>
          <p:cNvSpPr/>
          <p:nvPr/>
        </p:nvSpPr>
        <p:spPr>
          <a:xfrm>
            <a:off x="1148024" y="4076267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⑤検定統計量</a:t>
            </a:r>
            <a:r>
              <a:rPr lang="en-US" altLang="ja-JP" b="1" i="1" dirty="0"/>
              <a:t>F</a:t>
            </a:r>
            <a:r>
              <a:rPr lang="en-US" altLang="ja-JP" b="1" i="1" baseline="-25000" dirty="0"/>
              <a:t>0</a:t>
            </a:r>
            <a:r>
              <a:rPr lang="ja-JP" altLang="en-US" b="1" dirty="0"/>
              <a:t>を求め、判定する</a:t>
            </a:r>
            <a:endParaRPr kumimoji="1" lang="ja-JP" altLang="en-US" b="1" dirty="0"/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A77D0CF-1A94-ED61-F5A5-2F8485338568}"/>
                  </a:ext>
                </a:extLst>
              </p:cNvPr>
              <p:cNvSpPr txBox="1"/>
              <p:nvPr/>
            </p:nvSpPr>
            <p:spPr>
              <a:xfrm>
                <a:off x="6417368" y="3788754"/>
                <a:ext cx="2358885" cy="12945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altLang="ja-JP" sz="2800" dirty="0"/>
              </a:p>
              <a:p>
                <a:endParaRPr lang="en-US" altLang="ja-JP" sz="1600" i="1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A77D0CF-1A94-ED61-F5A5-2F8485338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368" y="3788754"/>
                <a:ext cx="2358885" cy="12945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2FE96DE-18E8-845D-0978-6A9A4536832D}"/>
                  </a:ext>
                </a:extLst>
              </p:cNvPr>
              <p:cNvSpPr txBox="1"/>
              <p:nvPr/>
            </p:nvSpPr>
            <p:spPr>
              <a:xfrm>
                <a:off x="9332848" y="3958000"/>
                <a:ext cx="2358886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000" dirty="0"/>
                  <a:t> ：分散</a:t>
                </a:r>
                <a:endParaRPr lang="en-US" altLang="ja-JP" sz="2000" dirty="0"/>
              </a:p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ja-JP" altLang="en-US" sz="2000" dirty="0"/>
                  <a:t>：平方和</a:t>
                </a:r>
                <a:endParaRPr lang="en-US" altLang="ja-JP" sz="2000" dirty="0"/>
              </a:p>
              <a:p>
                <a:r>
                  <a:rPr lang="en-US" altLang="ja-JP" sz="2000" dirty="0"/>
                  <a:t>n-1 = φ</a:t>
                </a:r>
                <a:r>
                  <a:rPr lang="ja-JP" altLang="en-US" sz="2000" dirty="0"/>
                  <a:t>：自由度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2FE96DE-18E8-845D-0978-6A9A4536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848" y="3958000"/>
                <a:ext cx="2358886" cy="1015663"/>
              </a:xfrm>
              <a:prstGeom prst="rect">
                <a:avLst/>
              </a:prstGeom>
              <a:blipFill>
                <a:blip r:embed="rId3"/>
                <a:stretch>
                  <a:fillRect l="-2842" t="-2395" b="-95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3C39A54-A366-D301-3763-8E05FAC79E7C}"/>
                  </a:ext>
                </a:extLst>
              </p:cNvPr>
              <p:cNvSpPr txBox="1"/>
              <p:nvPr/>
            </p:nvSpPr>
            <p:spPr>
              <a:xfrm>
                <a:off x="6298098" y="2411477"/>
                <a:ext cx="3728594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3C39A54-A366-D301-3763-8E05FAC79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098" y="2411477"/>
                <a:ext cx="3728594" cy="1017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51F1CC4-2343-C6C0-B6EC-D10F8B3E6AFE}"/>
              </a:ext>
            </a:extLst>
          </p:cNvPr>
          <p:cNvSpPr txBox="1"/>
          <p:nvPr/>
        </p:nvSpPr>
        <p:spPr>
          <a:xfrm>
            <a:off x="9590412" y="2579576"/>
            <a:ext cx="21013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i="1" dirty="0"/>
              <a:t>x </a:t>
            </a:r>
            <a:r>
              <a:rPr lang="ja-JP" altLang="en-US" sz="2000" dirty="0"/>
              <a:t>：データ</a:t>
            </a:r>
            <a:endParaRPr lang="en-US" altLang="ja-JP" sz="2000" dirty="0"/>
          </a:p>
          <a:p>
            <a:r>
              <a:rPr lang="en-US" altLang="ja-JP" sz="2000" i="1" dirty="0"/>
              <a:t>S </a:t>
            </a:r>
            <a:r>
              <a:rPr lang="ja-JP" altLang="en-US" sz="2000" dirty="0"/>
              <a:t>：平方和</a:t>
            </a:r>
            <a:endParaRPr lang="en-US" altLang="ja-JP" sz="20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9BCD8FC-332B-ADC3-A735-0ACD9F9D9809}"/>
              </a:ext>
            </a:extLst>
          </p:cNvPr>
          <p:cNvSpPr txBox="1"/>
          <p:nvPr/>
        </p:nvSpPr>
        <p:spPr>
          <a:xfrm>
            <a:off x="859025" y="491594"/>
            <a:ext cx="625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二標本 母分散比の検定と推定</a:t>
            </a:r>
            <a:r>
              <a:rPr lang="en-US" altLang="ja-JP" sz="2400" b="1" dirty="0"/>
              <a:t>(</a:t>
            </a:r>
            <a:r>
              <a:rPr kumimoji="1" lang="en-US" altLang="ja-JP" sz="2400" b="1" i="1" dirty="0">
                <a:solidFill>
                  <a:srgbClr val="FF0000"/>
                </a:solidFill>
              </a:rPr>
              <a:t>F</a:t>
            </a:r>
            <a:r>
              <a:rPr lang="ja-JP" altLang="en-US" sz="2400" b="1" i="1" dirty="0">
                <a:solidFill>
                  <a:srgbClr val="FF0000"/>
                </a:solidFill>
              </a:rPr>
              <a:t> </a:t>
            </a:r>
            <a:r>
              <a:rPr kumimoji="1" lang="ja-JP" altLang="en-US" sz="2400" b="1" dirty="0"/>
              <a:t>検定</a:t>
            </a:r>
            <a:r>
              <a:rPr kumimoji="1" lang="en-US" altLang="ja-JP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83770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フローチャート: 代替処理 21">
            <a:extLst>
              <a:ext uri="{FF2B5EF4-FFF2-40B4-BE49-F238E27FC236}">
                <a16:creationId xmlns:a16="http://schemas.microsoft.com/office/drawing/2014/main" id="{C239C3FC-BA61-BAB5-CC17-7FDEFF5B8B5A}"/>
              </a:ext>
            </a:extLst>
          </p:cNvPr>
          <p:cNvSpPr/>
          <p:nvPr/>
        </p:nvSpPr>
        <p:spPr>
          <a:xfrm>
            <a:off x="1103766" y="4747758"/>
            <a:ext cx="2932044" cy="1575844"/>
          </a:xfrm>
          <a:prstGeom prst="flowChartAlternateProcess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600" b="1" dirty="0"/>
              <a:t>データに対応がある場合の</a:t>
            </a:r>
            <a:r>
              <a:rPr kumimoji="1" lang="ja-JP" altLang="en-US" sz="1600" b="1" dirty="0"/>
              <a:t>検定と推定</a:t>
            </a:r>
            <a:r>
              <a:rPr kumimoji="1" lang="en-US" altLang="ja-JP" sz="1600" b="1" dirty="0"/>
              <a:t>(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t </a:t>
            </a:r>
            <a:r>
              <a:rPr lang="ja-JP" altLang="en-US" sz="1600" b="1" dirty="0">
                <a:solidFill>
                  <a:schemeClr val="tx1"/>
                </a:solidFill>
              </a:rPr>
              <a:t>分布</a:t>
            </a:r>
            <a:r>
              <a:rPr lang="en-US" altLang="ja-JP" sz="1600" b="1" dirty="0">
                <a:solidFill>
                  <a:schemeClr val="tx1"/>
                </a:solidFill>
              </a:rPr>
              <a:t>)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01B9BA86-4A22-5C61-D2D7-52BED4169AC8}"/>
              </a:ext>
            </a:extLst>
          </p:cNvPr>
          <p:cNvSpPr/>
          <p:nvPr/>
        </p:nvSpPr>
        <p:spPr>
          <a:xfrm>
            <a:off x="5953745" y="2211423"/>
            <a:ext cx="2295937" cy="1102730"/>
          </a:xfrm>
          <a:prstGeom prst="flowChartAlternateProcess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600" b="1" dirty="0"/>
              <a:t>二つの母分散の比の検定と推定</a:t>
            </a:r>
            <a:r>
              <a:rPr lang="en-US" altLang="ja-JP" sz="1600" b="1" dirty="0"/>
              <a:t>(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F</a:t>
            </a:r>
            <a:r>
              <a:rPr kumimoji="1" lang="ja-JP" altLang="en-US" sz="1600" b="1" dirty="0"/>
              <a:t>分布</a:t>
            </a:r>
            <a:r>
              <a:rPr kumimoji="1" lang="en-US" altLang="ja-JP" sz="1600" b="1" dirty="0"/>
              <a:t>)</a:t>
            </a:r>
          </a:p>
          <a:p>
            <a:pPr algn="ctr"/>
            <a:endParaRPr lang="en-US" altLang="ja-JP" sz="600" b="1" dirty="0"/>
          </a:p>
          <a:p>
            <a:pPr algn="ctr"/>
            <a:r>
              <a:rPr lang="en-US" altLang="ja-JP" sz="1600" b="1" i="1" dirty="0"/>
              <a:t>F</a:t>
            </a:r>
            <a:r>
              <a:rPr lang="en-US" altLang="ja-JP" sz="1600" b="1" i="1" baseline="-25000" dirty="0"/>
              <a:t>0</a:t>
            </a:r>
            <a:r>
              <a:rPr lang="en-US" altLang="ja-JP" sz="1600" b="1" dirty="0"/>
              <a:t> = </a:t>
            </a:r>
            <a:r>
              <a:rPr lang="en-US" altLang="ja-JP" sz="1600" b="1" i="1" dirty="0"/>
              <a:t>V</a:t>
            </a:r>
            <a:r>
              <a:rPr lang="en-US" altLang="ja-JP" sz="1600" b="1" i="1" baseline="-25000" dirty="0"/>
              <a:t>A</a:t>
            </a:r>
            <a:r>
              <a:rPr lang="en-US" altLang="ja-JP" sz="1600" b="1" dirty="0"/>
              <a:t> / </a:t>
            </a:r>
            <a:r>
              <a:rPr lang="en-US" altLang="ja-JP" sz="1600" b="1" i="1" dirty="0"/>
              <a:t>V</a:t>
            </a:r>
            <a:r>
              <a:rPr lang="en-US" altLang="ja-JP" sz="1600" b="1" i="1" baseline="-25000" dirty="0"/>
              <a:t>B</a:t>
            </a:r>
            <a:endParaRPr kumimoji="1" lang="ja-JP" altLang="en-US" sz="1600" b="1" i="1" baseline="-25000" dirty="0"/>
          </a:p>
        </p:txBody>
      </p:sp>
      <p:sp>
        <p:nvSpPr>
          <p:cNvPr id="46" name="フローチャート: 代替処理 45">
            <a:extLst>
              <a:ext uri="{FF2B5EF4-FFF2-40B4-BE49-F238E27FC236}">
                <a16:creationId xmlns:a16="http://schemas.microsoft.com/office/drawing/2014/main" id="{C1DBBA9D-48E8-4BE0-70CF-C104FEE36093}"/>
              </a:ext>
            </a:extLst>
          </p:cNvPr>
          <p:cNvSpPr/>
          <p:nvPr/>
        </p:nvSpPr>
        <p:spPr>
          <a:xfrm>
            <a:off x="8729958" y="3170618"/>
            <a:ext cx="3077201" cy="3319634"/>
          </a:xfrm>
          <a:prstGeom prst="flowChartAlternateProcess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/>
              <a:t>二つの母平均の差の検定と推定</a:t>
            </a:r>
            <a:r>
              <a:rPr kumimoji="1" lang="en-US" altLang="ja-JP" sz="1600" b="1" dirty="0"/>
              <a:t>(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ウェルチ</a:t>
            </a:r>
            <a:r>
              <a:rPr kumimoji="1" lang="ja-JP" altLang="en-US" sz="1600" b="1" dirty="0"/>
              <a:t>型</a:t>
            </a:r>
            <a:r>
              <a:rPr kumimoji="1" lang="en-US" altLang="ja-JP" sz="1600" b="1" dirty="0"/>
              <a:t>)(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t </a:t>
            </a:r>
            <a:r>
              <a:rPr lang="ja-JP" altLang="en-US" sz="1600" b="1" dirty="0">
                <a:solidFill>
                  <a:schemeClr val="tx1"/>
                </a:solidFill>
              </a:rPr>
              <a:t>分布</a:t>
            </a:r>
            <a:r>
              <a:rPr kumimoji="1" lang="en-US" altLang="ja-JP" sz="1600" b="1" dirty="0"/>
              <a:t>)</a:t>
            </a:r>
            <a:endParaRPr kumimoji="1" lang="ja-JP" altLang="en-US" sz="1600" b="1" dirty="0"/>
          </a:p>
        </p:txBody>
      </p:sp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E5DA930B-37A3-CCB5-42DF-8AE1F4602CF8}"/>
              </a:ext>
            </a:extLst>
          </p:cNvPr>
          <p:cNvSpPr/>
          <p:nvPr/>
        </p:nvSpPr>
        <p:spPr>
          <a:xfrm>
            <a:off x="352758" y="2532115"/>
            <a:ext cx="1008906" cy="442127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二標本</a:t>
            </a:r>
            <a:endParaRPr kumimoji="1" lang="ja-JP" altLang="en-US" sz="1600" b="1" dirty="0"/>
          </a:p>
        </p:txBody>
      </p:sp>
      <p:sp>
        <p:nvSpPr>
          <p:cNvPr id="41" name="フローチャート: 代替処理 40">
            <a:extLst>
              <a:ext uri="{FF2B5EF4-FFF2-40B4-BE49-F238E27FC236}">
                <a16:creationId xmlns:a16="http://schemas.microsoft.com/office/drawing/2014/main" id="{4AD2E36F-C14F-C380-D7E8-E44991607985}"/>
              </a:ext>
            </a:extLst>
          </p:cNvPr>
          <p:cNvSpPr/>
          <p:nvPr/>
        </p:nvSpPr>
        <p:spPr>
          <a:xfrm>
            <a:off x="8728399" y="585449"/>
            <a:ext cx="2989836" cy="2167730"/>
          </a:xfrm>
          <a:prstGeom prst="flowChartAlternateProcess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/>
              <a:t>二つの母平均の差の検定と推定</a:t>
            </a:r>
            <a:r>
              <a:rPr kumimoji="1" lang="en-US" altLang="ja-JP" sz="1600" b="1" dirty="0"/>
              <a:t>(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一般</a:t>
            </a:r>
            <a:r>
              <a:rPr kumimoji="1" lang="ja-JP" altLang="en-US" sz="1600" b="1" dirty="0"/>
              <a:t>型</a:t>
            </a:r>
            <a:r>
              <a:rPr kumimoji="1" lang="en-US" altLang="ja-JP" sz="1600" b="1" dirty="0"/>
              <a:t>)(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t </a:t>
            </a:r>
            <a:r>
              <a:rPr lang="ja-JP" altLang="en-US" sz="1600" b="1" dirty="0">
                <a:solidFill>
                  <a:schemeClr val="tx1"/>
                </a:solidFill>
              </a:rPr>
              <a:t>分布</a:t>
            </a:r>
            <a:r>
              <a:rPr lang="en-US" altLang="ja-JP" sz="1600" b="1" dirty="0">
                <a:solidFill>
                  <a:schemeClr val="tx1"/>
                </a:solidFill>
              </a:rPr>
              <a:t>)</a:t>
            </a:r>
            <a:endParaRPr kumimoji="1" lang="ja-JP" altLang="en-US" sz="1600" b="1" dirty="0">
              <a:solidFill>
                <a:schemeClr val="tx1"/>
              </a:solidFill>
            </a:endParaRPr>
          </a:p>
          <a:p>
            <a:pPr algn="ctr"/>
            <a:endParaRPr kumimoji="1" lang="ja-JP" altLang="en-US" sz="1600" b="1" dirty="0"/>
          </a:p>
        </p:txBody>
      </p:sp>
      <p:sp>
        <p:nvSpPr>
          <p:cNvPr id="51" name="フローチャート: 判断 50">
            <a:extLst>
              <a:ext uri="{FF2B5EF4-FFF2-40B4-BE49-F238E27FC236}">
                <a16:creationId xmlns:a16="http://schemas.microsoft.com/office/drawing/2014/main" id="{1A04931F-6346-3AC9-D5DA-CBB3175AF4B0}"/>
              </a:ext>
            </a:extLst>
          </p:cNvPr>
          <p:cNvSpPr/>
          <p:nvPr/>
        </p:nvSpPr>
        <p:spPr>
          <a:xfrm>
            <a:off x="1684678" y="2379721"/>
            <a:ext cx="1769164" cy="7569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データの対応</a:t>
            </a:r>
            <a:endParaRPr kumimoji="1" lang="ja-JP" altLang="en-US" sz="1400" b="1" dirty="0"/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FA9390CB-6AF6-C802-41A2-F3E182DAF4D0}"/>
              </a:ext>
            </a:extLst>
          </p:cNvPr>
          <p:cNvCxnSpPr>
            <a:cxnSpLocks/>
            <a:stCxn id="5" idx="3"/>
            <a:endCxn id="51" idx="1"/>
          </p:cNvCxnSpPr>
          <p:nvPr/>
        </p:nvCxnSpPr>
        <p:spPr>
          <a:xfrm>
            <a:off x="1361664" y="2753179"/>
            <a:ext cx="323014" cy="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フローチャート: 判断 55">
            <a:extLst>
              <a:ext uri="{FF2B5EF4-FFF2-40B4-BE49-F238E27FC236}">
                <a16:creationId xmlns:a16="http://schemas.microsoft.com/office/drawing/2014/main" id="{FBCFA535-3DB0-F8CA-24B3-A60670BB63E5}"/>
              </a:ext>
            </a:extLst>
          </p:cNvPr>
          <p:cNvSpPr/>
          <p:nvPr/>
        </p:nvSpPr>
        <p:spPr>
          <a:xfrm>
            <a:off x="3702701" y="2379721"/>
            <a:ext cx="1769164" cy="7569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/>
              <a:t>予備検定の実施</a:t>
            </a:r>
            <a:endParaRPr kumimoji="1" lang="ja-JP" altLang="en-US" sz="1200" b="1" dirty="0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49AD676F-843E-5BD2-E7D1-AC4F6A88D39C}"/>
              </a:ext>
            </a:extLst>
          </p:cNvPr>
          <p:cNvCxnSpPr>
            <a:cxnSpLocks/>
            <a:stCxn id="51" idx="3"/>
            <a:endCxn id="56" idx="1"/>
          </p:cNvCxnSpPr>
          <p:nvPr/>
        </p:nvCxnSpPr>
        <p:spPr>
          <a:xfrm>
            <a:off x="3453842" y="2758212"/>
            <a:ext cx="248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3D94AA1-C99E-EF72-28A7-D3419920D901}"/>
              </a:ext>
            </a:extLst>
          </p:cNvPr>
          <p:cNvSpPr txBox="1"/>
          <p:nvPr/>
        </p:nvSpPr>
        <p:spPr>
          <a:xfrm>
            <a:off x="650298" y="618904"/>
            <a:ext cx="6346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計量値の検定・推定フロー（二標本）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2367955-3968-F284-A0FE-05D3388F7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260" y="5416816"/>
            <a:ext cx="1467055" cy="838317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E3ABCAA-DE09-59DE-67E9-A3A92CEBF820}"/>
              </a:ext>
            </a:extLst>
          </p:cNvPr>
          <p:cNvCxnSpPr>
            <a:cxnSpLocks/>
            <a:stCxn id="56" idx="3"/>
            <a:endCxn id="7" idx="1"/>
          </p:cNvCxnSpPr>
          <p:nvPr/>
        </p:nvCxnSpPr>
        <p:spPr>
          <a:xfrm>
            <a:off x="5471865" y="2758212"/>
            <a:ext cx="481880" cy="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79AF2CB-DC11-0C40-3B73-C3849FADC607}"/>
              </a:ext>
            </a:extLst>
          </p:cNvPr>
          <p:cNvSpPr txBox="1"/>
          <p:nvPr/>
        </p:nvSpPr>
        <p:spPr>
          <a:xfrm>
            <a:off x="5332550" y="2399690"/>
            <a:ext cx="101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なし</a:t>
            </a:r>
            <a:endParaRPr kumimoji="1" lang="ja-JP" altLang="en-US" sz="1600" b="1" dirty="0"/>
          </a:p>
        </p:txBody>
      </p:sp>
      <p:sp>
        <p:nvSpPr>
          <p:cNvPr id="15" name="フローチャート: 判断 14">
            <a:extLst>
              <a:ext uri="{FF2B5EF4-FFF2-40B4-BE49-F238E27FC236}">
                <a16:creationId xmlns:a16="http://schemas.microsoft.com/office/drawing/2014/main" id="{FE8F726F-3326-7847-F460-612888FE822F}"/>
              </a:ext>
            </a:extLst>
          </p:cNvPr>
          <p:cNvSpPr/>
          <p:nvPr/>
        </p:nvSpPr>
        <p:spPr>
          <a:xfrm>
            <a:off x="3702701" y="3441711"/>
            <a:ext cx="1769164" cy="7569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00" b="1" dirty="0"/>
              <a:t>予備検定</a:t>
            </a:r>
            <a:endParaRPr kumimoji="1" lang="ja-JP" altLang="en-US" sz="1300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9A2D9B4-A6ED-ACCA-E52F-A44A6D3584E1}"/>
              </a:ext>
            </a:extLst>
          </p:cNvPr>
          <p:cNvCxnSpPr>
            <a:cxnSpLocks/>
            <a:stCxn id="56" idx="2"/>
            <a:endCxn id="15" idx="0"/>
          </p:cNvCxnSpPr>
          <p:nvPr/>
        </p:nvCxnSpPr>
        <p:spPr>
          <a:xfrm>
            <a:off x="4587283" y="3136703"/>
            <a:ext cx="0" cy="305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1C6435A-B449-379B-F3D2-AE437409F336}"/>
              </a:ext>
            </a:extLst>
          </p:cNvPr>
          <p:cNvSpPr txBox="1"/>
          <p:nvPr/>
        </p:nvSpPr>
        <p:spPr>
          <a:xfrm>
            <a:off x="4009771" y="3103157"/>
            <a:ext cx="101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あり</a:t>
            </a:r>
            <a:endParaRPr kumimoji="1" lang="ja-JP" altLang="en-US" sz="16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4F0FEFF-A221-4C8B-B9FE-38009A74B122}"/>
              </a:ext>
            </a:extLst>
          </p:cNvPr>
          <p:cNvSpPr txBox="1"/>
          <p:nvPr/>
        </p:nvSpPr>
        <p:spPr>
          <a:xfrm>
            <a:off x="3257324" y="2421946"/>
            <a:ext cx="101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なし</a:t>
            </a:r>
            <a:endParaRPr kumimoji="1" lang="ja-JP" altLang="en-US" sz="16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23ABD47-6CBB-80B9-3AD5-2F0C22BF0EAD}"/>
              </a:ext>
            </a:extLst>
          </p:cNvPr>
          <p:cNvSpPr txBox="1"/>
          <p:nvPr/>
        </p:nvSpPr>
        <p:spPr>
          <a:xfrm>
            <a:off x="1955325" y="3202547"/>
            <a:ext cx="101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あり</a:t>
            </a:r>
            <a:endParaRPr kumimoji="1" lang="ja-JP" altLang="en-US" sz="1600" b="1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A15E02A-03BE-E0CE-A96B-FC327F5E6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1707" y="1283021"/>
            <a:ext cx="2505425" cy="733527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BDA4CF20-C5F7-C458-64E8-919539C5B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8651" y="3965278"/>
            <a:ext cx="2010056" cy="847843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5FB72248-B93F-82C7-7B7A-4F6817DDF3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8773" y="2050465"/>
            <a:ext cx="2057687" cy="562053"/>
          </a:xfrm>
          <a:prstGeom prst="rect">
            <a:avLst/>
          </a:prstGeom>
        </p:spPr>
      </p:pic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195104A4-C64F-E5D4-E429-2386FCF33EE5}"/>
              </a:ext>
            </a:extLst>
          </p:cNvPr>
          <p:cNvCxnSpPr>
            <a:cxnSpLocks/>
            <a:stCxn id="7" idx="0"/>
            <a:endCxn id="41" idx="1"/>
          </p:cNvCxnSpPr>
          <p:nvPr/>
        </p:nvCxnSpPr>
        <p:spPr>
          <a:xfrm rot="5400000" flipH="1" flipV="1">
            <a:off x="7644002" y="1127027"/>
            <a:ext cx="542109" cy="16266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C0A5507-C9B9-BC1E-34C1-F21E884F2521}"/>
              </a:ext>
            </a:extLst>
          </p:cNvPr>
          <p:cNvSpPr txBox="1"/>
          <p:nvPr/>
        </p:nvSpPr>
        <p:spPr>
          <a:xfrm>
            <a:off x="7101714" y="1318325"/>
            <a:ext cx="141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rgbClr val="0070C0"/>
                </a:solidFill>
              </a:rPr>
              <a:t>優位ではない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F566D06D-CC3B-B0A2-0E0A-C8D7884BACE1}"/>
              </a:ext>
            </a:extLst>
          </p:cNvPr>
          <p:cNvCxnSpPr>
            <a:cxnSpLocks/>
            <a:stCxn id="7" idx="2"/>
            <a:endCxn id="46" idx="1"/>
          </p:cNvCxnSpPr>
          <p:nvPr/>
        </p:nvCxnSpPr>
        <p:spPr>
          <a:xfrm rot="16200000" flipH="1">
            <a:off x="7157695" y="3258172"/>
            <a:ext cx="1516282" cy="16282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E618AFE-069B-B005-8057-80FA4B355DA9}"/>
              </a:ext>
            </a:extLst>
          </p:cNvPr>
          <p:cNvSpPr txBox="1"/>
          <p:nvPr/>
        </p:nvSpPr>
        <p:spPr>
          <a:xfrm>
            <a:off x="7208369" y="4383452"/>
            <a:ext cx="141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rgbClr val="0070C0"/>
                </a:solidFill>
              </a:rPr>
              <a:t>優位である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AF32BD5B-A40B-0419-95EE-A4CBB5C0604C}"/>
                  </a:ext>
                </a:extLst>
              </p:cNvPr>
              <p:cNvSpPr txBox="1"/>
              <p:nvPr/>
            </p:nvSpPr>
            <p:spPr>
              <a:xfrm>
                <a:off x="9372757" y="4961616"/>
                <a:ext cx="1868524" cy="1232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p>
                          <m:r>
                            <a:rPr lang="en-US" altLang="ja-JP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ja-JP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6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600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ja-JP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600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  <m: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ja-JP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6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ja-JP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AF32BD5B-A40B-0419-95EE-A4CBB5C06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757" y="4961616"/>
                <a:ext cx="1868524" cy="12325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コネクタ: カギ線 61">
            <a:extLst>
              <a:ext uri="{FF2B5EF4-FFF2-40B4-BE49-F238E27FC236}">
                <a16:creationId xmlns:a16="http://schemas.microsoft.com/office/drawing/2014/main" id="{70EE357F-4CFB-01C8-30C7-ADE41B3BCA39}"/>
              </a:ext>
            </a:extLst>
          </p:cNvPr>
          <p:cNvCxnSpPr>
            <a:cxnSpLocks/>
            <a:stCxn id="15" idx="2"/>
            <a:endCxn id="46" idx="1"/>
          </p:cNvCxnSpPr>
          <p:nvPr/>
        </p:nvCxnSpPr>
        <p:spPr>
          <a:xfrm rot="16200000" flipH="1">
            <a:off x="6342749" y="2443226"/>
            <a:ext cx="631742" cy="41426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293CBD7D-CE22-B8AE-EB4E-26E8CBC100E8}"/>
                  </a:ext>
                </a:extLst>
              </p:cNvPr>
              <p:cNvSpPr txBox="1"/>
              <p:nvPr/>
            </p:nvSpPr>
            <p:spPr>
              <a:xfrm>
                <a:off x="5228510" y="3927511"/>
                <a:ext cx="2237845" cy="7637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i="1" dirty="0"/>
                  <a:t>V</a:t>
                </a:r>
                <a:r>
                  <a:rPr lang="en-US" altLang="ja-JP" sz="1400" i="1" baseline="-25000" dirty="0"/>
                  <a:t>A</a:t>
                </a:r>
                <a:r>
                  <a:rPr lang="en-US" altLang="ja-JP" sz="1400" dirty="0"/>
                  <a:t> </a:t>
                </a:r>
                <a:r>
                  <a:rPr lang="ja-JP" altLang="en-US" sz="1400" dirty="0"/>
                  <a:t>≧ </a:t>
                </a:r>
                <a:r>
                  <a:rPr lang="en-US" altLang="ja-JP" sz="1400" i="1" dirty="0"/>
                  <a:t>V</a:t>
                </a:r>
                <a:r>
                  <a:rPr lang="en-US" altLang="ja-JP" sz="1400" i="1" baseline="-25000" dirty="0"/>
                  <a:t>B</a:t>
                </a:r>
                <a:r>
                  <a:rPr lang="en-US" altLang="ja-JP" sz="1400" dirty="0"/>
                  <a:t> </a:t>
                </a:r>
                <a:r>
                  <a:rPr lang="ja-JP" altLang="en-US" sz="1400" dirty="0"/>
                  <a:t>⇒</a:t>
                </a:r>
                <a:r>
                  <a:rPr lang="en-US" altLang="ja-JP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ja-JP" altLang="en-US" sz="1400" dirty="0"/>
                  <a:t> </a:t>
                </a:r>
                <a:r>
                  <a:rPr lang="en-US" altLang="ja-JP" sz="1400" dirty="0"/>
                  <a:t>&lt; 2</a:t>
                </a:r>
              </a:p>
              <a:p>
                <a:r>
                  <a:rPr lang="en-US" altLang="ja-JP" sz="1400" i="1" dirty="0"/>
                  <a:t>V</a:t>
                </a:r>
                <a:r>
                  <a:rPr lang="en-US" altLang="ja-JP" sz="1400" i="1" baseline="-25000" dirty="0"/>
                  <a:t>B</a:t>
                </a:r>
                <a:r>
                  <a:rPr lang="en-US" altLang="ja-JP" sz="1400" dirty="0"/>
                  <a:t> </a:t>
                </a:r>
                <a:r>
                  <a:rPr lang="ja-JP" altLang="en-US" sz="1400" dirty="0"/>
                  <a:t>≧ </a:t>
                </a:r>
                <a:r>
                  <a:rPr lang="en-US" altLang="ja-JP" sz="1400" i="1" dirty="0"/>
                  <a:t>V</a:t>
                </a:r>
                <a:r>
                  <a:rPr lang="en-US" altLang="ja-JP" sz="1400" i="1" baseline="-25000" dirty="0"/>
                  <a:t>A</a:t>
                </a:r>
                <a:r>
                  <a:rPr lang="en-US" altLang="ja-JP" sz="1400" dirty="0"/>
                  <a:t> </a:t>
                </a:r>
                <a:r>
                  <a:rPr lang="ja-JP" altLang="en-US" sz="1400" dirty="0"/>
                  <a:t>⇒</a:t>
                </a:r>
                <a:r>
                  <a:rPr lang="en-US" altLang="ja-JP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r>
                  <a:rPr lang="ja-JP" altLang="en-US" sz="1400" dirty="0"/>
                  <a:t> </a:t>
                </a:r>
                <a:r>
                  <a:rPr lang="en-US" altLang="ja-JP" sz="1400" dirty="0"/>
                  <a:t>&lt; 2</a:t>
                </a:r>
                <a:endParaRPr lang="ja-JP" altLang="en-US" sz="1400" dirty="0"/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293CBD7D-CE22-B8AE-EB4E-26E8CBC10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510" y="3927511"/>
                <a:ext cx="2237845" cy="763799"/>
              </a:xfrm>
              <a:prstGeom prst="rect">
                <a:avLst/>
              </a:prstGeom>
              <a:blipFill>
                <a:blip r:embed="rId7"/>
                <a:stretch>
                  <a:fillRect l="-8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C06D8FF-5056-CF73-F892-A3FDA3CB9E88}"/>
              </a:ext>
            </a:extLst>
          </p:cNvPr>
          <p:cNvCxnSpPr>
            <a:cxnSpLocks/>
            <a:stCxn id="51" idx="2"/>
            <a:endCxn id="22" idx="0"/>
          </p:cNvCxnSpPr>
          <p:nvPr/>
        </p:nvCxnSpPr>
        <p:spPr>
          <a:xfrm>
            <a:off x="2569260" y="3136703"/>
            <a:ext cx="528" cy="1611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452786D0-ECEA-5480-394D-C199E494F70F}"/>
                  </a:ext>
                </a:extLst>
              </p:cNvPr>
              <p:cNvSpPr txBox="1"/>
              <p:nvPr/>
            </p:nvSpPr>
            <p:spPr>
              <a:xfrm>
                <a:off x="5267444" y="4961616"/>
                <a:ext cx="2237845" cy="7637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i="1" dirty="0"/>
                  <a:t>V</a:t>
                </a:r>
                <a:r>
                  <a:rPr lang="en-US" altLang="ja-JP" sz="1400" i="1" baseline="-25000" dirty="0"/>
                  <a:t>A</a:t>
                </a:r>
                <a:r>
                  <a:rPr lang="en-US" altLang="ja-JP" sz="1400" dirty="0"/>
                  <a:t> </a:t>
                </a:r>
                <a:r>
                  <a:rPr lang="ja-JP" altLang="en-US" sz="1400" dirty="0"/>
                  <a:t>≧ </a:t>
                </a:r>
                <a:r>
                  <a:rPr lang="en-US" altLang="ja-JP" sz="1400" i="1" dirty="0"/>
                  <a:t>V</a:t>
                </a:r>
                <a:r>
                  <a:rPr lang="en-US" altLang="ja-JP" sz="1400" i="1" baseline="-25000" dirty="0"/>
                  <a:t>B</a:t>
                </a:r>
                <a:r>
                  <a:rPr lang="en-US" altLang="ja-JP" sz="1400" dirty="0"/>
                  <a:t> </a:t>
                </a:r>
                <a:r>
                  <a:rPr lang="ja-JP" altLang="en-US" sz="1400" dirty="0"/>
                  <a:t>⇒</a:t>
                </a:r>
                <a:r>
                  <a:rPr lang="en-US" altLang="ja-JP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ja-JP" altLang="en-US" sz="1400" dirty="0"/>
                  <a:t> ≧</a:t>
                </a:r>
                <a:r>
                  <a:rPr lang="en-US" altLang="ja-JP" sz="1400" dirty="0"/>
                  <a:t> 2</a:t>
                </a:r>
              </a:p>
              <a:p>
                <a:r>
                  <a:rPr lang="en-US" altLang="ja-JP" sz="1400" i="1" dirty="0"/>
                  <a:t>V</a:t>
                </a:r>
                <a:r>
                  <a:rPr lang="en-US" altLang="ja-JP" sz="1400" i="1" baseline="-25000" dirty="0"/>
                  <a:t>B</a:t>
                </a:r>
                <a:r>
                  <a:rPr lang="en-US" altLang="ja-JP" sz="1400" dirty="0"/>
                  <a:t> </a:t>
                </a:r>
                <a:r>
                  <a:rPr lang="ja-JP" altLang="en-US" sz="1400" dirty="0"/>
                  <a:t>≧ </a:t>
                </a:r>
                <a:r>
                  <a:rPr lang="en-US" altLang="ja-JP" sz="1400" i="1" dirty="0"/>
                  <a:t>V</a:t>
                </a:r>
                <a:r>
                  <a:rPr lang="en-US" altLang="ja-JP" sz="1400" i="1" baseline="-25000" dirty="0"/>
                  <a:t>A</a:t>
                </a:r>
                <a:r>
                  <a:rPr lang="en-US" altLang="ja-JP" sz="1400" dirty="0"/>
                  <a:t> </a:t>
                </a:r>
                <a:r>
                  <a:rPr lang="ja-JP" altLang="en-US" sz="1400" dirty="0"/>
                  <a:t>⇒</a:t>
                </a:r>
                <a:r>
                  <a:rPr lang="en-US" altLang="ja-JP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r>
                  <a:rPr lang="ja-JP" altLang="en-US" sz="1400" dirty="0"/>
                  <a:t> ≧</a:t>
                </a:r>
                <a:r>
                  <a:rPr lang="en-US" altLang="ja-JP" sz="1400" dirty="0"/>
                  <a:t> 2</a:t>
                </a:r>
                <a:endParaRPr lang="ja-JP" altLang="en-US" sz="140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452786D0-ECEA-5480-394D-C199E494F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444" y="4961616"/>
                <a:ext cx="2237845" cy="763799"/>
              </a:xfrm>
              <a:prstGeom prst="rect">
                <a:avLst/>
              </a:prstGeom>
              <a:blipFill>
                <a:blip r:embed="rId8"/>
                <a:stretch>
                  <a:fillRect l="-8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コネクタ: カギ線 74">
            <a:extLst>
              <a:ext uri="{FF2B5EF4-FFF2-40B4-BE49-F238E27FC236}">
                <a16:creationId xmlns:a16="http://schemas.microsoft.com/office/drawing/2014/main" id="{17EB394B-A740-25F5-A63D-B40BBE2FD7C8}"/>
              </a:ext>
            </a:extLst>
          </p:cNvPr>
          <p:cNvCxnSpPr>
            <a:cxnSpLocks/>
            <a:stCxn id="15" idx="3"/>
            <a:endCxn id="41" idx="1"/>
          </p:cNvCxnSpPr>
          <p:nvPr/>
        </p:nvCxnSpPr>
        <p:spPr>
          <a:xfrm flipV="1">
            <a:off x="5471865" y="1669314"/>
            <a:ext cx="3256534" cy="2150888"/>
          </a:xfrm>
          <a:prstGeom prst="bentConnector3">
            <a:avLst>
              <a:gd name="adj1" fmla="val 9059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8C3E91F9-A47F-5926-25F8-E8B53B7C97F3}"/>
              </a:ext>
            </a:extLst>
          </p:cNvPr>
          <p:cNvSpPr txBox="1"/>
          <p:nvPr/>
        </p:nvSpPr>
        <p:spPr>
          <a:xfrm>
            <a:off x="5575337" y="3481648"/>
            <a:ext cx="141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accent2"/>
                </a:solidFill>
              </a:rPr>
              <a:t>2</a:t>
            </a:r>
            <a:r>
              <a:rPr lang="ja-JP" altLang="en-US" sz="1600" b="1" dirty="0">
                <a:solidFill>
                  <a:schemeClr val="accent2"/>
                </a:solidFill>
              </a:rPr>
              <a:t>未満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ED81D042-E3F7-79BB-354C-C669E8F62E8D}"/>
              </a:ext>
            </a:extLst>
          </p:cNvPr>
          <p:cNvSpPr txBox="1"/>
          <p:nvPr/>
        </p:nvSpPr>
        <p:spPr>
          <a:xfrm>
            <a:off x="4563529" y="4900523"/>
            <a:ext cx="141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accent2"/>
                </a:solidFill>
              </a:rPr>
              <a:t>2</a:t>
            </a:r>
            <a:r>
              <a:rPr lang="ja-JP" altLang="en-US" sz="1600" b="1" dirty="0">
                <a:solidFill>
                  <a:schemeClr val="accent2"/>
                </a:solidFill>
              </a:rPr>
              <a:t>以上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0012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フローチャート: 代替処理 21">
            <a:extLst>
              <a:ext uri="{FF2B5EF4-FFF2-40B4-BE49-F238E27FC236}">
                <a16:creationId xmlns:a16="http://schemas.microsoft.com/office/drawing/2014/main" id="{C239C3FC-BA61-BAB5-CC17-7FDEFF5B8B5A}"/>
              </a:ext>
            </a:extLst>
          </p:cNvPr>
          <p:cNvSpPr/>
          <p:nvPr/>
        </p:nvSpPr>
        <p:spPr>
          <a:xfrm>
            <a:off x="1103766" y="4747758"/>
            <a:ext cx="2932044" cy="1575844"/>
          </a:xfrm>
          <a:prstGeom prst="flowChartAlternateProcess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600" b="1" dirty="0"/>
              <a:t>データに対応がある場合の</a:t>
            </a:r>
            <a:r>
              <a:rPr kumimoji="1" lang="ja-JP" altLang="en-US" sz="1600" b="1" dirty="0"/>
              <a:t>検定と推定</a:t>
            </a:r>
            <a:r>
              <a:rPr kumimoji="1" lang="en-US" altLang="ja-JP" sz="1600" b="1" dirty="0"/>
              <a:t>(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t </a:t>
            </a:r>
            <a:r>
              <a:rPr lang="ja-JP" altLang="en-US" sz="1600" b="1" dirty="0">
                <a:solidFill>
                  <a:schemeClr val="tx1"/>
                </a:solidFill>
              </a:rPr>
              <a:t>分布</a:t>
            </a:r>
            <a:r>
              <a:rPr lang="en-US" altLang="ja-JP" sz="1600" b="1" dirty="0">
                <a:solidFill>
                  <a:schemeClr val="tx1"/>
                </a:solidFill>
              </a:rPr>
              <a:t>)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01B9BA86-4A22-5C61-D2D7-52BED4169AC8}"/>
              </a:ext>
            </a:extLst>
          </p:cNvPr>
          <p:cNvSpPr/>
          <p:nvPr/>
        </p:nvSpPr>
        <p:spPr>
          <a:xfrm>
            <a:off x="5953745" y="2211423"/>
            <a:ext cx="2295937" cy="1102730"/>
          </a:xfrm>
          <a:prstGeom prst="flowChartAlternateProcess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600" b="1" dirty="0"/>
              <a:t>二つの母分散の比の検定と推定</a:t>
            </a:r>
            <a:r>
              <a:rPr lang="en-US" altLang="ja-JP" sz="1600" b="1" dirty="0"/>
              <a:t>(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F</a:t>
            </a:r>
            <a:r>
              <a:rPr kumimoji="1" lang="ja-JP" altLang="en-US" sz="1600" b="1" dirty="0"/>
              <a:t>分布</a:t>
            </a:r>
            <a:r>
              <a:rPr kumimoji="1" lang="en-US" altLang="ja-JP" sz="1600" b="1" dirty="0"/>
              <a:t>)</a:t>
            </a:r>
          </a:p>
          <a:p>
            <a:pPr algn="ctr"/>
            <a:endParaRPr lang="en-US" altLang="ja-JP" sz="600" b="1" dirty="0"/>
          </a:p>
          <a:p>
            <a:pPr algn="ctr"/>
            <a:r>
              <a:rPr lang="en-US" altLang="ja-JP" sz="1600" b="1" i="1" dirty="0"/>
              <a:t>F</a:t>
            </a:r>
            <a:r>
              <a:rPr lang="en-US" altLang="ja-JP" sz="1600" b="1" i="1" baseline="-25000" dirty="0"/>
              <a:t>0</a:t>
            </a:r>
            <a:r>
              <a:rPr lang="en-US" altLang="ja-JP" sz="1600" b="1" dirty="0"/>
              <a:t> = </a:t>
            </a:r>
            <a:r>
              <a:rPr lang="en-US" altLang="ja-JP" sz="1600" b="1" i="1" dirty="0"/>
              <a:t>V</a:t>
            </a:r>
            <a:r>
              <a:rPr lang="en-US" altLang="ja-JP" sz="1600" b="1" i="1" baseline="-25000" dirty="0"/>
              <a:t>A</a:t>
            </a:r>
            <a:r>
              <a:rPr lang="en-US" altLang="ja-JP" sz="1600" b="1" dirty="0"/>
              <a:t> / </a:t>
            </a:r>
            <a:r>
              <a:rPr lang="en-US" altLang="ja-JP" sz="1600" b="1" i="1" dirty="0"/>
              <a:t>V</a:t>
            </a:r>
            <a:r>
              <a:rPr lang="en-US" altLang="ja-JP" sz="1600" b="1" i="1" baseline="-25000" dirty="0"/>
              <a:t>B</a:t>
            </a:r>
            <a:endParaRPr kumimoji="1" lang="ja-JP" altLang="en-US" sz="1600" b="1" i="1" baseline="-25000" dirty="0"/>
          </a:p>
        </p:txBody>
      </p:sp>
      <p:sp>
        <p:nvSpPr>
          <p:cNvPr id="46" name="フローチャート: 代替処理 45">
            <a:extLst>
              <a:ext uri="{FF2B5EF4-FFF2-40B4-BE49-F238E27FC236}">
                <a16:creationId xmlns:a16="http://schemas.microsoft.com/office/drawing/2014/main" id="{C1DBBA9D-48E8-4BE0-70CF-C104FEE36093}"/>
              </a:ext>
            </a:extLst>
          </p:cNvPr>
          <p:cNvSpPr/>
          <p:nvPr/>
        </p:nvSpPr>
        <p:spPr>
          <a:xfrm>
            <a:off x="8729958" y="3170618"/>
            <a:ext cx="3077201" cy="3319634"/>
          </a:xfrm>
          <a:prstGeom prst="flowChartAlternateProcess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/>
              <a:t>二つの母平均の差の検定と推定</a:t>
            </a:r>
            <a:r>
              <a:rPr kumimoji="1" lang="en-US" altLang="ja-JP" sz="1600" b="1" dirty="0"/>
              <a:t>(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ウェルチ</a:t>
            </a:r>
            <a:r>
              <a:rPr kumimoji="1" lang="ja-JP" altLang="en-US" sz="1600" b="1" dirty="0"/>
              <a:t>型</a:t>
            </a:r>
            <a:r>
              <a:rPr kumimoji="1" lang="en-US" altLang="ja-JP" sz="1600" b="1" dirty="0"/>
              <a:t>)(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t </a:t>
            </a:r>
            <a:r>
              <a:rPr lang="ja-JP" altLang="en-US" sz="1600" b="1" dirty="0">
                <a:solidFill>
                  <a:schemeClr val="tx1"/>
                </a:solidFill>
              </a:rPr>
              <a:t>分布</a:t>
            </a:r>
            <a:r>
              <a:rPr kumimoji="1" lang="en-US" altLang="ja-JP" sz="1600" b="1" dirty="0"/>
              <a:t>)</a:t>
            </a:r>
            <a:endParaRPr kumimoji="1" lang="ja-JP" altLang="en-US" sz="1600" b="1" dirty="0"/>
          </a:p>
        </p:txBody>
      </p:sp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E5DA930B-37A3-CCB5-42DF-8AE1F4602CF8}"/>
              </a:ext>
            </a:extLst>
          </p:cNvPr>
          <p:cNvSpPr/>
          <p:nvPr/>
        </p:nvSpPr>
        <p:spPr>
          <a:xfrm>
            <a:off x="352758" y="2532115"/>
            <a:ext cx="1008906" cy="442127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二標本</a:t>
            </a:r>
            <a:endParaRPr kumimoji="1" lang="ja-JP" altLang="en-US" sz="1600" b="1" dirty="0"/>
          </a:p>
        </p:txBody>
      </p:sp>
      <p:sp>
        <p:nvSpPr>
          <p:cNvPr id="41" name="フローチャート: 代替処理 40">
            <a:extLst>
              <a:ext uri="{FF2B5EF4-FFF2-40B4-BE49-F238E27FC236}">
                <a16:creationId xmlns:a16="http://schemas.microsoft.com/office/drawing/2014/main" id="{4AD2E36F-C14F-C380-D7E8-E44991607985}"/>
              </a:ext>
            </a:extLst>
          </p:cNvPr>
          <p:cNvSpPr/>
          <p:nvPr/>
        </p:nvSpPr>
        <p:spPr>
          <a:xfrm>
            <a:off x="8728399" y="585449"/>
            <a:ext cx="2989836" cy="2167730"/>
          </a:xfrm>
          <a:prstGeom prst="flowChartAlternateProcess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/>
              <a:t>二つの母平均の差の検定と推定</a:t>
            </a:r>
            <a:r>
              <a:rPr kumimoji="1" lang="en-US" altLang="ja-JP" sz="1600" b="1" dirty="0"/>
              <a:t>(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一般</a:t>
            </a:r>
            <a:r>
              <a:rPr kumimoji="1" lang="ja-JP" altLang="en-US" sz="1600" b="1" dirty="0"/>
              <a:t>型</a:t>
            </a:r>
            <a:r>
              <a:rPr kumimoji="1" lang="en-US" altLang="ja-JP" sz="1600" b="1" dirty="0"/>
              <a:t>)(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t </a:t>
            </a:r>
            <a:r>
              <a:rPr lang="ja-JP" altLang="en-US" sz="1600" b="1" dirty="0">
                <a:solidFill>
                  <a:schemeClr val="tx1"/>
                </a:solidFill>
              </a:rPr>
              <a:t>分布</a:t>
            </a:r>
            <a:r>
              <a:rPr lang="en-US" altLang="ja-JP" sz="1600" b="1" dirty="0">
                <a:solidFill>
                  <a:schemeClr val="tx1"/>
                </a:solidFill>
              </a:rPr>
              <a:t>)</a:t>
            </a:r>
            <a:endParaRPr kumimoji="1" lang="ja-JP" altLang="en-US" sz="1600" b="1" dirty="0">
              <a:solidFill>
                <a:schemeClr val="tx1"/>
              </a:solidFill>
            </a:endParaRPr>
          </a:p>
          <a:p>
            <a:pPr algn="ctr"/>
            <a:endParaRPr kumimoji="1" lang="ja-JP" altLang="en-US" sz="1600" b="1" dirty="0"/>
          </a:p>
        </p:txBody>
      </p:sp>
      <p:sp>
        <p:nvSpPr>
          <p:cNvPr id="51" name="フローチャート: 判断 50">
            <a:extLst>
              <a:ext uri="{FF2B5EF4-FFF2-40B4-BE49-F238E27FC236}">
                <a16:creationId xmlns:a16="http://schemas.microsoft.com/office/drawing/2014/main" id="{1A04931F-6346-3AC9-D5DA-CBB3175AF4B0}"/>
              </a:ext>
            </a:extLst>
          </p:cNvPr>
          <p:cNvSpPr/>
          <p:nvPr/>
        </p:nvSpPr>
        <p:spPr>
          <a:xfrm>
            <a:off x="1684678" y="2379721"/>
            <a:ext cx="1769164" cy="7569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データの対応</a:t>
            </a:r>
            <a:endParaRPr kumimoji="1" lang="ja-JP" altLang="en-US" sz="1400" b="1" dirty="0"/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FA9390CB-6AF6-C802-41A2-F3E182DAF4D0}"/>
              </a:ext>
            </a:extLst>
          </p:cNvPr>
          <p:cNvCxnSpPr>
            <a:cxnSpLocks/>
            <a:stCxn id="5" idx="3"/>
            <a:endCxn id="51" idx="1"/>
          </p:cNvCxnSpPr>
          <p:nvPr/>
        </p:nvCxnSpPr>
        <p:spPr>
          <a:xfrm>
            <a:off x="1361664" y="2753179"/>
            <a:ext cx="323014" cy="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フローチャート: 判断 55">
            <a:extLst>
              <a:ext uri="{FF2B5EF4-FFF2-40B4-BE49-F238E27FC236}">
                <a16:creationId xmlns:a16="http://schemas.microsoft.com/office/drawing/2014/main" id="{FBCFA535-3DB0-F8CA-24B3-A60670BB63E5}"/>
              </a:ext>
            </a:extLst>
          </p:cNvPr>
          <p:cNvSpPr/>
          <p:nvPr/>
        </p:nvSpPr>
        <p:spPr>
          <a:xfrm>
            <a:off x="3702701" y="2379721"/>
            <a:ext cx="1769164" cy="7569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/>
              <a:t>予備検定の実施</a:t>
            </a:r>
            <a:endParaRPr kumimoji="1" lang="ja-JP" altLang="en-US" sz="1200" b="1" dirty="0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49AD676F-843E-5BD2-E7D1-AC4F6A88D39C}"/>
              </a:ext>
            </a:extLst>
          </p:cNvPr>
          <p:cNvCxnSpPr>
            <a:cxnSpLocks/>
            <a:stCxn id="51" idx="3"/>
            <a:endCxn id="56" idx="1"/>
          </p:cNvCxnSpPr>
          <p:nvPr/>
        </p:nvCxnSpPr>
        <p:spPr>
          <a:xfrm>
            <a:off x="3453842" y="2758212"/>
            <a:ext cx="248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3D94AA1-C99E-EF72-28A7-D3419920D901}"/>
              </a:ext>
            </a:extLst>
          </p:cNvPr>
          <p:cNvSpPr txBox="1"/>
          <p:nvPr/>
        </p:nvSpPr>
        <p:spPr>
          <a:xfrm>
            <a:off x="650298" y="618904"/>
            <a:ext cx="6346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計量値の検定・推定フロー（二標本）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2367955-3968-F284-A0FE-05D3388F7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260" y="5416816"/>
            <a:ext cx="1467055" cy="838317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E3ABCAA-DE09-59DE-67E9-A3A92CEBF820}"/>
              </a:ext>
            </a:extLst>
          </p:cNvPr>
          <p:cNvCxnSpPr>
            <a:cxnSpLocks/>
            <a:stCxn id="56" idx="3"/>
            <a:endCxn id="7" idx="1"/>
          </p:cNvCxnSpPr>
          <p:nvPr/>
        </p:nvCxnSpPr>
        <p:spPr>
          <a:xfrm>
            <a:off x="5471865" y="2758212"/>
            <a:ext cx="481880" cy="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79AF2CB-DC11-0C40-3B73-C3849FADC607}"/>
              </a:ext>
            </a:extLst>
          </p:cNvPr>
          <p:cNvSpPr txBox="1"/>
          <p:nvPr/>
        </p:nvSpPr>
        <p:spPr>
          <a:xfrm>
            <a:off x="5332550" y="2399690"/>
            <a:ext cx="101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なし</a:t>
            </a:r>
            <a:endParaRPr kumimoji="1" lang="ja-JP" altLang="en-US" sz="1600" b="1" dirty="0"/>
          </a:p>
        </p:txBody>
      </p:sp>
      <p:sp>
        <p:nvSpPr>
          <p:cNvPr id="15" name="フローチャート: 判断 14">
            <a:extLst>
              <a:ext uri="{FF2B5EF4-FFF2-40B4-BE49-F238E27FC236}">
                <a16:creationId xmlns:a16="http://schemas.microsoft.com/office/drawing/2014/main" id="{FE8F726F-3326-7847-F460-612888FE822F}"/>
              </a:ext>
            </a:extLst>
          </p:cNvPr>
          <p:cNvSpPr/>
          <p:nvPr/>
        </p:nvSpPr>
        <p:spPr>
          <a:xfrm>
            <a:off x="3702701" y="3441711"/>
            <a:ext cx="1769164" cy="7569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00" b="1" dirty="0"/>
              <a:t>予備検定</a:t>
            </a:r>
            <a:endParaRPr kumimoji="1" lang="ja-JP" altLang="en-US" sz="1300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9A2D9B4-A6ED-ACCA-E52F-A44A6D3584E1}"/>
              </a:ext>
            </a:extLst>
          </p:cNvPr>
          <p:cNvCxnSpPr>
            <a:cxnSpLocks/>
            <a:stCxn id="56" idx="2"/>
            <a:endCxn id="15" idx="0"/>
          </p:cNvCxnSpPr>
          <p:nvPr/>
        </p:nvCxnSpPr>
        <p:spPr>
          <a:xfrm>
            <a:off x="4587283" y="3136703"/>
            <a:ext cx="0" cy="305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1C6435A-B449-379B-F3D2-AE437409F336}"/>
              </a:ext>
            </a:extLst>
          </p:cNvPr>
          <p:cNvSpPr txBox="1"/>
          <p:nvPr/>
        </p:nvSpPr>
        <p:spPr>
          <a:xfrm>
            <a:off x="4009771" y="3103157"/>
            <a:ext cx="101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あり</a:t>
            </a:r>
            <a:endParaRPr kumimoji="1" lang="ja-JP" altLang="en-US" sz="16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4F0FEFF-A221-4C8B-B9FE-38009A74B122}"/>
              </a:ext>
            </a:extLst>
          </p:cNvPr>
          <p:cNvSpPr txBox="1"/>
          <p:nvPr/>
        </p:nvSpPr>
        <p:spPr>
          <a:xfrm>
            <a:off x="3257324" y="2421946"/>
            <a:ext cx="101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なし</a:t>
            </a:r>
            <a:endParaRPr kumimoji="1" lang="ja-JP" altLang="en-US" sz="16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23ABD47-6CBB-80B9-3AD5-2F0C22BF0EAD}"/>
              </a:ext>
            </a:extLst>
          </p:cNvPr>
          <p:cNvSpPr txBox="1"/>
          <p:nvPr/>
        </p:nvSpPr>
        <p:spPr>
          <a:xfrm>
            <a:off x="1955325" y="3202547"/>
            <a:ext cx="101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あり</a:t>
            </a:r>
            <a:endParaRPr kumimoji="1" lang="ja-JP" altLang="en-US" sz="1600" b="1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A15E02A-03BE-E0CE-A96B-FC327F5E6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1707" y="1283021"/>
            <a:ext cx="2505425" cy="733527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BDA4CF20-C5F7-C458-64E8-919539C5B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8651" y="3965278"/>
            <a:ext cx="2010056" cy="847843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5FB72248-B93F-82C7-7B7A-4F6817DDF3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8773" y="2050465"/>
            <a:ext cx="2057687" cy="562053"/>
          </a:xfrm>
          <a:prstGeom prst="rect">
            <a:avLst/>
          </a:prstGeom>
        </p:spPr>
      </p:pic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195104A4-C64F-E5D4-E429-2386FCF33EE5}"/>
              </a:ext>
            </a:extLst>
          </p:cNvPr>
          <p:cNvCxnSpPr>
            <a:cxnSpLocks/>
            <a:stCxn id="7" idx="0"/>
            <a:endCxn id="41" idx="1"/>
          </p:cNvCxnSpPr>
          <p:nvPr/>
        </p:nvCxnSpPr>
        <p:spPr>
          <a:xfrm rot="5400000" flipH="1" flipV="1">
            <a:off x="7644002" y="1127027"/>
            <a:ext cx="542109" cy="16266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C0A5507-C9B9-BC1E-34C1-F21E884F2521}"/>
              </a:ext>
            </a:extLst>
          </p:cNvPr>
          <p:cNvSpPr txBox="1"/>
          <p:nvPr/>
        </p:nvSpPr>
        <p:spPr>
          <a:xfrm>
            <a:off x="7101714" y="1318325"/>
            <a:ext cx="141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rgbClr val="0070C0"/>
                </a:solidFill>
              </a:rPr>
              <a:t>優位ではない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F566D06D-CC3B-B0A2-0E0A-C8D7884BACE1}"/>
              </a:ext>
            </a:extLst>
          </p:cNvPr>
          <p:cNvCxnSpPr>
            <a:cxnSpLocks/>
            <a:stCxn id="7" idx="2"/>
            <a:endCxn id="46" idx="1"/>
          </p:cNvCxnSpPr>
          <p:nvPr/>
        </p:nvCxnSpPr>
        <p:spPr>
          <a:xfrm rot="16200000" flipH="1">
            <a:off x="7157695" y="3258172"/>
            <a:ext cx="1516282" cy="16282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E618AFE-069B-B005-8057-80FA4B355DA9}"/>
              </a:ext>
            </a:extLst>
          </p:cNvPr>
          <p:cNvSpPr txBox="1"/>
          <p:nvPr/>
        </p:nvSpPr>
        <p:spPr>
          <a:xfrm>
            <a:off x="7208369" y="4383452"/>
            <a:ext cx="141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rgbClr val="0070C0"/>
                </a:solidFill>
              </a:rPr>
              <a:t>優位である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AF32BD5B-A40B-0419-95EE-A4CBB5C0604C}"/>
                  </a:ext>
                </a:extLst>
              </p:cNvPr>
              <p:cNvSpPr txBox="1"/>
              <p:nvPr/>
            </p:nvSpPr>
            <p:spPr>
              <a:xfrm>
                <a:off x="9372757" y="4961616"/>
                <a:ext cx="1868524" cy="1232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p>
                          <m:r>
                            <a:rPr lang="en-US" altLang="ja-JP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ja-JP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6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600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ja-JP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600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  <m: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ja-JP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6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ja-JP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AF32BD5B-A40B-0419-95EE-A4CBB5C06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757" y="4961616"/>
                <a:ext cx="1868524" cy="12325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コネクタ: カギ線 61">
            <a:extLst>
              <a:ext uri="{FF2B5EF4-FFF2-40B4-BE49-F238E27FC236}">
                <a16:creationId xmlns:a16="http://schemas.microsoft.com/office/drawing/2014/main" id="{70EE357F-4CFB-01C8-30C7-ADE41B3BCA39}"/>
              </a:ext>
            </a:extLst>
          </p:cNvPr>
          <p:cNvCxnSpPr>
            <a:cxnSpLocks/>
            <a:stCxn id="15" idx="2"/>
            <a:endCxn id="46" idx="1"/>
          </p:cNvCxnSpPr>
          <p:nvPr/>
        </p:nvCxnSpPr>
        <p:spPr>
          <a:xfrm rot="16200000" flipH="1">
            <a:off x="6342749" y="2443226"/>
            <a:ext cx="631742" cy="41426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293CBD7D-CE22-B8AE-EB4E-26E8CBC100E8}"/>
                  </a:ext>
                </a:extLst>
              </p:cNvPr>
              <p:cNvSpPr txBox="1"/>
              <p:nvPr/>
            </p:nvSpPr>
            <p:spPr>
              <a:xfrm>
                <a:off x="5228510" y="3927511"/>
                <a:ext cx="2237845" cy="7637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i="1" dirty="0"/>
                  <a:t>V</a:t>
                </a:r>
                <a:r>
                  <a:rPr lang="en-US" altLang="ja-JP" sz="1400" i="1" baseline="-25000" dirty="0"/>
                  <a:t>A</a:t>
                </a:r>
                <a:r>
                  <a:rPr lang="en-US" altLang="ja-JP" sz="1400" dirty="0"/>
                  <a:t> </a:t>
                </a:r>
                <a:r>
                  <a:rPr lang="ja-JP" altLang="en-US" sz="1400" dirty="0"/>
                  <a:t>≧ </a:t>
                </a:r>
                <a:r>
                  <a:rPr lang="en-US" altLang="ja-JP" sz="1400" i="1" dirty="0"/>
                  <a:t>V</a:t>
                </a:r>
                <a:r>
                  <a:rPr lang="en-US" altLang="ja-JP" sz="1400" i="1" baseline="-25000" dirty="0"/>
                  <a:t>B</a:t>
                </a:r>
                <a:r>
                  <a:rPr lang="en-US" altLang="ja-JP" sz="1400" dirty="0"/>
                  <a:t> </a:t>
                </a:r>
                <a:r>
                  <a:rPr lang="ja-JP" altLang="en-US" sz="1400" dirty="0"/>
                  <a:t>⇒</a:t>
                </a:r>
                <a:r>
                  <a:rPr lang="en-US" altLang="ja-JP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ja-JP" altLang="en-US" sz="1400" dirty="0"/>
                  <a:t> </a:t>
                </a:r>
                <a:r>
                  <a:rPr lang="en-US" altLang="ja-JP" sz="1400" dirty="0"/>
                  <a:t>&lt; 2</a:t>
                </a:r>
              </a:p>
              <a:p>
                <a:r>
                  <a:rPr lang="en-US" altLang="ja-JP" sz="1400" i="1" dirty="0"/>
                  <a:t>V</a:t>
                </a:r>
                <a:r>
                  <a:rPr lang="en-US" altLang="ja-JP" sz="1400" i="1" baseline="-25000" dirty="0"/>
                  <a:t>B</a:t>
                </a:r>
                <a:r>
                  <a:rPr lang="en-US" altLang="ja-JP" sz="1400" dirty="0"/>
                  <a:t> </a:t>
                </a:r>
                <a:r>
                  <a:rPr lang="ja-JP" altLang="en-US" sz="1400" dirty="0"/>
                  <a:t>≧ </a:t>
                </a:r>
                <a:r>
                  <a:rPr lang="en-US" altLang="ja-JP" sz="1400" i="1" dirty="0"/>
                  <a:t>V</a:t>
                </a:r>
                <a:r>
                  <a:rPr lang="en-US" altLang="ja-JP" sz="1400" i="1" baseline="-25000" dirty="0"/>
                  <a:t>A</a:t>
                </a:r>
                <a:r>
                  <a:rPr lang="en-US" altLang="ja-JP" sz="1400" dirty="0"/>
                  <a:t> </a:t>
                </a:r>
                <a:r>
                  <a:rPr lang="ja-JP" altLang="en-US" sz="1400" dirty="0"/>
                  <a:t>⇒</a:t>
                </a:r>
                <a:r>
                  <a:rPr lang="en-US" altLang="ja-JP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r>
                  <a:rPr lang="ja-JP" altLang="en-US" sz="1400" dirty="0"/>
                  <a:t> </a:t>
                </a:r>
                <a:r>
                  <a:rPr lang="en-US" altLang="ja-JP" sz="1400" dirty="0"/>
                  <a:t>&lt; 2</a:t>
                </a:r>
                <a:endParaRPr lang="ja-JP" altLang="en-US" sz="1400" dirty="0"/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293CBD7D-CE22-B8AE-EB4E-26E8CBC10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510" y="3927511"/>
                <a:ext cx="2237845" cy="763799"/>
              </a:xfrm>
              <a:prstGeom prst="rect">
                <a:avLst/>
              </a:prstGeom>
              <a:blipFill>
                <a:blip r:embed="rId7"/>
                <a:stretch>
                  <a:fillRect l="-8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C06D8FF-5056-CF73-F892-A3FDA3CB9E88}"/>
              </a:ext>
            </a:extLst>
          </p:cNvPr>
          <p:cNvCxnSpPr>
            <a:cxnSpLocks/>
            <a:stCxn id="51" idx="2"/>
            <a:endCxn id="22" idx="0"/>
          </p:cNvCxnSpPr>
          <p:nvPr/>
        </p:nvCxnSpPr>
        <p:spPr>
          <a:xfrm>
            <a:off x="2569260" y="3136703"/>
            <a:ext cx="528" cy="1611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452786D0-ECEA-5480-394D-C199E494F70F}"/>
                  </a:ext>
                </a:extLst>
              </p:cNvPr>
              <p:cNvSpPr txBox="1"/>
              <p:nvPr/>
            </p:nvSpPr>
            <p:spPr>
              <a:xfrm>
                <a:off x="5267444" y="4961616"/>
                <a:ext cx="2237845" cy="7637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i="1" dirty="0"/>
                  <a:t>V</a:t>
                </a:r>
                <a:r>
                  <a:rPr lang="en-US" altLang="ja-JP" sz="1400" i="1" baseline="-25000" dirty="0"/>
                  <a:t>A</a:t>
                </a:r>
                <a:r>
                  <a:rPr lang="en-US" altLang="ja-JP" sz="1400" dirty="0"/>
                  <a:t> </a:t>
                </a:r>
                <a:r>
                  <a:rPr lang="ja-JP" altLang="en-US" sz="1400" dirty="0"/>
                  <a:t>≧ </a:t>
                </a:r>
                <a:r>
                  <a:rPr lang="en-US" altLang="ja-JP" sz="1400" i="1" dirty="0"/>
                  <a:t>V</a:t>
                </a:r>
                <a:r>
                  <a:rPr lang="en-US" altLang="ja-JP" sz="1400" i="1" baseline="-25000" dirty="0"/>
                  <a:t>B</a:t>
                </a:r>
                <a:r>
                  <a:rPr lang="en-US" altLang="ja-JP" sz="1400" dirty="0"/>
                  <a:t> </a:t>
                </a:r>
                <a:r>
                  <a:rPr lang="ja-JP" altLang="en-US" sz="1400" dirty="0"/>
                  <a:t>⇒</a:t>
                </a:r>
                <a:r>
                  <a:rPr lang="en-US" altLang="ja-JP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ja-JP" altLang="en-US" sz="1400" dirty="0"/>
                  <a:t> ≧</a:t>
                </a:r>
                <a:r>
                  <a:rPr lang="en-US" altLang="ja-JP" sz="1400" dirty="0"/>
                  <a:t> 2</a:t>
                </a:r>
              </a:p>
              <a:p>
                <a:r>
                  <a:rPr lang="en-US" altLang="ja-JP" sz="1400" i="1" dirty="0"/>
                  <a:t>V</a:t>
                </a:r>
                <a:r>
                  <a:rPr lang="en-US" altLang="ja-JP" sz="1400" i="1" baseline="-25000" dirty="0"/>
                  <a:t>B</a:t>
                </a:r>
                <a:r>
                  <a:rPr lang="en-US" altLang="ja-JP" sz="1400" dirty="0"/>
                  <a:t> </a:t>
                </a:r>
                <a:r>
                  <a:rPr lang="ja-JP" altLang="en-US" sz="1400" dirty="0"/>
                  <a:t>≧ </a:t>
                </a:r>
                <a:r>
                  <a:rPr lang="en-US" altLang="ja-JP" sz="1400" i="1" dirty="0"/>
                  <a:t>V</a:t>
                </a:r>
                <a:r>
                  <a:rPr lang="en-US" altLang="ja-JP" sz="1400" i="1" baseline="-25000" dirty="0"/>
                  <a:t>A</a:t>
                </a:r>
                <a:r>
                  <a:rPr lang="en-US" altLang="ja-JP" sz="1400" dirty="0"/>
                  <a:t> </a:t>
                </a:r>
                <a:r>
                  <a:rPr lang="ja-JP" altLang="en-US" sz="1400" dirty="0"/>
                  <a:t>⇒</a:t>
                </a:r>
                <a:r>
                  <a:rPr lang="en-US" altLang="ja-JP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r>
                  <a:rPr lang="ja-JP" altLang="en-US" sz="1400" dirty="0"/>
                  <a:t> ≧</a:t>
                </a:r>
                <a:r>
                  <a:rPr lang="en-US" altLang="ja-JP" sz="1400" dirty="0"/>
                  <a:t> 2</a:t>
                </a:r>
                <a:endParaRPr lang="ja-JP" altLang="en-US" sz="140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452786D0-ECEA-5480-394D-C199E494F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444" y="4961616"/>
                <a:ext cx="2237845" cy="763799"/>
              </a:xfrm>
              <a:prstGeom prst="rect">
                <a:avLst/>
              </a:prstGeom>
              <a:blipFill>
                <a:blip r:embed="rId8"/>
                <a:stretch>
                  <a:fillRect l="-8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コネクタ: カギ線 74">
            <a:extLst>
              <a:ext uri="{FF2B5EF4-FFF2-40B4-BE49-F238E27FC236}">
                <a16:creationId xmlns:a16="http://schemas.microsoft.com/office/drawing/2014/main" id="{17EB394B-A740-25F5-A63D-B40BBE2FD7C8}"/>
              </a:ext>
            </a:extLst>
          </p:cNvPr>
          <p:cNvCxnSpPr>
            <a:cxnSpLocks/>
            <a:stCxn id="15" idx="3"/>
            <a:endCxn id="41" idx="1"/>
          </p:cNvCxnSpPr>
          <p:nvPr/>
        </p:nvCxnSpPr>
        <p:spPr>
          <a:xfrm flipV="1">
            <a:off x="5471865" y="1669314"/>
            <a:ext cx="3256534" cy="2150888"/>
          </a:xfrm>
          <a:prstGeom prst="bentConnector3">
            <a:avLst>
              <a:gd name="adj1" fmla="val 9059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8C3E91F9-A47F-5926-25F8-E8B53B7C97F3}"/>
              </a:ext>
            </a:extLst>
          </p:cNvPr>
          <p:cNvSpPr txBox="1"/>
          <p:nvPr/>
        </p:nvSpPr>
        <p:spPr>
          <a:xfrm>
            <a:off x="5575337" y="3481648"/>
            <a:ext cx="141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accent2"/>
                </a:solidFill>
              </a:rPr>
              <a:t>2</a:t>
            </a:r>
            <a:r>
              <a:rPr lang="ja-JP" altLang="en-US" sz="1600" b="1" dirty="0">
                <a:solidFill>
                  <a:schemeClr val="accent2"/>
                </a:solidFill>
              </a:rPr>
              <a:t>未満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ED81D042-E3F7-79BB-354C-C669E8F62E8D}"/>
              </a:ext>
            </a:extLst>
          </p:cNvPr>
          <p:cNvSpPr txBox="1"/>
          <p:nvPr/>
        </p:nvSpPr>
        <p:spPr>
          <a:xfrm>
            <a:off x="4563529" y="4900523"/>
            <a:ext cx="141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accent2"/>
                </a:solidFill>
              </a:rPr>
              <a:t>2</a:t>
            </a:r>
            <a:r>
              <a:rPr lang="ja-JP" altLang="en-US" sz="1600" b="1" dirty="0">
                <a:solidFill>
                  <a:schemeClr val="accent2"/>
                </a:solidFill>
              </a:rPr>
              <a:t>以上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6911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63EFB579-8CC4-AEFE-9DE6-4E586462852D}"/>
                  </a:ext>
                </a:extLst>
              </p:cNvPr>
              <p:cNvSpPr txBox="1"/>
              <p:nvPr/>
            </p:nvSpPr>
            <p:spPr>
              <a:xfrm>
                <a:off x="6168890" y="3084136"/>
                <a:ext cx="4012096" cy="1009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altLang="ja-JP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ja-JP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63EFB579-8CC4-AEFE-9DE6-4E5864628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890" y="3084136"/>
                <a:ext cx="4012096" cy="10094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2B077B6-F5EC-2794-B7D9-3052E6E99AF8}"/>
              </a:ext>
            </a:extLst>
          </p:cNvPr>
          <p:cNvSpPr txBox="1"/>
          <p:nvPr/>
        </p:nvSpPr>
        <p:spPr>
          <a:xfrm>
            <a:off x="852581" y="602522"/>
            <a:ext cx="8605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二標本 母平均の差の検定と推定</a:t>
            </a:r>
            <a:r>
              <a:rPr lang="en-US" altLang="ja-JP" sz="2400" b="1" dirty="0"/>
              <a:t>(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標準正規分布、母分散既知</a:t>
            </a:r>
            <a:r>
              <a:rPr kumimoji="1" lang="en-US" altLang="ja-JP" sz="2400" b="1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95914D4-1266-7F84-ABE8-9C0FA7A178E7}"/>
                  </a:ext>
                </a:extLst>
              </p:cNvPr>
              <p:cNvSpPr txBox="1"/>
              <p:nvPr/>
            </p:nvSpPr>
            <p:spPr>
              <a:xfrm>
                <a:off x="6452392" y="1854860"/>
                <a:ext cx="3728594" cy="1171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altLang="ja-JP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f>
                            <m:f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95914D4-1266-7F84-ABE8-9C0FA7A17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392" y="1854860"/>
                <a:ext cx="3728594" cy="1171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CB4879E-68CB-5839-FC0A-F437DDCE27AB}"/>
              </a:ext>
            </a:extLst>
          </p:cNvPr>
          <p:cNvSpPr txBox="1"/>
          <p:nvPr/>
        </p:nvSpPr>
        <p:spPr>
          <a:xfrm>
            <a:off x="6809169" y="4424334"/>
            <a:ext cx="33718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i="1" dirty="0"/>
              <a:t>x </a:t>
            </a:r>
            <a:r>
              <a:rPr lang="ja-JP" altLang="en-US" sz="2400" dirty="0"/>
              <a:t>：データ</a:t>
            </a:r>
            <a:endParaRPr lang="en-US" altLang="ja-JP" sz="2400" dirty="0"/>
          </a:p>
          <a:p>
            <a:r>
              <a:rPr lang="en-US" altLang="ja-JP" sz="2400" i="1" dirty="0"/>
              <a:t>S </a:t>
            </a:r>
            <a:r>
              <a:rPr lang="ja-JP" altLang="en-US" sz="2400" dirty="0"/>
              <a:t>：平方和</a:t>
            </a:r>
            <a:endParaRPr lang="en-US" altLang="ja-JP" sz="2400" dirty="0"/>
          </a:p>
          <a:p>
            <a:r>
              <a:rPr lang="en-US" altLang="ja-JP" sz="2400" i="1" dirty="0"/>
              <a:t>V</a:t>
            </a:r>
            <a:r>
              <a:rPr lang="ja-JP" altLang="en-US" sz="2400" dirty="0"/>
              <a:t>：分散（併合分散）</a:t>
            </a:r>
            <a:endParaRPr lang="en-US" altLang="ja-JP" sz="2400" dirty="0"/>
          </a:p>
        </p:txBody>
      </p:sp>
      <p:sp>
        <p:nvSpPr>
          <p:cNvPr id="28" name="フローチャート: 代替処理 27">
            <a:extLst>
              <a:ext uri="{FF2B5EF4-FFF2-40B4-BE49-F238E27FC236}">
                <a16:creationId xmlns:a16="http://schemas.microsoft.com/office/drawing/2014/main" id="{6F2D7529-DC6B-C30D-4C2C-43B87E1F00F3}"/>
              </a:ext>
            </a:extLst>
          </p:cNvPr>
          <p:cNvSpPr/>
          <p:nvPr/>
        </p:nvSpPr>
        <p:spPr>
          <a:xfrm>
            <a:off x="1261212" y="2791069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②検定統計量</a:t>
            </a:r>
            <a:r>
              <a:rPr lang="en-US" altLang="ja-JP" b="1" i="1" dirty="0"/>
              <a:t>u</a:t>
            </a:r>
            <a:r>
              <a:rPr lang="en-US" altLang="ja-JP" b="1" i="1" baseline="-25000" dirty="0"/>
              <a:t>0</a:t>
            </a:r>
            <a:r>
              <a:rPr lang="ja-JP" altLang="en-US" b="1" dirty="0"/>
              <a:t>を求め、判定する</a:t>
            </a:r>
            <a:endParaRPr kumimoji="1" lang="ja-JP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フローチャート: 代替処理 28">
                <a:extLst>
                  <a:ext uri="{FF2B5EF4-FFF2-40B4-BE49-F238E27FC236}">
                    <a16:creationId xmlns:a16="http://schemas.microsoft.com/office/drawing/2014/main" id="{B8AA0F26-16EF-E929-01D9-4AF30A582B25}"/>
                  </a:ext>
                </a:extLst>
              </p:cNvPr>
              <p:cNvSpPr/>
              <p:nvPr/>
            </p:nvSpPr>
            <p:spPr>
              <a:xfrm>
                <a:off x="1261212" y="2057820"/>
                <a:ext cx="4666367" cy="461665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①基本統計量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en-US" altLang="ja-JP" b="1" dirty="0"/>
                  <a:t>,</a:t>
                </a:r>
                <a:r>
                  <a:rPr kumimoji="1" lang="en-US" altLang="ja-JP" b="1" i="1" dirty="0"/>
                  <a:t>V </a:t>
                </a:r>
                <a:r>
                  <a:rPr kumimoji="1" lang="ja-JP" altLang="en-US" b="1" dirty="0"/>
                  <a:t>を求める</a:t>
                </a:r>
              </a:p>
            </p:txBody>
          </p:sp>
        </mc:Choice>
        <mc:Fallback>
          <p:sp>
            <p:nvSpPr>
              <p:cNvPr id="29" name="フローチャート: 代替処理 28">
                <a:extLst>
                  <a:ext uri="{FF2B5EF4-FFF2-40B4-BE49-F238E27FC236}">
                    <a16:creationId xmlns:a16="http://schemas.microsoft.com/office/drawing/2014/main" id="{B8AA0F26-16EF-E929-01D9-4AF30A582B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212" y="2057820"/>
                <a:ext cx="4666367" cy="461665"/>
              </a:xfrm>
              <a:prstGeom prst="flowChartAlternateProcess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16453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フローチャート: 代替処理 21">
            <a:extLst>
              <a:ext uri="{FF2B5EF4-FFF2-40B4-BE49-F238E27FC236}">
                <a16:creationId xmlns:a16="http://schemas.microsoft.com/office/drawing/2014/main" id="{C239C3FC-BA61-BAB5-CC17-7FDEFF5B8B5A}"/>
              </a:ext>
            </a:extLst>
          </p:cNvPr>
          <p:cNvSpPr/>
          <p:nvPr/>
        </p:nvSpPr>
        <p:spPr>
          <a:xfrm>
            <a:off x="1103766" y="4747758"/>
            <a:ext cx="2932044" cy="1575844"/>
          </a:xfrm>
          <a:prstGeom prst="flowChartAlternateProcess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600" b="1" dirty="0"/>
              <a:t>データに対応がある場合の</a:t>
            </a:r>
            <a:r>
              <a:rPr kumimoji="1" lang="ja-JP" altLang="en-US" sz="1600" b="1" dirty="0"/>
              <a:t>検定と推定</a:t>
            </a:r>
            <a:r>
              <a:rPr kumimoji="1" lang="en-US" altLang="ja-JP" sz="1600" b="1" dirty="0"/>
              <a:t>(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t </a:t>
            </a:r>
            <a:r>
              <a:rPr lang="ja-JP" altLang="en-US" sz="1600" b="1" dirty="0">
                <a:solidFill>
                  <a:schemeClr val="tx1"/>
                </a:solidFill>
              </a:rPr>
              <a:t>分布</a:t>
            </a:r>
            <a:r>
              <a:rPr lang="en-US" altLang="ja-JP" sz="1600" b="1" dirty="0">
                <a:solidFill>
                  <a:schemeClr val="tx1"/>
                </a:solidFill>
              </a:rPr>
              <a:t>)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01B9BA86-4A22-5C61-D2D7-52BED4169AC8}"/>
              </a:ext>
            </a:extLst>
          </p:cNvPr>
          <p:cNvSpPr/>
          <p:nvPr/>
        </p:nvSpPr>
        <p:spPr>
          <a:xfrm>
            <a:off x="5953745" y="2211423"/>
            <a:ext cx="2295937" cy="1102730"/>
          </a:xfrm>
          <a:prstGeom prst="flowChartAlternateProcess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600" b="1" dirty="0"/>
              <a:t>二つの母分散の比の検定と推定</a:t>
            </a:r>
            <a:r>
              <a:rPr lang="en-US" altLang="ja-JP" sz="1600" b="1" dirty="0"/>
              <a:t>(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F</a:t>
            </a:r>
            <a:r>
              <a:rPr kumimoji="1" lang="ja-JP" altLang="en-US" sz="1600" b="1" dirty="0"/>
              <a:t>分布</a:t>
            </a:r>
            <a:r>
              <a:rPr kumimoji="1" lang="en-US" altLang="ja-JP" sz="1600" b="1" dirty="0"/>
              <a:t>)</a:t>
            </a:r>
          </a:p>
          <a:p>
            <a:pPr algn="ctr"/>
            <a:endParaRPr lang="en-US" altLang="ja-JP" sz="600" b="1" dirty="0"/>
          </a:p>
          <a:p>
            <a:pPr algn="ctr"/>
            <a:r>
              <a:rPr lang="en-US" altLang="ja-JP" sz="1600" b="1" i="1" dirty="0"/>
              <a:t>F</a:t>
            </a:r>
            <a:r>
              <a:rPr lang="en-US" altLang="ja-JP" sz="1600" b="1" i="1" baseline="-25000" dirty="0"/>
              <a:t>0</a:t>
            </a:r>
            <a:r>
              <a:rPr lang="en-US" altLang="ja-JP" sz="1600" b="1" dirty="0"/>
              <a:t> = </a:t>
            </a:r>
            <a:r>
              <a:rPr lang="en-US" altLang="ja-JP" sz="1600" b="1" i="1" dirty="0"/>
              <a:t>V</a:t>
            </a:r>
            <a:r>
              <a:rPr lang="en-US" altLang="ja-JP" sz="1600" b="1" i="1" baseline="-25000" dirty="0"/>
              <a:t>A</a:t>
            </a:r>
            <a:r>
              <a:rPr lang="en-US" altLang="ja-JP" sz="1600" b="1" dirty="0"/>
              <a:t> / </a:t>
            </a:r>
            <a:r>
              <a:rPr lang="en-US" altLang="ja-JP" sz="1600" b="1" i="1" dirty="0"/>
              <a:t>V</a:t>
            </a:r>
            <a:r>
              <a:rPr lang="en-US" altLang="ja-JP" sz="1600" b="1" i="1" baseline="-25000" dirty="0"/>
              <a:t>B</a:t>
            </a:r>
            <a:endParaRPr kumimoji="1" lang="ja-JP" altLang="en-US" sz="1600" b="1" i="1" baseline="-25000" dirty="0"/>
          </a:p>
        </p:txBody>
      </p:sp>
      <p:sp>
        <p:nvSpPr>
          <p:cNvPr id="46" name="フローチャート: 代替処理 45">
            <a:extLst>
              <a:ext uri="{FF2B5EF4-FFF2-40B4-BE49-F238E27FC236}">
                <a16:creationId xmlns:a16="http://schemas.microsoft.com/office/drawing/2014/main" id="{C1DBBA9D-48E8-4BE0-70CF-C104FEE36093}"/>
              </a:ext>
            </a:extLst>
          </p:cNvPr>
          <p:cNvSpPr/>
          <p:nvPr/>
        </p:nvSpPr>
        <p:spPr>
          <a:xfrm>
            <a:off x="8729958" y="3170618"/>
            <a:ext cx="3077201" cy="3319634"/>
          </a:xfrm>
          <a:prstGeom prst="flowChartAlternateProcess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/>
              <a:t>二つの母平均の差の検定と推定</a:t>
            </a:r>
            <a:r>
              <a:rPr kumimoji="1" lang="en-US" altLang="ja-JP" sz="1600" b="1" dirty="0"/>
              <a:t>(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ウェルチ</a:t>
            </a:r>
            <a:r>
              <a:rPr kumimoji="1" lang="ja-JP" altLang="en-US" sz="1600" b="1" dirty="0"/>
              <a:t>型</a:t>
            </a:r>
            <a:r>
              <a:rPr kumimoji="1" lang="en-US" altLang="ja-JP" sz="1600" b="1" dirty="0"/>
              <a:t>)(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t </a:t>
            </a:r>
            <a:r>
              <a:rPr lang="ja-JP" altLang="en-US" sz="1600" b="1" dirty="0">
                <a:solidFill>
                  <a:schemeClr val="tx1"/>
                </a:solidFill>
              </a:rPr>
              <a:t>分布</a:t>
            </a:r>
            <a:r>
              <a:rPr kumimoji="1" lang="en-US" altLang="ja-JP" sz="1600" b="1" dirty="0"/>
              <a:t>)</a:t>
            </a:r>
            <a:endParaRPr kumimoji="1" lang="ja-JP" altLang="en-US" sz="1600" b="1" dirty="0"/>
          </a:p>
        </p:txBody>
      </p:sp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E5DA930B-37A3-CCB5-42DF-8AE1F4602CF8}"/>
              </a:ext>
            </a:extLst>
          </p:cNvPr>
          <p:cNvSpPr/>
          <p:nvPr/>
        </p:nvSpPr>
        <p:spPr>
          <a:xfrm>
            <a:off x="352758" y="2532115"/>
            <a:ext cx="1008906" cy="442127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二標本</a:t>
            </a:r>
            <a:endParaRPr kumimoji="1" lang="ja-JP" altLang="en-US" sz="1600" b="1" dirty="0"/>
          </a:p>
        </p:txBody>
      </p:sp>
      <p:sp>
        <p:nvSpPr>
          <p:cNvPr id="41" name="フローチャート: 代替処理 40">
            <a:extLst>
              <a:ext uri="{FF2B5EF4-FFF2-40B4-BE49-F238E27FC236}">
                <a16:creationId xmlns:a16="http://schemas.microsoft.com/office/drawing/2014/main" id="{4AD2E36F-C14F-C380-D7E8-E44991607985}"/>
              </a:ext>
            </a:extLst>
          </p:cNvPr>
          <p:cNvSpPr/>
          <p:nvPr/>
        </p:nvSpPr>
        <p:spPr>
          <a:xfrm>
            <a:off x="8728399" y="585449"/>
            <a:ext cx="2989836" cy="2167730"/>
          </a:xfrm>
          <a:prstGeom prst="flowChartAlternateProcess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/>
              <a:t>二つの母平均の差の検定と推定</a:t>
            </a:r>
            <a:r>
              <a:rPr kumimoji="1" lang="en-US" altLang="ja-JP" sz="1600" b="1" dirty="0"/>
              <a:t>(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一般</a:t>
            </a:r>
            <a:r>
              <a:rPr kumimoji="1" lang="ja-JP" altLang="en-US" sz="1600" b="1" dirty="0"/>
              <a:t>型</a:t>
            </a:r>
            <a:r>
              <a:rPr kumimoji="1" lang="en-US" altLang="ja-JP" sz="1600" b="1" dirty="0"/>
              <a:t>)(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t </a:t>
            </a:r>
            <a:r>
              <a:rPr lang="ja-JP" altLang="en-US" sz="1600" b="1" dirty="0">
                <a:solidFill>
                  <a:schemeClr val="tx1"/>
                </a:solidFill>
              </a:rPr>
              <a:t>分布</a:t>
            </a:r>
            <a:r>
              <a:rPr lang="en-US" altLang="ja-JP" sz="1600" b="1" dirty="0">
                <a:solidFill>
                  <a:schemeClr val="tx1"/>
                </a:solidFill>
              </a:rPr>
              <a:t>)</a:t>
            </a:r>
            <a:endParaRPr kumimoji="1" lang="ja-JP" altLang="en-US" sz="1600" b="1" dirty="0">
              <a:solidFill>
                <a:schemeClr val="tx1"/>
              </a:solidFill>
            </a:endParaRPr>
          </a:p>
          <a:p>
            <a:pPr algn="ctr"/>
            <a:endParaRPr kumimoji="1" lang="ja-JP" altLang="en-US" sz="1600" b="1" dirty="0"/>
          </a:p>
        </p:txBody>
      </p:sp>
      <p:sp>
        <p:nvSpPr>
          <p:cNvPr id="51" name="フローチャート: 判断 50">
            <a:extLst>
              <a:ext uri="{FF2B5EF4-FFF2-40B4-BE49-F238E27FC236}">
                <a16:creationId xmlns:a16="http://schemas.microsoft.com/office/drawing/2014/main" id="{1A04931F-6346-3AC9-D5DA-CBB3175AF4B0}"/>
              </a:ext>
            </a:extLst>
          </p:cNvPr>
          <p:cNvSpPr/>
          <p:nvPr/>
        </p:nvSpPr>
        <p:spPr>
          <a:xfrm>
            <a:off x="1684678" y="2379721"/>
            <a:ext cx="1769164" cy="7569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データの対応</a:t>
            </a:r>
            <a:endParaRPr kumimoji="1" lang="ja-JP" altLang="en-US" sz="1400" b="1" dirty="0"/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FA9390CB-6AF6-C802-41A2-F3E182DAF4D0}"/>
              </a:ext>
            </a:extLst>
          </p:cNvPr>
          <p:cNvCxnSpPr>
            <a:cxnSpLocks/>
            <a:stCxn id="5" idx="3"/>
            <a:endCxn id="51" idx="1"/>
          </p:cNvCxnSpPr>
          <p:nvPr/>
        </p:nvCxnSpPr>
        <p:spPr>
          <a:xfrm>
            <a:off x="1361664" y="2753179"/>
            <a:ext cx="323014" cy="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フローチャート: 判断 55">
            <a:extLst>
              <a:ext uri="{FF2B5EF4-FFF2-40B4-BE49-F238E27FC236}">
                <a16:creationId xmlns:a16="http://schemas.microsoft.com/office/drawing/2014/main" id="{FBCFA535-3DB0-F8CA-24B3-A60670BB63E5}"/>
              </a:ext>
            </a:extLst>
          </p:cNvPr>
          <p:cNvSpPr/>
          <p:nvPr/>
        </p:nvSpPr>
        <p:spPr>
          <a:xfrm>
            <a:off x="3702701" y="2379721"/>
            <a:ext cx="1769164" cy="7569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/>
              <a:t>予備検定の実施</a:t>
            </a:r>
            <a:endParaRPr kumimoji="1" lang="ja-JP" altLang="en-US" sz="1200" b="1" dirty="0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49AD676F-843E-5BD2-E7D1-AC4F6A88D39C}"/>
              </a:ext>
            </a:extLst>
          </p:cNvPr>
          <p:cNvCxnSpPr>
            <a:cxnSpLocks/>
            <a:stCxn id="51" idx="3"/>
            <a:endCxn id="56" idx="1"/>
          </p:cNvCxnSpPr>
          <p:nvPr/>
        </p:nvCxnSpPr>
        <p:spPr>
          <a:xfrm>
            <a:off x="3453842" y="2758212"/>
            <a:ext cx="248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3D94AA1-C99E-EF72-28A7-D3419920D901}"/>
              </a:ext>
            </a:extLst>
          </p:cNvPr>
          <p:cNvSpPr txBox="1"/>
          <p:nvPr/>
        </p:nvSpPr>
        <p:spPr>
          <a:xfrm>
            <a:off x="650298" y="618904"/>
            <a:ext cx="6346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計量値の検定・推定フロー（二標本）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2367955-3968-F284-A0FE-05D3388F7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260" y="5416816"/>
            <a:ext cx="1467055" cy="838317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E3ABCAA-DE09-59DE-67E9-A3A92CEBF820}"/>
              </a:ext>
            </a:extLst>
          </p:cNvPr>
          <p:cNvCxnSpPr>
            <a:cxnSpLocks/>
            <a:stCxn id="56" idx="3"/>
            <a:endCxn id="7" idx="1"/>
          </p:cNvCxnSpPr>
          <p:nvPr/>
        </p:nvCxnSpPr>
        <p:spPr>
          <a:xfrm>
            <a:off x="5471865" y="2758212"/>
            <a:ext cx="481880" cy="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79AF2CB-DC11-0C40-3B73-C3849FADC607}"/>
              </a:ext>
            </a:extLst>
          </p:cNvPr>
          <p:cNvSpPr txBox="1"/>
          <p:nvPr/>
        </p:nvSpPr>
        <p:spPr>
          <a:xfrm>
            <a:off x="5332550" y="2399690"/>
            <a:ext cx="101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なし</a:t>
            </a:r>
            <a:endParaRPr kumimoji="1" lang="ja-JP" altLang="en-US" sz="1600" b="1" dirty="0"/>
          </a:p>
        </p:txBody>
      </p:sp>
      <p:sp>
        <p:nvSpPr>
          <p:cNvPr id="15" name="フローチャート: 判断 14">
            <a:extLst>
              <a:ext uri="{FF2B5EF4-FFF2-40B4-BE49-F238E27FC236}">
                <a16:creationId xmlns:a16="http://schemas.microsoft.com/office/drawing/2014/main" id="{FE8F726F-3326-7847-F460-612888FE822F}"/>
              </a:ext>
            </a:extLst>
          </p:cNvPr>
          <p:cNvSpPr/>
          <p:nvPr/>
        </p:nvSpPr>
        <p:spPr>
          <a:xfrm>
            <a:off x="3702701" y="3441711"/>
            <a:ext cx="1769164" cy="7569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00" b="1" dirty="0"/>
              <a:t>予備検定</a:t>
            </a:r>
            <a:endParaRPr kumimoji="1" lang="ja-JP" altLang="en-US" sz="1300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9A2D9B4-A6ED-ACCA-E52F-A44A6D3584E1}"/>
              </a:ext>
            </a:extLst>
          </p:cNvPr>
          <p:cNvCxnSpPr>
            <a:cxnSpLocks/>
            <a:stCxn id="56" idx="2"/>
            <a:endCxn id="15" idx="0"/>
          </p:cNvCxnSpPr>
          <p:nvPr/>
        </p:nvCxnSpPr>
        <p:spPr>
          <a:xfrm>
            <a:off x="4587283" y="3136703"/>
            <a:ext cx="0" cy="305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1C6435A-B449-379B-F3D2-AE437409F336}"/>
              </a:ext>
            </a:extLst>
          </p:cNvPr>
          <p:cNvSpPr txBox="1"/>
          <p:nvPr/>
        </p:nvSpPr>
        <p:spPr>
          <a:xfrm>
            <a:off x="4009771" y="3103157"/>
            <a:ext cx="101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あり</a:t>
            </a:r>
            <a:endParaRPr kumimoji="1" lang="ja-JP" altLang="en-US" sz="16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4F0FEFF-A221-4C8B-B9FE-38009A74B122}"/>
              </a:ext>
            </a:extLst>
          </p:cNvPr>
          <p:cNvSpPr txBox="1"/>
          <p:nvPr/>
        </p:nvSpPr>
        <p:spPr>
          <a:xfrm>
            <a:off x="3257324" y="2421946"/>
            <a:ext cx="101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なし</a:t>
            </a:r>
            <a:endParaRPr kumimoji="1" lang="ja-JP" altLang="en-US" sz="16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23ABD47-6CBB-80B9-3AD5-2F0C22BF0EAD}"/>
              </a:ext>
            </a:extLst>
          </p:cNvPr>
          <p:cNvSpPr txBox="1"/>
          <p:nvPr/>
        </p:nvSpPr>
        <p:spPr>
          <a:xfrm>
            <a:off x="1955325" y="3202547"/>
            <a:ext cx="101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あり</a:t>
            </a:r>
            <a:endParaRPr kumimoji="1" lang="ja-JP" altLang="en-US" sz="1600" b="1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A15E02A-03BE-E0CE-A96B-FC327F5E6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1707" y="1283021"/>
            <a:ext cx="2505425" cy="733527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BDA4CF20-C5F7-C458-64E8-919539C5B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8651" y="3965278"/>
            <a:ext cx="2010056" cy="847843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5FB72248-B93F-82C7-7B7A-4F6817DDF3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8773" y="2050465"/>
            <a:ext cx="2057687" cy="562053"/>
          </a:xfrm>
          <a:prstGeom prst="rect">
            <a:avLst/>
          </a:prstGeom>
        </p:spPr>
      </p:pic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195104A4-C64F-E5D4-E429-2386FCF33EE5}"/>
              </a:ext>
            </a:extLst>
          </p:cNvPr>
          <p:cNvCxnSpPr>
            <a:cxnSpLocks/>
            <a:stCxn id="7" idx="0"/>
            <a:endCxn id="41" idx="1"/>
          </p:cNvCxnSpPr>
          <p:nvPr/>
        </p:nvCxnSpPr>
        <p:spPr>
          <a:xfrm rot="5400000" flipH="1" flipV="1">
            <a:off x="7644002" y="1127027"/>
            <a:ext cx="542109" cy="16266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C0A5507-C9B9-BC1E-34C1-F21E884F2521}"/>
              </a:ext>
            </a:extLst>
          </p:cNvPr>
          <p:cNvSpPr txBox="1"/>
          <p:nvPr/>
        </p:nvSpPr>
        <p:spPr>
          <a:xfrm>
            <a:off x="7101714" y="1318325"/>
            <a:ext cx="141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rgbClr val="0070C0"/>
                </a:solidFill>
              </a:rPr>
              <a:t>優位ではない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F566D06D-CC3B-B0A2-0E0A-C8D7884BACE1}"/>
              </a:ext>
            </a:extLst>
          </p:cNvPr>
          <p:cNvCxnSpPr>
            <a:cxnSpLocks/>
            <a:stCxn id="7" idx="2"/>
            <a:endCxn id="46" idx="1"/>
          </p:cNvCxnSpPr>
          <p:nvPr/>
        </p:nvCxnSpPr>
        <p:spPr>
          <a:xfrm rot="16200000" flipH="1">
            <a:off x="7157695" y="3258172"/>
            <a:ext cx="1516282" cy="16282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E618AFE-069B-B005-8057-80FA4B355DA9}"/>
              </a:ext>
            </a:extLst>
          </p:cNvPr>
          <p:cNvSpPr txBox="1"/>
          <p:nvPr/>
        </p:nvSpPr>
        <p:spPr>
          <a:xfrm>
            <a:off x="7208369" y="4383452"/>
            <a:ext cx="141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rgbClr val="0070C0"/>
                </a:solidFill>
              </a:rPr>
              <a:t>優位である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AF32BD5B-A40B-0419-95EE-A4CBB5C0604C}"/>
                  </a:ext>
                </a:extLst>
              </p:cNvPr>
              <p:cNvSpPr txBox="1"/>
              <p:nvPr/>
            </p:nvSpPr>
            <p:spPr>
              <a:xfrm>
                <a:off x="9372757" y="4961616"/>
                <a:ext cx="1868524" cy="1232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p>
                          <m:r>
                            <a:rPr lang="en-US" altLang="ja-JP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ja-JP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6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600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ja-JP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600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  <m: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ja-JP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6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ja-JP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AF32BD5B-A40B-0419-95EE-A4CBB5C06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757" y="4961616"/>
                <a:ext cx="1868524" cy="12325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コネクタ: カギ線 61">
            <a:extLst>
              <a:ext uri="{FF2B5EF4-FFF2-40B4-BE49-F238E27FC236}">
                <a16:creationId xmlns:a16="http://schemas.microsoft.com/office/drawing/2014/main" id="{70EE357F-4CFB-01C8-30C7-ADE41B3BCA39}"/>
              </a:ext>
            </a:extLst>
          </p:cNvPr>
          <p:cNvCxnSpPr>
            <a:cxnSpLocks/>
            <a:stCxn id="15" idx="2"/>
            <a:endCxn id="46" idx="1"/>
          </p:cNvCxnSpPr>
          <p:nvPr/>
        </p:nvCxnSpPr>
        <p:spPr>
          <a:xfrm rot="16200000" flipH="1">
            <a:off x="6342749" y="2443226"/>
            <a:ext cx="631742" cy="41426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293CBD7D-CE22-B8AE-EB4E-26E8CBC100E8}"/>
                  </a:ext>
                </a:extLst>
              </p:cNvPr>
              <p:cNvSpPr txBox="1"/>
              <p:nvPr/>
            </p:nvSpPr>
            <p:spPr>
              <a:xfrm>
                <a:off x="5228510" y="3927511"/>
                <a:ext cx="2237845" cy="7637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i="1" dirty="0"/>
                  <a:t>V</a:t>
                </a:r>
                <a:r>
                  <a:rPr lang="en-US" altLang="ja-JP" sz="1400" i="1" baseline="-25000" dirty="0"/>
                  <a:t>A</a:t>
                </a:r>
                <a:r>
                  <a:rPr lang="en-US" altLang="ja-JP" sz="1400" dirty="0"/>
                  <a:t> </a:t>
                </a:r>
                <a:r>
                  <a:rPr lang="ja-JP" altLang="en-US" sz="1400" dirty="0"/>
                  <a:t>≧ </a:t>
                </a:r>
                <a:r>
                  <a:rPr lang="en-US" altLang="ja-JP" sz="1400" i="1" dirty="0"/>
                  <a:t>V</a:t>
                </a:r>
                <a:r>
                  <a:rPr lang="en-US" altLang="ja-JP" sz="1400" i="1" baseline="-25000" dirty="0"/>
                  <a:t>B</a:t>
                </a:r>
                <a:r>
                  <a:rPr lang="en-US" altLang="ja-JP" sz="1400" dirty="0"/>
                  <a:t> </a:t>
                </a:r>
                <a:r>
                  <a:rPr lang="ja-JP" altLang="en-US" sz="1400" dirty="0"/>
                  <a:t>⇒</a:t>
                </a:r>
                <a:r>
                  <a:rPr lang="en-US" altLang="ja-JP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ja-JP" altLang="en-US" sz="1400" dirty="0"/>
                  <a:t> </a:t>
                </a:r>
                <a:r>
                  <a:rPr lang="en-US" altLang="ja-JP" sz="1400" dirty="0"/>
                  <a:t>&lt; 2</a:t>
                </a:r>
              </a:p>
              <a:p>
                <a:r>
                  <a:rPr lang="en-US" altLang="ja-JP" sz="1400" i="1" dirty="0"/>
                  <a:t>V</a:t>
                </a:r>
                <a:r>
                  <a:rPr lang="en-US" altLang="ja-JP" sz="1400" i="1" baseline="-25000" dirty="0"/>
                  <a:t>B</a:t>
                </a:r>
                <a:r>
                  <a:rPr lang="en-US" altLang="ja-JP" sz="1400" dirty="0"/>
                  <a:t> </a:t>
                </a:r>
                <a:r>
                  <a:rPr lang="ja-JP" altLang="en-US" sz="1400" dirty="0"/>
                  <a:t>≧ </a:t>
                </a:r>
                <a:r>
                  <a:rPr lang="en-US" altLang="ja-JP" sz="1400" i="1" dirty="0"/>
                  <a:t>V</a:t>
                </a:r>
                <a:r>
                  <a:rPr lang="en-US" altLang="ja-JP" sz="1400" i="1" baseline="-25000" dirty="0"/>
                  <a:t>A</a:t>
                </a:r>
                <a:r>
                  <a:rPr lang="en-US" altLang="ja-JP" sz="1400" dirty="0"/>
                  <a:t> </a:t>
                </a:r>
                <a:r>
                  <a:rPr lang="ja-JP" altLang="en-US" sz="1400" dirty="0"/>
                  <a:t>⇒</a:t>
                </a:r>
                <a:r>
                  <a:rPr lang="en-US" altLang="ja-JP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r>
                  <a:rPr lang="ja-JP" altLang="en-US" sz="1400" dirty="0"/>
                  <a:t> </a:t>
                </a:r>
                <a:r>
                  <a:rPr lang="en-US" altLang="ja-JP" sz="1400" dirty="0"/>
                  <a:t>&lt; 2</a:t>
                </a:r>
                <a:endParaRPr lang="ja-JP" altLang="en-US" sz="1400" dirty="0"/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293CBD7D-CE22-B8AE-EB4E-26E8CBC10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510" y="3927511"/>
                <a:ext cx="2237845" cy="763799"/>
              </a:xfrm>
              <a:prstGeom prst="rect">
                <a:avLst/>
              </a:prstGeom>
              <a:blipFill>
                <a:blip r:embed="rId7"/>
                <a:stretch>
                  <a:fillRect l="-8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C06D8FF-5056-CF73-F892-A3FDA3CB9E88}"/>
              </a:ext>
            </a:extLst>
          </p:cNvPr>
          <p:cNvCxnSpPr>
            <a:cxnSpLocks/>
            <a:stCxn id="51" idx="2"/>
            <a:endCxn id="22" idx="0"/>
          </p:cNvCxnSpPr>
          <p:nvPr/>
        </p:nvCxnSpPr>
        <p:spPr>
          <a:xfrm>
            <a:off x="2569260" y="3136703"/>
            <a:ext cx="528" cy="1611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452786D0-ECEA-5480-394D-C199E494F70F}"/>
                  </a:ext>
                </a:extLst>
              </p:cNvPr>
              <p:cNvSpPr txBox="1"/>
              <p:nvPr/>
            </p:nvSpPr>
            <p:spPr>
              <a:xfrm>
                <a:off x="5267444" y="4961616"/>
                <a:ext cx="2237845" cy="7637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i="1" dirty="0"/>
                  <a:t>V</a:t>
                </a:r>
                <a:r>
                  <a:rPr lang="en-US" altLang="ja-JP" sz="1400" i="1" baseline="-25000" dirty="0"/>
                  <a:t>A</a:t>
                </a:r>
                <a:r>
                  <a:rPr lang="en-US" altLang="ja-JP" sz="1400" dirty="0"/>
                  <a:t> </a:t>
                </a:r>
                <a:r>
                  <a:rPr lang="ja-JP" altLang="en-US" sz="1400" dirty="0"/>
                  <a:t>≧ </a:t>
                </a:r>
                <a:r>
                  <a:rPr lang="en-US" altLang="ja-JP" sz="1400" i="1" dirty="0"/>
                  <a:t>V</a:t>
                </a:r>
                <a:r>
                  <a:rPr lang="en-US" altLang="ja-JP" sz="1400" i="1" baseline="-25000" dirty="0"/>
                  <a:t>B</a:t>
                </a:r>
                <a:r>
                  <a:rPr lang="en-US" altLang="ja-JP" sz="1400" dirty="0"/>
                  <a:t> </a:t>
                </a:r>
                <a:r>
                  <a:rPr lang="ja-JP" altLang="en-US" sz="1400" dirty="0"/>
                  <a:t>⇒</a:t>
                </a:r>
                <a:r>
                  <a:rPr lang="en-US" altLang="ja-JP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ja-JP" altLang="en-US" sz="1400" dirty="0"/>
                  <a:t> ≧</a:t>
                </a:r>
                <a:r>
                  <a:rPr lang="en-US" altLang="ja-JP" sz="1400" dirty="0"/>
                  <a:t> 2</a:t>
                </a:r>
              </a:p>
              <a:p>
                <a:r>
                  <a:rPr lang="en-US" altLang="ja-JP" sz="1400" i="1" dirty="0"/>
                  <a:t>V</a:t>
                </a:r>
                <a:r>
                  <a:rPr lang="en-US" altLang="ja-JP" sz="1400" i="1" baseline="-25000" dirty="0"/>
                  <a:t>B</a:t>
                </a:r>
                <a:r>
                  <a:rPr lang="en-US" altLang="ja-JP" sz="1400" dirty="0"/>
                  <a:t> </a:t>
                </a:r>
                <a:r>
                  <a:rPr lang="ja-JP" altLang="en-US" sz="1400" dirty="0"/>
                  <a:t>≧ </a:t>
                </a:r>
                <a:r>
                  <a:rPr lang="en-US" altLang="ja-JP" sz="1400" i="1" dirty="0"/>
                  <a:t>V</a:t>
                </a:r>
                <a:r>
                  <a:rPr lang="en-US" altLang="ja-JP" sz="1400" i="1" baseline="-25000" dirty="0"/>
                  <a:t>A</a:t>
                </a:r>
                <a:r>
                  <a:rPr lang="en-US" altLang="ja-JP" sz="1400" dirty="0"/>
                  <a:t> </a:t>
                </a:r>
                <a:r>
                  <a:rPr lang="ja-JP" altLang="en-US" sz="1400" dirty="0"/>
                  <a:t>⇒</a:t>
                </a:r>
                <a:r>
                  <a:rPr lang="en-US" altLang="ja-JP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r>
                  <a:rPr lang="ja-JP" altLang="en-US" sz="1400" dirty="0"/>
                  <a:t> ≧</a:t>
                </a:r>
                <a:r>
                  <a:rPr lang="en-US" altLang="ja-JP" sz="1400" dirty="0"/>
                  <a:t> 2</a:t>
                </a:r>
                <a:endParaRPr lang="ja-JP" altLang="en-US" sz="140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452786D0-ECEA-5480-394D-C199E494F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444" y="4961616"/>
                <a:ext cx="2237845" cy="763799"/>
              </a:xfrm>
              <a:prstGeom prst="rect">
                <a:avLst/>
              </a:prstGeom>
              <a:blipFill>
                <a:blip r:embed="rId8"/>
                <a:stretch>
                  <a:fillRect l="-8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コネクタ: カギ線 74">
            <a:extLst>
              <a:ext uri="{FF2B5EF4-FFF2-40B4-BE49-F238E27FC236}">
                <a16:creationId xmlns:a16="http://schemas.microsoft.com/office/drawing/2014/main" id="{17EB394B-A740-25F5-A63D-B40BBE2FD7C8}"/>
              </a:ext>
            </a:extLst>
          </p:cNvPr>
          <p:cNvCxnSpPr>
            <a:cxnSpLocks/>
            <a:stCxn id="15" idx="3"/>
            <a:endCxn id="41" idx="1"/>
          </p:cNvCxnSpPr>
          <p:nvPr/>
        </p:nvCxnSpPr>
        <p:spPr>
          <a:xfrm flipV="1">
            <a:off x="5471865" y="1669314"/>
            <a:ext cx="3256534" cy="2150888"/>
          </a:xfrm>
          <a:prstGeom prst="bentConnector3">
            <a:avLst>
              <a:gd name="adj1" fmla="val 9059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8C3E91F9-A47F-5926-25F8-E8B53B7C97F3}"/>
              </a:ext>
            </a:extLst>
          </p:cNvPr>
          <p:cNvSpPr txBox="1"/>
          <p:nvPr/>
        </p:nvSpPr>
        <p:spPr>
          <a:xfrm>
            <a:off x="5575337" y="3481648"/>
            <a:ext cx="141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accent2"/>
                </a:solidFill>
              </a:rPr>
              <a:t>2</a:t>
            </a:r>
            <a:r>
              <a:rPr lang="ja-JP" altLang="en-US" sz="1600" b="1" dirty="0">
                <a:solidFill>
                  <a:schemeClr val="accent2"/>
                </a:solidFill>
              </a:rPr>
              <a:t>未満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ED81D042-E3F7-79BB-354C-C669E8F62E8D}"/>
              </a:ext>
            </a:extLst>
          </p:cNvPr>
          <p:cNvSpPr txBox="1"/>
          <p:nvPr/>
        </p:nvSpPr>
        <p:spPr>
          <a:xfrm>
            <a:off x="4563529" y="4900523"/>
            <a:ext cx="141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accent2"/>
                </a:solidFill>
              </a:rPr>
              <a:t>2</a:t>
            </a:r>
            <a:r>
              <a:rPr lang="ja-JP" altLang="en-US" sz="1600" b="1" dirty="0">
                <a:solidFill>
                  <a:schemeClr val="accent2"/>
                </a:solidFill>
              </a:rPr>
              <a:t>以上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0184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フローチャート: 代替処理 21">
            <a:extLst>
              <a:ext uri="{FF2B5EF4-FFF2-40B4-BE49-F238E27FC236}">
                <a16:creationId xmlns:a16="http://schemas.microsoft.com/office/drawing/2014/main" id="{C239C3FC-BA61-BAB5-CC17-7FDEFF5B8B5A}"/>
              </a:ext>
            </a:extLst>
          </p:cNvPr>
          <p:cNvSpPr/>
          <p:nvPr/>
        </p:nvSpPr>
        <p:spPr>
          <a:xfrm>
            <a:off x="1103766" y="4747758"/>
            <a:ext cx="2932044" cy="1575844"/>
          </a:xfrm>
          <a:prstGeom prst="flowChartAlternateProcess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600" b="1" dirty="0"/>
              <a:t>データに対応がある場合の</a:t>
            </a:r>
            <a:r>
              <a:rPr kumimoji="1" lang="ja-JP" altLang="en-US" sz="1600" b="1" dirty="0"/>
              <a:t>検定と推定</a:t>
            </a:r>
            <a:r>
              <a:rPr kumimoji="1" lang="en-US" altLang="ja-JP" sz="1600" b="1" dirty="0"/>
              <a:t>(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t </a:t>
            </a:r>
            <a:r>
              <a:rPr lang="ja-JP" altLang="en-US" sz="1600" b="1" dirty="0">
                <a:solidFill>
                  <a:schemeClr val="tx1"/>
                </a:solidFill>
              </a:rPr>
              <a:t>分布</a:t>
            </a:r>
            <a:r>
              <a:rPr lang="en-US" altLang="ja-JP" sz="1600" b="1" dirty="0">
                <a:solidFill>
                  <a:schemeClr val="tx1"/>
                </a:solidFill>
              </a:rPr>
              <a:t>)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01B9BA86-4A22-5C61-D2D7-52BED4169AC8}"/>
              </a:ext>
            </a:extLst>
          </p:cNvPr>
          <p:cNvSpPr/>
          <p:nvPr/>
        </p:nvSpPr>
        <p:spPr>
          <a:xfrm>
            <a:off x="5953745" y="2211423"/>
            <a:ext cx="2295937" cy="1102730"/>
          </a:xfrm>
          <a:prstGeom prst="flowChartAlternateProcess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600" b="1" dirty="0"/>
              <a:t>二つの母分散の比の検定と推定</a:t>
            </a:r>
            <a:r>
              <a:rPr lang="en-US" altLang="ja-JP" sz="1600" b="1" dirty="0"/>
              <a:t>(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F</a:t>
            </a:r>
            <a:r>
              <a:rPr kumimoji="1" lang="ja-JP" altLang="en-US" sz="1600" b="1" dirty="0"/>
              <a:t>分布</a:t>
            </a:r>
            <a:r>
              <a:rPr kumimoji="1" lang="en-US" altLang="ja-JP" sz="1600" b="1" dirty="0"/>
              <a:t>)</a:t>
            </a:r>
          </a:p>
          <a:p>
            <a:pPr algn="ctr"/>
            <a:endParaRPr lang="en-US" altLang="ja-JP" sz="600" b="1" dirty="0"/>
          </a:p>
          <a:p>
            <a:pPr algn="ctr"/>
            <a:r>
              <a:rPr lang="en-US" altLang="ja-JP" sz="1600" b="1" i="1" dirty="0"/>
              <a:t>F</a:t>
            </a:r>
            <a:r>
              <a:rPr lang="en-US" altLang="ja-JP" sz="1600" b="1" i="1" baseline="-25000" dirty="0"/>
              <a:t>0</a:t>
            </a:r>
            <a:r>
              <a:rPr lang="en-US" altLang="ja-JP" sz="1600" b="1" dirty="0"/>
              <a:t> = </a:t>
            </a:r>
            <a:r>
              <a:rPr lang="en-US" altLang="ja-JP" sz="1600" b="1" i="1" dirty="0"/>
              <a:t>V</a:t>
            </a:r>
            <a:r>
              <a:rPr lang="en-US" altLang="ja-JP" sz="1600" b="1" i="1" baseline="-25000" dirty="0"/>
              <a:t>A</a:t>
            </a:r>
            <a:r>
              <a:rPr lang="en-US" altLang="ja-JP" sz="1600" b="1" dirty="0"/>
              <a:t> / </a:t>
            </a:r>
            <a:r>
              <a:rPr lang="en-US" altLang="ja-JP" sz="1600" b="1" i="1" dirty="0"/>
              <a:t>V</a:t>
            </a:r>
            <a:r>
              <a:rPr lang="en-US" altLang="ja-JP" sz="1600" b="1" i="1" baseline="-25000" dirty="0"/>
              <a:t>B</a:t>
            </a:r>
            <a:endParaRPr kumimoji="1" lang="ja-JP" altLang="en-US" sz="1600" b="1" i="1" baseline="-25000" dirty="0"/>
          </a:p>
        </p:txBody>
      </p:sp>
      <p:sp>
        <p:nvSpPr>
          <p:cNvPr id="46" name="フローチャート: 代替処理 45">
            <a:extLst>
              <a:ext uri="{FF2B5EF4-FFF2-40B4-BE49-F238E27FC236}">
                <a16:creationId xmlns:a16="http://schemas.microsoft.com/office/drawing/2014/main" id="{C1DBBA9D-48E8-4BE0-70CF-C104FEE36093}"/>
              </a:ext>
            </a:extLst>
          </p:cNvPr>
          <p:cNvSpPr/>
          <p:nvPr/>
        </p:nvSpPr>
        <p:spPr>
          <a:xfrm>
            <a:off x="8729958" y="3170618"/>
            <a:ext cx="3077201" cy="3319634"/>
          </a:xfrm>
          <a:prstGeom prst="flowChartAlternateProcess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/>
              <a:t>二つの母平均の差の検定と推定</a:t>
            </a:r>
            <a:r>
              <a:rPr kumimoji="1" lang="en-US" altLang="ja-JP" sz="1600" b="1" dirty="0"/>
              <a:t>(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ウェルチ</a:t>
            </a:r>
            <a:r>
              <a:rPr kumimoji="1" lang="ja-JP" altLang="en-US" sz="1600" b="1" dirty="0"/>
              <a:t>型</a:t>
            </a:r>
            <a:r>
              <a:rPr kumimoji="1" lang="en-US" altLang="ja-JP" sz="1600" b="1" dirty="0"/>
              <a:t>)(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t </a:t>
            </a:r>
            <a:r>
              <a:rPr lang="ja-JP" altLang="en-US" sz="1600" b="1" dirty="0">
                <a:solidFill>
                  <a:schemeClr val="tx1"/>
                </a:solidFill>
              </a:rPr>
              <a:t>分布</a:t>
            </a:r>
            <a:r>
              <a:rPr kumimoji="1" lang="en-US" altLang="ja-JP" sz="1600" b="1" dirty="0"/>
              <a:t>)</a:t>
            </a:r>
            <a:endParaRPr kumimoji="1" lang="ja-JP" altLang="en-US" sz="1600" b="1" dirty="0"/>
          </a:p>
        </p:txBody>
      </p:sp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E5DA930B-37A3-CCB5-42DF-8AE1F4602CF8}"/>
              </a:ext>
            </a:extLst>
          </p:cNvPr>
          <p:cNvSpPr/>
          <p:nvPr/>
        </p:nvSpPr>
        <p:spPr>
          <a:xfrm>
            <a:off x="352758" y="2532115"/>
            <a:ext cx="1008906" cy="442127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二標本</a:t>
            </a:r>
            <a:endParaRPr kumimoji="1" lang="ja-JP" altLang="en-US" sz="1600" b="1" dirty="0"/>
          </a:p>
        </p:txBody>
      </p:sp>
      <p:sp>
        <p:nvSpPr>
          <p:cNvPr id="41" name="フローチャート: 代替処理 40">
            <a:extLst>
              <a:ext uri="{FF2B5EF4-FFF2-40B4-BE49-F238E27FC236}">
                <a16:creationId xmlns:a16="http://schemas.microsoft.com/office/drawing/2014/main" id="{4AD2E36F-C14F-C380-D7E8-E44991607985}"/>
              </a:ext>
            </a:extLst>
          </p:cNvPr>
          <p:cNvSpPr/>
          <p:nvPr/>
        </p:nvSpPr>
        <p:spPr>
          <a:xfrm>
            <a:off x="8728399" y="585449"/>
            <a:ext cx="2989836" cy="2167730"/>
          </a:xfrm>
          <a:prstGeom prst="flowChartAlternateProcess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/>
              <a:t>二つの母平均の差の検定と推定</a:t>
            </a:r>
            <a:r>
              <a:rPr kumimoji="1" lang="en-US" altLang="ja-JP" sz="1600" b="1" dirty="0"/>
              <a:t>(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一般</a:t>
            </a:r>
            <a:r>
              <a:rPr kumimoji="1" lang="ja-JP" altLang="en-US" sz="1600" b="1" dirty="0"/>
              <a:t>型</a:t>
            </a:r>
            <a:r>
              <a:rPr kumimoji="1" lang="en-US" altLang="ja-JP" sz="1600" b="1" dirty="0"/>
              <a:t>)(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t </a:t>
            </a:r>
            <a:r>
              <a:rPr lang="ja-JP" altLang="en-US" sz="1600" b="1" dirty="0">
                <a:solidFill>
                  <a:schemeClr val="tx1"/>
                </a:solidFill>
              </a:rPr>
              <a:t>分布</a:t>
            </a:r>
            <a:r>
              <a:rPr lang="en-US" altLang="ja-JP" sz="1600" b="1" dirty="0">
                <a:solidFill>
                  <a:schemeClr val="tx1"/>
                </a:solidFill>
              </a:rPr>
              <a:t>)</a:t>
            </a:r>
            <a:endParaRPr kumimoji="1" lang="ja-JP" altLang="en-US" sz="1600" b="1" dirty="0">
              <a:solidFill>
                <a:schemeClr val="tx1"/>
              </a:solidFill>
            </a:endParaRPr>
          </a:p>
          <a:p>
            <a:pPr algn="ctr"/>
            <a:endParaRPr kumimoji="1" lang="ja-JP" altLang="en-US" sz="1600" b="1" dirty="0"/>
          </a:p>
        </p:txBody>
      </p:sp>
      <p:sp>
        <p:nvSpPr>
          <p:cNvPr id="51" name="フローチャート: 判断 50">
            <a:extLst>
              <a:ext uri="{FF2B5EF4-FFF2-40B4-BE49-F238E27FC236}">
                <a16:creationId xmlns:a16="http://schemas.microsoft.com/office/drawing/2014/main" id="{1A04931F-6346-3AC9-D5DA-CBB3175AF4B0}"/>
              </a:ext>
            </a:extLst>
          </p:cNvPr>
          <p:cNvSpPr/>
          <p:nvPr/>
        </p:nvSpPr>
        <p:spPr>
          <a:xfrm>
            <a:off x="1684678" y="2379721"/>
            <a:ext cx="1769164" cy="7569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データの対応</a:t>
            </a:r>
            <a:endParaRPr kumimoji="1" lang="ja-JP" altLang="en-US" sz="1400" b="1" dirty="0"/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FA9390CB-6AF6-C802-41A2-F3E182DAF4D0}"/>
              </a:ext>
            </a:extLst>
          </p:cNvPr>
          <p:cNvCxnSpPr>
            <a:cxnSpLocks/>
            <a:stCxn id="5" idx="3"/>
            <a:endCxn id="51" idx="1"/>
          </p:cNvCxnSpPr>
          <p:nvPr/>
        </p:nvCxnSpPr>
        <p:spPr>
          <a:xfrm>
            <a:off x="1361664" y="2753179"/>
            <a:ext cx="323014" cy="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フローチャート: 判断 55">
            <a:extLst>
              <a:ext uri="{FF2B5EF4-FFF2-40B4-BE49-F238E27FC236}">
                <a16:creationId xmlns:a16="http://schemas.microsoft.com/office/drawing/2014/main" id="{FBCFA535-3DB0-F8CA-24B3-A60670BB63E5}"/>
              </a:ext>
            </a:extLst>
          </p:cNvPr>
          <p:cNvSpPr/>
          <p:nvPr/>
        </p:nvSpPr>
        <p:spPr>
          <a:xfrm>
            <a:off x="3702701" y="2379721"/>
            <a:ext cx="1769164" cy="7569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/>
              <a:t>予備検定の実施</a:t>
            </a:r>
            <a:endParaRPr kumimoji="1" lang="ja-JP" altLang="en-US" sz="1200" b="1" dirty="0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49AD676F-843E-5BD2-E7D1-AC4F6A88D39C}"/>
              </a:ext>
            </a:extLst>
          </p:cNvPr>
          <p:cNvCxnSpPr>
            <a:cxnSpLocks/>
            <a:stCxn id="51" idx="3"/>
            <a:endCxn id="56" idx="1"/>
          </p:cNvCxnSpPr>
          <p:nvPr/>
        </p:nvCxnSpPr>
        <p:spPr>
          <a:xfrm>
            <a:off x="3453842" y="2758212"/>
            <a:ext cx="248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3D94AA1-C99E-EF72-28A7-D3419920D901}"/>
              </a:ext>
            </a:extLst>
          </p:cNvPr>
          <p:cNvSpPr txBox="1"/>
          <p:nvPr/>
        </p:nvSpPr>
        <p:spPr>
          <a:xfrm>
            <a:off x="650298" y="618904"/>
            <a:ext cx="6346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計量値の検定・推定フロー（二標本）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2367955-3968-F284-A0FE-05D3388F7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260" y="5416816"/>
            <a:ext cx="1467055" cy="838317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E3ABCAA-DE09-59DE-67E9-A3A92CEBF820}"/>
              </a:ext>
            </a:extLst>
          </p:cNvPr>
          <p:cNvCxnSpPr>
            <a:cxnSpLocks/>
            <a:stCxn id="56" idx="3"/>
            <a:endCxn id="7" idx="1"/>
          </p:cNvCxnSpPr>
          <p:nvPr/>
        </p:nvCxnSpPr>
        <p:spPr>
          <a:xfrm>
            <a:off x="5471865" y="2758212"/>
            <a:ext cx="481880" cy="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79AF2CB-DC11-0C40-3B73-C3849FADC607}"/>
              </a:ext>
            </a:extLst>
          </p:cNvPr>
          <p:cNvSpPr txBox="1"/>
          <p:nvPr/>
        </p:nvSpPr>
        <p:spPr>
          <a:xfrm>
            <a:off x="5332550" y="2399690"/>
            <a:ext cx="101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なし</a:t>
            </a:r>
            <a:endParaRPr kumimoji="1" lang="ja-JP" altLang="en-US" sz="1600" b="1" dirty="0"/>
          </a:p>
        </p:txBody>
      </p:sp>
      <p:sp>
        <p:nvSpPr>
          <p:cNvPr id="15" name="フローチャート: 判断 14">
            <a:extLst>
              <a:ext uri="{FF2B5EF4-FFF2-40B4-BE49-F238E27FC236}">
                <a16:creationId xmlns:a16="http://schemas.microsoft.com/office/drawing/2014/main" id="{FE8F726F-3326-7847-F460-612888FE822F}"/>
              </a:ext>
            </a:extLst>
          </p:cNvPr>
          <p:cNvSpPr/>
          <p:nvPr/>
        </p:nvSpPr>
        <p:spPr>
          <a:xfrm>
            <a:off x="3702701" y="3441711"/>
            <a:ext cx="1769164" cy="7569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00" b="1" dirty="0"/>
              <a:t>予備検定</a:t>
            </a:r>
            <a:endParaRPr kumimoji="1" lang="ja-JP" altLang="en-US" sz="1300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9A2D9B4-A6ED-ACCA-E52F-A44A6D3584E1}"/>
              </a:ext>
            </a:extLst>
          </p:cNvPr>
          <p:cNvCxnSpPr>
            <a:cxnSpLocks/>
            <a:stCxn id="56" idx="2"/>
            <a:endCxn id="15" idx="0"/>
          </p:cNvCxnSpPr>
          <p:nvPr/>
        </p:nvCxnSpPr>
        <p:spPr>
          <a:xfrm>
            <a:off x="4587283" y="3136703"/>
            <a:ext cx="0" cy="305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1C6435A-B449-379B-F3D2-AE437409F336}"/>
              </a:ext>
            </a:extLst>
          </p:cNvPr>
          <p:cNvSpPr txBox="1"/>
          <p:nvPr/>
        </p:nvSpPr>
        <p:spPr>
          <a:xfrm>
            <a:off x="4009771" y="3103157"/>
            <a:ext cx="101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あり</a:t>
            </a:r>
            <a:endParaRPr kumimoji="1" lang="ja-JP" altLang="en-US" sz="16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4F0FEFF-A221-4C8B-B9FE-38009A74B122}"/>
              </a:ext>
            </a:extLst>
          </p:cNvPr>
          <p:cNvSpPr txBox="1"/>
          <p:nvPr/>
        </p:nvSpPr>
        <p:spPr>
          <a:xfrm>
            <a:off x="3257324" y="2421946"/>
            <a:ext cx="101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なし</a:t>
            </a:r>
            <a:endParaRPr kumimoji="1" lang="ja-JP" altLang="en-US" sz="16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23ABD47-6CBB-80B9-3AD5-2F0C22BF0EAD}"/>
              </a:ext>
            </a:extLst>
          </p:cNvPr>
          <p:cNvSpPr txBox="1"/>
          <p:nvPr/>
        </p:nvSpPr>
        <p:spPr>
          <a:xfrm>
            <a:off x="1955325" y="3202547"/>
            <a:ext cx="101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あり</a:t>
            </a:r>
            <a:endParaRPr kumimoji="1" lang="ja-JP" altLang="en-US" sz="1600" b="1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A15E02A-03BE-E0CE-A96B-FC327F5E6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1707" y="1283021"/>
            <a:ext cx="2505425" cy="733527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BDA4CF20-C5F7-C458-64E8-919539C5B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8651" y="3965278"/>
            <a:ext cx="2010056" cy="847843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5FB72248-B93F-82C7-7B7A-4F6817DDF3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8773" y="2050465"/>
            <a:ext cx="2057687" cy="562053"/>
          </a:xfrm>
          <a:prstGeom prst="rect">
            <a:avLst/>
          </a:prstGeom>
        </p:spPr>
      </p:pic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195104A4-C64F-E5D4-E429-2386FCF33EE5}"/>
              </a:ext>
            </a:extLst>
          </p:cNvPr>
          <p:cNvCxnSpPr>
            <a:cxnSpLocks/>
            <a:stCxn id="7" idx="0"/>
            <a:endCxn id="41" idx="1"/>
          </p:cNvCxnSpPr>
          <p:nvPr/>
        </p:nvCxnSpPr>
        <p:spPr>
          <a:xfrm rot="5400000" flipH="1" flipV="1">
            <a:off x="7644002" y="1127027"/>
            <a:ext cx="542109" cy="16266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C0A5507-C9B9-BC1E-34C1-F21E884F2521}"/>
              </a:ext>
            </a:extLst>
          </p:cNvPr>
          <p:cNvSpPr txBox="1"/>
          <p:nvPr/>
        </p:nvSpPr>
        <p:spPr>
          <a:xfrm>
            <a:off x="7101714" y="1318325"/>
            <a:ext cx="141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rgbClr val="0070C0"/>
                </a:solidFill>
              </a:rPr>
              <a:t>優位ではない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F566D06D-CC3B-B0A2-0E0A-C8D7884BACE1}"/>
              </a:ext>
            </a:extLst>
          </p:cNvPr>
          <p:cNvCxnSpPr>
            <a:cxnSpLocks/>
            <a:stCxn id="7" idx="2"/>
            <a:endCxn id="46" idx="1"/>
          </p:cNvCxnSpPr>
          <p:nvPr/>
        </p:nvCxnSpPr>
        <p:spPr>
          <a:xfrm rot="16200000" flipH="1">
            <a:off x="7157695" y="3258172"/>
            <a:ext cx="1516282" cy="16282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E618AFE-069B-B005-8057-80FA4B355DA9}"/>
              </a:ext>
            </a:extLst>
          </p:cNvPr>
          <p:cNvSpPr txBox="1"/>
          <p:nvPr/>
        </p:nvSpPr>
        <p:spPr>
          <a:xfrm>
            <a:off x="7208369" y="4383452"/>
            <a:ext cx="141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rgbClr val="0070C0"/>
                </a:solidFill>
              </a:rPr>
              <a:t>優位である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AF32BD5B-A40B-0419-95EE-A4CBB5C0604C}"/>
                  </a:ext>
                </a:extLst>
              </p:cNvPr>
              <p:cNvSpPr txBox="1"/>
              <p:nvPr/>
            </p:nvSpPr>
            <p:spPr>
              <a:xfrm>
                <a:off x="9372757" y="4961616"/>
                <a:ext cx="1868524" cy="1232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p>
                          <m:r>
                            <a:rPr lang="en-US" altLang="ja-JP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ja-JP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6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600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ja-JP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600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  <m: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ja-JP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6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ja-JP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AF32BD5B-A40B-0419-95EE-A4CBB5C06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757" y="4961616"/>
                <a:ext cx="1868524" cy="12325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コネクタ: カギ線 61">
            <a:extLst>
              <a:ext uri="{FF2B5EF4-FFF2-40B4-BE49-F238E27FC236}">
                <a16:creationId xmlns:a16="http://schemas.microsoft.com/office/drawing/2014/main" id="{70EE357F-4CFB-01C8-30C7-ADE41B3BCA39}"/>
              </a:ext>
            </a:extLst>
          </p:cNvPr>
          <p:cNvCxnSpPr>
            <a:cxnSpLocks/>
            <a:stCxn id="15" idx="2"/>
            <a:endCxn id="46" idx="1"/>
          </p:cNvCxnSpPr>
          <p:nvPr/>
        </p:nvCxnSpPr>
        <p:spPr>
          <a:xfrm rot="16200000" flipH="1">
            <a:off x="6342749" y="2443226"/>
            <a:ext cx="631742" cy="41426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293CBD7D-CE22-B8AE-EB4E-26E8CBC100E8}"/>
                  </a:ext>
                </a:extLst>
              </p:cNvPr>
              <p:cNvSpPr txBox="1"/>
              <p:nvPr/>
            </p:nvSpPr>
            <p:spPr>
              <a:xfrm>
                <a:off x="5228510" y="3927511"/>
                <a:ext cx="2237845" cy="7637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i="1" dirty="0"/>
                  <a:t>V</a:t>
                </a:r>
                <a:r>
                  <a:rPr lang="en-US" altLang="ja-JP" sz="1400" i="1" baseline="-25000" dirty="0"/>
                  <a:t>A</a:t>
                </a:r>
                <a:r>
                  <a:rPr lang="en-US" altLang="ja-JP" sz="1400" dirty="0"/>
                  <a:t> </a:t>
                </a:r>
                <a:r>
                  <a:rPr lang="ja-JP" altLang="en-US" sz="1400" dirty="0"/>
                  <a:t>≧ </a:t>
                </a:r>
                <a:r>
                  <a:rPr lang="en-US" altLang="ja-JP" sz="1400" i="1" dirty="0"/>
                  <a:t>V</a:t>
                </a:r>
                <a:r>
                  <a:rPr lang="en-US" altLang="ja-JP" sz="1400" i="1" baseline="-25000" dirty="0"/>
                  <a:t>B</a:t>
                </a:r>
                <a:r>
                  <a:rPr lang="en-US" altLang="ja-JP" sz="1400" dirty="0"/>
                  <a:t> </a:t>
                </a:r>
                <a:r>
                  <a:rPr lang="ja-JP" altLang="en-US" sz="1400" dirty="0"/>
                  <a:t>⇒</a:t>
                </a:r>
                <a:r>
                  <a:rPr lang="en-US" altLang="ja-JP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ja-JP" altLang="en-US" sz="1400" dirty="0"/>
                  <a:t> </a:t>
                </a:r>
                <a:r>
                  <a:rPr lang="en-US" altLang="ja-JP" sz="1400" dirty="0"/>
                  <a:t>&lt; 2</a:t>
                </a:r>
              </a:p>
              <a:p>
                <a:r>
                  <a:rPr lang="en-US" altLang="ja-JP" sz="1400" i="1" dirty="0"/>
                  <a:t>V</a:t>
                </a:r>
                <a:r>
                  <a:rPr lang="en-US" altLang="ja-JP" sz="1400" i="1" baseline="-25000" dirty="0"/>
                  <a:t>B</a:t>
                </a:r>
                <a:r>
                  <a:rPr lang="en-US" altLang="ja-JP" sz="1400" dirty="0"/>
                  <a:t> </a:t>
                </a:r>
                <a:r>
                  <a:rPr lang="ja-JP" altLang="en-US" sz="1400" dirty="0"/>
                  <a:t>≧ </a:t>
                </a:r>
                <a:r>
                  <a:rPr lang="en-US" altLang="ja-JP" sz="1400" i="1" dirty="0"/>
                  <a:t>V</a:t>
                </a:r>
                <a:r>
                  <a:rPr lang="en-US" altLang="ja-JP" sz="1400" i="1" baseline="-25000" dirty="0"/>
                  <a:t>A</a:t>
                </a:r>
                <a:r>
                  <a:rPr lang="en-US" altLang="ja-JP" sz="1400" dirty="0"/>
                  <a:t> </a:t>
                </a:r>
                <a:r>
                  <a:rPr lang="ja-JP" altLang="en-US" sz="1400" dirty="0"/>
                  <a:t>⇒</a:t>
                </a:r>
                <a:r>
                  <a:rPr lang="en-US" altLang="ja-JP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r>
                  <a:rPr lang="ja-JP" altLang="en-US" sz="1400" dirty="0"/>
                  <a:t> </a:t>
                </a:r>
                <a:r>
                  <a:rPr lang="en-US" altLang="ja-JP" sz="1400" dirty="0"/>
                  <a:t>&lt; 2</a:t>
                </a:r>
                <a:endParaRPr lang="ja-JP" altLang="en-US" sz="1400" dirty="0"/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293CBD7D-CE22-B8AE-EB4E-26E8CBC10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510" y="3927511"/>
                <a:ext cx="2237845" cy="763799"/>
              </a:xfrm>
              <a:prstGeom prst="rect">
                <a:avLst/>
              </a:prstGeom>
              <a:blipFill>
                <a:blip r:embed="rId7"/>
                <a:stretch>
                  <a:fillRect l="-8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C06D8FF-5056-CF73-F892-A3FDA3CB9E88}"/>
              </a:ext>
            </a:extLst>
          </p:cNvPr>
          <p:cNvCxnSpPr>
            <a:cxnSpLocks/>
            <a:stCxn id="51" idx="2"/>
            <a:endCxn id="22" idx="0"/>
          </p:cNvCxnSpPr>
          <p:nvPr/>
        </p:nvCxnSpPr>
        <p:spPr>
          <a:xfrm>
            <a:off x="2569260" y="3136703"/>
            <a:ext cx="528" cy="1611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452786D0-ECEA-5480-394D-C199E494F70F}"/>
                  </a:ext>
                </a:extLst>
              </p:cNvPr>
              <p:cNvSpPr txBox="1"/>
              <p:nvPr/>
            </p:nvSpPr>
            <p:spPr>
              <a:xfrm>
                <a:off x="5267444" y="4961616"/>
                <a:ext cx="2237845" cy="7637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i="1" dirty="0"/>
                  <a:t>V</a:t>
                </a:r>
                <a:r>
                  <a:rPr lang="en-US" altLang="ja-JP" sz="1400" i="1" baseline="-25000" dirty="0"/>
                  <a:t>A</a:t>
                </a:r>
                <a:r>
                  <a:rPr lang="en-US" altLang="ja-JP" sz="1400" dirty="0"/>
                  <a:t> </a:t>
                </a:r>
                <a:r>
                  <a:rPr lang="ja-JP" altLang="en-US" sz="1400" dirty="0"/>
                  <a:t>≧ </a:t>
                </a:r>
                <a:r>
                  <a:rPr lang="en-US" altLang="ja-JP" sz="1400" i="1" dirty="0"/>
                  <a:t>V</a:t>
                </a:r>
                <a:r>
                  <a:rPr lang="en-US" altLang="ja-JP" sz="1400" i="1" baseline="-25000" dirty="0"/>
                  <a:t>B</a:t>
                </a:r>
                <a:r>
                  <a:rPr lang="en-US" altLang="ja-JP" sz="1400" dirty="0"/>
                  <a:t> </a:t>
                </a:r>
                <a:r>
                  <a:rPr lang="ja-JP" altLang="en-US" sz="1400" dirty="0"/>
                  <a:t>⇒</a:t>
                </a:r>
                <a:r>
                  <a:rPr lang="en-US" altLang="ja-JP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ja-JP" altLang="en-US" sz="1400" dirty="0"/>
                  <a:t> ≧</a:t>
                </a:r>
                <a:r>
                  <a:rPr lang="en-US" altLang="ja-JP" sz="1400" dirty="0"/>
                  <a:t> 2</a:t>
                </a:r>
              </a:p>
              <a:p>
                <a:r>
                  <a:rPr lang="en-US" altLang="ja-JP" sz="1400" i="1" dirty="0"/>
                  <a:t>V</a:t>
                </a:r>
                <a:r>
                  <a:rPr lang="en-US" altLang="ja-JP" sz="1400" i="1" baseline="-25000" dirty="0"/>
                  <a:t>B</a:t>
                </a:r>
                <a:r>
                  <a:rPr lang="en-US" altLang="ja-JP" sz="1400" dirty="0"/>
                  <a:t> </a:t>
                </a:r>
                <a:r>
                  <a:rPr lang="ja-JP" altLang="en-US" sz="1400" dirty="0"/>
                  <a:t>≧ </a:t>
                </a:r>
                <a:r>
                  <a:rPr lang="en-US" altLang="ja-JP" sz="1400" i="1" dirty="0"/>
                  <a:t>V</a:t>
                </a:r>
                <a:r>
                  <a:rPr lang="en-US" altLang="ja-JP" sz="1400" i="1" baseline="-25000" dirty="0"/>
                  <a:t>A</a:t>
                </a:r>
                <a:r>
                  <a:rPr lang="en-US" altLang="ja-JP" sz="1400" dirty="0"/>
                  <a:t> </a:t>
                </a:r>
                <a:r>
                  <a:rPr lang="ja-JP" altLang="en-US" sz="1400" dirty="0"/>
                  <a:t>⇒</a:t>
                </a:r>
                <a:r>
                  <a:rPr lang="en-US" altLang="ja-JP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r>
                  <a:rPr lang="ja-JP" altLang="en-US" sz="1400" dirty="0"/>
                  <a:t> ≧</a:t>
                </a:r>
                <a:r>
                  <a:rPr lang="en-US" altLang="ja-JP" sz="1400" dirty="0"/>
                  <a:t> 2</a:t>
                </a:r>
                <a:endParaRPr lang="ja-JP" altLang="en-US" sz="140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452786D0-ECEA-5480-394D-C199E494F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444" y="4961616"/>
                <a:ext cx="2237845" cy="763799"/>
              </a:xfrm>
              <a:prstGeom prst="rect">
                <a:avLst/>
              </a:prstGeom>
              <a:blipFill>
                <a:blip r:embed="rId8"/>
                <a:stretch>
                  <a:fillRect l="-8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コネクタ: カギ線 74">
            <a:extLst>
              <a:ext uri="{FF2B5EF4-FFF2-40B4-BE49-F238E27FC236}">
                <a16:creationId xmlns:a16="http://schemas.microsoft.com/office/drawing/2014/main" id="{17EB394B-A740-25F5-A63D-B40BBE2FD7C8}"/>
              </a:ext>
            </a:extLst>
          </p:cNvPr>
          <p:cNvCxnSpPr>
            <a:cxnSpLocks/>
            <a:stCxn id="15" idx="3"/>
            <a:endCxn id="41" idx="1"/>
          </p:cNvCxnSpPr>
          <p:nvPr/>
        </p:nvCxnSpPr>
        <p:spPr>
          <a:xfrm flipV="1">
            <a:off x="5471865" y="1669314"/>
            <a:ext cx="3256534" cy="2150888"/>
          </a:xfrm>
          <a:prstGeom prst="bentConnector3">
            <a:avLst>
              <a:gd name="adj1" fmla="val 9059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8C3E91F9-A47F-5926-25F8-E8B53B7C97F3}"/>
              </a:ext>
            </a:extLst>
          </p:cNvPr>
          <p:cNvSpPr txBox="1"/>
          <p:nvPr/>
        </p:nvSpPr>
        <p:spPr>
          <a:xfrm>
            <a:off x="5575337" y="3481648"/>
            <a:ext cx="141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accent2"/>
                </a:solidFill>
              </a:rPr>
              <a:t>2</a:t>
            </a:r>
            <a:r>
              <a:rPr lang="ja-JP" altLang="en-US" sz="1600" b="1" dirty="0">
                <a:solidFill>
                  <a:schemeClr val="accent2"/>
                </a:solidFill>
              </a:rPr>
              <a:t>未満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ED81D042-E3F7-79BB-354C-C669E8F62E8D}"/>
              </a:ext>
            </a:extLst>
          </p:cNvPr>
          <p:cNvSpPr txBox="1"/>
          <p:nvPr/>
        </p:nvSpPr>
        <p:spPr>
          <a:xfrm>
            <a:off x="4563529" y="4900523"/>
            <a:ext cx="141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accent2"/>
                </a:solidFill>
              </a:rPr>
              <a:t>2</a:t>
            </a:r>
            <a:r>
              <a:rPr lang="ja-JP" altLang="en-US" sz="1600" b="1" dirty="0">
                <a:solidFill>
                  <a:schemeClr val="accent2"/>
                </a:solidFill>
              </a:rPr>
              <a:t>以上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279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代替処理 2">
            <a:extLst>
              <a:ext uri="{FF2B5EF4-FFF2-40B4-BE49-F238E27FC236}">
                <a16:creationId xmlns:a16="http://schemas.microsoft.com/office/drawing/2014/main" id="{2C9135A9-F728-946B-60ED-0D15E1CE5547}"/>
              </a:ext>
            </a:extLst>
          </p:cNvPr>
          <p:cNvSpPr/>
          <p:nvPr/>
        </p:nvSpPr>
        <p:spPr>
          <a:xfrm>
            <a:off x="1148024" y="1393195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①基本統計量</a:t>
            </a:r>
            <a:r>
              <a:rPr kumimoji="1" lang="en-US" altLang="ja-JP" b="1" i="1" dirty="0"/>
              <a:t>S</a:t>
            </a:r>
            <a:r>
              <a:rPr kumimoji="1" lang="en-US" altLang="ja-JP" b="1" dirty="0"/>
              <a:t>,</a:t>
            </a:r>
            <a:r>
              <a:rPr kumimoji="1" lang="en-US" altLang="ja-JP" b="1" i="1" dirty="0"/>
              <a:t>V </a:t>
            </a:r>
            <a:r>
              <a:rPr kumimoji="1" lang="ja-JP" altLang="en-US" b="1" dirty="0"/>
              <a:t>を求める</a:t>
            </a:r>
          </a:p>
        </p:txBody>
      </p:sp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5" y="2063963"/>
            <a:ext cx="4666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1148024" y="3430772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D8F55269-B6B8-0B6A-B377-60454B5863F2}"/>
              </a:ext>
            </a:extLst>
          </p:cNvPr>
          <p:cNvSpPr/>
          <p:nvPr/>
        </p:nvSpPr>
        <p:spPr>
          <a:xfrm>
            <a:off x="1148024" y="4076267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⑤検定統計量</a:t>
            </a:r>
            <a:r>
              <a:rPr lang="en-US" altLang="ja-JP" b="1" i="1" dirty="0"/>
              <a:t>F</a:t>
            </a:r>
            <a:r>
              <a:rPr lang="en-US" altLang="ja-JP" b="1" i="1" baseline="-25000" dirty="0"/>
              <a:t>0</a:t>
            </a:r>
            <a:r>
              <a:rPr lang="ja-JP" altLang="en-US" b="1" dirty="0"/>
              <a:t>を求め、判定する</a:t>
            </a:r>
            <a:endParaRPr kumimoji="1" lang="ja-JP" altLang="en-US" b="1" dirty="0"/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2A2610E-1DF6-7E0E-395F-F1323A8DF60F}"/>
                  </a:ext>
                </a:extLst>
              </p:cNvPr>
              <p:cNvSpPr txBox="1"/>
              <p:nvPr/>
            </p:nvSpPr>
            <p:spPr>
              <a:xfrm>
                <a:off x="6615296" y="2063963"/>
                <a:ext cx="4666367" cy="34540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400" dirty="0"/>
                  <a:t>(</a:t>
                </a:r>
                <a:r>
                  <a:rPr lang="ja-JP" altLang="en-US" sz="2400" dirty="0"/>
                  <a:t>両側検定</a:t>
                </a:r>
                <a:r>
                  <a:rPr lang="en-US" altLang="ja-JP" sz="2400" dirty="0"/>
                  <a:t>)</a:t>
                </a:r>
              </a:p>
              <a:p>
                <a:r>
                  <a:rPr lang="en-US" altLang="ja-JP" sz="2400" dirty="0"/>
                  <a:t>H</a:t>
                </a:r>
                <a:r>
                  <a:rPr lang="en-US" altLang="ja-JP" sz="2400" baseline="-25000" dirty="0"/>
                  <a:t>0</a:t>
                </a:r>
                <a:r>
                  <a:rPr lang="ja-JP" altLang="en-US" sz="2400" dirty="0"/>
                  <a:t>：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sz="2400" b="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400" b="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altLang="ja-JP" sz="24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ja-JP" sz="2400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 dirty="0"/>
                  <a:t>　</a:t>
                </a:r>
                <a:r>
                  <a:rPr lang="en-US" altLang="ja-JP" sz="2400" dirty="0"/>
                  <a:t> H</a:t>
                </a:r>
                <a:r>
                  <a:rPr lang="en-US" altLang="ja-JP" sz="2400" baseline="-25000" dirty="0"/>
                  <a:t>1 </a:t>
                </a:r>
                <a:r>
                  <a:rPr lang="ja-JP" altLang="en-US" sz="2400" dirty="0"/>
                  <a:t>：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ja-JP" altLang="en-US" sz="2400" dirty="0"/>
                  <a:t> 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ja-JP" sz="2400" dirty="0"/>
              </a:p>
              <a:p>
                <a:endParaRPr lang="en-US" altLang="ja-JP" sz="2400" i="1" dirty="0"/>
              </a:p>
              <a:p>
                <a:r>
                  <a:rPr lang="en-US" altLang="ja-JP" sz="2400" dirty="0"/>
                  <a:t>(</a:t>
                </a:r>
                <a:r>
                  <a:rPr lang="ja-JP" altLang="en-US" sz="2400" dirty="0"/>
                  <a:t>右片側検定</a:t>
                </a:r>
                <a:r>
                  <a:rPr lang="en-US" altLang="ja-JP" sz="2400" dirty="0"/>
                  <a:t>)</a:t>
                </a:r>
              </a:p>
              <a:p>
                <a:r>
                  <a:rPr lang="en-US" altLang="ja-JP" sz="2400" dirty="0"/>
                  <a:t>H</a:t>
                </a:r>
                <a:r>
                  <a:rPr lang="en-US" altLang="ja-JP" sz="2400" baseline="-25000" dirty="0"/>
                  <a:t>0</a:t>
                </a:r>
                <a:r>
                  <a:rPr lang="ja-JP" altLang="en-US" sz="2400" dirty="0"/>
                  <a:t>：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sz="2400" b="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400" b="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altLang="ja-JP" sz="24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ja-JP" sz="2400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 dirty="0"/>
                  <a:t>　</a:t>
                </a:r>
                <a:r>
                  <a:rPr lang="en-US" altLang="ja-JP" sz="2400" dirty="0"/>
                  <a:t> H</a:t>
                </a:r>
                <a:r>
                  <a:rPr lang="en-US" altLang="ja-JP" sz="2400" baseline="-25000" dirty="0"/>
                  <a:t>1 </a:t>
                </a:r>
                <a:r>
                  <a:rPr lang="ja-JP" altLang="en-US" sz="2400" dirty="0"/>
                  <a:t>：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ja-JP" sz="2400" dirty="0"/>
                  <a:t> </a:t>
                </a:r>
                <a:r>
                  <a:rPr lang="en-US" altLang="ja-JP" sz="2400" dirty="0">
                    <a:solidFill>
                      <a:srgbClr val="FF0000"/>
                    </a:solidFill>
                  </a:rPr>
                  <a:t>&gt;</a:t>
                </a:r>
                <a:r>
                  <a:rPr lang="ja-JP" altLang="en-US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(</a:t>
                </a:r>
                <a:r>
                  <a:rPr lang="ja-JP" altLang="en-US" sz="2400" dirty="0"/>
                  <a:t>左片側検定</a:t>
                </a:r>
                <a:r>
                  <a:rPr lang="en-US" altLang="ja-JP" sz="2400" dirty="0"/>
                  <a:t>)</a:t>
                </a:r>
              </a:p>
              <a:p>
                <a:r>
                  <a:rPr lang="en-US" altLang="ja-JP" sz="2400" dirty="0"/>
                  <a:t>H</a:t>
                </a:r>
                <a:r>
                  <a:rPr lang="en-US" altLang="ja-JP" sz="2400" baseline="-25000" dirty="0"/>
                  <a:t>0</a:t>
                </a:r>
                <a:r>
                  <a:rPr lang="ja-JP" altLang="en-US" sz="2400" dirty="0"/>
                  <a:t>：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sz="2400" b="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400" b="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altLang="ja-JP" sz="24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ja-JP" sz="2400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 dirty="0"/>
                  <a:t>　</a:t>
                </a:r>
                <a:r>
                  <a:rPr lang="en-US" altLang="ja-JP" sz="2400" dirty="0"/>
                  <a:t> H</a:t>
                </a:r>
                <a:r>
                  <a:rPr lang="en-US" altLang="ja-JP" sz="2400" baseline="-25000" dirty="0"/>
                  <a:t>1 </a:t>
                </a:r>
                <a:r>
                  <a:rPr lang="ja-JP" altLang="en-US" sz="2400" dirty="0"/>
                  <a:t>：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ja-JP" sz="2400" dirty="0"/>
                  <a:t> </a:t>
                </a:r>
                <a:r>
                  <a:rPr lang="en-US" altLang="ja-JP" sz="2400" dirty="0">
                    <a:solidFill>
                      <a:srgbClr val="FF0000"/>
                    </a:solidFill>
                  </a:rPr>
                  <a:t>&lt;</a:t>
                </a:r>
                <a:r>
                  <a:rPr lang="ja-JP" altLang="en-US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ja-JP" sz="2400" dirty="0"/>
              </a:p>
              <a:p>
                <a:r>
                  <a:rPr lang="en-US" altLang="ja-JP" sz="2400" i="1" dirty="0"/>
                  <a:t> 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2A2610E-1DF6-7E0E-395F-F1323A8DF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296" y="2063963"/>
                <a:ext cx="4666367" cy="3454022"/>
              </a:xfrm>
              <a:prstGeom prst="rect">
                <a:avLst/>
              </a:prstGeom>
              <a:blipFill>
                <a:blip r:embed="rId2"/>
                <a:stretch>
                  <a:fillRect l="-1958" t="-14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55711BE-ECDE-8A0A-F8DA-E983CA2078DE}"/>
                  </a:ext>
                </a:extLst>
              </p:cNvPr>
              <p:cNvSpPr txBox="1"/>
              <p:nvPr/>
            </p:nvSpPr>
            <p:spPr>
              <a:xfrm>
                <a:off x="8458201" y="1086856"/>
                <a:ext cx="3173698" cy="875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ja-JP" sz="2400" dirty="0"/>
                  <a:t> </a:t>
                </a:r>
                <a:r>
                  <a:rPr lang="ja-JP" altLang="en-US" sz="2400" dirty="0"/>
                  <a:t>：</a:t>
                </a:r>
                <a:r>
                  <a:rPr lang="en-US" altLang="ja-JP" sz="2400" dirty="0"/>
                  <a:t>A</a:t>
                </a:r>
                <a:r>
                  <a:rPr lang="ja-JP" altLang="en-US" sz="2400" dirty="0"/>
                  <a:t>の母分散</a:t>
                </a:r>
                <a:endParaRPr lang="en-US" altLang="ja-JP" sz="24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ja-JP" sz="2400" i="1" dirty="0"/>
                  <a:t> </a:t>
                </a:r>
                <a:r>
                  <a:rPr lang="ja-JP" altLang="en-US" sz="2400" dirty="0"/>
                  <a:t>：</a:t>
                </a:r>
                <a:r>
                  <a:rPr lang="en-US" altLang="ja-JP" sz="2400" dirty="0"/>
                  <a:t>B</a:t>
                </a:r>
                <a:r>
                  <a:rPr lang="ja-JP" altLang="en-US" sz="2400" dirty="0"/>
                  <a:t>の母分散</a:t>
                </a:r>
                <a:endParaRPr lang="en-US" altLang="ja-JP" sz="2400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55711BE-ECDE-8A0A-F8DA-E983CA207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1" y="1086856"/>
                <a:ext cx="3173698" cy="875753"/>
              </a:xfrm>
              <a:prstGeom prst="rect">
                <a:avLst/>
              </a:prstGeom>
              <a:blipFill>
                <a:blip r:embed="rId3"/>
                <a:stretch>
                  <a:fillRect t="-4167" b="-118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8903137-797B-93D2-3437-50D20A095337}"/>
              </a:ext>
            </a:extLst>
          </p:cNvPr>
          <p:cNvSpPr txBox="1"/>
          <p:nvPr/>
        </p:nvSpPr>
        <p:spPr>
          <a:xfrm>
            <a:off x="859025" y="491594"/>
            <a:ext cx="625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二標本 母分散比の検定と推定</a:t>
            </a:r>
            <a:r>
              <a:rPr lang="en-US" altLang="ja-JP" sz="2400" b="1" dirty="0"/>
              <a:t>(</a:t>
            </a:r>
            <a:r>
              <a:rPr kumimoji="1" lang="en-US" altLang="ja-JP" sz="2400" b="1" i="1" dirty="0">
                <a:solidFill>
                  <a:srgbClr val="FF0000"/>
                </a:solidFill>
              </a:rPr>
              <a:t>F</a:t>
            </a:r>
            <a:r>
              <a:rPr lang="ja-JP" altLang="en-US" sz="2400" b="1" i="1" dirty="0">
                <a:solidFill>
                  <a:srgbClr val="FF0000"/>
                </a:solidFill>
              </a:rPr>
              <a:t> </a:t>
            </a:r>
            <a:r>
              <a:rPr kumimoji="1" lang="ja-JP" altLang="en-US" sz="2400" b="1" dirty="0"/>
              <a:t>検定</a:t>
            </a:r>
            <a:r>
              <a:rPr kumimoji="1" lang="en-US" altLang="ja-JP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3902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代替処理 2">
            <a:extLst>
              <a:ext uri="{FF2B5EF4-FFF2-40B4-BE49-F238E27FC236}">
                <a16:creationId xmlns:a16="http://schemas.microsoft.com/office/drawing/2014/main" id="{2C9135A9-F728-946B-60ED-0D15E1CE5547}"/>
              </a:ext>
            </a:extLst>
          </p:cNvPr>
          <p:cNvSpPr/>
          <p:nvPr/>
        </p:nvSpPr>
        <p:spPr>
          <a:xfrm>
            <a:off x="1148024" y="1393195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①基本統計量</a:t>
            </a:r>
            <a:r>
              <a:rPr kumimoji="1" lang="en-US" altLang="ja-JP" b="1" i="1" dirty="0"/>
              <a:t>S</a:t>
            </a:r>
            <a:r>
              <a:rPr kumimoji="1" lang="en-US" altLang="ja-JP" b="1" dirty="0"/>
              <a:t>,</a:t>
            </a:r>
            <a:r>
              <a:rPr kumimoji="1" lang="en-US" altLang="ja-JP" b="1" i="1" dirty="0"/>
              <a:t>V </a:t>
            </a:r>
            <a:r>
              <a:rPr kumimoji="1" lang="ja-JP" altLang="en-US" b="1" dirty="0"/>
              <a:t>を求める</a:t>
            </a:r>
          </a:p>
        </p:txBody>
      </p:sp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5" y="2063963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1148024" y="3430772"/>
            <a:ext cx="4666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D8F55269-B6B8-0B6A-B377-60454B5863F2}"/>
              </a:ext>
            </a:extLst>
          </p:cNvPr>
          <p:cNvSpPr/>
          <p:nvPr/>
        </p:nvSpPr>
        <p:spPr>
          <a:xfrm>
            <a:off x="1148024" y="4076267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⑤検定統計量</a:t>
            </a:r>
            <a:r>
              <a:rPr lang="en-US" altLang="ja-JP" b="1" i="1" dirty="0"/>
              <a:t>F</a:t>
            </a:r>
            <a:r>
              <a:rPr lang="en-US" altLang="ja-JP" b="1" i="1" baseline="-25000" dirty="0"/>
              <a:t>0</a:t>
            </a:r>
            <a:r>
              <a:rPr lang="ja-JP" altLang="en-US" b="1" dirty="0"/>
              <a:t>を求め、判定する</a:t>
            </a:r>
            <a:endParaRPr kumimoji="1" lang="ja-JP" altLang="en-US" b="1" dirty="0"/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AE68602-353F-15C8-F7D1-254397DC1BE6}"/>
                  </a:ext>
                </a:extLst>
              </p:cNvPr>
              <p:cNvSpPr txBox="1"/>
              <p:nvPr/>
            </p:nvSpPr>
            <p:spPr>
              <a:xfrm>
                <a:off x="6252508" y="1653426"/>
                <a:ext cx="5516218" cy="44780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400" dirty="0"/>
                  <a:t>(</a:t>
                </a:r>
                <a:r>
                  <a:rPr lang="ja-JP" altLang="en-US" sz="2400" dirty="0"/>
                  <a:t>両側検定</a:t>
                </a:r>
                <a:r>
                  <a:rPr lang="en-US" altLang="ja-JP" sz="240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pt-BR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pt-BR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pt-BR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pt-BR" altLang="ja-JP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ja-JP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ja-JP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altLang="ja-JP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ja-JP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altLang="ja-JP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ja-JP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den>
                    </m:f>
                    <m:r>
                      <a:rPr lang="pt-BR" altLang="ja-JP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ja-JP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ja-JP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ja-JP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altLang="ja-JP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en-US" altLang="ja-JP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  <m:r>
                          <a:rPr lang="en-US" altLang="ja-JP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altLang="ja-JP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altLang="ja-JP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en-US" altLang="ja-JP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r>
                          <a:rPr lang="en-US" altLang="ja-JP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ja-JP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ja-JP" alt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num>
                          <m:den>
                            <m:r>
                              <a:rPr lang="en-US" altLang="ja-JP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endParaRPr lang="en-US" altLang="ja-JP" sz="2400" b="1" dirty="0"/>
              </a:p>
              <a:p>
                <a:endParaRPr lang="en-US" altLang="ja-JP" sz="1400" i="1" dirty="0"/>
              </a:p>
              <a:p>
                <a:r>
                  <a:rPr lang="ja-JP" altLang="en-US" sz="2400" i="1" dirty="0"/>
                  <a:t>　</a:t>
                </a:r>
                <a:r>
                  <a:rPr lang="en-US" altLang="ja-JP" sz="2000" i="1" dirty="0"/>
                  <a:t>α </a:t>
                </a:r>
                <a:r>
                  <a:rPr lang="en-US" altLang="ja-JP" sz="2000" dirty="0"/>
                  <a:t>= 0.05</a:t>
                </a:r>
                <a:endParaRPr lang="en-US" altLang="ja-JP" sz="2000" dirty="0">
                  <a:solidFill>
                    <a:srgbClr val="FF0000"/>
                  </a:solidFill>
                </a:endParaRPr>
              </a:p>
              <a:p>
                <a:endParaRPr lang="en-US" altLang="ja-JP" sz="2400" i="1" dirty="0"/>
              </a:p>
              <a:p>
                <a:r>
                  <a:rPr lang="en-US" altLang="ja-JP" sz="2400" dirty="0"/>
                  <a:t>(</a:t>
                </a:r>
                <a:r>
                  <a:rPr lang="ja-JP" altLang="en-US" sz="2400" dirty="0"/>
                  <a:t>右片側検定</a:t>
                </a:r>
                <a:r>
                  <a:rPr lang="en-US" altLang="ja-JP" sz="240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pt-BR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pt-BR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pt-BR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pt-BR" altLang="ja-JP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ja-JP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ja-JP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altLang="ja-JP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ja-JP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altLang="ja-JP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ja-JP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den>
                    </m:f>
                    <m:r>
                      <a:rPr lang="pt-BR" altLang="ja-JP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ja-JP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ja-JP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ja-JP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altLang="ja-JP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en-US" altLang="ja-JP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  <m:r>
                          <a:rPr lang="en-US" altLang="ja-JP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altLang="ja-JP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altLang="ja-JP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en-US" altLang="ja-JP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r>
                          <a:rPr lang="en-US" altLang="ja-JP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ja-JP" alt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altLang="ja-JP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ja-JP" sz="2400" b="1" dirty="0"/>
              </a:p>
              <a:p>
                <a:endParaRPr lang="en-US" altLang="ja-JP" sz="1400" i="1" dirty="0"/>
              </a:p>
              <a:p>
                <a:r>
                  <a:rPr lang="ja-JP" altLang="en-US" sz="2400" i="1" dirty="0"/>
                  <a:t>　</a:t>
                </a:r>
                <a:endParaRPr lang="en-US" altLang="ja-JP" sz="2400" dirty="0"/>
              </a:p>
              <a:p>
                <a:r>
                  <a:rPr lang="en-US" altLang="ja-JP" sz="2400" dirty="0"/>
                  <a:t>(</a:t>
                </a:r>
                <a:r>
                  <a:rPr lang="ja-JP" altLang="en-US" sz="2400" dirty="0"/>
                  <a:t>左片側検定</a:t>
                </a:r>
                <a:r>
                  <a:rPr lang="en-US" altLang="ja-JP" sz="240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pt-BR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400" i="1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pt-BR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pt-BR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400" i="1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pt-BR" altLang="ja-JP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ja-JP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ja-JP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altLang="ja-JP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ja-JP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altLang="ja-JP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ja-JP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den>
                    </m:f>
                    <m:r>
                      <a:rPr lang="pt-BR" altLang="ja-JP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ja-JP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ja-JP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ja-JP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altLang="ja-JP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en-US" altLang="ja-JP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  <m:r>
                          <a:rPr lang="en-US" altLang="ja-JP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altLang="ja-JP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altLang="ja-JP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en-US" altLang="ja-JP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r>
                          <a:rPr lang="en-US" altLang="ja-JP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ja-JP" alt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altLang="ja-JP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ja-JP" sz="2400" b="1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AE68602-353F-15C8-F7D1-254397DC1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508" y="1653426"/>
                <a:ext cx="5516218" cy="4478021"/>
              </a:xfrm>
              <a:prstGeom prst="rect">
                <a:avLst/>
              </a:prstGeom>
              <a:blipFill>
                <a:blip r:embed="rId2"/>
                <a:stretch>
                  <a:fillRect l="-1768" t="-10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FFD35F3-8574-ED4B-1314-C4C1593742EB}"/>
              </a:ext>
            </a:extLst>
          </p:cNvPr>
          <p:cNvSpPr txBox="1"/>
          <p:nvPr/>
        </p:nvSpPr>
        <p:spPr>
          <a:xfrm>
            <a:off x="6182407" y="1162362"/>
            <a:ext cx="32327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/>
              <a:t>F </a:t>
            </a:r>
            <a:r>
              <a:rPr lang="ja-JP" altLang="en-US" sz="2400" b="1" dirty="0"/>
              <a:t>表を用いる</a:t>
            </a:r>
            <a:endParaRPr lang="en-US" altLang="ja-JP" sz="2400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386E3A-F156-196F-E193-E69AB6F2A296}"/>
              </a:ext>
            </a:extLst>
          </p:cNvPr>
          <p:cNvSpPr txBox="1"/>
          <p:nvPr/>
        </p:nvSpPr>
        <p:spPr>
          <a:xfrm>
            <a:off x="859025" y="491594"/>
            <a:ext cx="625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二標本 母分散比の検定と推定</a:t>
            </a:r>
            <a:r>
              <a:rPr lang="en-US" altLang="ja-JP" sz="2400" b="1" dirty="0"/>
              <a:t>(</a:t>
            </a:r>
            <a:r>
              <a:rPr kumimoji="1" lang="en-US" altLang="ja-JP" sz="2400" b="1" i="1" dirty="0">
                <a:solidFill>
                  <a:srgbClr val="FF0000"/>
                </a:solidFill>
              </a:rPr>
              <a:t>F</a:t>
            </a:r>
            <a:r>
              <a:rPr lang="ja-JP" altLang="en-US" sz="2400" b="1" i="1" dirty="0">
                <a:solidFill>
                  <a:srgbClr val="FF0000"/>
                </a:solidFill>
              </a:rPr>
              <a:t> </a:t>
            </a:r>
            <a:r>
              <a:rPr kumimoji="1" lang="ja-JP" altLang="en-US" sz="2400" b="1" dirty="0"/>
              <a:t>検定</a:t>
            </a:r>
            <a:r>
              <a:rPr kumimoji="1" lang="en-US" altLang="ja-JP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6335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代替処理 2">
            <a:extLst>
              <a:ext uri="{FF2B5EF4-FFF2-40B4-BE49-F238E27FC236}">
                <a16:creationId xmlns:a16="http://schemas.microsoft.com/office/drawing/2014/main" id="{2C9135A9-F728-946B-60ED-0D15E1CE5547}"/>
              </a:ext>
            </a:extLst>
          </p:cNvPr>
          <p:cNvSpPr/>
          <p:nvPr/>
        </p:nvSpPr>
        <p:spPr>
          <a:xfrm>
            <a:off x="1148024" y="1393195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①基本統計量</a:t>
            </a:r>
            <a:r>
              <a:rPr kumimoji="1" lang="en-US" altLang="ja-JP" b="1" i="1" dirty="0"/>
              <a:t>S</a:t>
            </a:r>
            <a:r>
              <a:rPr kumimoji="1" lang="en-US" altLang="ja-JP" b="1" dirty="0"/>
              <a:t>,</a:t>
            </a:r>
            <a:r>
              <a:rPr kumimoji="1" lang="en-US" altLang="ja-JP" b="1" i="1" dirty="0"/>
              <a:t>V </a:t>
            </a:r>
            <a:r>
              <a:rPr kumimoji="1" lang="ja-JP" altLang="en-US" b="1" dirty="0"/>
              <a:t>を求める</a:t>
            </a:r>
          </a:p>
        </p:txBody>
      </p:sp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5" y="2063963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1148024" y="3430772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D8F55269-B6B8-0B6A-B377-60454B5863F2}"/>
              </a:ext>
            </a:extLst>
          </p:cNvPr>
          <p:cNvSpPr/>
          <p:nvPr/>
        </p:nvSpPr>
        <p:spPr>
          <a:xfrm>
            <a:off x="1148024" y="4076267"/>
            <a:ext cx="4666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⑤検定統計量</a:t>
            </a:r>
            <a:r>
              <a:rPr lang="en-US" altLang="ja-JP" b="1" i="1" dirty="0"/>
              <a:t>F</a:t>
            </a:r>
            <a:r>
              <a:rPr lang="en-US" altLang="ja-JP" b="1" i="1" baseline="-25000" dirty="0"/>
              <a:t>0</a:t>
            </a:r>
            <a:r>
              <a:rPr lang="ja-JP" altLang="en-US" b="1" dirty="0"/>
              <a:t>を求め、判定する</a:t>
            </a:r>
            <a:endParaRPr kumimoji="1" lang="ja-JP" altLang="en-US" b="1" dirty="0"/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AE68602-353F-15C8-F7D1-254397DC1BE6}"/>
                  </a:ext>
                </a:extLst>
              </p:cNvPr>
              <p:cNvSpPr txBox="1"/>
              <p:nvPr/>
            </p:nvSpPr>
            <p:spPr>
              <a:xfrm>
                <a:off x="6377610" y="1496455"/>
                <a:ext cx="5555974" cy="2127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ja-JP" sz="4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pt-BR" altLang="ja-JP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36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pt-BR" altLang="ja-JP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pt-BR" altLang="ja-JP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36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3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sz="3600" i="1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pt-BR" altLang="ja-JP" sz="3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ja-JP" sz="3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ja-JP" sz="3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altLang="ja-JP" sz="3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ja-JP" sz="3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altLang="ja-JP" sz="3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ja-JP" sz="3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den>
                    </m:f>
                  </m:oMath>
                </a14:m>
                <a:endParaRPr lang="en-US" altLang="ja-JP" sz="3600" b="1" dirty="0"/>
              </a:p>
              <a:p>
                <a:endParaRPr lang="en-US" altLang="ja-JP" sz="2000" i="1" dirty="0"/>
              </a:p>
              <a:p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ja-JP" sz="4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pt-BR" altLang="ja-JP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3600" i="1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pt-BR" altLang="ja-JP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pt-BR" altLang="ja-JP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3600" i="1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en-US" altLang="ja-JP" sz="3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sz="3600" i="1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pt-BR" altLang="ja-JP" sz="3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ja-JP" sz="3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ja-JP" sz="3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altLang="ja-JP" sz="3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ja-JP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altLang="ja-JP" sz="3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ja-JP" sz="3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den>
                    </m:f>
                  </m:oMath>
                </a14:m>
                <a:endParaRPr lang="en-US" altLang="ja-JP" sz="3600" b="1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AE68602-353F-15C8-F7D1-254397DC1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610" y="1496455"/>
                <a:ext cx="5555974" cy="21275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00BF4D-EE6A-502C-2CB9-D880D08FF905}"/>
              </a:ext>
            </a:extLst>
          </p:cNvPr>
          <p:cNvSpPr txBox="1"/>
          <p:nvPr/>
        </p:nvSpPr>
        <p:spPr>
          <a:xfrm>
            <a:off x="6096000" y="3892437"/>
            <a:ext cx="55195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/>
              <a:t>検定統計量</a:t>
            </a:r>
            <a:r>
              <a:rPr lang="en-US" altLang="ja-JP" sz="2000" i="1" dirty="0"/>
              <a:t>F</a:t>
            </a:r>
            <a:r>
              <a:rPr lang="en-US" altLang="ja-JP" sz="2000" i="1" baseline="-25000" dirty="0"/>
              <a:t>0</a:t>
            </a:r>
            <a:r>
              <a:rPr lang="ja-JP" altLang="en-US" sz="2000" i="1" baseline="-25000" dirty="0"/>
              <a:t> </a:t>
            </a:r>
            <a:r>
              <a:rPr lang="ja-JP" altLang="en-US" sz="2000" dirty="0"/>
              <a:t>の値が、手順④で定めた</a:t>
            </a:r>
            <a:r>
              <a:rPr lang="ja-JP" altLang="en-US" sz="2000" b="1" dirty="0"/>
              <a:t>棄却域に入れば「優位である」</a:t>
            </a:r>
            <a:r>
              <a:rPr lang="ja-JP" altLang="en-US" sz="2000" dirty="0"/>
              <a:t>と判定し、帰無仮説</a:t>
            </a:r>
            <a:r>
              <a:rPr lang="en-US" altLang="ja-JP" sz="2000" dirty="0"/>
              <a:t>H</a:t>
            </a:r>
            <a:r>
              <a:rPr lang="en-US" altLang="ja-JP" sz="2000" baseline="-25000" dirty="0"/>
              <a:t>0 </a:t>
            </a:r>
            <a:r>
              <a:rPr lang="ja-JP" altLang="en-US" sz="2000" dirty="0"/>
              <a:t>を</a:t>
            </a:r>
            <a:r>
              <a:rPr lang="ja-JP" altLang="en-US" sz="2000" b="1" dirty="0"/>
              <a:t>棄却</a:t>
            </a:r>
            <a:r>
              <a:rPr lang="ja-JP" altLang="en-US" sz="2000" dirty="0"/>
              <a:t>し、対立仮説</a:t>
            </a:r>
            <a:r>
              <a:rPr lang="en-US" altLang="ja-JP" sz="2000" dirty="0"/>
              <a:t>H</a:t>
            </a:r>
            <a:r>
              <a:rPr lang="en-US" altLang="ja-JP" sz="2000" baseline="-25000" dirty="0"/>
              <a:t>1</a:t>
            </a:r>
            <a:r>
              <a:rPr lang="en-US" altLang="ja-JP" sz="2000" i="1" baseline="-25000" dirty="0"/>
              <a:t> </a:t>
            </a:r>
            <a:r>
              <a:rPr lang="ja-JP" altLang="en-US" sz="2000" dirty="0"/>
              <a:t>を</a:t>
            </a:r>
            <a:r>
              <a:rPr lang="ja-JP" altLang="en-US" sz="2000" b="1" dirty="0"/>
              <a:t>支持</a:t>
            </a:r>
            <a:r>
              <a:rPr lang="ja-JP" altLang="en-US" sz="2000" dirty="0"/>
              <a:t>する。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b="1" dirty="0"/>
              <a:t>棄却域に入らなければ「優位ではない」</a:t>
            </a:r>
            <a:r>
              <a:rPr lang="ja-JP" altLang="en-US" sz="2000" dirty="0"/>
              <a:t>と判定し、帰無仮説</a:t>
            </a:r>
            <a:r>
              <a:rPr lang="en-US" altLang="ja-JP" sz="2000" dirty="0"/>
              <a:t>H</a:t>
            </a:r>
            <a:r>
              <a:rPr lang="en-US" altLang="ja-JP" sz="2000" baseline="-25000" dirty="0"/>
              <a:t>0 </a:t>
            </a:r>
            <a:r>
              <a:rPr lang="ja-JP" altLang="en-US" sz="2000" dirty="0"/>
              <a:t>を</a:t>
            </a:r>
            <a:r>
              <a:rPr lang="ja-JP" altLang="en-US" sz="2000" b="1" dirty="0"/>
              <a:t>棄却できない</a:t>
            </a:r>
            <a:r>
              <a:rPr lang="ja-JP" altLang="en-US" sz="2000" dirty="0"/>
              <a:t>。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5A05B8E-7B09-0D91-88A8-355B36319BDE}"/>
              </a:ext>
            </a:extLst>
          </p:cNvPr>
          <p:cNvSpPr txBox="1"/>
          <p:nvPr/>
        </p:nvSpPr>
        <p:spPr>
          <a:xfrm>
            <a:off x="859025" y="491594"/>
            <a:ext cx="625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二標本 母分散比の検定と推定</a:t>
            </a:r>
            <a:r>
              <a:rPr lang="en-US" altLang="ja-JP" sz="2400" b="1" dirty="0"/>
              <a:t>(</a:t>
            </a:r>
            <a:r>
              <a:rPr kumimoji="1" lang="en-US" altLang="ja-JP" sz="2400" b="1" i="1" dirty="0">
                <a:solidFill>
                  <a:srgbClr val="FF0000"/>
                </a:solidFill>
              </a:rPr>
              <a:t>F</a:t>
            </a:r>
            <a:r>
              <a:rPr lang="ja-JP" altLang="en-US" sz="2400" b="1" i="1" dirty="0">
                <a:solidFill>
                  <a:srgbClr val="FF0000"/>
                </a:solidFill>
              </a:rPr>
              <a:t> </a:t>
            </a:r>
            <a:r>
              <a:rPr kumimoji="1" lang="ja-JP" altLang="en-US" sz="2400" b="1" dirty="0"/>
              <a:t>検定</a:t>
            </a:r>
            <a:r>
              <a:rPr kumimoji="1" lang="en-US" altLang="ja-JP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3883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代替処理 2">
            <a:extLst>
              <a:ext uri="{FF2B5EF4-FFF2-40B4-BE49-F238E27FC236}">
                <a16:creationId xmlns:a16="http://schemas.microsoft.com/office/drawing/2014/main" id="{2C9135A9-F728-946B-60ED-0D15E1CE5547}"/>
              </a:ext>
            </a:extLst>
          </p:cNvPr>
          <p:cNvSpPr/>
          <p:nvPr/>
        </p:nvSpPr>
        <p:spPr>
          <a:xfrm>
            <a:off x="1148024" y="1393195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①基本統計量</a:t>
            </a:r>
            <a:r>
              <a:rPr kumimoji="1" lang="en-US" altLang="ja-JP" b="1" i="1" dirty="0"/>
              <a:t>S</a:t>
            </a:r>
            <a:r>
              <a:rPr kumimoji="1" lang="en-US" altLang="ja-JP" b="1" dirty="0"/>
              <a:t>,</a:t>
            </a:r>
            <a:r>
              <a:rPr kumimoji="1" lang="en-US" altLang="ja-JP" b="1" i="1" dirty="0"/>
              <a:t>V </a:t>
            </a:r>
            <a:r>
              <a:rPr kumimoji="1" lang="ja-JP" altLang="en-US" b="1" dirty="0"/>
              <a:t>を求める</a:t>
            </a:r>
          </a:p>
        </p:txBody>
      </p:sp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5" y="2063963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1148024" y="3430772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D8F55269-B6B8-0B6A-B377-60454B5863F2}"/>
              </a:ext>
            </a:extLst>
          </p:cNvPr>
          <p:cNvSpPr/>
          <p:nvPr/>
        </p:nvSpPr>
        <p:spPr>
          <a:xfrm>
            <a:off x="1148024" y="4076267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⑤検定統計量</a:t>
            </a:r>
            <a:r>
              <a:rPr lang="en-US" altLang="ja-JP" b="1" i="1" dirty="0"/>
              <a:t>F</a:t>
            </a:r>
            <a:r>
              <a:rPr lang="en-US" altLang="ja-JP" b="1" i="1" baseline="-25000" dirty="0"/>
              <a:t>0</a:t>
            </a:r>
            <a:r>
              <a:rPr lang="ja-JP" altLang="en-US" b="1" dirty="0"/>
              <a:t>を求め、判定する</a:t>
            </a:r>
            <a:endParaRPr kumimoji="1" lang="ja-JP" altLang="en-US" b="1" dirty="0"/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DC57850-A00B-5F88-1986-3C9B4455BDF2}"/>
                  </a:ext>
                </a:extLst>
              </p:cNvPr>
              <p:cNvSpPr txBox="1"/>
              <p:nvPr/>
            </p:nvSpPr>
            <p:spPr>
              <a:xfrm>
                <a:off x="7116417" y="1961139"/>
                <a:ext cx="3038061" cy="1730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f>
                            <m:fPr>
                              <m:ctrlP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ja-JP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ja-JP" altLang="en-US" sz="4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ja-JP" sz="4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en-US" altLang="ja-JP" sz="4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altLang="ja-JP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ja-JP" altLang="en-US" sz="4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ja-JP" sz="4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US" altLang="ja-JP" sz="4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acc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ja-JP" sz="2400" i="1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DC57850-A00B-5F88-1986-3C9B4455B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417" y="1961139"/>
                <a:ext cx="3038061" cy="17302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9D8C49C-1CC6-2D62-714F-42ED881DC4EF}"/>
                  </a:ext>
                </a:extLst>
              </p:cNvPr>
              <p:cNvSpPr txBox="1"/>
              <p:nvPr/>
            </p:nvSpPr>
            <p:spPr>
              <a:xfrm>
                <a:off x="7398026" y="4106084"/>
                <a:ext cx="2879033" cy="740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ja-JP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altLang="ja-JP" sz="2000" i="1" dirty="0"/>
                  <a:t> </a:t>
                </a:r>
                <a:r>
                  <a:rPr lang="ja-JP" altLang="en-US" sz="2000" dirty="0"/>
                  <a:t>：母分散の推定値</a:t>
                </a:r>
                <a:endParaRPr lang="en-US" altLang="ja-JP" sz="2000" dirty="0"/>
              </a:p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sz="2000" dirty="0"/>
                  <a:t>　：分散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9D8C49C-1CC6-2D62-714F-42ED881DC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026" y="4106084"/>
                <a:ext cx="2879033" cy="740395"/>
              </a:xfrm>
              <a:prstGeom prst="rect">
                <a:avLst/>
              </a:prstGeom>
              <a:blipFill>
                <a:blip r:embed="rId3"/>
                <a:stretch>
                  <a:fillRect t="-6612" b="-148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23ACA44-94FD-A84E-BCE8-C16737DBE728}"/>
              </a:ext>
            </a:extLst>
          </p:cNvPr>
          <p:cNvSpPr txBox="1"/>
          <p:nvPr/>
        </p:nvSpPr>
        <p:spPr>
          <a:xfrm>
            <a:off x="859025" y="491594"/>
            <a:ext cx="625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二標本 母分散比の検定と推定</a:t>
            </a:r>
            <a:r>
              <a:rPr lang="en-US" altLang="ja-JP" sz="2400" b="1" dirty="0"/>
              <a:t>(</a:t>
            </a:r>
            <a:r>
              <a:rPr kumimoji="1" lang="en-US" altLang="ja-JP" sz="2400" b="1" i="1" dirty="0">
                <a:solidFill>
                  <a:srgbClr val="FF0000"/>
                </a:solidFill>
              </a:rPr>
              <a:t>F</a:t>
            </a:r>
            <a:r>
              <a:rPr lang="ja-JP" altLang="en-US" sz="2400" b="1" i="1" dirty="0">
                <a:solidFill>
                  <a:srgbClr val="FF0000"/>
                </a:solidFill>
              </a:rPr>
              <a:t> </a:t>
            </a:r>
            <a:r>
              <a:rPr kumimoji="1" lang="ja-JP" altLang="en-US" sz="2400" b="1" dirty="0"/>
              <a:t>検定</a:t>
            </a:r>
            <a:r>
              <a:rPr kumimoji="1" lang="en-US" altLang="ja-JP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7538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代替処理 2">
            <a:extLst>
              <a:ext uri="{FF2B5EF4-FFF2-40B4-BE49-F238E27FC236}">
                <a16:creationId xmlns:a16="http://schemas.microsoft.com/office/drawing/2014/main" id="{2C9135A9-F728-946B-60ED-0D15E1CE5547}"/>
              </a:ext>
            </a:extLst>
          </p:cNvPr>
          <p:cNvSpPr/>
          <p:nvPr/>
        </p:nvSpPr>
        <p:spPr>
          <a:xfrm>
            <a:off x="1148024" y="1393195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①基本統計量</a:t>
            </a:r>
            <a:r>
              <a:rPr kumimoji="1" lang="en-US" altLang="ja-JP" b="1" i="1" dirty="0"/>
              <a:t>S</a:t>
            </a:r>
            <a:r>
              <a:rPr kumimoji="1" lang="en-US" altLang="ja-JP" b="1" dirty="0"/>
              <a:t>,</a:t>
            </a:r>
            <a:r>
              <a:rPr kumimoji="1" lang="en-US" altLang="ja-JP" b="1" i="1" dirty="0"/>
              <a:t>V </a:t>
            </a:r>
            <a:r>
              <a:rPr kumimoji="1" lang="ja-JP" altLang="en-US" b="1" dirty="0"/>
              <a:t>を求める</a:t>
            </a:r>
          </a:p>
        </p:txBody>
      </p:sp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5" y="2063963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1148024" y="3430772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D8F55269-B6B8-0B6A-B377-60454B5863F2}"/>
              </a:ext>
            </a:extLst>
          </p:cNvPr>
          <p:cNvSpPr/>
          <p:nvPr/>
        </p:nvSpPr>
        <p:spPr>
          <a:xfrm>
            <a:off x="1148024" y="4076267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⑤検定統計量</a:t>
            </a:r>
            <a:r>
              <a:rPr lang="en-US" altLang="ja-JP" b="1" i="1" dirty="0"/>
              <a:t>F</a:t>
            </a:r>
            <a:r>
              <a:rPr lang="en-US" altLang="ja-JP" b="1" i="1" baseline="-25000" dirty="0"/>
              <a:t>0</a:t>
            </a:r>
            <a:r>
              <a:rPr lang="ja-JP" altLang="en-US" b="1" dirty="0"/>
              <a:t>を求め、判定する</a:t>
            </a:r>
            <a:endParaRPr kumimoji="1" lang="ja-JP" altLang="en-US" b="1" dirty="0"/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DC57850-A00B-5F88-1986-3C9B4455BDF2}"/>
                  </a:ext>
                </a:extLst>
              </p:cNvPr>
              <p:cNvSpPr txBox="1"/>
              <p:nvPr/>
            </p:nvSpPr>
            <p:spPr>
              <a:xfrm>
                <a:off x="5814391" y="2622993"/>
                <a:ext cx="5632174" cy="9791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ja-JP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ja-JP" alt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f>
                            <m:f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ja-JP" altLang="en-US" sz="2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acc>
                      <m:r>
                        <a:rPr lang="ja-JP" altLang="en-US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ja-JP" sz="1100" i="1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DC57850-A00B-5F88-1986-3C9B4455B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391" y="2622993"/>
                <a:ext cx="5632174" cy="9791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9D8C49C-1CC6-2D62-714F-42ED881DC4EF}"/>
                  </a:ext>
                </a:extLst>
              </p:cNvPr>
              <p:cNvSpPr txBox="1"/>
              <p:nvPr/>
            </p:nvSpPr>
            <p:spPr>
              <a:xfrm>
                <a:off x="6508474" y="3980579"/>
                <a:ext cx="2879033" cy="10481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ja-JP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altLang="ja-JP" sz="2000" i="1" dirty="0"/>
                  <a:t> </a:t>
                </a:r>
                <a:r>
                  <a:rPr lang="ja-JP" altLang="en-US" sz="2000" dirty="0"/>
                  <a:t>：母分散の推定値</a:t>
                </a:r>
                <a:endParaRPr lang="en-US" altLang="ja-JP" sz="2000" dirty="0"/>
              </a:p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sz="2000" dirty="0"/>
                  <a:t>　：分散</a:t>
                </a:r>
                <a:endParaRPr lang="en-US" altLang="ja-JP" sz="2000" dirty="0"/>
              </a:p>
              <a:p>
                <a14:m>
                  <m:oMath xmlns:m="http://schemas.openxmlformats.org/officeDocument/2006/math">
                    <m:r>
                      <a:rPr lang="ja-JP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ja-JP" altLang="en-US" sz="2000" dirty="0"/>
                  <a:t>   ：自由度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9D8C49C-1CC6-2D62-714F-42ED881DC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474" y="3980579"/>
                <a:ext cx="2879033" cy="1048172"/>
              </a:xfrm>
              <a:prstGeom prst="rect">
                <a:avLst/>
              </a:prstGeom>
              <a:blipFill>
                <a:blip r:embed="rId3"/>
                <a:stretch>
                  <a:fillRect l="-847" t="-4651" b="-98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5DC764C6-60A9-964E-429C-8AEBA99AD6AA}"/>
              </a:ext>
            </a:extLst>
          </p:cNvPr>
          <p:cNvCxnSpPr>
            <a:cxnSpLocks/>
          </p:cNvCxnSpPr>
          <p:nvPr/>
        </p:nvCxnSpPr>
        <p:spPr>
          <a:xfrm>
            <a:off x="9387507" y="3447153"/>
            <a:ext cx="7205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矢印: 上 6">
            <a:extLst>
              <a:ext uri="{FF2B5EF4-FFF2-40B4-BE49-F238E27FC236}">
                <a16:creationId xmlns:a16="http://schemas.microsoft.com/office/drawing/2014/main" id="{C28507F4-4E7D-B343-5FEA-43B03C39FF4C}"/>
              </a:ext>
            </a:extLst>
          </p:cNvPr>
          <p:cNvSpPr/>
          <p:nvPr/>
        </p:nvSpPr>
        <p:spPr>
          <a:xfrm>
            <a:off x="9765194" y="3517205"/>
            <a:ext cx="119269" cy="15082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B722112-353C-27BD-FD07-B73BB66A887F}"/>
              </a:ext>
            </a:extLst>
          </p:cNvPr>
          <p:cNvSpPr txBox="1"/>
          <p:nvPr/>
        </p:nvSpPr>
        <p:spPr>
          <a:xfrm>
            <a:off x="8696739" y="5095473"/>
            <a:ext cx="2498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自由度の順番に注意！</a:t>
            </a:r>
            <a:endParaRPr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E6DDF06-F535-6813-60E0-86B13E3E1AE0}"/>
              </a:ext>
            </a:extLst>
          </p:cNvPr>
          <p:cNvSpPr/>
          <p:nvPr/>
        </p:nvSpPr>
        <p:spPr>
          <a:xfrm>
            <a:off x="7825405" y="2734731"/>
            <a:ext cx="367619" cy="7124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33BB33F-A5D3-33A7-1E2C-E43109E0ADFD}"/>
              </a:ext>
            </a:extLst>
          </p:cNvPr>
          <p:cNvSpPr txBox="1"/>
          <p:nvPr/>
        </p:nvSpPr>
        <p:spPr>
          <a:xfrm>
            <a:off x="7004297" y="1582591"/>
            <a:ext cx="2009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b="1" dirty="0"/>
              <a:t>点推定値</a:t>
            </a:r>
            <a:r>
              <a:rPr lang="ja-JP" altLang="en-US" dirty="0"/>
              <a:t>と同じ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34A0D6F-92CE-CAB9-C770-E1A5F7D00D0D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8009214" y="1951923"/>
            <a:ext cx="0" cy="7681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D5327CA-0CCA-FF56-2B44-D190327501C6}"/>
              </a:ext>
            </a:extLst>
          </p:cNvPr>
          <p:cNvSpPr txBox="1"/>
          <p:nvPr/>
        </p:nvSpPr>
        <p:spPr>
          <a:xfrm>
            <a:off x="859025" y="491594"/>
            <a:ext cx="625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二標本 母分散比の検定と推定</a:t>
            </a:r>
            <a:r>
              <a:rPr lang="en-US" altLang="ja-JP" sz="2400" b="1" dirty="0"/>
              <a:t>(</a:t>
            </a:r>
            <a:r>
              <a:rPr kumimoji="1" lang="en-US" altLang="ja-JP" sz="2400" b="1" i="1" dirty="0">
                <a:solidFill>
                  <a:srgbClr val="FF0000"/>
                </a:solidFill>
              </a:rPr>
              <a:t>F</a:t>
            </a:r>
            <a:r>
              <a:rPr lang="ja-JP" altLang="en-US" sz="2400" b="1" i="1" dirty="0">
                <a:solidFill>
                  <a:srgbClr val="FF0000"/>
                </a:solidFill>
              </a:rPr>
              <a:t> </a:t>
            </a:r>
            <a:r>
              <a:rPr kumimoji="1" lang="ja-JP" altLang="en-US" sz="2400" b="1" dirty="0"/>
              <a:t>検定</a:t>
            </a:r>
            <a:r>
              <a:rPr kumimoji="1" lang="en-US" altLang="ja-JP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9766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4473</Words>
  <Application>Microsoft Office PowerPoint</Application>
  <PresentationFormat>ワイド画面</PresentationFormat>
  <Paragraphs>720</Paragraphs>
  <Slides>44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44</vt:i4>
      </vt:variant>
    </vt:vector>
  </HeadingPairs>
  <TitlesOfParts>
    <vt:vector size="50" baseType="lpstr">
      <vt:lpstr>游ゴシック</vt:lpstr>
      <vt:lpstr>游ゴシック Light</vt:lpstr>
      <vt:lpstr>Arial</vt:lpstr>
      <vt:lpstr>Cambria Math</vt:lpstr>
      <vt:lpstr>Office テーマ</vt:lpstr>
      <vt:lpstr>Worksheet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377</cp:revision>
  <cp:lastPrinted>2024-02-21T05:35:26Z</cp:lastPrinted>
  <dcterms:created xsi:type="dcterms:W3CDTF">2023-10-19T04:21:29Z</dcterms:created>
  <dcterms:modified xsi:type="dcterms:W3CDTF">2024-02-28T01:50:48Z</dcterms:modified>
</cp:coreProperties>
</file>