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410" r:id="rId3"/>
    <p:sldId id="348" r:id="rId4"/>
    <p:sldId id="377" r:id="rId5"/>
    <p:sldId id="378" r:id="rId6"/>
    <p:sldId id="379" r:id="rId7"/>
    <p:sldId id="380" r:id="rId8"/>
    <p:sldId id="381" r:id="rId9"/>
    <p:sldId id="382" r:id="rId10"/>
    <p:sldId id="411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414" r:id="rId19"/>
    <p:sldId id="415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16" r:id="rId28"/>
    <p:sldId id="425" r:id="rId29"/>
    <p:sldId id="426" r:id="rId30"/>
    <p:sldId id="427" r:id="rId31"/>
    <p:sldId id="429" r:id="rId32"/>
    <p:sldId id="430" r:id="rId33"/>
    <p:sldId id="431" r:id="rId34"/>
    <p:sldId id="432" r:id="rId35"/>
    <p:sldId id="412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13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357" r:id="rId52"/>
    <p:sldId id="375" r:id="rId53"/>
    <p:sldId id="360" r:id="rId54"/>
    <p:sldId id="361" r:id="rId55"/>
    <p:sldId id="362" r:id="rId56"/>
    <p:sldId id="373" r:id="rId57"/>
    <p:sldId id="363" r:id="rId58"/>
    <p:sldId id="376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2" r:id="rId67"/>
    <p:sldId id="371" r:id="rId68"/>
    <p:sldId id="402" r:id="rId69"/>
    <p:sldId id="345" r:id="rId7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0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&#21508;&#31278;&#20998;&#2406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&#21508;&#31278;&#20998;&#2406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&#21508;&#31278;&#20998;&#2406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&#21508;&#31278;&#20998;&#2406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&#21508;&#31278;&#20998;&#24067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二項分布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5702537182852144"/>
          <c:y val="0.17171296296296296"/>
          <c:w val="0.7383355205599299"/>
          <c:h val="0.6017672790901137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二項分布!$C$8</c:f>
              <c:strCache>
                <c:ptCount val="1"/>
                <c:pt idx="0">
                  <c:v>B(10,0.5)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二項分布!$B$9:$B$48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二項分布!$C$9:$C$48</c:f>
              <c:numCache>
                <c:formatCode>General</c:formatCode>
                <c:ptCount val="40"/>
                <c:pt idx="0">
                  <c:v>9.7656250000000017E-3</c:v>
                </c:pt>
                <c:pt idx="1">
                  <c:v>4.3945312499999972E-2</c:v>
                </c:pt>
                <c:pt idx="2">
                  <c:v>0.11718750000000003</c:v>
                </c:pt>
                <c:pt idx="3">
                  <c:v>0.20507812500000006</c:v>
                </c:pt>
                <c:pt idx="4">
                  <c:v>0.24609375000000008</c:v>
                </c:pt>
                <c:pt idx="5">
                  <c:v>0.20507812500000006</c:v>
                </c:pt>
                <c:pt idx="6">
                  <c:v>0.11718750000000003</c:v>
                </c:pt>
                <c:pt idx="7">
                  <c:v>4.3945312499999986E-2</c:v>
                </c:pt>
                <c:pt idx="8">
                  <c:v>9.7656250000000017E-3</c:v>
                </c:pt>
                <c:pt idx="9">
                  <c:v>9.765625E-4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4B-4C16-A005-10B7FED7D361}"/>
            </c:ext>
          </c:extLst>
        </c:ser>
        <c:ser>
          <c:idx val="1"/>
          <c:order val="1"/>
          <c:tx>
            <c:strRef>
              <c:f>二項分布!$F$8</c:f>
              <c:strCache>
                <c:ptCount val="1"/>
                <c:pt idx="0">
                  <c:v>B(20,0.5)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二項分布!$E$9:$E$48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二項分布!$F$9:$F$48</c:f>
              <c:numCache>
                <c:formatCode>General</c:formatCode>
                <c:ptCount val="40"/>
                <c:pt idx="0">
                  <c:v>1.9073486328125034E-5</c:v>
                </c:pt>
                <c:pt idx="1">
                  <c:v>1.8119812011718755E-4</c:v>
                </c:pt>
                <c:pt idx="2">
                  <c:v>1.0871887207031263E-3</c:v>
                </c:pt>
                <c:pt idx="3">
                  <c:v>4.6205520629882752E-3</c:v>
                </c:pt>
                <c:pt idx="4">
                  <c:v>1.4785766601562502E-2</c:v>
                </c:pt>
                <c:pt idx="5">
                  <c:v>3.6964416503906257E-2</c:v>
                </c:pt>
                <c:pt idx="6">
                  <c:v>7.3928833007812458E-2</c:v>
                </c:pt>
                <c:pt idx="7">
                  <c:v>0.12013435363769531</c:v>
                </c:pt>
                <c:pt idx="8">
                  <c:v>0.16017913818359369</c:v>
                </c:pt>
                <c:pt idx="9">
                  <c:v>0.17619705200195307</c:v>
                </c:pt>
                <c:pt idx="10">
                  <c:v>0.16017913818359369</c:v>
                </c:pt>
                <c:pt idx="11">
                  <c:v>0.12013435363769531</c:v>
                </c:pt>
                <c:pt idx="12">
                  <c:v>7.3928833007812472E-2</c:v>
                </c:pt>
                <c:pt idx="13">
                  <c:v>3.6964416503906257E-2</c:v>
                </c:pt>
                <c:pt idx="14">
                  <c:v>1.4785766601562502E-2</c:v>
                </c:pt>
                <c:pt idx="15">
                  <c:v>4.6205520629882752E-3</c:v>
                </c:pt>
                <c:pt idx="16">
                  <c:v>1.0871887207031261E-3</c:v>
                </c:pt>
                <c:pt idx="17">
                  <c:v>1.8119812011718753E-4</c:v>
                </c:pt>
                <c:pt idx="18">
                  <c:v>1.9073486328125E-5</c:v>
                </c:pt>
                <c:pt idx="19">
                  <c:v>9.5367431640625E-7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C4B-4C16-A005-10B7FED7D361}"/>
            </c:ext>
          </c:extLst>
        </c:ser>
        <c:ser>
          <c:idx val="2"/>
          <c:order val="2"/>
          <c:tx>
            <c:strRef>
              <c:f>二項分布!$I$8</c:f>
              <c:strCache>
                <c:ptCount val="1"/>
                <c:pt idx="0">
                  <c:v>B(30,0.5)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二項分布!$H$9:$H$48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二項分布!$I$9:$I$48</c:f>
              <c:numCache>
                <c:formatCode>General</c:formatCode>
                <c:ptCount val="40"/>
                <c:pt idx="0">
                  <c:v>2.7939677238464359E-8</c:v>
                </c:pt>
                <c:pt idx="1">
                  <c:v>4.0512531995773342E-7</c:v>
                </c:pt>
                <c:pt idx="2">
                  <c:v>3.781169652938836E-6</c:v>
                </c:pt>
                <c:pt idx="3">
                  <c:v>2.5522895157337233E-5</c:v>
                </c:pt>
                <c:pt idx="4">
                  <c:v>1.3271905481815344E-4</c:v>
                </c:pt>
                <c:pt idx="5">
                  <c:v>5.5299606174230467E-4</c:v>
                </c:pt>
                <c:pt idx="6">
                  <c:v>1.8959864974021896E-3</c:v>
                </c:pt>
                <c:pt idx="7">
                  <c:v>5.4509611800313048E-3</c:v>
                </c:pt>
                <c:pt idx="8">
                  <c:v>1.3324571773409849E-2</c:v>
                </c:pt>
                <c:pt idx="9">
                  <c:v>2.7981600724160692E-2</c:v>
                </c:pt>
                <c:pt idx="10">
                  <c:v>5.0875637680292116E-2</c:v>
                </c:pt>
                <c:pt idx="11">
                  <c:v>8.0553092993795886E-2</c:v>
                </c:pt>
                <c:pt idx="12">
                  <c:v>0.1115350518375635</c:v>
                </c:pt>
                <c:pt idx="13">
                  <c:v>0.13543542008847004</c:v>
                </c:pt>
                <c:pt idx="14">
                  <c:v>0.14446444809436798</c:v>
                </c:pt>
                <c:pt idx="15">
                  <c:v>0.13543542008847004</c:v>
                </c:pt>
                <c:pt idx="16">
                  <c:v>0.1115350518375635</c:v>
                </c:pt>
                <c:pt idx="17">
                  <c:v>8.0553092993795886E-2</c:v>
                </c:pt>
                <c:pt idx="18">
                  <c:v>5.0875637680292116E-2</c:v>
                </c:pt>
                <c:pt idx="19">
                  <c:v>2.7981600724160689E-2</c:v>
                </c:pt>
                <c:pt idx="20">
                  <c:v>1.3324571773409843E-2</c:v>
                </c:pt>
                <c:pt idx="21">
                  <c:v>5.4509611800313022E-3</c:v>
                </c:pt>
                <c:pt idx="22">
                  <c:v>1.8959864974021896E-3</c:v>
                </c:pt>
                <c:pt idx="23">
                  <c:v>5.5299606174230467E-4</c:v>
                </c:pt>
                <c:pt idx="24">
                  <c:v>1.3271905481815344E-4</c:v>
                </c:pt>
                <c:pt idx="25">
                  <c:v>2.5522895157337233E-5</c:v>
                </c:pt>
                <c:pt idx="26">
                  <c:v>3.781169652938836E-6</c:v>
                </c:pt>
                <c:pt idx="27">
                  <c:v>4.0512531995773411E-7</c:v>
                </c:pt>
                <c:pt idx="28">
                  <c:v>2.7939677238464359E-8</c:v>
                </c:pt>
                <c:pt idx="29">
                  <c:v>9.3132257461547934E-10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C4B-4C16-A005-10B7FED7D361}"/>
            </c:ext>
          </c:extLst>
        </c:ser>
        <c:ser>
          <c:idx val="3"/>
          <c:order val="3"/>
          <c:tx>
            <c:strRef>
              <c:f>二項分布!$L$8</c:f>
              <c:strCache>
                <c:ptCount val="1"/>
                <c:pt idx="0">
                  <c:v>B(50,0.5)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二項分布!$K$9:$K$48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二項分布!$L$9:$L$48</c:f>
              <c:numCache>
                <c:formatCode>General</c:formatCode>
                <c:ptCount val="40"/>
                <c:pt idx="0">
                  <c:v>4.4408920985006533E-14</c:v>
                </c:pt>
                <c:pt idx="1">
                  <c:v>1.0880185641326522E-12</c:v>
                </c:pt>
                <c:pt idx="2">
                  <c:v>1.7408297026122522E-11</c:v>
                </c:pt>
                <c:pt idx="3">
                  <c:v>2.0454749005693866E-10</c:v>
                </c:pt>
                <c:pt idx="4">
                  <c:v>1.8818369085238295E-9</c:v>
                </c:pt>
                <c:pt idx="5">
                  <c:v>1.411377681392873E-8</c:v>
                </c:pt>
                <c:pt idx="6">
                  <c:v>8.8715168544695043E-8</c:v>
                </c:pt>
                <c:pt idx="7">
                  <c:v>4.7684403092773685E-7</c:v>
                </c:pt>
                <c:pt idx="8">
                  <c:v>2.225272144329444E-6</c:v>
                </c:pt>
                <c:pt idx="9">
                  <c:v>9.1236157917506673E-6</c:v>
                </c:pt>
                <c:pt idx="10">
                  <c:v>3.3176784697275137E-5</c:v>
                </c:pt>
                <c:pt idx="11">
                  <c:v>1.0782455026614464E-4</c:v>
                </c:pt>
                <c:pt idx="12">
                  <c:v>3.1517945462411457E-4</c:v>
                </c:pt>
                <c:pt idx="13">
                  <c:v>8.3297427293515961E-4</c:v>
                </c:pt>
                <c:pt idx="14">
                  <c:v>1.9991382550443907E-3</c:v>
                </c:pt>
                <c:pt idx="15">
                  <c:v>4.3731149329095925E-3</c:v>
                </c:pt>
                <c:pt idx="16">
                  <c:v>8.7462298658191901E-3</c:v>
                </c:pt>
                <c:pt idx="17">
                  <c:v>1.6034754754001845E-2</c:v>
                </c:pt>
                <c:pt idx="18">
                  <c:v>2.7005902743582024E-2</c:v>
                </c:pt>
                <c:pt idx="19">
                  <c:v>4.1859149252552186E-2</c:v>
                </c:pt>
                <c:pt idx="20">
                  <c:v>5.9798784646503088E-2</c:v>
                </c:pt>
                <c:pt idx="21">
                  <c:v>7.882567067039048E-2</c:v>
                </c:pt>
                <c:pt idx="22">
                  <c:v>9.5961686033518831E-2</c:v>
                </c:pt>
                <c:pt idx="23">
                  <c:v>0.10795689678770866</c:v>
                </c:pt>
                <c:pt idx="24">
                  <c:v>0.11227517265921706</c:v>
                </c:pt>
                <c:pt idx="25">
                  <c:v>0.10795689678770866</c:v>
                </c:pt>
                <c:pt idx="26">
                  <c:v>9.5961686033518831E-2</c:v>
                </c:pt>
                <c:pt idx="27">
                  <c:v>7.882567067039048E-2</c:v>
                </c:pt>
                <c:pt idx="28">
                  <c:v>5.9798784646503088E-2</c:v>
                </c:pt>
                <c:pt idx="29">
                  <c:v>4.1859149252552186E-2</c:v>
                </c:pt>
                <c:pt idx="30">
                  <c:v>2.7005902743582024E-2</c:v>
                </c:pt>
                <c:pt idx="31">
                  <c:v>1.6034754754001845E-2</c:v>
                </c:pt>
                <c:pt idx="32">
                  <c:v>8.7462298658191901E-3</c:v>
                </c:pt>
                <c:pt idx="33">
                  <c:v>4.3731149329095925E-3</c:v>
                </c:pt>
                <c:pt idx="34">
                  <c:v>1.9991382550443907E-3</c:v>
                </c:pt>
                <c:pt idx="35">
                  <c:v>8.3297427293516015E-4</c:v>
                </c:pt>
                <c:pt idx="36">
                  <c:v>3.1517945462411457E-4</c:v>
                </c:pt>
                <c:pt idx="37">
                  <c:v>1.0782455026614464E-4</c:v>
                </c:pt>
                <c:pt idx="38">
                  <c:v>3.3176784697275137E-5</c:v>
                </c:pt>
                <c:pt idx="39">
                  <c:v>9.1236157917506673E-6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C4B-4C16-A005-10B7FED7D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684576"/>
        <c:axId val="492682776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二項分布!$O$8</c15:sqref>
                        </c15:formulaRef>
                      </c:ext>
                    </c:extLst>
                    <c:strCache>
                      <c:ptCount val="1"/>
                      <c:pt idx="0">
                        <c:v>B(100,0.5)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二項分布!$N$9:$N$48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二項分布!$O$9:$O$48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4.4408920985006533E-14</c:v>
                      </c:pt>
                      <c:pt idx="1">
                        <c:v>1.0880185641326522E-12</c:v>
                      </c:pt>
                      <c:pt idx="2">
                        <c:v>1.7408297026122522E-11</c:v>
                      </c:pt>
                      <c:pt idx="3">
                        <c:v>2.0454749005693866E-10</c:v>
                      </c:pt>
                      <c:pt idx="4">
                        <c:v>1.8818369085238295E-9</c:v>
                      </c:pt>
                      <c:pt idx="5">
                        <c:v>1.411377681392873E-8</c:v>
                      </c:pt>
                      <c:pt idx="6">
                        <c:v>8.8715168544695043E-8</c:v>
                      </c:pt>
                      <c:pt idx="7">
                        <c:v>4.7684403092773685E-7</c:v>
                      </c:pt>
                      <c:pt idx="8">
                        <c:v>2.225272144329444E-6</c:v>
                      </c:pt>
                      <c:pt idx="9">
                        <c:v>9.1236157917506673E-6</c:v>
                      </c:pt>
                      <c:pt idx="10">
                        <c:v>3.3176784697275137E-5</c:v>
                      </c:pt>
                      <c:pt idx="11">
                        <c:v>1.0782455026614464E-4</c:v>
                      </c:pt>
                      <c:pt idx="12">
                        <c:v>3.1517945462411457E-4</c:v>
                      </c:pt>
                      <c:pt idx="13">
                        <c:v>8.3297427293515961E-4</c:v>
                      </c:pt>
                      <c:pt idx="14">
                        <c:v>1.9991382550443907E-3</c:v>
                      </c:pt>
                      <c:pt idx="15">
                        <c:v>4.3731149329095925E-3</c:v>
                      </c:pt>
                      <c:pt idx="16">
                        <c:v>8.7462298658191901E-3</c:v>
                      </c:pt>
                      <c:pt idx="17">
                        <c:v>1.6034754754001845E-2</c:v>
                      </c:pt>
                      <c:pt idx="18">
                        <c:v>2.7005902743582024E-2</c:v>
                      </c:pt>
                      <c:pt idx="19">
                        <c:v>4.1859149252552186E-2</c:v>
                      </c:pt>
                      <c:pt idx="20">
                        <c:v>5.9798784646503088E-2</c:v>
                      </c:pt>
                      <c:pt idx="21">
                        <c:v>7.882567067039048E-2</c:v>
                      </c:pt>
                      <c:pt idx="22">
                        <c:v>9.5961686033518831E-2</c:v>
                      </c:pt>
                      <c:pt idx="23">
                        <c:v>0.10795689678770866</c:v>
                      </c:pt>
                      <c:pt idx="24">
                        <c:v>0.11227517265921706</c:v>
                      </c:pt>
                      <c:pt idx="25">
                        <c:v>0.10795689678770866</c:v>
                      </c:pt>
                      <c:pt idx="26">
                        <c:v>9.5961686033518831E-2</c:v>
                      </c:pt>
                      <c:pt idx="27">
                        <c:v>7.882567067039048E-2</c:v>
                      </c:pt>
                      <c:pt idx="28">
                        <c:v>5.9798784646503088E-2</c:v>
                      </c:pt>
                      <c:pt idx="29">
                        <c:v>4.1859149252552186E-2</c:v>
                      </c:pt>
                      <c:pt idx="30">
                        <c:v>2.7005902743582024E-2</c:v>
                      </c:pt>
                      <c:pt idx="31">
                        <c:v>1.6034754754001845E-2</c:v>
                      </c:pt>
                      <c:pt idx="32">
                        <c:v>8.7462298658191901E-3</c:v>
                      </c:pt>
                      <c:pt idx="33">
                        <c:v>4.3731149329095925E-3</c:v>
                      </c:pt>
                      <c:pt idx="34">
                        <c:v>1.9991382550443907E-3</c:v>
                      </c:pt>
                      <c:pt idx="35">
                        <c:v>8.3297427293516015E-4</c:v>
                      </c:pt>
                      <c:pt idx="36">
                        <c:v>3.1517945462411457E-4</c:v>
                      </c:pt>
                      <c:pt idx="37">
                        <c:v>1.0782455026614464E-4</c:v>
                      </c:pt>
                      <c:pt idx="38">
                        <c:v>3.3176784697275137E-5</c:v>
                      </c:pt>
                      <c:pt idx="39">
                        <c:v>9.1236157917506673E-6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0C4B-4C16-A005-10B7FED7D361}"/>
                  </c:ext>
                </c:extLst>
              </c15:ser>
            </c15:filteredScatterSeries>
          </c:ext>
        </c:extLst>
      </c:scatterChart>
      <c:valAx>
        <c:axId val="492684576"/>
        <c:scaling>
          <c:orientation val="minMax"/>
          <c:max val="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試行回数</a:t>
                </a:r>
                <a:r>
                  <a:rPr lang="en-US" altLang="ja-JP"/>
                  <a:t>(k)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2682776"/>
        <c:crosses val="autoZero"/>
        <c:crossBetween val="midCat"/>
      </c:valAx>
      <c:valAx>
        <c:axId val="4926827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P(x)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2684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080533683289593"/>
          <c:y val="0.17873797025371829"/>
          <c:w val="0.17769056860330018"/>
          <c:h val="0.364946103522217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二項分布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5702537182852144"/>
          <c:y val="0.17171296296296296"/>
          <c:w val="0.7383355205599299"/>
          <c:h val="0.6017672790901137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二項分布!$C$8</c:f>
              <c:strCache>
                <c:ptCount val="1"/>
                <c:pt idx="0">
                  <c:v>B(10,0.5)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二項分布!$B$9:$B$48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二項分布!$C$9:$C$48</c:f>
              <c:numCache>
                <c:formatCode>General</c:formatCode>
                <c:ptCount val="40"/>
                <c:pt idx="0">
                  <c:v>9.7656250000000017E-3</c:v>
                </c:pt>
                <c:pt idx="1">
                  <c:v>4.3945312499999972E-2</c:v>
                </c:pt>
                <c:pt idx="2">
                  <c:v>0.11718750000000003</c:v>
                </c:pt>
                <c:pt idx="3">
                  <c:v>0.20507812500000006</c:v>
                </c:pt>
                <c:pt idx="4">
                  <c:v>0.24609375000000008</c:v>
                </c:pt>
                <c:pt idx="5">
                  <c:v>0.20507812500000006</c:v>
                </c:pt>
                <c:pt idx="6">
                  <c:v>0.11718750000000003</c:v>
                </c:pt>
                <c:pt idx="7">
                  <c:v>4.3945312499999986E-2</c:v>
                </c:pt>
                <c:pt idx="8">
                  <c:v>9.7656250000000017E-3</c:v>
                </c:pt>
                <c:pt idx="9">
                  <c:v>9.765625E-4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E65-4A3E-A78A-47B370F8B548}"/>
            </c:ext>
          </c:extLst>
        </c:ser>
        <c:ser>
          <c:idx val="1"/>
          <c:order val="1"/>
          <c:tx>
            <c:strRef>
              <c:f>二項分布!$F$8</c:f>
              <c:strCache>
                <c:ptCount val="1"/>
                <c:pt idx="0">
                  <c:v>B(20,0.5)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二項分布!$E$9:$E$48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二項分布!$F$9:$F$48</c:f>
              <c:numCache>
                <c:formatCode>General</c:formatCode>
                <c:ptCount val="40"/>
                <c:pt idx="0">
                  <c:v>1.9073486328125034E-5</c:v>
                </c:pt>
                <c:pt idx="1">
                  <c:v>1.8119812011718755E-4</c:v>
                </c:pt>
                <c:pt idx="2">
                  <c:v>1.0871887207031263E-3</c:v>
                </c:pt>
                <c:pt idx="3">
                  <c:v>4.6205520629882752E-3</c:v>
                </c:pt>
                <c:pt idx="4">
                  <c:v>1.4785766601562502E-2</c:v>
                </c:pt>
                <c:pt idx="5">
                  <c:v>3.6964416503906257E-2</c:v>
                </c:pt>
                <c:pt idx="6">
                  <c:v>7.3928833007812458E-2</c:v>
                </c:pt>
                <c:pt idx="7">
                  <c:v>0.12013435363769531</c:v>
                </c:pt>
                <c:pt idx="8">
                  <c:v>0.16017913818359369</c:v>
                </c:pt>
                <c:pt idx="9">
                  <c:v>0.17619705200195307</c:v>
                </c:pt>
                <c:pt idx="10">
                  <c:v>0.16017913818359369</c:v>
                </c:pt>
                <c:pt idx="11">
                  <c:v>0.12013435363769531</c:v>
                </c:pt>
                <c:pt idx="12">
                  <c:v>7.3928833007812472E-2</c:v>
                </c:pt>
                <c:pt idx="13">
                  <c:v>3.6964416503906257E-2</c:v>
                </c:pt>
                <c:pt idx="14">
                  <c:v>1.4785766601562502E-2</c:v>
                </c:pt>
                <c:pt idx="15">
                  <c:v>4.6205520629882752E-3</c:v>
                </c:pt>
                <c:pt idx="16">
                  <c:v>1.0871887207031261E-3</c:v>
                </c:pt>
                <c:pt idx="17">
                  <c:v>1.8119812011718753E-4</c:v>
                </c:pt>
                <c:pt idx="18">
                  <c:v>1.9073486328125E-5</c:v>
                </c:pt>
                <c:pt idx="19">
                  <c:v>9.5367431640625E-7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E65-4A3E-A78A-47B370F8B548}"/>
            </c:ext>
          </c:extLst>
        </c:ser>
        <c:ser>
          <c:idx val="2"/>
          <c:order val="2"/>
          <c:tx>
            <c:strRef>
              <c:f>二項分布!$I$8</c:f>
              <c:strCache>
                <c:ptCount val="1"/>
                <c:pt idx="0">
                  <c:v>B(30,0.5)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二項分布!$H$9:$H$48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二項分布!$I$9:$I$48</c:f>
              <c:numCache>
                <c:formatCode>General</c:formatCode>
                <c:ptCount val="40"/>
                <c:pt idx="0">
                  <c:v>2.7939677238464359E-8</c:v>
                </c:pt>
                <c:pt idx="1">
                  <c:v>4.0512531995773342E-7</c:v>
                </c:pt>
                <c:pt idx="2">
                  <c:v>3.781169652938836E-6</c:v>
                </c:pt>
                <c:pt idx="3">
                  <c:v>2.5522895157337233E-5</c:v>
                </c:pt>
                <c:pt idx="4">
                  <c:v>1.3271905481815344E-4</c:v>
                </c:pt>
                <c:pt idx="5">
                  <c:v>5.5299606174230467E-4</c:v>
                </c:pt>
                <c:pt idx="6">
                  <c:v>1.8959864974021896E-3</c:v>
                </c:pt>
                <c:pt idx="7">
                  <c:v>5.4509611800313048E-3</c:v>
                </c:pt>
                <c:pt idx="8">
                  <c:v>1.3324571773409849E-2</c:v>
                </c:pt>
                <c:pt idx="9">
                  <c:v>2.7981600724160692E-2</c:v>
                </c:pt>
                <c:pt idx="10">
                  <c:v>5.0875637680292116E-2</c:v>
                </c:pt>
                <c:pt idx="11">
                  <c:v>8.0553092993795886E-2</c:v>
                </c:pt>
                <c:pt idx="12">
                  <c:v>0.1115350518375635</c:v>
                </c:pt>
                <c:pt idx="13">
                  <c:v>0.13543542008847004</c:v>
                </c:pt>
                <c:pt idx="14">
                  <c:v>0.14446444809436798</c:v>
                </c:pt>
                <c:pt idx="15">
                  <c:v>0.13543542008847004</c:v>
                </c:pt>
                <c:pt idx="16">
                  <c:v>0.1115350518375635</c:v>
                </c:pt>
                <c:pt idx="17">
                  <c:v>8.0553092993795886E-2</c:v>
                </c:pt>
                <c:pt idx="18">
                  <c:v>5.0875637680292116E-2</c:v>
                </c:pt>
                <c:pt idx="19">
                  <c:v>2.7981600724160689E-2</c:v>
                </c:pt>
                <c:pt idx="20">
                  <c:v>1.3324571773409843E-2</c:v>
                </c:pt>
                <c:pt idx="21">
                  <c:v>5.4509611800313022E-3</c:v>
                </c:pt>
                <c:pt idx="22">
                  <c:v>1.8959864974021896E-3</c:v>
                </c:pt>
                <c:pt idx="23">
                  <c:v>5.5299606174230467E-4</c:v>
                </c:pt>
                <c:pt idx="24">
                  <c:v>1.3271905481815344E-4</c:v>
                </c:pt>
                <c:pt idx="25">
                  <c:v>2.5522895157337233E-5</c:v>
                </c:pt>
                <c:pt idx="26">
                  <c:v>3.781169652938836E-6</c:v>
                </c:pt>
                <c:pt idx="27">
                  <c:v>4.0512531995773411E-7</c:v>
                </c:pt>
                <c:pt idx="28">
                  <c:v>2.7939677238464359E-8</c:v>
                </c:pt>
                <c:pt idx="29">
                  <c:v>9.3132257461547934E-10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E65-4A3E-A78A-47B370F8B548}"/>
            </c:ext>
          </c:extLst>
        </c:ser>
        <c:ser>
          <c:idx val="3"/>
          <c:order val="3"/>
          <c:tx>
            <c:strRef>
              <c:f>二項分布!$L$8</c:f>
              <c:strCache>
                <c:ptCount val="1"/>
                <c:pt idx="0">
                  <c:v>B(50,0.5)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二項分布!$K$9:$K$48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二項分布!$L$9:$L$48</c:f>
              <c:numCache>
                <c:formatCode>General</c:formatCode>
                <c:ptCount val="40"/>
                <c:pt idx="0">
                  <c:v>4.4408920985006533E-14</c:v>
                </c:pt>
                <c:pt idx="1">
                  <c:v>1.0880185641326522E-12</c:v>
                </c:pt>
                <c:pt idx="2">
                  <c:v>1.7408297026122522E-11</c:v>
                </c:pt>
                <c:pt idx="3">
                  <c:v>2.0454749005693866E-10</c:v>
                </c:pt>
                <c:pt idx="4">
                  <c:v>1.8818369085238295E-9</c:v>
                </c:pt>
                <c:pt idx="5">
                  <c:v>1.411377681392873E-8</c:v>
                </c:pt>
                <c:pt idx="6">
                  <c:v>8.8715168544695043E-8</c:v>
                </c:pt>
                <c:pt idx="7">
                  <c:v>4.7684403092773685E-7</c:v>
                </c:pt>
                <c:pt idx="8">
                  <c:v>2.225272144329444E-6</c:v>
                </c:pt>
                <c:pt idx="9">
                  <c:v>9.1236157917506673E-6</c:v>
                </c:pt>
                <c:pt idx="10">
                  <c:v>3.3176784697275137E-5</c:v>
                </c:pt>
                <c:pt idx="11">
                  <c:v>1.0782455026614464E-4</c:v>
                </c:pt>
                <c:pt idx="12">
                  <c:v>3.1517945462411457E-4</c:v>
                </c:pt>
                <c:pt idx="13">
                  <c:v>8.3297427293515961E-4</c:v>
                </c:pt>
                <c:pt idx="14">
                  <c:v>1.9991382550443907E-3</c:v>
                </c:pt>
                <c:pt idx="15">
                  <c:v>4.3731149329095925E-3</c:v>
                </c:pt>
                <c:pt idx="16">
                  <c:v>8.7462298658191901E-3</c:v>
                </c:pt>
                <c:pt idx="17">
                  <c:v>1.6034754754001845E-2</c:v>
                </c:pt>
                <c:pt idx="18">
                  <c:v>2.7005902743582024E-2</c:v>
                </c:pt>
                <c:pt idx="19">
                  <c:v>4.1859149252552186E-2</c:v>
                </c:pt>
                <c:pt idx="20">
                  <c:v>5.9798784646503088E-2</c:v>
                </c:pt>
                <c:pt idx="21">
                  <c:v>7.882567067039048E-2</c:v>
                </c:pt>
                <c:pt idx="22">
                  <c:v>9.5961686033518831E-2</c:v>
                </c:pt>
                <c:pt idx="23">
                  <c:v>0.10795689678770866</c:v>
                </c:pt>
                <c:pt idx="24">
                  <c:v>0.11227517265921706</c:v>
                </c:pt>
                <c:pt idx="25">
                  <c:v>0.10795689678770866</c:v>
                </c:pt>
                <c:pt idx="26">
                  <c:v>9.5961686033518831E-2</c:v>
                </c:pt>
                <c:pt idx="27">
                  <c:v>7.882567067039048E-2</c:v>
                </c:pt>
                <c:pt idx="28">
                  <c:v>5.9798784646503088E-2</c:v>
                </c:pt>
                <c:pt idx="29">
                  <c:v>4.1859149252552186E-2</c:v>
                </c:pt>
                <c:pt idx="30">
                  <c:v>2.7005902743582024E-2</c:v>
                </c:pt>
                <c:pt idx="31">
                  <c:v>1.6034754754001845E-2</c:v>
                </c:pt>
                <c:pt idx="32">
                  <c:v>8.7462298658191901E-3</c:v>
                </c:pt>
                <c:pt idx="33">
                  <c:v>4.3731149329095925E-3</c:v>
                </c:pt>
                <c:pt idx="34">
                  <c:v>1.9991382550443907E-3</c:v>
                </c:pt>
                <c:pt idx="35">
                  <c:v>8.3297427293516015E-4</c:v>
                </c:pt>
                <c:pt idx="36">
                  <c:v>3.1517945462411457E-4</c:v>
                </c:pt>
                <c:pt idx="37">
                  <c:v>1.0782455026614464E-4</c:v>
                </c:pt>
                <c:pt idx="38">
                  <c:v>3.3176784697275137E-5</c:v>
                </c:pt>
                <c:pt idx="39">
                  <c:v>9.1236157917506673E-6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E65-4A3E-A78A-47B370F8B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684576"/>
        <c:axId val="492682776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二項分布!$O$8</c15:sqref>
                        </c15:formulaRef>
                      </c:ext>
                    </c:extLst>
                    <c:strCache>
                      <c:ptCount val="1"/>
                      <c:pt idx="0">
                        <c:v>B(100,0.5)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二項分布!$N$9:$N$48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二項分布!$O$9:$O$48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4.4408920985006533E-14</c:v>
                      </c:pt>
                      <c:pt idx="1">
                        <c:v>1.0880185641326522E-12</c:v>
                      </c:pt>
                      <c:pt idx="2">
                        <c:v>1.7408297026122522E-11</c:v>
                      </c:pt>
                      <c:pt idx="3">
                        <c:v>2.0454749005693866E-10</c:v>
                      </c:pt>
                      <c:pt idx="4">
                        <c:v>1.8818369085238295E-9</c:v>
                      </c:pt>
                      <c:pt idx="5">
                        <c:v>1.411377681392873E-8</c:v>
                      </c:pt>
                      <c:pt idx="6">
                        <c:v>8.8715168544695043E-8</c:v>
                      </c:pt>
                      <c:pt idx="7">
                        <c:v>4.7684403092773685E-7</c:v>
                      </c:pt>
                      <c:pt idx="8">
                        <c:v>2.225272144329444E-6</c:v>
                      </c:pt>
                      <c:pt idx="9">
                        <c:v>9.1236157917506673E-6</c:v>
                      </c:pt>
                      <c:pt idx="10">
                        <c:v>3.3176784697275137E-5</c:v>
                      </c:pt>
                      <c:pt idx="11">
                        <c:v>1.0782455026614464E-4</c:v>
                      </c:pt>
                      <c:pt idx="12">
                        <c:v>3.1517945462411457E-4</c:v>
                      </c:pt>
                      <c:pt idx="13">
                        <c:v>8.3297427293515961E-4</c:v>
                      </c:pt>
                      <c:pt idx="14">
                        <c:v>1.9991382550443907E-3</c:v>
                      </c:pt>
                      <c:pt idx="15">
                        <c:v>4.3731149329095925E-3</c:v>
                      </c:pt>
                      <c:pt idx="16">
                        <c:v>8.7462298658191901E-3</c:v>
                      </c:pt>
                      <c:pt idx="17">
                        <c:v>1.6034754754001845E-2</c:v>
                      </c:pt>
                      <c:pt idx="18">
                        <c:v>2.7005902743582024E-2</c:v>
                      </c:pt>
                      <c:pt idx="19">
                        <c:v>4.1859149252552186E-2</c:v>
                      </c:pt>
                      <c:pt idx="20">
                        <c:v>5.9798784646503088E-2</c:v>
                      </c:pt>
                      <c:pt idx="21">
                        <c:v>7.882567067039048E-2</c:v>
                      </c:pt>
                      <c:pt idx="22">
                        <c:v>9.5961686033518831E-2</c:v>
                      </c:pt>
                      <c:pt idx="23">
                        <c:v>0.10795689678770866</c:v>
                      </c:pt>
                      <c:pt idx="24">
                        <c:v>0.11227517265921706</c:v>
                      </c:pt>
                      <c:pt idx="25">
                        <c:v>0.10795689678770866</c:v>
                      </c:pt>
                      <c:pt idx="26">
                        <c:v>9.5961686033518831E-2</c:v>
                      </c:pt>
                      <c:pt idx="27">
                        <c:v>7.882567067039048E-2</c:v>
                      </c:pt>
                      <c:pt idx="28">
                        <c:v>5.9798784646503088E-2</c:v>
                      </c:pt>
                      <c:pt idx="29">
                        <c:v>4.1859149252552186E-2</c:v>
                      </c:pt>
                      <c:pt idx="30">
                        <c:v>2.7005902743582024E-2</c:v>
                      </c:pt>
                      <c:pt idx="31">
                        <c:v>1.6034754754001845E-2</c:v>
                      </c:pt>
                      <c:pt idx="32">
                        <c:v>8.7462298658191901E-3</c:v>
                      </c:pt>
                      <c:pt idx="33">
                        <c:v>4.3731149329095925E-3</c:v>
                      </c:pt>
                      <c:pt idx="34">
                        <c:v>1.9991382550443907E-3</c:v>
                      </c:pt>
                      <c:pt idx="35">
                        <c:v>8.3297427293516015E-4</c:v>
                      </c:pt>
                      <c:pt idx="36">
                        <c:v>3.1517945462411457E-4</c:v>
                      </c:pt>
                      <c:pt idx="37">
                        <c:v>1.0782455026614464E-4</c:v>
                      </c:pt>
                      <c:pt idx="38">
                        <c:v>3.3176784697275137E-5</c:v>
                      </c:pt>
                      <c:pt idx="39">
                        <c:v>9.1236157917506673E-6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CE65-4A3E-A78A-47B370F8B548}"/>
                  </c:ext>
                </c:extLst>
              </c15:ser>
            </c15:filteredScatterSeries>
          </c:ext>
        </c:extLst>
      </c:scatterChart>
      <c:valAx>
        <c:axId val="492684576"/>
        <c:scaling>
          <c:orientation val="minMax"/>
          <c:max val="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試行回数</a:t>
                </a:r>
                <a:r>
                  <a:rPr lang="en-US" altLang="ja-JP"/>
                  <a:t>(k)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2682776"/>
        <c:crosses val="autoZero"/>
        <c:crossBetween val="midCat"/>
      </c:valAx>
      <c:valAx>
        <c:axId val="4926827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P(x)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2684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080533683289593"/>
          <c:y val="0.17873797025371829"/>
          <c:w val="0.17769056860330018"/>
          <c:h val="0.364946103522217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ポアソン分布</a:t>
            </a:r>
          </a:p>
        </c:rich>
      </c:tx>
      <c:layout>
        <c:manualLayout>
          <c:xMode val="edge"/>
          <c:yMode val="edge"/>
          <c:x val="0.39487772154497192"/>
          <c:y val="1.24209630647503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205491889489723"/>
          <c:y val="0.13835548521800514"/>
          <c:w val="0.79764154535451504"/>
          <c:h val="0.74827826217360338"/>
        </c:manualLayout>
      </c:layout>
      <c:scatterChart>
        <c:scatterStyle val="smoothMarker"/>
        <c:varyColors val="0"/>
        <c:ser>
          <c:idx val="3"/>
          <c:order val="0"/>
          <c:tx>
            <c:strRef>
              <c:f>ポアソン分布!$L$8</c:f>
              <c:strCache>
                <c:ptCount val="1"/>
                <c:pt idx="0">
                  <c:v>Po(1)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ポアソン分布!$K$9:$K$29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ポアソン分布!$L$9:$L$29</c:f>
              <c:numCache>
                <c:formatCode>General</c:formatCode>
                <c:ptCount val="21"/>
                <c:pt idx="0">
                  <c:v>0.36787944117144233</c:v>
                </c:pt>
                <c:pt idx="1">
                  <c:v>0.36787944117144233</c:v>
                </c:pt>
                <c:pt idx="2">
                  <c:v>0.18393972058572114</c:v>
                </c:pt>
                <c:pt idx="3">
                  <c:v>6.1313240195240391E-2</c:v>
                </c:pt>
                <c:pt idx="4">
                  <c:v>1.5328310048810094E-2</c:v>
                </c:pt>
                <c:pt idx="5">
                  <c:v>3.06566200976202E-3</c:v>
                </c:pt>
                <c:pt idx="6">
                  <c:v>5.1094366829366978E-4</c:v>
                </c:pt>
                <c:pt idx="7">
                  <c:v>7.2991952613381521E-5</c:v>
                </c:pt>
                <c:pt idx="8">
                  <c:v>9.1239940766726546E-6</c:v>
                </c:pt>
                <c:pt idx="9">
                  <c:v>1.0137771196302961E-6</c:v>
                </c:pt>
                <c:pt idx="10">
                  <c:v>1.013777119630295E-7</c:v>
                </c:pt>
                <c:pt idx="11">
                  <c:v>9.2161556330026647E-9</c:v>
                </c:pt>
                <c:pt idx="12">
                  <c:v>7.680129694168931E-10</c:v>
                </c:pt>
                <c:pt idx="13">
                  <c:v>5.9077920724376414E-11</c:v>
                </c:pt>
                <c:pt idx="14">
                  <c:v>4.2198514803125853E-12</c:v>
                </c:pt>
                <c:pt idx="15">
                  <c:v>2.813234320208389E-13</c:v>
                </c:pt>
                <c:pt idx="16">
                  <c:v>1.7582714501302425E-14</c:v>
                </c:pt>
                <c:pt idx="17">
                  <c:v>1.0342773236060258E-15</c:v>
                </c:pt>
                <c:pt idx="18">
                  <c:v>5.7459851311446043E-17</c:v>
                </c:pt>
                <c:pt idx="19">
                  <c:v>3.0242027006024186E-18</c:v>
                </c:pt>
                <c:pt idx="20">
                  <c:v>1.51210135030121E-19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9B-409F-B74C-1D50C0BB6492}"/>
            </c:ext>
          </c:extLst>
        </c:ser>
        <c:ser>
          <c:idx val="0"/>
          <c:order val="1"/>
          <c:tx>
            <c:strRef>
              <c:f>ポアソン分布!$C$8</c:f>
              <c:strCache>
                <c:ptCount val="1"/>
                <c:pt idx="0">
                  <c:v>Po(3)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ポアソン分布!$B$9:$B$29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ポアソン分布!$C$9:$C$29</c:f>
              <c:numCache>
                <c:formatCode>General</c:formatCode>
                <c:ptCount val="21"/>
                <c:pt idx="0">
                  <c:v>4.9787068367863944E-2</c:v>
                </c:pt>
                <c:pt idx="1">
                  <c:v>0.14936120510359185</c:v>
                </c:pt>
                <c:pt idx="2">
                  <c:v>0.22404180765538775</c:v>
                </c:pt>
                <c:pt idx="3">
                  <c:v>0.22404180765538778</c:v>
                </c:pt>
                <c:pt idx="4">
                  <c:v>0.16803135574154085</c:v>
                </c:pt>
                <c:pt idx="5">
                  <c:v>0.10081881344492449</c:v>
                </c:pt>
                <c:pt idx="6">
                  <c:v>5.0409406722462261E-2</c:v>
                </c:pt>
                <c:pt idx="7">
                  <c:v>2.1604031452483807E-2</c:v>
                </c:pt>
                <c:pt idx="8">
                  <c:v>8.1015117946814375E-3</c:v>
                </c:pt>
                <c:pt idx="9">
                  <c:v>2.7005039315604771E-3</c:v>
                </c:pt>
                <c:pt idx="10">
                  <c:v>8.1015117946814244E-4</c:v>
                </c:pt>
                <c:pt idx="11">
                  <c:v>2.2095032167312987E-4</c:v>
                </c:pt>
                <c:pt idx="12">
                  <c:v>5.5237580418282596E-5</c:v>
                </c:pt>
                <c:pt idx="13">
                  <c:v>1.2747133942680586E-5</c:v>
                </c:pt>
                <c:pt idx="14">
                  <c:v>2.7315287020029766E-6</c:v>
                </c:pt>
                <c:pt idx="15">
                  <c:v>5.4630574040059675E-7</c:v>
                </c:pt>
                <c:pt idx="16">
                  <c:v>1.0243232632511179E-7</c:v>
                </c:pt>
                <c:pt idx="17">
                  <c:v>1.8076292880902042E-8</c:v>
                </c:pt>
                <c:pt idx="18">
                  <c:v>3.0127154801503488E-9</c:v>
                </c:pt>
                <c:pt idx="19">
                  <c:v>4.7569191791847703E-10</c:v>
                </c:pt>
                <c:pt idx="20">
                  <c:v>7.1353787687771353E-11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9B-409F-B74C-1D50C0BB6492}"/>
            </c:ext>
          </c:extLst>
        </c:ser>
        <c:ser>
          <c:idx val="1"/>
          <c:order val="2"/>
          <c:tx>
            <c:strRef>
              <c:f>ポアソン分布!$F$8</c:f>
              <c:strCache>
                <c:ptCount val="1"/>
                <c:pt idx="0">
                  <c:v>Po(5)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ポアソン分布!$E$9:$E$29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ポアソン分布!$F$9:$F$29</c:f>
              <c:numCache>
                <c:formatCode>General</c:formatCode>
                <c:ptCount val="21"/>
                <c:pt idx="0">
                  <c:v>6.737946999085467E-3</c:v>
                </c:pt>
                <c:pt idx="1">
                  <c:v>3.368973499542733E-2</c:v>
                </c:pt>
                <c:pt idx="2">
                  <c:v>8.4224337488568335E-2</c:v>
                </c:pt>
                <c:pt idx="3">
                  <c:v>0.14037389581428059</c:v>
                </c:pt>
                <c:pt idx="4">
                  <c:v>0.17546736976785074</c:v>
                </c:pt>
                <c:pt idx="5">
                  <c:v>0.17546736976785071</c:v>
                </c:pt>
                <c:pt idx="6">
                  <c:v>0.14622280813987559</c:v>
                </c:pt>
                <c:pt idx="7">
                  <c:v>0.104444862957054</c:v>
                </c:pt>
                <c:pt idx="8">
                  <c:v>6.5278039348158706E-2</c:v>
                </c:pt>
                <c:pt idx="9">
                  <c:v>3.6265577415643749E-2</c:v>
                </c:pt>
                <c:pt idx="10">
                  <c:v>1.8132788707821874E-2</c:v>
                </c:pt>
                <c:pt idx="11">
                  <c:v>8.2421766853735742E-3</c:v>
                </c:pt>
                <c:pt idx="12">
                  <c:v>3.4342402855723282E-3</c:v>
                </c:pt>
                <c:pt idx="13">
                  <c:v>1.3208616482970471E-3</c:v>
                </c:pt>
                <c:pt idx="14">
                  <c:v>4.7173630296323246E-4</c:v>
                </c:pt>
                <c:pt idx="15">
                  <c:v>1.5724543432107704E-4</c:v>
                </c:pt>
                <c:pt idx="16">
                  <c:v>4.9139198225336609E-5</c:v>
                </c:pt>
                <c:pt idx="17">
                  <c:v>1.4452705360393124E-5</c:v>
                </c:pt>
                <c:pt idx="18">
                  <c:v>4.0146403778869831E-6</c:v>
                </c:pt>
                <c:pt idx="19">
                  <c:v>1.0564843099702586E-6</c:v>
                </c:pt>
                <c:pt idx="20">
                  <c:v>2.6412107749256427E-7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69B-409F-B74C-1D50C0BB6492}"/>
            </c:ext>
          </c:extLst>
        </c:ser>
        <c:ser>
          <c:idx val="2"/>
          <c:order val="3"/>
          <c:tx>
            <c:strRef>
              <c:f>ポアソン分布!$I$8</c:f>
              <c:strCache>
                <c:ptCount val="1"/>
                <c:pt idx="0">
                  <c:v>Po(10)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ポアソン分布!$H$9:$H$29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ポアソン分布!$I$9:$I$29</c:f>
              <c:numCache>
                <c:formatCode>General</c:formatCode>
                <c:ptCount val="21"/>
                <c:pt idx="0">
                  <c:v>4.5399929762484854E-5</c:v>
                </c:pt>
                <c:pt idx="1">
                  <c:v>4.5399929762484861E-4</c:v>
                </c:pt>
                <c:pt idx="2">
                  <c:v>2.2699964881242444E-3</c:v>
                </c:pt>
                <c:pt idx="3">
                  <c:v>7.5666549604141483E-3</c:v>
                </c:pt>
                <c:pt idx="4">
                  <c:v>1.8916637401035354E-2</c:v>
                </c:pt>
                <c:pt idx="5">
                  <c:v>3.7833274802070715E-2</c:v>
                </c:pt>
                <c:pt idx="6">
                  <c:v>6.3055458003451192E-2</c:v>
                </c:pt>
                <c:pt idx="7">
                  <c:v>9.0079225719215977E-2</c:v>
                </c:pt>
                <c:pt idx="8">
                  <c:v>0.11259903214901996</c:v>
                </c:pt>
                <c:pt idx="9">
                  <c:v>0.1251100357211333</c:v>
                </c:pt>
                <c:pt idx="10">
                  <c:v>0.1251100357211333</c:v>
                </c:pt>
                <c:pt idx="11">
                  <c:v>0.11373639611012118</c:v>
                </c:pt>
                <c:pt idx="12">
                  <c:v>9.4780330091767673E-2</c:v>
                </c:pt>
                <c:pt idx="13">
                  <c:v>7.2907946224436637E-2</c:v>
                </c:pt>
                <c:pt idx="14">
                  <c:v>5.2077104446026187E-2</c:v>
                </c:pt>
                <c:pt idx="15">
                  <c:v>3.4718069630684127E-2</c:v>
                </c:pt>
                <c:pt idx="16">
                  <c:v>2.1698793519177549E-2</c:v>
                </c:pt>
                <c:pt idx="17">
                  <c:v>1.2763996187751522E-2</c:v>
                </c:pt>
                <c:pt idx="18">
                  <c:v>7.0911089931952852E-3</c:v>
                </c:pt>
                <c:pt idx="19">
                  <c:v>3.7321626279975249E-3</c:v>
                </c:pt>
                <c:pt idx="20">
                  <c:v>1.8660813139987594E-3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69B-409F-B74C-1D50C0BB6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8013512"/>
        <c:axId val="658011352"/>
      </c:scatterChart>
      <c:valAx>
        <c:axId val="658013512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発生回数</a:t>
                </a:r>
                <a:r>
                  <a:rPr lang="en-US" altLang="ja-JP"/>
                  <a:t>(k)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8011352"/>
        <c:crosses val="autoZero"/>
        <c:crossBetween val="midCat"/>
      </c:valAx>
      <c:valAx>
        <c:axId val="658011352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確率</a:t>
                </a:r>
                <a:r>
                  <a:rPr lang="en-US" altLang="ja-JP"/>
                  <a:t>P(x)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8013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112875391380463"/>
          <c:y val="0.2628483596979086"/>
          <c:w val="0.12608842485072269"/>
          <c:h val="0.2794736250140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ポアソン分布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205491889489723"/>
          <c:y val="0.13835548521800514"/>
          <c:w val="0.79764154535451504"/>
          <c:h val="0.74827826217360338"/>
        </c:manualLayout>
      </c:layout>
      <c:scatterChart>
        <c:scatterStyle val="smoothMarker"/>
        <c:varyColors val="0"/>
        <c:ser>
          <c:idx val="3"/>
          <c:order val="0"/>
          <c:tx>
            <c:strRef>
              <c:f>ポアソン分布!$L$8</c:f>
              <c:strCache>
                <c:ptCount val="1"/>
                <c:pt idx="0">
                  <c:v>Po(1)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ポアソン分布!$K$9:$K$29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ポアソン分布!$L$9:$L$29</c:f>
              <c:numCache>
                <c:formatCode>General</c:formatCode>
                <c:ptCount val="21"/>
                <c:pt idx="0">
                  <c:v>0.36787944117144233</c:v>
                </c:pt>
                <c:pt idx="1">
                  <c:v>0.36787944117144233</c:v>
                </c:pt>
                <c:pt idx="2">
                  <c:v>0.18393972058572114</c:v>
                </c:pt>
                <c:pt idx="3">
                  <c:v>6.1313240195240391E-2</c:v>
                </c:pt>
                <c:pt idx="4">
                  <c:v>1.5328310048810094E-2</c:v>
                </c:pt>
                <c:pt idx="5">
                  <c:v>3.06566200976202E-3</c:v>
                </c:pt>
                <c:pt idx="6">
                  <c:v>5.1094366829366978E-4</c:v>
                </c:pt>
                <c:pt idx="7">
                  <c:v>7.2991952613381521E-5</c:v>
                </c:pt>
                <c:pt idx="8">
                  <c:v>9.1239940766726546E-6</c:v>
                </c:pt>
                <c:pt idx="9">
                  <c:v>1.0137771196302961E-6</c:v>
                </c:pt>
                <c:pt idx="10">
                  <c:v>1.013777119630295E-7</c:v>
                </c:pt>
                <c:pt idx="11">
                  <c:v>9.2161556330026647E-9</c:v>
                </c:pt>
                <c:pt idx="12">
                  <c:v>7.680129694168931E-10</c:v>
                </c:pt>
                <c:pt idx="13">
                  <c:v>5.9077920724376414E-11</c:v>
                </c:pt>
                <c:pt idx="14">
                  <c:v>4.2198514803125853E-12</c:v>
                </c:pt>
                <c:pt idx="15">
                  <c:v>2.813234320208389E-13</c:v>
                </c:pt>
                <c:pt idx="16">
                  <c:v>1.7582714501302425E-14</c:v>
                </c:pt>
                <c:pt idx="17">
                  <c:v>1.0342773236060258E-15</c:v>
                </c:pt>
                <c:pt idx="18">
                  <c:v>5.7459851311446043E-17</c:v>
                </c:pt>
                <c:pt idx="19">
                  <c:v>3.0242027006024186E-18</c:v>
                </c:pt>
                <c:pt idx="20">
                  <c:v>1.51210135030121E-19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FB-497D-9C99-3CAB33CE83C3}"/>
            </c:ext>
          </c:extLst>
        </c:ser>
        <c:ser>
          <c:idx val="0"/>
          <c:order val="1"/>
          <c:tx>
            <c:strRef>
              <c:f>ポアソン分布!$C$8</c:f>
              <c:strCache>
                <c:ptCount val="1"/>
                <c:pt idx="0">
                  <c:v>Po(3)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ポアソン分布!$B$9:$B$29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ポアソン分布!$C$9:$C$29</c:f>
              <c:numCache>
                <c:formatCode>General</c:formatCode>
                <c:ptCount val="21"/>
                <c:pt idx="0">
                  <c:v>4.9787068367863944E-2</c:v>
                </c:pt>
                <c:pt idx="1">
                  <c:v>0.14936120510359185</c:v>
                </c:pt>
                <c:pt idx="2">
                  <c:v>0.22404180765538775</c:v>
                </c:pt>
                <c:pt idx="3">
                  <c:v>0.22404180765538778</c:v>
                </c:pt>
                <c:pt idx="4">
                  <c:v>0.16803135574154085</c:v>
                </c:pt>
                <c:pt idx="5">
                  <c:v>0.10081881344492449</c:v>
                </c:pt>
                <c:pt idx="6">
                  <c:v>5.0409406722462261E-2</c:v>
                </c:pt>
                <c:pt idx="7">
                  <c:v>2.1604031452483807E-2</c:v>
                </c:pt>
                <c:pt idx="8">
                  <c:v>8.1015117946814375E-3</c:v>
                </c:pt>
                <c:pt idx="9">
                  <c:v>2.7005039315604771E-3</c:v>
                </c:pt>
                <c:pt idx="10">
                  <c:v>8.1015117946814244E-4</c:v>
                </c:pt>
                <c:pt idx="11">
                  <c:v>2.2095032167312987E-4</c:v>
                </c:pt>
                <c:pt idx="12">
                  <c:v>5.5237580418282596E-5</c:v>
                </c:pt>
                <c:pt idx="13">
                  <c:v>1.2747133942680586E-5</c:v>
                </c:pt>
                <c:pt idx="14">
                  <c:v>2.7315287020029766E-6</c:v>
                </c:pt>
                <c:pt idx="15">
                  <c:v>5.4630574040059675E-7</c:v>
                </c:pt>
                <c:pt idx="16">
                  <c:v>1.0243232632511179E-7</c:v>
                </c:pt>
                <c:pt idx="17">
                  <c:v>1.8076292880902042E-8</c:v>
                </c:pt>
                <c:pt idx="18">
                  <c:v>3.0127154801503488E-9</c:v>
                </c:pt>
                <c:pt idx="19">
                  <c:v>4.7569191791847703E-10</c:v>
                </c:pt>
                <c:pt idx="20">
                  <c:v>7.1353787687771353E-11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4FB-497D-9C99-3CAB33CE83C3}"/>
            </c:ext>
          </c:extLst>
        </c:ser>
        <c:ser>
          <c:idx val="1"/>
          <c:order val="2"/>
          <c:tx>
            <c:strRef>
              <c:f>ポアソン分布!$F$8</c:f>
              <c:strCache>
                <c:ptCount val="1"/>
                <c:pt idx="0">
                  <c:v>Po(5)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ポアソン分布!$E$9:$E$29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ポアソン分布!$F$9:$F$29</c:f>
              <c:numCache>
                <c:formatCode>General</c:formatCode>
                <c:ptCount val="21"/>
                <c:pt idx="0">
                  <c:v>6.737946999085467E-3</c:v>
                </c:pt>
                <c:pt idx="1">
                  <c:v>3.368973499542733E-2</c:v>
                </c:pt>
                <c:pt idx="2">
                  <c:v>8.4224337488568335E-2</c:v>
                </c:pt>
                <c:pt idx="3">
                  <c:v>0.14037389581428059</c:v>
                </c:pt>
                <c:pt idx="4">
                  <c:v>0.17546736976785074</c:v>
                </c:pt>
                <c:pt idx="5">
                  <c:v>0.17546736976785071</c:v>
                </c:pt>
                <c:pt idx="6">
                  <c:v>0.14622280813987559</c:v>
                </c:pt>
                <c:pt idx="7">
                  <c:v>0.104444862957054</c:v>
                </c:pt>
                <c:pt idx="8">
                  <c:v>6.5278039348158706E-2</c:v>
                </c:pt>
                <c:pt idx="9">
                  <c:v>3.6265577415643749E-2</c:v>
                </c:pt>
                <c:pt idx="10">
                  <c:v>1.8132788707821874E-2</c:v>
                </c:pt>
                <c:pt idx="11">
                  <c:v>8.2421766853735742E-3</c:v>
                </c:pt>
                <c:pt idx="12">
                  <c:v>3.4342402855723282E-3</c:v>
                </c:pt>
                <c:pt idx="13">
                  <c:v>1.3208616482970471E-3</c:v>
                </c:pt>
                <c:pt idx="14">
                  <c:v>4.7173630296323246E-4</c:v>
                </c:pt>
                <c:pt idx="15">
                  <c:v>1.5724543432107704E-4</c:v>
                </c:pt>
                <c:pt idx="16">
                  <c:v>4.9139198225336609E-5</c:v>
                </c:pt>
                <c:pt idx="17">
                  <c:v>1.4452705360393124E-5</c:v>
                </c:pt>
                <c:pt idx="18">
                  <c:v>4.0146403778869831E-6</c:v>
                </c:pt>
                <c:pt idx="19">
                  <c:v>1.0564843099702586E-6</c:v>
                </c:pt>
                <c:pt idx="20">
                  <c:v>2.6412107749256427E-7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4FB-497D-9C99-3CAB33CE83C3}"/>
            </c:ext>
          </c:extLst>
        </c:ser>
        <c:ser>
          <c:idx val="2"/>
          <c:order val="3"/>
          <c:tx>
            <c:strRef>
              <c:f>ポアソン分布!$I$8</c:f>
              <c:strCache>
                <c:ptCount val="1"/>
                <c:pt idx="0">
                  <c:v>Po(10)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ポアソン分布!$H$9:$H$29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ポアソン分布!$I$9:$I$29</c:f>
              <c:numCache>
                <c:formatCode>General</c:formatCode>
                <c:ptCount val="21"/>
                <c:pt idx="0">
                  <c:v>4.5399929762484854E-5</c:v>
                </c:pt>
                <c:pt idx="1">
                  <c:v>4.5399929762484861E-4</c:v>
                </c:pt>
                <c:pt idx="2">
                  <c:v>2.2699964881242444E-3</c:v>
                </c:pt>
                <c:pt idx="3">
                  <c:v>7.5666549604141483E-3</c:v>
                </c:pt>
                <c:pt idx="4">
                  <c:v>1.8916637401035354E-2</c:v>
                </c:pt>
                <c:pt idx="5">
                  <c:v>3.7833274802070715E-2</c:v>
                </c:pt>
                <c:pt idx="6">
                  <c:v>6.3055458003451192E-2</c:v>
                </c:pt>
                <c:pt idx="7">
                  <c:v>9.0079225719215977E-2</c:v>
                </c:pt>
                <c:pt idx="8">
                  <c:v>0.11259903214901996</c:v>
                </c:pt>
                <c:pt idx="9">
                  <c:v>0.1251100357211333</c:v>
                </c:pt>
                <c:pt idx="10">
                  <c:v>0.1251100357211333</c:v>
                </c:pt>
                <c:pt idx="11">
                  <c:v>0.11373639611012118</c:v>
                </c:pt>
                <c:pt idx="12">
                  <c:v>9.4780330091767673E-2</c:v>
                </c:pt>
                <c:pt idx="13">
                  <c:v>7.2907946224436637E-2</c:v>
                </c:pt>
                <c:pt idx="14">
                  <c:v>5.2077104446026187E-2</c:v>
                </c:pt>
                <c:pt idx="15">
                  <c:v>3.4718069630684127E-2</c:v>
                </c:pt>
                <c:pt idx="16">
                  <c:v>2.1698793519177549E-2</c:v>
                </c:pt>
                <c:pt idx="17">
                  <c:v>1.2763996187751522E-2</c:v>
                </c:pt>
                <c:pt idx="18">
                  <c:v>7.0911089931952852E-3</c:v>
                </c:pt>
                <c:pt idx="19">
                  <c:v>3.7321626279975249E-3</c:v>
                </c:pt>
                <c:pt idx="20">
                  <c:v>1.8660813139987594E-3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4FB-497D-9C99-3CAB33CE8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8013512"/>
        <c:axId val="658011352"/>
      </c:scatterChart>
      <c:valAx>
        <c:axId val="658013512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発生回数</a:t>
                </a:r>
                <a:r>
                  <a:rPr lang="en-US" altLang="ja-JP"/>
                  <a:t>(k)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8011352"/>
        <c:crosses val="autoZero"/>
        <c:crossBetween val="midCat"/>
      </c:valAx>
      <c:valAx>
        <c:axId val="658011352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確率</a:t>
                </a:r>
                <a:r>
                  <a:rPr lang="en-US" altLang="ja-JP"/>
                  <a:t>P(x)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8013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112875391380463"/>
          <c:y val="0.2628483596979086"/>
          <c:w val="0.12608842485072269"/>
          <c:h val="0.2794736250140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</a:t>
            </a:r>
            <a:r>
              <a:rPr lang="ja-JP" sz="2000"/>
              <a:t>分布</a:t>
            </a:r>
            <a:endParaRPr lang="el-G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8.5361122117304539E-2"/>
          <c:y val="0.17524313627152646"/>
          <c:w val="0.82907487573598204"/>
          <c:h val="0.63566529538939076"/>
        </c:manualLayout>
      </c:layout>
      <c:scatterChart>
        <c:scatterStyle val="smoothMarker"/>
        <c:varyColors val="0"/>
        <c:ser>
          <c:idx val="4"/>
          <c:order val="0"/>
          <c:tx>
            <c:strRef>
              <c:f>t!$O$5</c:f>
              <c:strCache>
                <c:ptCount val="1"/>
                <c:pt idx="0">
                  <c:v>φ=9999999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t!$N$6:$N$26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t!$O$6:$O$26</c:f>
              <c:numCache>
                <c:formatCode>General</c:formatCode>
                <c:ptCount val="21"/>
                <c:pt idx="0">
                  <c:v>1.4867408492781501E-6</c:v>
                </c:pt>
                <c:pt idx="1">
                  <c:v>1.5983888382583459E-5</c:v>
                </c:pt>
                <c:pt idx="2">
                  <c:v>1.3383097186972032E-4</c:v>
                </c:pt>
                <c:pt idx="3">
                  <c:v>8.7268541263637233E-4</c:v>
                </c:pt>
                <c:pt idx="4">
                  <c:v>4.4318552813045666E-3</c:v>
                </c:pt>
                <c:pt idx="5">
                  <c:v>1.7528311695247347E-2</c:v>
                </c:pt>
                <c:pt idx="6">
                  <c:v>5.3990975961605375E-2</c:v>
                </c:pt>
                <c:pt idx="7">
                  <c:v>0.1295175942492921</c:v>
                </c:pt>
                <c:pt idx="8">
                  <c:v>0.24197071242060644</c:v>
                </c:pt>
                <c:pt idx="9">
                  <c:v>0.3520653141119508</c:v>
                </c:pt>
                <c:pt idx="10">
                  <c:v>0.39894227042787483</c:v>
                </c:pt>
                <c:pt idx="11">
                  <c:v>0.3520653141119508</c:v>
                </c:pt>
                <c:pt idx="12">
                  <c:v>0.24197071242060644</c:v>
                </c:pt>
                <c:pt idx="13">
                  <c:v>0.1295175942492921</c:v>
                </c:pt>
                <c:pt idx="14">
                  <c:v>5.3990975961605375E-2</c:v>
                </c:pt>
                <c:pt idx="15">
                  <c:v>1.7528311695247347E-2</c:v>
                </c:pt>
                <c:pt idx="16">
                  <c:v>4.4318552813045666E-3</c:v>
                </c:pt>
                <c:pt idx="17">
                  <c:v>8.7268541263637233E-4</c:v>
                </c:pt>
                <c:pt idx="18">
                  <c:v>1.3383097186972032E-4</c:v>
                </c:pt>
                <c:pt idx="19">
                  <c:v>1.5983888382583459E-5</c:v>
                </c:pt>
                <c:pt idx="20">
                  <c:v>1.4867408492781501E-6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C5-44C6-88D7-DF2A9B73A5D1}"/>
            </c:ext>
          </c:extLst>
        </c:ser>
        <c:ser>
          <c:idx val="0"/>
          <c:order val="1"/>
          <c:tx>
            <c:strRef>
              <c:f>t!$C$5</c:f>
              <c:strCache>
                <c:ptCount val="1"/>
                <c:pt idx="0">
                  <c:v>φ=10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t!$B$6:$B$26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t!$C$6:$C$26</c:f>
              <c:numCache>
                <c:formatCode>General</c:formatCode>
                <c:ptCount val="21"/>
                <c:pt idx="0">
                  <c:v>3.960010564637988E-4</c:v>
                </c:pt>
                <c:pt idx="1">
                  <c:v>8.8324462669310902E-4</c:v>
                </c:pt>
                <c:pt idx="2">
                  <c:v>2.0310339110412167E-3</c:v>
                </c:pt>
                <c:pt idx="3">
                  <c:v>4.7836071267013227E-3</c:v>
                </c:pt>
                <c:pt idx="4">
                  <c:v>1.1400549464542524E-2</c:v>
                </c:pt>
                <c:pt idx="5">
                  <c:v>2.6938727628244463E-2</c:v>
                </c:pt>
                <c:pt idx="6">
                  <c:v>6.1145766321218181E-2</c:v>
                </c:pt>
                <c:pt idx="7">
                  <c:v>0.12744479428709171</c:v>
                </c:pt>
                <c:pt idx="8">
                  <c:v>0.23036198922913867</c:v>
                </c:pt>
                <c:pt idx="9">
                  <c:v>0.33969513635207788</c:v>
                </c:pt>
                <c:pt idx="10">
                  <c:v>0.38910838396603115</c:v>
                </c:pt>
                <c:pt idx="11">
                  <c:v>0.33969513635207788</c:v>
                </c:pt>
                <c:pt idx="12">
                  <c:v>0.23036198922913867</c:v>
                </c:pt>
                <c:pt idx="13">
                  <c:v>0.12744479428709171</c:v>
                </c:pt>
                <c:pt idx="14">
                  <c:v>6.1145766321218181E-2</c:v>
                </c:pt>
                <c:pt idx="15">
                  <c:v>2.6938727628244463E-2</c:v>
                </c:pt>
                <c:pt idx="16">
                  <c:v>1.1400549464542524E-2</c:v>
                </c:pt>
                <c:pt idx="17">
                  <c:v>4.7836071267013227E-3</c:v>
                </c:pt>
                <c:pt idx="18">
                  <c:v>2.0310339110412167E-3</c:v>
                </c:pt>
                <c:pt idx="19">
                  <c:v>8.8324462669310902E-4</c:v>
                </c:pt>
                <c:pt idx="20">
                  <c:v>3.960010564637988E-4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6C5-44C6-88D7-DF2A9B73A5D1}"/>
            </c:ext>
          </c:extLst>
        </c:ser>
        <c:ser>
          <c:idx val="1"/>
          <c:order val="2"/>
          <c:tx>
            <c:strRef>
              <c:f>t!$F$5</c:f>
              <c:strCache>
                <c:ptCount val="1"/>
                <c:pt idx="0">
                  <c:v>φ=5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t!$E$6:$E$26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t!$F$6:$F$26</c:f>
              <c:numCache>
                <c:formatCode>General</c:formatCode>
                <c:ptCount val="21"/>
                <c:pt idx="0">
                  <c:v>1.7574383788078454E-3</c:v>
                </c:pt>
                <c:pt idx="1">
                  <c:v>2.9475401058331073E-3</c:v>
                </c:pt>
                <c:pt idx="2">
                  <c:v>5.1237270519179116E-3</c:v>
                </c:pt>
                <c:pt idx="3">
                  <c:v>9.244354092520923E-3</c:v>
                </c:pt>
                <c:pt idx="4">
                  <c:v>1.7292578800222964E-2</c:v>
                </c:pt>
                <c:pt idx="5">
                  <c:v>3.3326238887022831E-2</c:v>
                </c:pt>
                <c:pt idx="6">
                  <c:v>6.5090310326216497E-2</c:v>
                </c:pt>
                <c:pt idx="7">
                  <c:v>0.12451734464635514</c:v>
                </c:pt>
                <c:pt idx="8">
                  <c:v>0.2196797973509807</c:v>
                </c:pt>
                <c:pt idx="9">
                  <c:v>0.32791853132274656</c:v>
                </c:pt>
                <c:pt idx="10">
                  <c:v>0.37960668982249451</c:v>
                </c:pt>
                <c:pt idx="11">
                  <c:v>0.32791853132274656</c:v>
                </c:pt>
                <c:pt idx="12">
                  <c:v>0.2196797973509807</c:v>
                </c:pt>
                <c:pt idx="13">
                  <c:v>0.12451734464635514</c:v>
                </c:pt>
                <c:pt idx="14">
                  <c:v>6.5090310326216497E-2</c:v>
                </c:pt>
                <c:pt idx="15">
                  <c:v>3.3326238887022831E-2</c:v>
                </c:pt>
                <c:pt idx="16">
                  <c:v>1.7292578800222964E-2</c:v>
                </c:pt>
                <c:pt idx="17">
                  <c:v>9.244354092520923E-3</c:v>
                </c:pt>
                <c:pt idx="18">
                  <c:v>5.1237270519179116E-3</c:v>
                </c:pt>
                <c:pt idx="19">
                  <c:v>2.9475401058331073E-3</c:v>
                </c:pt>
                <c:pt idx="20">
                  <c:v>1.7574383788078454E-3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6C5-44C6-88D7-DF2A9B73A5D1}"/>
            </c:ext>
          </c:extLst>
        </c:ser>
        <c:ser>
          <c:idx val="2"/>
          <c:order val="3"/>
          <c:tx>
            <c:strRef>
              <c:f>t!$I$5</c:f>
              <c:strCache>
                <c:ptCount val="1"/>
                <c:pt idx="0">
                  <c:v>φ=3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t!$H$6:$H$26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t!$I$6:$I$26</c:f>
              <c:numCache>
                <c:formatCode>General</c:formatCode>
                <c:ptCount val="21"/>
                <c:pt idx="0">
                  <c:v>4.219353791493307E-3</c:v>
                </c:pt>
                <c:pt idx="1">
                  <c:v>6.1195021344076835E-3</c:v>
                </c:pt>
                <c:pt idx="2">
                  <c:v>9.1633611427444726E-3</c:v>
                </c:pt>
                <c:pt idx="3">
                  <c:v>1.422401880152971E-2</c:v>
                </c:pt>
                <c:pt idx="4">
                  <c:v>2.2972037309241342E-2</c:v>
                </c:pt>
                <c:pt idx="5">
                  <c:v>3.8661485727167301E-2</c:v>
                </c:pt>
                <c:pt idx="6">
                  <c:v>6.7509660663892967E-2</c:v>
                </c:pt>
                <c:pt idx="7">
                  <c:v>0.1200171745135874</c:v>
                </c:pt>
                <c:pt idx="8">
                  <c:v>0.20674833578317209</c:v>
                </c:pt>
                <c:pt idx="9">
                  <c:v>0.31318091100882872</c:v>
                </c:pt>
                <c:pt idx="10">
                  <c:v>0.36755259694786152</c:v>
                </c:pt>
                <c:pt idx="11">
                  <c:v>0.31318091100882872</c:v>
                </c:pt>
                <c:pt idx="12">
                  <c:v>0.20674833578317209</c:v>
                </c:pt>
                <c:pt idx="13">
                  <c:v>0.1200171745135874</c:v>
                </c:pt>
                <c:pt idx="14">
                  <c:v>6.7509660663892967E-2</c:v>
                </c:pt>
                <c:pt idx="15">
                  <c:v>3.8661485727167301E-2</c:v>
                </c:pt>
                <c:pt idx="16">
                  <c:v>2.2972037309241342E-2</c:v>
                </c:pt>
                <c:pt idx="17">
                  <c:v>1.422401880152971E-2</c:v>
                </c:pt>
                <c:pt idx="18">
                  <c:v>9.1633611427444726E-3</c:v>
                </c:pt>
                <c:pt idx="19">
                  <c:v>6.1195021344076835E-3</c:v>
                </c:pt>
                <c:pt idx="20">
                  <c:v>4.219353791493307E-3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6C5-44C6-88D7-DF2A9B73A5D1}"/>
            </c:ext>
          </c:extLst>
        </c:ser>
        <c:ser>
          <c:idx val="3"/>
          <c:order val="4"/>
          <c:tx>
            <c:strRef>
              <c:f>t!$L$5</c:f>
              <c:strCache>
                <c:ptCount val="1"/>
                <c:pt idx="0">
                  <c:v>φ=1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t!$K$6:$K$26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t!$L$6:$L$26</c:f>
              <c:numCache>
                <c:formatCode>General</c:formatCode>
                <c:ptCount val="21"/>
                <c:pt idx="0">
                  <c:v>1.2242687930145794E-2</c:v>
                </c:pt>
                <c:pt idx="1">
                  <c:v>1.4979288761590149E-2</c:v>
                </c:pt>
                <c:pt idx="2">
                  <c:v>1.8724110951987685E-2</c:v>
                </c:pt>
                <c:pt idx="3">
                  <c:v>2.4023387636512503E-2</c:v>
                </c:pt>
                <c:pt idx="4">
                  <c:v>3.1830988618379068E-2</c:v>
                </c:pt>
                <c:pt idx="5">
                  <c:v>4.3904811887419404E-2</c:v>
                </c:pt>
                <c:pt idx="6">
                  <c:v>6.3661977236758135E-2</c:v>
                </c:pt>
                <c:pt idx="7">
                  <c:v>9.7941503441166353E-2</c:v>
                </c:pt>
                <c:pt idx="8">
                  <c:v>0.15915494309189535</c:v>
                </c:pt>
                <c:pt idx="9">
                  <c:v>0.25464790894703254</c:v>
                </c:pt>
                <c:pt idx="10">
                  <c:v>0.31830988618379069</c:v>
                </c:pt>
                <c:pt idx="11">
                  <c:v>0.25464790894703254</c:v>
                </c:pt>
                <c:pt idx="12">
                  <c:v>0.15915494309189535</c:v>
                </c:pt>
                <c:pt idx="13">
                  <c:v>9.7941503441166353E-2</c:v>
                </c:pt>
                <c:pt idx="14">
                  <c:v>6.3661977236758135E-2</c:v>
                </c:pt>
                <c:pt idx="15">
                  <c:v>4.3904811887419404E-2</c:v>
                </c:pt>
                <c:pt idx="16">
                  <c:v>3.1830988618379068E-2</c:v>
                </c:pt>
                <c:pt idx="17">
                  <c:v>2.4023387636512503E-2</c:v>
                </c:pt>
                <c:pt idx="18">
                  <c:v>1.8724110951987685E-2</c:v>
                </c:pt>
                <c:pt idx="19">
                  <c:v>1.4979288761590149E-2</c:v>
                </c:pt>
                <c:pt idx="20">
                  <c:v>1.2242687930145794E-2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6C5-44C6-88D7-DF2A9B73A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219816"/>
        <c:axId val="659221256"/>
      </c:scatterChart>
      <c:valAx>
        <c:axId val="659219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9221256"/>
        <c:crosses val="autoZero"/>
        <c:crossBetween val="midCat"/>
      </c:valAx>
      <c:valAx>
        <c:axId val="659221256"/>
        <c:scaling>
          <c:orientation val="minMax"/>
          <c:max val="0.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dirty="0"/>
                  <a:t>確率密度 </a:t>
                </a:r>
                <a:r>
                  <a:rPr lang="en-US" dirty="0"/>
                  <a:t>f(x)</a:t>
                </a:r>
                <a:endParaRPr lang="ja-JP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921981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774337945948928"/>
          <c:y val="0.23329391193553414"/>
          <c:w val="0.24649331931787877"/>
          <c:h val="0.363118514954151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4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0" Type="http://schemas.openxmlformats.org/officeDocument/2006/relationships/image" Target="../media/image53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67.png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81.emf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80.png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67.png"/><Relationship Id="rId7" Type="http://schemas.openxmlformats.org/officeDocument/2006/relationships/image" Target="../media/image8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9.png"/><Relationship Id="rId4" Type="http://schemas.openxmlformats.org/officeDocument/2006/relationships/image" Target="../media/image75.png"/><Relationship Id="rId9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4.png"/><Relationship Id="rId7" Type="http://schemas.openxmlformats.org/officeDocument/2006/relationships/image" Target="../media/image452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2.png"/><Relationship Id="rId5" Type="http://schemas.openxmlformats.org/officeDocument/2006/relationships/image" Target="../media/image4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1.png"/><Relationship Id="rId5" Type="http://schemas.openxmlformats.org/officeDocument/2006/relationships/image" Target="../media/image441.png"/><Relationship Id="rId4" Type="http://schemas.openxmlformats.org/officeDocument/2006/relationships/image" Target="../media/image4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1.png"/><Relationship Id="rId5" Type="http://schemas.openxmlformats.org/officeDocument/2006/relationships/image" Target="../media/image421.png"/><Relationship Id="rId4" Type="http://schemas.openxmlformats.org/officeDocument/2006/relationships/image" Target="../media/image4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1.png"/><Relationship Id="rId5" Type="http://schemas.openxmlformats.org/officeDocument/2006/relationships/image" Target="../media/image491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1.png"/><Relationship Id="rId5" Type="http://schemas.openxmlformats.org/officeDocument/2006/relationships/image" Target="../media/image531.png"/><Relationship Id="rId4" Type="http://schemas.openxmlformats.org/officeDocument/2006/relationships/image" Target="../media/image5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1.png"/><Relationship Id="rId4" Type="http://schemas.openxmlformats.org/officeDocument/2006/relationships/image" Target="../media/image4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1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4.png"/><Relationship Id="rId7" Type="http://schemas.openxmlformats.org/officeDocument/2006/relationships/image" Target="../media/image452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2.png"/><Relationship Id="rId5" Type="http://schemas.openxmlformats.org/officeDocument/2006/relationships/image" Target="../media/image4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5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1.png"/><Relationship Id="rId4" Type="http://schemas.openxmlformats.org/officeDocument/2006/relationships/image" Target="../media/image68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1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0.png"/><Relationship Id="rId4" Type="http://schemas.openxmlformats.org/officeDocument/2006/relationships/image" Target="../media/image7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0.png"/><Relationship Id="rId5" Type="http://schemas.openxmlformats.org/officeDocument/2006/relationships/image" Target="../media/image580.png"/><Relationship Id="rId4" Type="http://schemas.openxmlformats.org/officeDocument/2006/relationships/image" Target="../media/image74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33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1.png"/><Relationship Id="rId4" Type="http://schemas.openxmlformats.org/officeDocument/2006/relationships/image" Target="../media/image3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2.png"/><Relationship Id="rId4" Type="http://schemas.openxmlformats.org/officeDocument/2006/relationships/image" Target="../media/image31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1F690848-74FC-6D4F-C52E-1FD5683765FD}"/>
              </a:ext>
            </a:extLst>
          </p:cNvPr>
          <p:cNvSpPr/>
          <p:nvPr/>
        </p:nvSpPr>
        <p:spPr>
          <a:xfrm>
            <a:off x="1498378" y="3580865"/>
            <a:ext cx="1008906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計数値</a:t>
            </a:r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7504041" y="473974"/>
            <a:ext cx="3157331" cy="1315885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E2C9F3-13B6-8A92-1F80-0BED9F6E1482}"/>
              </a:ext>
            </a:extLst>
          </p:cNvPr>
          <p:cNvSpPr txBox="1"/>
          <p:nvPr/>
        </p:nvSpPr>
        <p:spPr>
          <a:xfrm>
            <a:off x="600602" y="437779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</a:t>
            </a:r>
            <a:r>
              <a:rPr lang="ja-JP" altLang="en-US" sz="2800" b="1" dirty="0">
                <a:solidFill>
                  <a:srgbClr val="FF0000"/>
                </a:solidFill>
              </a:rPr>
              <a:t>数</a:t>
            </a:r>
            <a:r>
              <a:rPr kumimoji="1" lang="ja-JP" altLang="en-US" sz="2800" dirty="0"/>
              <a:t>値の検定・推定フロー</a:t>
            </a:r>
          </a:p>
        </p:txBody>
      </p:sp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761DA132-FD6A-F215-5B4F-1E42D9744E09}"/>
              </a:ext>
            </a:extLst>
          </p:cNvPr>
          <p:cNvSpPr/>
          <p:nvPr/>
        </p:nvSpPr>
        <p:spPr>
          <a:xfrm>
            <a:off x="3234883" y="1805068"/>
            <a:ext cx="1307300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母不適合率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57A65DE3-3141-A672-F143-4AA2C2818A7B}"/>
              </a:ext>
            </a:extLst>
          </p:cNvPr>
          <p:cNvSpPr/>
          <p:nvPr/>
        </p:nvSpPr>
        <p:spPr>
          <a:xfrm>
            <a:off x="3234883" y="4861166"/>
            <a:ext cx="1307300" cy="442127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母不適合数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F8D664F2-DA70-B6C9-511F-9AAF52F172F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2507284" y="2026132"/>
            <a:ext cx="727599" cy="17757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6245093-8A28-6800-0A98-C1A31F8CFE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07284" y="3801929"/>
            <a:ext cx="727599" cy="12803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6F0AE02-8C56-2812-D8E5-602E85312510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4542183" y="1134697"/>
            <a:ext cx="561495" cy="8914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/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DD8981C2-AE2F-0026-8D75-F46F418556F1}"/>
              </a:ext>
            </a:extLst>
          </p:cNvPr>
          <p:cNvSpPr/>
          <p:nvPr/>
        </p:nvSpPr>
        <p:spPr>
          <a:xfrm>
            <a:off x="7540484" y="1918779"/>
            <a:ext cx="3157331" cy="1311441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/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6E0825D-8F11-50A7-B44F-52C6C6BD4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4542183" y="2026132"/>
            <a:ext cx="561495" cy="5447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F335D052-225B-5CAD-3332-2B41305A8E8C}"/>
              </a:ext>
            </a:extLst>
          </p:cNvPr>
          <p:cNvSpPr/>
          <p:nvPr/>
        </p:nvSpPr>
        <p:spPr>
          <a:xfrm>
            <a:off x="7620003" y="3879535"/>
            <a:ext cx="3073620" cy="1311442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9DFE9BF5-5B8E-D0B1-8617-ECAA4EB2FB4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 flipV="1">
            <a:off x="4542183" y="4527603"/>
            <a:ext cx="574747" cy="55462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/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59E07DE6-10A3-B99B-9846-16C93271780E}"/>
              </a:ext>
            </a:extLst>
          </p:cNvPr>
          <p:cNvSpPr/>
          <p:nvPr/>
        </p:nvSpPr>
        <p:spPr>
          <a:xfrm>
            <a:off x="7596673" y="5256164"/>
            <a:ext cx="3096949" cy="1380333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/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60364425-CE81-F149-A2EA-93E1850DF0B8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4542183" y="5082230"/>
            <a:ext cx="561495" cy="86182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7384B52B-4E22-4F7A-70B5-40F7A8C62D18}"/>
              </a:ext>
            </a:extLst>
          </p:cNvPr>
          <p:cNvSpPr/>
          <p:nvPr/>
        </p:nvSpPr>
        <p:spPr>
          <a:xfrm>
            <a:off x="5103678" y="91363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F80E94D3-5F22-3CC9-CA3A-97A43E3B1016}"/>
              </a:ext>
            </a:extLst>
          </p:cNvPr>
          <p:cNvSpPr/>
          <p:nvPr/>
        </p:nvSpPr>
        <p:spPr>
          <a:xfrm>
            <a:off x="5103678" y="2349850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E1D77CB-B7E2-DBA7-23DC-FBBC6E6B73C9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684130" y="2570914"/>
            <a:ext cx="856354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DBCF8EF-2DC9-E816-8EC7-E44FACB6C904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 flipV="1">
            <a:off x="6684130" y="1131917"/>
            <a:ext cx="819911" cy="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代替処理 38">
            <a:extLst>
              <a:ext uri="{FF2B5EF4-FFF2-40B4-BE49-F238E27FC236}">
                <a16:creationId xmlns:a16="http://schemas.microsoft.com/office/drawing/2014/main" id="{EEA7D333-F7D4-BBCF-0029-30647586905C}"/>
              </a:ext>
            </a:extLst>
          </p:cNvPr>
          <p:cNvSpPr/>
          <p:nvPr/>
        </p:nvSpPr>
        <p:spPr>
          <a:xfrm>
            <a:off x="5093742" y="335655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複数の母集団</a:t>
            </a:r>
            <a:endParaRPr kumimoji="1" lang="ja-JP" altLang="en-US" sz="1600" b="1" dirty="0"/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5FF8230-98E8-50ED-7A7C-7750EA07F6E2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4542183" y="2026132"/>
            <a:ext cx="551559" cy="1551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8018BF9D-0E71-00AF-E370-4A40B48A8A9B}"/>
              </a:ext>
            </a:extLst>
          </p:cNvPr>
          <p:cNvSpPr/>
          <p:nvPr/>
        </p:nvSpPr>
        <p:spPr>
          <a:xfrm>
            <a:off x="7596673" y="3356553"/>
            <a:ext cx="3096949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i="1" dirty="0" err="1"/>
              <a:t>a</a:t>
            </a:r>
            <a:r>
              <a:rPr lang="en-US" altLang="ja-JP" sz="1600" b="1" dirty="0" err="1"/>
              <a:t>×</a:t>
            </a:r>
            <a:r>
              <a:rPr lang="en-US" altLang="ja-JP" sz="1600" b="1" i="1" dirty="0" err="1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分割表</a:t>
            </a:r>
            <a:endParaRPr kumimoji="1" lang="ja-JP" altLang="en-US" sz="1600" b="1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50E0E70-DAA6-E45B-70CD-68EF7891C3DC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>
            <a:off x="6674194" y="3577617"/>
            <a:ext cx="9224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代替処理 57">
            <a:extLst>
              <a:ext uri="{FF2B5EF4-FFF2-40B4-BE49-F238E27FC236}">
                <a16:creationId xmlns:a16="http://schemas.microsoft.com/office/drawing/2014/main" id="{61E835C8-2464-BDFA-7E95-8FE3952D50C3}"/>
              </a:ext>
            </a:extLst>
          </p:cNvPr>
          <p:cNvSpPr/>
          <p:nvPr/>
        </p:nvSpPr>
        <p:spPr>
          <a:xfrm>
            <a:off x="5116930" y="4306539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60" name="フローチャート: 代替処理 59">
            <a:extLst>
              <a:ext uri="{FF2B5EF4-FFF2-40B4-BE49-F238E27FC236}">
                <a16:creationId xmlns:a16="http://schemas.microsoft.com/office/drawing/2014/main" id="{909EDDF1-FBE3-44D6-074B-31E106CD2349}"/>
              </a:ext>
            </a:extLst>
          </p:cNvPr>
          <p:cNvSpPr/>
          <p:nvPr/>
        </p:nvSpPr>
        <p:spPr>
          <a:xfrm>
            <a:off x="5103678" y="5722990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D7EA616D-7E32-EA18-555E-41C945A915B2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6697382" y="4527603"/>
            <a:ext cx="922621" cy="76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C45ABD9-FD91-0B76-9534-842C9D6D4C15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>
            <a:off x="6684130" y="5944054"/>
            <a:ext cx="912543" cy="2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0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1F690848-74FC-6D4F-C52E-1FD5683765FD}"/>
              </a:ext>
            </a:extLst>
          </p:cNvPr>
          <p:cNvSpPr/>
          <p:nvPr/>
        </p:nvSpPr>
        <p:spPr>
          <a:xfrm>
            <a:off x="1498378" y="3580865"/>
            <a:ext cx="1008906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計数値</a:t>
            </a:r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7504041" y="473974"/>
            <a:ext cx="3157331" cy="1315885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E2C9F3-13B6-8A92-1F80-0BED9F6E1482}"/>
              </a:ext>
            </a:extLst>
          </p:cNvPr>
          <p:cNvSpPr txBox="1"/>
          <p:nvPr/>
        </p:nvSpPr>
        <p:spPr>
          <a:xfrm>
            <a:off x="600602" y="437779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</a:t>
            </a:r>
            <a:r>
              <a:rPr lang="ja-JP" altLang="en-US" sz="2800" b="1" dirty="0">
                <a:solidFill>
                  <a:srgbClr val="FF0000"/>
                </a:solidFill>
              </a:rPr>
              <a:t>数</a:t>
            </a:r>
            <a:r>
              <a:rPr kumimoji="1" lang="ja-JP" altLang="en-US" sz="2800" dirty="0"/>
              <a:t>値の検定・推定フロー</a:t>
            </a:r>
          </a:p>
        </p:txBody>
      </p:sp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761DA132-FD6A-F215-5B4F-1E42D9744E09}"/>
              </a:ext>
            </a:extLst>
          </p:cNvPr>
          <p:cNvSpPr/>
          <p:nvPr/>
        </p:nvSpPr>
        <p:spPr>
          <a:xfrm>
            <a:off x="3234883" y="1805068"/>
            <a:ext cx="1307300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母不適合率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57A65DE3-3141-A672-F143-4AA2C2818A7B}"/>
              </a:ext>
            </a:extLst>
          </p:cNvPr>
          <p:cNvSpPr/>
          <p:nvPr/>
        </p:nvSpPr>
        <p:spPr>
          <a:xfrm>
            <a:off x="3234883" y="4861166"/>
            <a:ext cx="1307300" cy="442127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母不適合数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F8D664F2-DA70-B6C9-511F-9AAF52F172F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2507284" y="2026132"/>
            <a:ext cx="727599" cy="17757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6245093-8A28-6800-0A98-C1A31F8CFE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07284" y="3801929"/>
            <a:ext cx="727599" cy="12803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6F0AE02-8C56-2812-D8E5-602E85312510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4542183" y="1134697"/>
            <a:ext cx="561495" cy="8914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/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DD8981C2-AE2F-0026-8D75-F46F418556F1}"/>
              </a:ext>
            </a:extLst>
          </p:cNvPr>
          <p:cNvSpPr/>
          <p:nvPr/>
        </p:nvSpPr>
        <p:spPr>
          <a:xfrm>
            <a:off x="7540484" y="1918779"/>
            <a:ext cx="3157331" cy="1311441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/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6E0825D-8F11-50A7-B44F-52C6C6BD4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4542183" y="2026132"/>
            <a:ext cx="561495" cy="5447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F335D052-225B-5CAD-3332-2B41305A8E8C}"/>
              </a:ext>
            </a:extLst>
          </p:cNvPr>
          <p:cNvSpPr/>
          <p:nvPr/>
        </p:nvSpPr>
        <p:spPr>
          <a:xfrm>
            <a:off x="7620003" y="3879535"/>
            <a:ext cx="3073620" cy="1311442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9DFE9BF5-5B8E-D0B1-8617-ECAA4EB2FB4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 flipV="1">
            <a:off x="4542183" y="4527603"/>
            <a:ext cx="574747" cy="55462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/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59E07DE6-10A3-B99B-9846-16C93271780E}"/>
              </a:ext>
            </a:extLst>
          </p:cNvPr>
          <p:cNvSpPr/>
          <p:nvPr/>
        </p:nvSpPr>
        <p:spPr>
          <a:xfrm>
            <a:off x="7596673" y="5256164"/>
            <a:ext cx="3096949" cy="1380333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/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60364425-CE81-F149-A2EA-93E1850DF0B8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4542183" y="5082230"/>
            <a:ext cx="561495" cy="86182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7384B52B-4E22-4F7A-70B5-40F7A8C62D18}"/>
              </a:ext>
            </a:extLst>
          </p:cNvPr>
          <p:cNvSpPr/>
          <p:nvPr/>
        </p:nvSpPr>
        <p:spPr>
          <a:xfrm>
            <a:off x="5103678" y="91363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F80E94D3-5F22-3CC9-CA3A-97A43E3B1016}"/>
              </a:ext>
            </a:extLst>
          </p:cNvPr>
          <p:cNvSpPr/>
          <p:nvPr/>
        </p:nvSpPr>
        <p:spPr>
          <a:xfrm>
            <a:off x="5103678" y="2349850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E1D77CB-B7E2-DBA7-23DC-FBBC6E6B73C9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684130" y="2570914"/>
            <a:ext cx="856354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DBCF8EF-2DC9-E816-8EC7-E44FACB6C904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 flipV="1">
            <a:off x="6684130" y="1131917"/>
            <a:ext cx="819911" cy="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代替処理 38">
            <a:extLst>
              <a:ext uri="{FF2B5EF4-FFF2-40B4-BE49-F238E27FC236}">
                <a16:creationId xmlns:a16="http://schemas.microsoft.com/office/drawing/2014/main" id="{EEA7D333-F7D4-BBCF-0029-30647586905C}"/>
              </a:ext>
            </a:extLst>
          </p:cNvPr>
          <p:cNvSpPr/>
          <p:nvPr/>
        </p:nvSpPr>
        <p:spPr>
          <a:xfrm>
            <a:off x="5093742" y="335655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複数の母集団</a:t>
            </a:r>
            <a:endParaRPr kumimoji="1" lang="ja-JP" altLang="en-US" sz="1600" b="1" dirty="0"/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5FF8230-98E8-50ED-7A7C-7750EA07F6E2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4542183" y="2026132"/>
            <a:ext cx="551559" cy="1551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8018BF9D-0E71-00AF-E370-4A40B48A8A9B}"/>
              </a:ext>
            </a:extLst>
          </p:cNvPr>
          <p:cNvSpPr/>
          <p:nvPr/>
        </p:nvSpPr>
        <p:spPr>
          <a:xfrm>
            <a:off x="7596673" y="3356553"/>
            <a:ext cx="3096949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i="1" dirty="0" err="1"/>
              <a:t>a</a:t>
            </a:r>
            <a:r>
              <a:rPr lang="en-US" altLang="ja-JP" sz="1600" b="1" dirty="0" err="1"/>
              <a:t>×</a:t>
            </a:r>
            <a:r>
              <a:rPr lang="en-US" altLang="ja-JP" sz="1600" b="1" i="1" dirty="0" err="1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分割表</a:t>
            </a:r>
            <a:endParaRPr kumimoji="1" lang="ja-JP" altLang="en-US" sz="1600" b="1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50E0E70-DAA6-E45B-70CD-68EF7891C3DC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>
            <a:off x="6674194" y="3577617"/>
            <a:ext cx="9224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代替処理 57">
            <a:extLst>
              <a:ext uri="{FF2B5EF4-FFF2-40B4-BE49-F238E27FC236}">
                <a16:creationId xmlns:a16="http://schemas.microsoft.com/office/drawing/2014/main" id="{61E835C8-2464-BDFA-7E95-8FE3952D50C3}"/>
              </a:ext>
            </a:extLst>
          </p:cNvPr>
          <p:cNvSpPr/>
          <p:nvPr/>
        </p:nvSpPr>
        <p:spPr>
          <a:xfrm>
            <a:off x="5116930" y="4306539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60" name="フローチャート: 代替処理 59">
            <a:extLst>
              <a:ext uri="{FF2B5EF4-FFF2-40B4-BE49-F238E27FC236}">
                <a16:creationId xmlns:a16="http://schemas.microsoft.com/office/drawing/2014/main" id="{909EDDF1-FBE3-44D6-074B-31E106CD2349}"/>
              </a:ext>
            </a:extLst>
          </p:cNvPr>
          <p:cNvSpPr/>
          <p:nvPr/>
        </p:nvSpPr>
        <p:spPr>
          <a:xfrm>
            <a:off x="5103678" y="5722990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D7EA616D-7E32-EA18-555E-41C945A915B2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6697382" y="4527603"/>
            <a:ext cx="922621" cy="76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C45ABD9-FD91-0B76-9534-842C9D6D4C15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>
            <a:off x="6684130" y="5944054"/>
            <a:ext cx="912543" cy="2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7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491594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二つ母集団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と</a:t>
                </a:r>
                <a:endParaRPr kumimoji="1" lang="en-US" altLang="ja-JP" b="1" dirty="0"/>
              </a:p>
              <a:p>
                <a:pPr algn="ctr"/>
                <a:r>
                  <a:rPr kumimoji="1" lang="ja-JP" altLang="en-US" b="1" dirty="0"/>
                  <a:t>同時推定の標本不適合品率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1786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81C39C97-5B99-F63C-8A3F-7EA41593C6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646078"/>
              </p:ext>
            </p:extLst>
          </p:nvPr>
        </p:nvGraphicFramePr>
        <p:xfrm>
          <a:off x="6096000" y="1400080"/>
          <a:ext cx="5153892" cy="2801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6611CC1-DD0B-301E-9994-9C1EB64F9D9E}"/>
                  </a:ext>
                </a:extLst>
              </p:cNvPr>
              <p:cNvSpPr txBox="1"/>
              <p:nvPr/>
            </p:nvSpPr>
            <p:spPr>
              <a:xfrm>
                <a:off x="6377611" y="4433193"/>
                <a:ext cx="22884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6611CC1-DD0B-301E-9994-9C1EB64F9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1" y="4433193"/>
                <a:ext cx="22884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B3431E7-2131-FA17-0CC1-5280CCA8AE4B}"/>
                  </a:ext>
                </a:extLst>
              </p:cNvPr>
              <p:cNvSpPr txBox="1"/>
              <p:nvPr/>
            </p:nvSpPr>
            <p:spPr>
              <a:xfrm>
                <a:off x="8443707" y="4433193"/>
                <a:ext cx="30550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B3431E7-2131-FA17-0CC1-5280CCA8A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707" y="4433193"/>
                <a:ext cx="305504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79195DC-66A0-5ACC-DA7F-5F80C320D2D3}"/>
                  </a:ext>
                </a:extLst>
              </p:cNvPr>
              <p:cNvSpPr txBox="1"/>
              <p:nvPr/>
            </p:nvSpPr>
            <p:spPr>
              <a:xfrm>
                <a:off x="6377611" y="5001349"/>
                <a:ext cx="3611215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79195DC-66A0-5ACC-DA7F-5F80C320D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1" y="5001349"/>
                <a:ext cx="3611215" cy="6141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77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と</a:t>
                </a:r>
                <a:endParaRPr kumimoji="1" lang="en-US" altLang="ja-JP" b="1" dirty="0"/>
              </a:p>
              <a:p>
                <a:pPr algn="ctr"/>
                <a:r>
                  <a:rPr kumimoji="1" lang="ja-JP" altLang="en-US" b="1" dirty="0"/>
                  <a:t>同時推定の標本不適合品率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1770" b="-97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EF5C998-4980-AA8D-D20C-607376A5FAF1}"/>
                  </a:ext>
                </a:extLst>
              </p:cNvPr>
              <p:cNvSpPr txBox="1"/>
              <p:nvPr/>
            </p:nvSpPr>
            <p:spPr>
              <a:xfrm>
                <a:off x="6301408" y="1617338"/>
                <a:ext cx="2057401" cy="113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i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EF5C998-4980-AA8D-D20C-607376A5F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408" y="1617338"/>
                <a:ext cx="2057401" cy="113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3490E70-E340-6CEC-2E1E-8C80A13528D4}"/>
                  </a:ext>
                </a:extLst>
              </p:cNvPr>
              <p:cNvSpPr txBox="1"/>
              <p:nvPr/>
            </p:nvSpPr>
            <p:spPr>
              <a:xfrm>
                <a:off x="8491343" y="1617338"/>
                <a:ext cx="2057401" cy="113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i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3490E70-E340-6CEC-2E1E-8C80A1352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343" y="1617338"/>
                <a:ext cx="2057401" cy="113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4E1E6EC-585F-A84E-FDFA-5D43A2814608}"/>
                  </a:ext>
                </a:extLst>
              </p:cNvPr>
              <p:cNvSpPr txBox="1"/>
              <p:nvPr/>
            </p:nvSpPr>
            <p:spPr>
              <a:xfrm>
                <a:off x="6964021" y="2919642"/>
                <a:ext cx="3352798" cy="11892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i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4E1E6EC-585F-A84E-FDFA-5D43A2814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021" y="2919642"/>
                <a:ext cx="3352798" cy="11892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16C6737-C59C-72EC-3894-8F14969A168E}"/>
                  </a:ext>
                </a:extLst>
              </p:cNvPr>
              <p:cNvSpPr txBox="1"/>
              <p:nvPr/>
            </p:nvSpPr>
            <p:spPr>
              <a:xfrm>
                <a:off x="6469162" y="4452711"/>
                <a:ext cx="455456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：標本不適合品率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：同時推定の標本不適合品率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：サンプルサイズ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：不適合品数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16C6737-C59C-72EC-3894-8F14969A1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162" y="4452711"/>
                <a:ext cx="4554566" cy="1569660"/>
              </a:xfrm>
              <a:prstGeom prst="rect">
                <a:avLst/>
              </a:prstGeom>
              <a:blipFill>
                <a:blip r:embed="rId7"/>
                <a:stretch>
                  <a:fillRect l="-402" t="-3101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8C1CBB-2551-EB3C-A244-EFCFAE298646}"/>
              </a:ext>
            </a:extLst>
          </p:cNvPr>
          <p:cNvSpPr txBox="1"/>
          <p:nvPr/>
        </p:nvSpPr>
        <p:spPr>
          <a:xfrm>
            <a:off x="859024" y="491594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二つ母集団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948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と</a:t>
                </a:r>
                <a:endParaRPr kumimoji="1" lang="en-US" altLang="ja-JP" b="1" dirty="0"/>
              </a:p>
              <a:p>
                <a:pPr algn="ctr"/>
                <a:r>
                  <a:rPr kumimoji="1" lang="ja-JP" altLang="en-US" b="1" dirty="0"/>
                  <a:t>同時推定の標本不適合品率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1786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74D664-9DB0-0554-FB62-07DB225A9B9C}"/>
                  </a:ext>
                </a:extLst>
              </p:cNvPr>
              <p:cNvSpPr txBox="1"/>
              <p:nvPr/>
            </p:nvSpPr>
            <p:spPr>
              <a:xfrm>
                <a:off x="6377610" y="2247783"/>
                <a:ext cx="4666367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　</a:t>
                </a:r>
                <a:r>
                  <a:rPr lang="en-US" altLang="ja-JP" sz="2400" dirty="0"/>
                  <a:t>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ja-JP" sz="2400" dirty="0"/>
              </a:p>
              <a:p>
                <a:endParaRPr lang="en-US" altLang="ja-JP" sz="2400" i="1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　</a:t>
                </a:r>
                <a:r>
                  <a:rPr lang="en-US" altLang="ja-JP" sz="2400" dirty="0"/>
                  <a:t>  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>
                    <a:solidFill>
                      <a:srgbClr val="FF0000"/>
                    </a:solidFill>
                  </a:rPr>
                  <a:t>&gt;</a:t>
                </a:r>
                <a:r>
                  <a:rPr lang="ja-JP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     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>
                    <a:solidFill>
                      <a:srgbClr val="FF0000"/>
                    </a:solidFill>
                  </a:rPr>
                  <a:t>&lt;</a:t>
                </a:r>
                <a:r>
                  <a:rPr lang="ja-JP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ja-JP" sz="2400" dirty="0"/>
              </a:p>
              <a:p>
                <a:r>
                  <a:rPr lang="en-US" altLang="ja-JP" sz="2400" i="1" dirty="0"/>
                  <a:t> 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74D664-9DB0-0554-FB62-07DB225A9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2247783"/>
                <a:ext cx="4666367" cy="3416320"/>
              </a:xfrm>
              <a:prstGeom prst="rect">
                <a:avLst/>
              </a:prstGeom>
              <a:blipFill>
                <a:blip r:embed="rId4"/>
                <a:stretch>
                  <a:fillRect l="-1958" t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67FC76-948E-B109-51C1-134BE84F7E93}"/>
              </a:ext>
            </a:extLst>
          </p:cNvPr>
          <p:cNvSpPr txBox="1"/>
          <p:nvPr/>
        </p:nvSpPr>
        <p:spPr>
          <a:xfrm>
            <a:off x="859024" y="491594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二つ母集団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2553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と</a:t>
                </a:r>
                <a:endParaRPr kumimoji="1" lang="en-US" altLang="ja-JP" b="1" dirty="0"/>
              </a:p>
              <a:p>
                <a:pPr algn="ctr"/>
                <a:r>
                  <a:rPr kumimoji="1" lang="ja-JP" altLang="en-US" b="1" dirty="0"/>
                  <a:t>同時推定の標本不適合品率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1786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6C157E7-2ADB-0934-BE40-42997FCE7BAF}"/>
                  </a:ext>
                </a:extLst>
              </p:cNvPr>
              <p:cNvSpPr txBox="1"/>
              <p:nvPr/>
            </p:nvSpPr>
            <p:spPr>
              <a:xfrm>
                <a:off x="6377610" y="1639437"/>
                <a:ext cx="4666367" cy="4535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両側検定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1.960</a:t>
                </a:r>
              </a:p>
              <a:p>
                <a:endParaRPr lang="en-US" altLang="ja-JP" sz="2000" i="1" dirty="0"/>
              </a:p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右片側検定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1.645</a:t>
                </a:r>
              </a:p>
              <a:p>
                <a:endParaRPr lang="en-US" altLang="ja-JP" sz="2000" dirty="0"/>
              </a:p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左片側検定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1.645</a:t>
                </a:r>
                <a:r>
                  <a:rPr lang="en-US" altLang="ja-JP" sz="2000" i="1" dirty="0"/>
                  <a:t> 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6C157E7-2ADB-0934-BE40-42997FCE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1639437"/>
                <a:ext cx="4666367" cy="4535729"/>
              </a:xfrm>
              <a:prstGeom prst="rect">
                <a:avLst/>
              </a:prstGeom>
              <a:blipFill>
                <a:blip r:embed="rId4"/>
                <a:stretch>
                  <a:fillRect l="-1305" t="-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AF5E316-8CDD-331D-FEF6-00879A35A6E0}"/>
                  </a:ext>
                </a:extLst>
              </p:cNvPr>
              <p:cNvSpPr txBox="1"/>
              <p:nvPr/>
            </p:nvSpPr>
            <p:spPr>
              <a:xfrm>
                <a:off x="8690915" y="880850"/>
                <a:ext cx="255852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：検定統計量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400" dirty="0"/>
                  <a:t>優位確率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AF5E316-8CDD-331D-FEF6-00879A35A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915" y="880850"/>
                <a:ext cx="2558522" cy="830997"/>
              </a:xfrm>
              <a:prstGeom prst="rect">
                <a:avLst/>
              </a:prstGeom>
              <a:blipFill>
                <a:blip r:embed="rId5"/>
                <a:stretch>
                  <a:fillRect l="-716" t="-5839" b="-15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FE47A8-B567-452A-4663-5BD28365F8F7}"/>
              </a:ext>
            </a:extLst>
          </p:cNvPr>
          <p:cNvSpPr txBox="1"/>
          <p:nvPr/>
        </p:nvSpPr>
        <p:spPr>
          <a:xfrm>
            <a:off x="859024" y="491594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二つ母集団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1726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と</a:t>
                </a:r>
                <a:endParaRPr kumimoji="1" lang="en-US" altLang="ja-JP" b="1" dirty="0"/>
              </a:p>
              <a:p>
                <a:pPr algn="ctr"/>
                <a:r>
                  <a:rPr kumimoji="1" lang="ja-JP" altLang="en-US" b="1" dirty="0"/>
                  <a:t>同時推定の標本不適合品率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1786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F89692-5E60-0AEA-9E11-86F8BA62BE83}"/>
                  </a:ext>
                </a:extLst>
              </p:cNvPr>
              <p:cNvSpPr txBox="1"/>
              <p:nvPr/>
            </p:nvSpPr>
            <p:spPr>
              <a:xfrm>
                <a:off x="6228525" y="3922080"/>
                <a:ext cx="551952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dirty="0"/>
                  <a:t>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000" i="1" baseline="-25000" dirty="0"/>
                  <a:t> </a:t>
                </a:r>
                <a:r>
                  <a:rPr lang="ja-JP" altLang="en-US" sz="2000" dirty="0"/>
                  <a:t>の値が、手順④で定めた</a:t>
                </a:r>
                <a:r>
                  <a:rPr lang="ja-JP" altLang="en-US" sz="2000" b="1" dirty="0"/>
                  <a:t>棄却域に入れば「優位である」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</a:t>
                </a:r>
                <a:r>
                  <a:rPr lang="ja-JP" altLang="en-US" sz="2000" dirty="0"/>
                  <a:t>し、対立仮説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1</a:t>
                </a:r>
                <a:r>
                  <a:rPr lang="en-US" altLang="ja-JP" sz="2000" i="1" baseline="-25000" dirty="0"/>
                  <a:t>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支持</a:t>
                </a:r>
                <a:r>
                  <a:rPr lang="ja-JP" altLang="en-US" sz="2000" dirty="0"/>
                  <a:t>する。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b="1" dirty="0"/>
                  <a:t>棄却域に入らなければ「優位ではない」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</a:t>
                </a:r>
                <a:r>
                  <a:rPr lang="en-US" altLang="ja-JP" sz="2000" i="1" baseline="-25000" dirty="0"/>
                  <a:t>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棄却できない</a:t>
                </a:r>
                <a:r>
                  <a:rPr lang="ja-JP" altLang="en-US" sz="2000" dirty="0"/>
                  <a:t>。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F89692-5E60-0AEA-9E11-86F8BA62B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5" y="3922080"/>
                <a:ext cx="5519528" cy="1938992"/>
              </a:xfrm>
              <a:prstGeom prst="rect">
                <a:avLst/>
              </a:prstGeom>
              <a:blipFill>
                <a:blip r:embed="rId4"/>
                <a:stretch>
                  <a:fillRect l="-1215" t="-1258" r="-1105" b="-4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857453-2011-4A35-8C37-32FE633C1CC8}"/>
                  </a:ext>
                </a:extLst>
              </p:cNvPr>
              <p:cNvSpPr txBox="1"/>
              <p:nvPr/>
            </p:nvSpPr>
            <p:spPr>
              <a:xfrm>
                <a:off x="7257222" y="3024555"/>
                <a:ext cx="379509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i="1" dirty="0"/>
                  <a:t> </a:t>
                </a:r>
                <a:r>
                  <a:rPr lang="ja-JP" altLang="en-US" dirty="0"/>
                  <a:t>：検定統計量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：同時推定の標本不適合品率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857453-2011-4A35-8C37-32FE633C1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222" y="3024555"/>
                <a:ext cx="3795091" cy="646331"/>
              </a:xfrm>
              <a:prstGeom prst="rect">
                <a:avLst/>
              </a:prstGeom>
              <a:blipFill>
                <a:blip r:embed="rId5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6C23EBF-76B9-467D-4382-69311EFD6B63}"/>
                  </a:ext>
                </a:extLst>
              </p:cNvPr>
              <p:cNvSpPr txBox="1"/>
              <p:nvPr/>
            </p:nvSpPr>
            <p:spPr>
              <a:xfrm>
                <a:off x="6377610" y="1464078"/>
                <a:ext cx="4392979" cy="1434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6C23EBF-76B9-467D-4382-69311EFD6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1464078"/>
                <a:ext cx="4392979" cy="14348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C795DC-BEBB-C894-7C09-3C15AE4BA3CD}"/>
              </a:ext>
            </a:extLst>
          </p:cNvPr>
          <p:cNvSpPr txBox="1"/>
          <p:nvPr/>
        </p:nvSpPr>
        <p:spPr>
          <a:xfrm>
            <a:off x="859024" y="491594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二つ母集団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1569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と</a:t>
                </a:r>
                <a:endParaRPr kumimoji="1" lang="en-US" altLang="ja-JP" b="1" dirty="0"/>
              </a:p>
              <a:p>
                <a:pPr algn="ctr"/>
                <a:r>
                  <a:rPr kumimoji="1" lang="ja-JP" altLang="en-US" b="1" dirty="0"/>
                  <a:t>同時推定の標本不適合品率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1786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7E36D7-3742-EEF7-7056-B36133F63FAB}"/>
                  </a:ext>
                </a:extLst>
              </p:cNvPr>
              <p:cNvSpPr txBox="1"/>
              <p:nvPr/>
            </p:nvSpPr>
            <p:spPr>
              <a:xfrm>
                <a:off x="6205330" y="2183231"/>
                <a:ext cx="5893904" cy="1016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3200" i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7E36D7-3742-EEF7-7056-B36133F63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330" y="2183231"/>
                <a:ext cx="5893904" cy="1016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25E2397-39A2-64F0-0E6F-4F3261116F33}"/>
                  </a:ext>
                </a:extLst>
              </p:cNvPr>
              <p:cNvSpPr txBox="1"/>
              <p:nvPr/>
            </p:nvSpPr>
            <p:spPr>
              <a:xfrm>
                <a:off x="7323926" y="3550040"/>
                <a:ext cx="327118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：標本不適合品率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：サンプルサイズ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：不適合品数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25E2397-39A2-64F0-0E6F-4F3261116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26" y="3550040"/>
                <a:ext cx="3271186" cy="1200329"/>
              </a:xfrm>
              <a:prstGeom prst="rect">
                <a:avLst/>
              </a:prstGeom>
              <a:blipFill>
                <a:blip r:embed="rId5"/>
                <a:stretch>
                  <a:fillRect l="-372" t="-4061" b="-10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CB480C-7E65-D27A-131D-3D3B042CF42B}"/>
              </a:ext>
            </a:extLst>
          </p:cNvPr>
          <p:cNvSpPr txBox="1"/>
          <p:nvPr/>
        </p:nvSpPr>
        <p:spPr>
          <a:xfrm>
            <a:off x="859024" y="491594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二つ母集団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6123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と</a:t>
                </a:r>
                <a:endParaRPr kumimoji="1" lang="en-US" altLang="ja-JP" b="1" dirty="0"/>
              </a:p>
              <a:p>
                <a:pPr algn="ctr"/>
                <a:r>
                  <a:rPr kumimoji="1" lang="ja-JP" altLang="en-US" b="1" dirty="0"/>
                  <a:t>同時推定の標本不適合品率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1786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40DF6EF-2CB4-69A5-A436-1D63B78C07A9}"/>
                  </a:ext>
                </a:extLst>
              </p:cNvPr>
              <p:cNvSpPr txBox="1"/>
              <p:nvPr/>
            </p:nvSpPr>
            <p:spPr>
              <a:xfrm>
                <a:off x="5865753" y="2493066"/>
                <a:ext cx="6019800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altLang="ja-JP" sz="1200" i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40DF6EF-2CB4-69A5-A436-1D63B78C0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753" y="2493066"/>
                <a:ext cx="6019800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1BA73F4-2C4D-8CEF-86A6-3CDB62EBD86C}"/>
                  </a:ext>
                </a:extLst>
              </p:cNvPr>
              <p:cNvSpPr txBox="1"/>
              <p:nvPr/>
            </p:nvSpPr>
            <p:spPr>
              <a:xfrm>
                <a:off x="6312397" y="1731186"/>
                <a:ext cx="5274365" cy="520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f>
                          <m:fPr>
                            <m:ctrlPr>
                              <a:rPr lang="en-US" altLang="ja-JP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altLang="ja-JP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ja-JP" altLang="en-US" sz="2000" b="1" dirty="0"/>
                  <a:t>は信頼係数</a:t>
                </a:r>
                <a:r>
                  <a:rPr lang="en-US" altLang="ja-JP" sz="2000" b="1" dirty="0"/>
                  <a:t>95%</a:t>
                </a:r>
                <a:r>
                  <a:rPr lang="ja-JP" altLang="en-US" sz="2000" b="1" dirty="0"/>
                  <a:t>の場合、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1.960</a:t>
                </a:r>
                <a:r>
                  <a:rPr lang="ja-JP" altLang="en-US" sz="2000" b="1" dirty="0"/>
                  <a:t>を用いる。</a:t>
                </a:r>
                <a:endParaRPr lang="en-US" altLang="ja-JP" sz="2000" b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1BA73F4-2C4D-8CEF-86A6-3CDB62EBD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397" y="1731186"/>
                <a:ext cx="5274365" cy="520463"/>
              </a:xfrm>
              <a:prstGeom prst="rect">
                <a:avLst/>
              </a:prstGeom>
              <a:blipFill>
                <a:blip r:embed="rId5"/>
                <a:stretch>
                  <a:fillRect t="-4706" r="-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90051AB-49C9-6D0D-A2AD-07C859328773}"/>
                  </a:ext>
                </a:extLst>
              </p:cNvPr>
              <p:cNvSpPr txBox="1"/>
              <p:nvPr/>
            </p:nvSpPr>
            <p:spPr>
              <a:xfrm>
                <a:off x="7313986" y="4085225"/>
                <a:ext cx="327118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：標本不適合品率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：サンプルサイズ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：不適合品数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90051AB-49C9-6D0D-A2AD-07C85932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986" y="4085225"/>
                <a:ext cx="3271186" cy="1015663"/>
              </a:xfrm>
              <a:prstGeom prst="rect">
                <a:avLst/>
              </a:prstGeom>
              <a:blipFill>
                <a:blip r:embed="rId6"/>
                <a:stretch>
                  <a:fillRect t="-2395" b="-10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8EA43D-B898-BC3A-AFB4-C9D0EA71D44E}"/>
              </a:ext>
            </a:extLst>
          </p:cNvPr>
          <p:cNvSpPr txBox="1"/>
          <p:nvPr/>
        </p:nvSpPr>
        <p:spPr>
          <a:xfrm>
            <a:off x="859024" y="491594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二つ母集団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1580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1F690848-74FC-6D4F-C52E-1FD5683765FD}"/>
              </a:ext>
            </a:extLst>
          </p:cNvPr>
          <p:cNvSpPr/>
          <p:nvPr/>
        </p:nvSpPr>
        <p:spPr>
          <a:xfrm>
            <a:off x="1498378" y="3580865"/>
            <a:ext cx="1008906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計数値</a:t>
            </a:r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7504041" y="473974"/>
            <a:ext cx="3157331" cy="1315885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E2C9F3-13B6-8A92-1F80-0BED9F6E1482}"/>
              </a:ext>
            </a:extLst>
          </p:cNvPr>
          <p:cNvSpPr txBox="1"/>
          <p:nvPr/>
        </p:nvSpPr>
        <p:spPr>
          <a:xfrm>
            <a:off x="600602" y="437779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</a:t>
            </a:r>
            <a:r>
              <a:rPr lang="ja-JP" altLang="en-US" sz="2800" b="1" dirty="0">
                <a:solidFill>
                  <a:srgbClr val="FF0000"/>
                </a:solidFill>
              </a:rPr>
              <a:t>数</a:t>
            </a:r>
            <a:r>
              <a:rPr kumimoji="1" lang="ja-JP" altLang="en-US" sz="2800" dirty="0"/>
              <a:t>値の検定・推定フロー</a:t>
            </a:r>
          </a:p>
        </p:txBody>
      </p:sp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761DA132-FD6A-F215-5B4F-1E42D9744E09}"/>
              </a:ext>
            </a:extLst>
          </p:cNvPr>
          <p:cNvSpPr/>
          <p:nvPr/>
        </p:nvSpPr>
        <p:spPr>
          <a:xfrm>
            <a:off x="3234883" y="1805068"/>
            <a:ext cx="1307300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母不適合率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57A65DE3-3141-A672-F143-4AA2C2818A7B}"/>
              </a:ext>
            </a:extLst>
          </p:cNvPr>
          <p:cNvSpPr/>
          <p:nvPr/>
        </p:nvSpPr>
        <p:spPr>
          <a:xfrm>
            <a:off x="3234883" y="4861166"/>
            <a:ext cx="1307300" cy="442127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母不適合数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F8D664F2-DA70-B6C9-511F-9AAF52F172F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2507284" y="2026132"/>
            <a:ext cx="727599" cy="17757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6245093-8A28-6800-0A98-C1A31F8CFE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07284" y="3801929"/>
            <a:ext cx="727599" cy="12803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6F0AE02-8C56-2812-D8E5-602E85312510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4542183" y="1134697"/>
            <a:ext cx="561495" cy="8914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/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DD8981C2-AE2F-0026-8D75-F46F418556F1}"/>
              </a:ext>
            </a:extLst>
          </p:cNvPr>
          <p:cNvSpPr/>
          <p:nvPr/>
        </p:nvSpPr>
        <p:spPr>
          <a:xfrm>
            <a:off x="7540484" y="1918779"/>
            <a:ext cx="3157331" cy="1311441"/>
          </a:xfrm>
          <a:prstGeom prst="flowChartAlternateProcess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/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6E0825D-8F11-50A7-B44F-52C6C6BD4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4542183" y="2026132"/>
            <a:ext cx="561495" cy="5447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F335D052-225B-5CAD-3332-2B41305A8E8C}"/>
              </a:ext>
            </a:extLst>
          </p:cNvPr>
          <p:cNvSpPr/>
          <p:nvPr/>
        </p:nvSpPr>
        <p:spPr>
          <a:xfrm>
            <a:off x="7620003" y="3879535"/>
            <a:ext cx="3073620" cy="1311442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9DFE9BF5-5B8E-D0B1-8617-ECAA4EB2FB4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 flipV="1">
            <a:off x="4542183" y="4527603"/>
            <a:ext cx="574747" cy="55462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/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59E07DE6-10A3-B99B-9846-16C93271780E}"/>
              </a:ext>
            </a:extLst>
          </p:cNvPr>
          <p:cNvSpPr/>
          <p:nvPr/>
        </p:nvSpPr>
        <p:spPr>
          <a:xfrm>
            <a:off x="7596673" y="5256164"/>
            <a:ext cx="3096949" cy="1380333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/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60364425-CE81-F149-A2EA-93E1850DF0B8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4542183" y="5082230"/>
            <a:ext cx="561495" cy="86182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7384B52B-4E22-4F7A-70B5-40F7A8C62D18}"/>
              </a:ext>
            </a:extLst>
          </p:cNvPr>
          <p:cNvSpPr/>
          <p:nvPr/>
        </p:nvSpPr>
        <p:spPr>
          <a:xfrm>
            <a:off x="5103678" y="91363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F80E94D3-5F22-3CC9-CA3A-97A43E3B1016}"/>
              </a:ext>
            </a:extLst>
          </p:cNvPr>
          <p:cNvSpPr/>
          <p:nvPr/>
        </p:nvSpPr>
        <p:spPr>
          <a:xfrm>
            <a:off x="5103678" y="2349850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E1D77CB-B7E2-DBA7-23DC-FBBC6E6B73C9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684130" y="2570914"/>
            <a:ext cx="856354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DBCF8EF-2DC9-E816-8EC7-E44FACB6C904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 flipV="1">
            <a:off x="6684130" y="1131917"/>
            <a:ext cx="819911" cy="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代替処理 38">
            <a:extLst>
              <a:ext uri="{FF2B5EF4-FFF2-40B4-BE49-F238E27FC236}">
                <a16:creationId xmlns:a16="http://schemas.microsoft.com/office/drawing/2014/main" id="{EEA7D333-F7D4-BBCF-0029-30647586905C}"/>
              </a:ext>
            </a:extLst>
          </p:cNvPr>
          <p:cNvSpPr/>
          <p:nvPr/>
        </p:nvSpPr>
        <p:spPr>
          <a:xfrm>
            <a:off x="5093742" y="335655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複数の母集団</a:t>
            </a:r>
            <a:endParaRPr kumimoji="1" lang="ja-JP" altLang="en-US" sz="1600" b="1" dirty="0"/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5FF8230-98E8-50ED-7A7C-7750EA07F6E2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4542183" y="2026132"/>
            <a:ext cx="551559" cy="1551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8018BF9D-0E71-00AF-E370-4A40B48A8A9B}"/>
              </a:ext>
            </a:extLst>
          </p:cNvPr>
          <p:cNvSpPr/>
          <p:nvPr/>
        </p:nvSpPr>
        <p:spPr>
          <a:xfrm>
            <a:off x="7596673" y="3356553"/>
            <a:ext cx="3096949" cy="442127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i="1" dirty="0" err="1"/>
              <a:t>a</a:t>
            </a:r>
            <a:r>
              <a:rPr lang="en-US" altLang="ja-JP" sz="1600" b="1" dirty="0" err="1"/>
              <a:t>×</a:t>
            </a:r>
            <a:r>
              <a:rPr lang="en-US" altLang="ja-JP" sz="1600" b="1" i="1" dirty="0" err="1"/>
              <a:t>b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分割表</a:t>
            </a:r>
            <a:endParaRPr kumimoji="1" lang="ja-JP" altLang="en-US" sz="1600" b="1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50E0E70-DAA6-E45B-70CD-68EF7891C3DC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>
            <a:off x="6674194" y="3577617"/>
            <a:ext cx="9224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代替処理 57">
            <a:extLst>
              <a:ext uri="{FF2B5EF4-FFF2-40B4-BE49-F238E27FC236}">
                <a16:creationId xmlns:a16="http://schemas.microsoft.com/office/drawing/2014/main" id="{61E835C8-2464-BDFA-7E95-8FE3952D50C3}"/>
              </a:ext>
            </a:extLst>
          </p:cNvPr>
          <p:cNvSpPr/>
          <p:nvPr/>
        </p:nvSpPr>
        <p:spPr>
          <a:xfrm>
            <a:off x="5116930" y="4306539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60" name="フローチャート: 代替処理 59">
            <a:extLst>
              <a:ext uri="{FF2B5EF4-FFF2-40B4-BE49-F238E27FC236}">
                <a16:creationId xmlns:a16="http://schemas.microsoft.com/office/drawing/2014/main" id="{909EDDF1-FBE3-44D6-074B-31E106CD2349}"/>
              </a:ext>
            </a:extLst>
          </p:cNvPr>
          <p:cNvSpPr/>
          <p:nvPr/>
        </p:nvSpPr>
        <p:spPr>
          <a:xfrm>
            <a:off x="5103678" y="5722990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D7EA616D-7E32-EA18-555E-41C945A915B2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6697382" y="4527603"/>
            <a:ext cx="922621" cy="76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C45ABD9-FD91-0B76-9534-842C9D6D4C15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>
            <a:off x="6684130" y="5944054"/>
            <a:ext cx="912543" cy="2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25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91859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複数の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lang="ja-JP" altLang="en-US" sz="2400" b="1" dirty="0">
                <a:solidFill>
                  <a:srgbClr val="FF0000"/>
                </a:solidFill>
              </a:rPr>
              <a:t>比較に関する</a:t>
            </a:r>
            <a:r>
              <a:rPr kumimoji="1" lang="ja-JP" altLang="en-US" sz="2400" b="1" dirty="0"/>
              <a:t>検定と推定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)</a:t>
                </a:r>
                <a:r>
                  <a:rPr kumimoji="1" lang="ja-JP" altLang="en-US" b="1" dirty="0"/>
                  <a:t>を作り、</a:t>
                </a:r>
                <a:r>
                  <a:rPr lang="ja-JP" altLang="en-US" b="1" dirty="0"/>
                  <a:t>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04F0C3-A812-AB10-C760-359EE02098B3}"/>
                  </a:ext>
                </a:extLst>
              </p:cNvPr>
              <p:cNvSpPr txBox="1"/>
              <p:nvPr/>
            </p:nvSpPr>
            <p:spPr>
              <a:xfrm>
                <a:off x="7840210" y="1386376"/>
                <a:ext cx="1870320" cy="408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000" b="0" i="1" smtClean="0">
                        <a:latin typeface="Cambria Math" panose="02040503050406030204" pitchFamily="18" charset="0"/>
                      </a:rPr>
                      <m:t>データ</m:t>
                    </m:r>
                  </m:oMath>
                </a14:m>
                <a:r>
                  <a:rPr lang="ja-JP" altLang="en-US" sz="2000" dirty="0"/>
                  <a:t>の構造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04F0C3-A812-AB10-C760-359EE0209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210" y="1386376"/>
                <a:ext cx="1870320" cy="408573"/>
              </a:xfrm>
              <a:prstGeom prst="rect">
                <a:avLst/>
              </a:prstGeom>
              <a:blipFill>
                <a:blip r:embed="rId4"/>
                <a:stretch>
                  <a:fillRect l="-1303" t="-4478" b="-268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FD6B75A-34A7-6DCF-9D3F-B51A6AF833DB}"/>
                  </a:ext>
                </a:extLst>
              </p:cNvPr>
              <p:cNvSpPr txBox="1"/>
              <p:nvPr/>
            </p:nvSpPr>
            <p:spPr>
              <a:xfrm>
                <a:off x="6209196" y="4426367"/>
                <a:ext cx="2288485" cy="854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FD6B75A-34A7-6DCF-9D3F-B51A6AF83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196" y="4426367"/>
                <a:ext cx="2288485" cy="8548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55860CB-AA3A-BAF9-D6F8-30E3E94B7AE6}"/>
                  </a:ext>
                </a:extLst>
              </p:cNvPr>
              <p:cNvSpPr txBox="1"/>
              <p:nvPr/>
            </p:nvSpPr>
            <p:spPr>
              <a:xfrm>
                <a:off x="8377805" y="4303512"/>
                <a:ext cx="3054562" cy="977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55860CB-AA3A-BAF9-D6F8-30E3E94B7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805" y="4303512"/>
                <a:ext cx="3054562" cy="9777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矢印: 下 23">
            <a:extLst>
              <a:ext uri="{FF2B5EF4-FFF2-40B4-BE49-F238E27FC236}">
                <a16:creationId xmlns:a16="http://schemas.microsoft.com/office/drawing/2014/main" id="{03038E93-6AD8-FEF0-2622-70ADD37481DE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B428EA-F0C2-B04B-C381-0A1761ADB185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フローチャート: 代替処理 25">
                <a:extLst>
                  <a:ext uri="{FF2B5EF4-FFF2-40B4-BE49-F238E27FC236}">
                    <a16:creationId xmlns:a16="http://schemas.microsoft.com/office/drawing/2014/main" id="{8C83AA34-74A2-4791-390E-17775246B13F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26" name="フローチャート: 代替処理 25">
                <a:extLst>
                  <a:ext uri="{FF2B5EF4-FFF2-40B4-BE49-F238E27FC236}">
                    <a16:creationId xmlns:a16="http://schemas.microsoft.com/office/drawing/2014/main" id="{8C83AA34-74A2-4791-390E-17775246B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8D88A0BB-E99A-29BE-98B4-5A379756D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73687"/>
              </p:ext>
            </p:extLst>
          </p:nvPr>
        </p:nvGraphicFramePr>
        <p:xfrm>
          <a:off x="6324270" y="1899695"/>
          <a:ext cx="4902200" cy="211201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69396209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4726579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13298199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8675779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0152994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8872438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1240615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02783231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・・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j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・・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i●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4221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11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12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・・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j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・・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●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45219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21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22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・・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J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・・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2●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06529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：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: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: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: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: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:</a:t>
                      </a:r>
                    </a:p>
                  </a:txBody>
                  <a:tcPr marL="8313" marR="8313" marT="831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95521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i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i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i2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・・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iJ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・・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ib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i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●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747032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：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: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: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: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: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:</a:t>
                      </a:r>
                    </a:p>
                  </a:txBody>
                  <a:tcPr marL="8313" marR="8313" marT="831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95579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a2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・・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aj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・・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ab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a●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705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●j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●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●2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・・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●j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・・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2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●b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●●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9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51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1F690848-74FC-6D4F-C52E-1FD5683765FD}"/>
              </a:ext>
            </a:extLst>
          </p:cNvPr>
          <p:cNvSpPr/>
          <p:nvPr/>
        </p:nvSpPr>
        <p:spPr>
          <a:xfrm>
            <a:off x="1498378" y="3580865"/>
            <a:ext cx="1008906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計数値</a:t>
            </a:r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7504041" y="473974"/>
            <a:ext cx="3157331" cy="1315885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E2C9F3-13B6-8A92-1F80-0BED9F6E1482}"/>
              </a:ext>
            </a:extLst>
          </p:cNvPr>
          <p:cNvSpPr txBox="1"/>
          <p:nvPr/>
        </p:nvSpPr>
        <p:spPr>
          <a:xfrm>
            <a:off x="600602" y="437779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</a:t>
            </a:r>
            <a:r>
              <a:rPr lang="ja-JP" altLang="en-US" sz="2800" b="1" dirty="0">
                <a:solidFill>
                  <a:srgbClr val="FF0000"/>
                </a:solidFill>
              </a:rPr>
              <a:t>数</a:t>
            </a:r>
            <a:r>
              <a:rPr kumimoji="1" lang="ja-JP" altLang="en-US" sz="2800" dirty="0"/>
              <a:t>値の検定・推定フロー</a:t>
            </a:r>
          </a:p>
        </p:txBody>
      </p:sp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761DA132-FD6A-F215-5B4F-1E42D9744E09}"/>
              </a:ext>
            </a:extLst>
          </p:cNvPr>
          <p:cNvSpPr/>
          <p:nvPr/>
        </p:nvSpPr>
        <p:spPr>
          <a:xfrm>
            <a:off x="3234883" y="1805068"/>
            <a:ext cx="1307300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母不適合率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57A65DE3-3141-A672-F143-4AA2C2818A7B}"/>
              </a:ext>
            </a:extLst>
          </p:cNvPr>
          <p:cNvSpPr/>
          <p:nvPr/>
        </p:nvSpPr>
        <p:spPr>
          <a:xfrm>
            <a:off x="3234883" y="4861166"/>
            <a:ext cx="1307300" cy="442127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母不適合数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F8D664F2-DA70-B6C9-511F-9AAF52F172F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2507284" y="2026132"/>
            <a:ext cx="727599" cy="17757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6245093-8A28-6800-0A98-C1A31F8CFE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07284" y="3801929"/>
            <a:ext cx="727599" cy="12803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6F0AE02-8C56-2812-D8E5-602E85312510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4542183" y="1134697"/>
            <a:ext cx="561495" cy="8914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/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DD8981C2-AE2F-0026-8D75-F46F418556F1}"/>
              </a:ext>
            </a:extLst>
          </p:cNvPr>
          <p:cNvSpPr/>
          <p:nvPr/>
        </p:nvSpPr>
        <p:spPr>
          <a:xfrm>
            <a:off x="7540484" y="1918779"/>
            <a:ext cx="3157331" cy="1311441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/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6E0825D-8F11-50A7-B44F-52C6C6BD4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4542183" y="2026132"/>
            <a:ext cx="561495" cy="5447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F335D052-225B-5CAD-3332-2B41305A8E8C}"/>
              </a:ext>
            </a:extLst>
          </p:cNvPr>
          <p:cNvSpPr/>
          <p:nvPr/>
        </p:nvSpPr>
        <p:spPr>
          <a:xfrm>
            <a:off x="7620003" y="3879535"/>
            <a:ext cx="3073620" cy="1311442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9DFE9BF5-5B8E-D0B1-8617-ECAA4EB2FB4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 flipV="1">
            <a:off x="4542183" y="4527603"/>
            <a:ext cx="574747" cy="55462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/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59E07DE6-10A3-B99B-9846-16C93271780E}"/>
              </a:ext>
            </a:extLst>
          </p:cNvPr>
          <p:cNvSpPr/>
          <p:nvPr/>
        </p:nvSpPr>
        <p:spPr>
          <a:xfrm>
            <a:off x="7596673" y="5256164"/>
            <a:ext cx="3096949" cy="1380333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/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60364425-CE81-F149-A2EA-93E1850DF0B8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4542183" y="5082230"/>
            <a:ext cx="561495" cy="86182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7384B52B-4E22-4F7A-70B5-40F7A8C62D18}"/>
              </a:ext>
            </a:extLst>
          </p:cNvPr>
          <p:cNvSpPr/>
          <p:nvPr/>
        </p:nvSpPr>
        <p:spPr>
          <a:xfrm>
            <a:off x="5103678" y="91363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F80E94D3-5F22-3CC9-CA3A-97A43E3B1016}"/>
              </a:ext>
            </a:extLst>
          </p:cNvPr>
          <p:cNvSpPr/>
          <p:nvPr/>
        </p:nvSpPr>
        <p:spPr>
          <a:xfrm>
            <a:off x="5103678" y="2349850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E1D77CB-B7E2-DBA7-23DC-FBBC6E6B73C9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684130" y="2570914"/>
            <a:ext cx="856354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DBCF8EF-2DC9-E816-8EC7-E44FACB6C904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 flipV="1">
            <a:off x="6684130" y="1131917"/>
            <a:ext cx="819911" cy="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代替処理 38">
            <a:extLst>
              <a:ext uri="{FF2B5EF4-FFF2-40B4-BE49-F238E27FC236}">
                <a16:creationId xmlns:a16="http://schemas.microsoft.com/office/drawing/2014/main" id="{EEA7D333-F7D4-BBCF-0029-30647586905C}"/>
              </a:ext>
            </a:extLst>
          </p:cNvPr>
          <p:cNvSpPr/>
          <p:nvPr/>
        </p:nvSpPr>
        <p:spPr>
          <a:xfrm>
            <a:off x="5093742" y="335655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複数の母集団</a:t>
            </a:r>
            <a:endParaRPr kumimoji="1" lang="ja-JP" altLang="en-US" sz="1600" b="1" dirty="0"/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5FF8230-98E8-50ED-7A7C-7750EA07F6E2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4542183" y="2026132"/>
            <a:ext cx="551559" cy="1551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8018BF9D-0E71-00AF-E370-4A40B48A8A9B}"/>
              </a:ext>
            </a:extLst>
          </p:cNvPr>
          <p:cNvSpPr/>
          <p:nvPr/>
        </p:nvSpPr>
        <p:spPr>
          <a:xfrm>
            <a:off x="7596673" y="3356553"/>
            <a:ext cx="3096949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i="1" dirty="0" err="1"/>
              <a:t>a</a:t>
            </a:r>
            <a:r>
              <a:rPr lang="en-US" altLang="ja-JP" sz="1600" b="1" dirty="0" err="1"/>
              <a:t>×</a:t>
            </a:r>
            <a:r>
              <a:rPr lang="en-US" altLang="ja-JP" sz="1600" b="1" i="1" dirty="0" err="1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分割表</a:t>
            </a:r>
            <a:endParaRPr kumimoji="1" lang="ja-JP" altLang="en-US" sz="1600" b="1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50E0E70-DAA6-E45B-70CD-68EF7891C3DC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>
            <a:off x="6674194" y="3577617"/>
            <a:ext cx="9224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代替処理 57">
            <a:extLst>
              <a:ext uri="{FF2B5EF4-FFF2-40B4-BE49-F238E27FC236}">
                <a16:creationId xmlns:a16="http://schemas.microsoft.com/office/drawing/2014/main" id="{61E835C8-2464-BDFA-7E95-8FE3952D50C3}"/>
              </a:ext>
            </a:extLst>
          </p:cNvPr>
          <p:cNvSpPr/>
          <p:nvPr/>
        </p:nvSpPr>
        <p:spPr>
          <a:xfrm>
            <a:off x="5116930" y="4306539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60" name="フローチャート: 代替処理 59">
            <a:extLst>
              <a:ext uri="{FF2B5EF4-FFF2-40B4-BE49-F238E27FC236}">
                <a16:creationId xmlns:a16="http://schemas.microsoft.com/office/drawing/2014/main" id="{909EDDF1-FBE3-44D6-074B-31E106CD2349}"/>
              </a:ext>
            </a:extLst>
          </p:cNvPr>
          <p:cNvSpPr/>
          <p:nvPr/>
        </p:nvSpPr>
        <p:spPr>
          <a:xfrm>
            <a:off x="5103678" y="5722990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D7EA616D-7E32-EA18-555E-41C945A915B2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6697382" y="4527603"/>
            <a:ext cx="922621" cy="76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C45ABD9-FD91-0B76-9534-842C9D6D4C15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>
            <a:off x="6684130" y="5944054"/>
            <a:ext cx="912543" cy="2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0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91859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複数の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lang="ja-JP" altLang="en-US" sz="2400" b="1" dirty="0">
                <a:solidFill>
                  <a:srgbClr val="FF0000"/>
                </a:solidFill>
              </a:rPr>
              <a:t>比較に関する</a:t>
            </a:r>
            <a:r>
              <a:rPr kumimoji="1" lang="ja-JP" altLang="en-US" sz="2400" b="1" dirty="0"/>
              <a:t>検定と推定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81370AF-DA4B-028F-8DA6-691A04817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61421"/>
              </p:ext>
            </p:extLst>
          </p:nvPr>
        </p:nvGraphicFramePr>
        <p:xfrm>
          <a:off x="6743424" y="1498483"/>
          <a:ext cx="3873500" cy="211201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210968679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10102664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79870511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34991275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825060325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全体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9213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寸法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(</a:t>
                      </a:r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長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)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103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156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60818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寸法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(</a:t>
                      </a:r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短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)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85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570194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割れ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6218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表面仕上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788342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傷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058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その他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215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合計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144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81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79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304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76327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E55BBB6-EA35-88B9-143F-06B6DA313B3A}"/>
              </a:ext>
            </a:extLst>
          </p:cNvPr>
          <p:cNvSpPr txBox="1"/>
          <p:nvPr/>
        </p:nvSpPr>
        <p:spPr>
          <a:xfrm>
            <a:off x="7989297" y="1106299"/>
            <a:ext cx="187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元の度数表</a:t>
            </a:r>
            <a:endParaRPr lang="en-US" altLang="ja-JP" b="1" dirty="0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01B535B-968E-7E82-5190-817B3B1CC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41636"/>
              </p:ext>
            </p:extLst>
          </p:nvPr>
        </p:nvGraphicFramePr>
        <p:xfrm>
          <a:off x="6743424" y="4154131"/>
          <a:ext cx="3873500" cy="211201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210968679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10102664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79870511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34991275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825060325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全体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9213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寸法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(</a:t>
                      </a:r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長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)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103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156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60818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寸法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(</a:t>
                      </a:r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短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)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85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570194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割れ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6218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表面仕上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788342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傷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058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その他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215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合計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144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81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79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304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7632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0DC50EC-5C44-A943-FF1C-4F3814668979}"/>
                  </a:ext>
                </a:extLst>
              </p:cNvPr>
              <p:cNvSpPr txBox="1"/>
              <p:nvPr/>
            </p:nvSpPr>
            <p:spPr>
              <a:xfrm>
                <a:off x="8924457" y="3686489"/>
                <a:ext cx="187032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b="1" dirty="0"/>
                  <a:t>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0DC50EC-5C44-A943-FF1C-4F3814668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457" y="3686489"/>
                <a:ext cx="1870320" cy="391646"/>
              </a:xfrm>
              <a:prstGeom prst="rect">
                <a:avLst/>
              </a:prstGeom>
              <a:blipFill>
                <a:blip r:embed="rId2"/>
                <a:stretch>
                  <a:fillRect l="-2932" t="-7813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下 14">
            <a:extLst>
              <a:ext uri="{FF2B5EF4-FFF2-40B4-BE49-F238E27FC236}">
                <a16:creationId xmlns:a16="http://schemas.microsoft.com/office/drawing/2014/main" id="{1C397A05-ABE5-F842-3E86-D2E7375461A1}"/>
              </a:ext>
            </a:extLst>
          </p:cNvPr>
          <p:cNvSpPr/>
          <p:nvPr/>
        </p:nvSpPr>
        <p:spPr>
          <a:xfrm>
            <a:off x="8507014" y="3766895"/>
            <a:ext cx="417443" cy="230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09C93D3-73BC-417C-6296-BC5D90EF95E2}"/>
              </a:ext>
            </a:extLst>
          </p:cNvPr>
          <p:cNvSpPr/>
          <p:nvPr/>
        </p:nvSpPr>
        <p:spPr>
          <a:xfrm>
            <a:off x="9861550" y="6021195"/>
            <a:ext cx="757307" cy="2161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BB95ECC-E489-90C3-C8B4-7B8F155BC7E9}"/>
              </a:ext>
            </a:extLst>
          </p:cNvPr>
          <p:cNvSpPr/>
          <p:nvPr/>
        </p:nvSpPr>
        <p:spPr>
          <a:xfrm>
            <a:off x="7525302" y="6031134"/>
            <a:ext cx="757307" cy="2161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8439BA5-2D61-19F0-6930-F9ECD9B0A860}"/>
              </a:ext>
            </a:extLst>
          </p:cNvPr>
          <p:cNvSpPr/>
          <p:nvPr/>
        </p:nvSpPr>
        <p:spPr>
          <a:xfrm>
            <a:off x="9859617" y="4442915"/>
            <a:ext cx="757307" cy="2161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C1C9A9-7129-3DC7-42F2-96EEDAD2C1A7}"/>
              </a:ext>
            </a:extLst>
          </p:cNvPr>
          <p:cNvSpPr/>
          <p:nvPr/>
        </p:nvSpPr>
        <p:spPr>
          <a:xfrm>
            <a:off x="7525301" y="4442915"/>
            <a:ext cx="757307" cy="216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C9371BB-62DD-6547-148B-BD25B4941DFB}"/>
              </a:ext>
            </a:extLst>
          </p:cNvPr>
          <p:cNvCxnSpPr/>
          <p:nvPr/>
        </p:nvCxnSpPr>
        <p:spPr>
          <a:xfrm flipV="1">
            <a:off x="7782339" y="4770783"/>
            <a:ext cx="0" cy="1172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F25A158-E55F-BDB5-1D63-EF00CC40926C}"/>
              </a:ext>
            </a:extLst>
          </p:cNvPr>
          <p:cNvCxnSpPr>
            <a:cxnSpLocks/>
          </p:cNvCxnSpPr>
          <p:nvPr/>
        </p:nvCxnSpPr>
        <p:spPr>
          <a:xfrm flipH="1" flipV="1">
            <a:off x="8358809" y="4657200"/>
            <a:ext cx="1689652" cy="1286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488A974-E09F-971F-3BCF-334F681ED329}"/>
              </a:ext>
            </a:extLst>
          </p:cNvPr>
          <p:cNvCxnSpPr>
            <a:cxnSpLocks/>
          </p:cNvCxnSpPr>
          <p:nvPr/>
        </p:nvCxnSpPr>
        <p:spPr>
          <a:xfrm flipH="1" flipV="1">
            <a:off x="8356876" y="4579605"/>
            <a:ext cx="1376156" cy="2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吹き出し: 四角形 33">
                <a:extLst>
                  <a:ext uri="{FF2B5EF4-FFF2-40B4-BE49-F238E27FC236}">
                    <a16:creationId xmlns:a16="http://schemas.microsoft.com/office/drawing/2014/main" id="{6676128E-BF3F-D8FE-34F4-4D27FB193D52}"/>
                  </a:ext>
                </a:extLst>
              </p:cNvPr>
              <p:cNvSpPr/>
              <p:nvPr/>
            </p:nvSpPr>
            <p:spPr>
              <a:xfrm>
                <a:off x="6629400" y="3997727"/>
                <a:ext cx="805070" cy="445187"/>
              </a:xfrm>
              <a:prstGeom prst="wedgeRectCallout">
                <a:avLst>
                  <a:gd name="adj1" fmla="val 54476"/>
                  <a:gd name="adj2" fmla="val 8259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34" name="吹き出し: 四角形 33">
                <a:extLst>
                  <a:ext uri="{FF2B5EF4-FFF2-40B4-BE49-F238E27FC236}">
                    <a16:creationId xmlns:a16="http://schemas.microsoft.com/office/drawing/2014/main" id="{6676128E-BF3F-D8FE-34F4-4D27FB19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97727"/>
                <a:ext cx="805070" cy="445187"/>
              </a:xfrm>
              <a:prstGeom prst="wedgeRectCallout">
                <a:avLst>
                  <a:gd name="adj1" fmla="val 54476"/>
                  <a:gd name="adj2" fmla="val 8259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吹き出し: 四角形 34">
                <a:extLst>
                  <a:ext uri="{FF2B5EF4-FFF2-40B4-BE49-F238E27FC236}">
                    <a16:creationId xmlns:a16="http://schemas.microsoft.com/office/drawing/2014/main" id="{9C79E121-9882-4B43-E6A2-5B383F28CEE7}"/>
                  </a:ext>
                </a:extLst>
              </p:cNvPr>
              <p:cNvSpPr/>
              <p:nvPr/>
            </p:nvSpPr>
            <p:spPr>
              <a:xfrm>
                <a:off x="6586330" y="5466261"/>
                <a:ext cx="805070" cy="445187"/>
              </a:xfrm>
              <a:prstGeom prst="wedgeRectCallout">
                <a:avLst>
                  <a:gd name="adj1" fmla="val 54476"/>
                  <a:gd name="adj2" fmla="val 8259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35" name="吹き出し: 四角形 34">
                <a:extLst>
                  <a:ext uri="{FF2B5EF4-FFF2-40B4-BE49-F238E27FC236}">
                    <a16:creationId xmlns:a16="http://schemas.microsoft.com/office/drawing/2014/main" id="{9C79E121-9882-4B43-E6A2-5B383F28C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30" y="5466261"/>
                <a:ext cx="805070" cy="445187"/>
              </a:xfrm>
              <a:prstGeom prst="wedgeRectCallout">
                <a:avLst>
                  <a:gd name="adj1" fmla="val 54476"/>
                  <a:gd name="adj2" fmla="val 8259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吹き出し: 四角形 35">
                <a:extLst>
                  <a:ext uri="{FF2B5EF4-FFF2-40B4-BE49-F238E27FC236}">
                    <a16:creationId xmlns:a16="http://schemas.microsoft.com/office/drawing/2014/main" id="{AEB18874-823A-BABA-BB77-EB7FDD05B258}"/>
                  </a:ext>
                </a:extLst>
              </p:cNvPr>
              <p:cNvSpPr/>
              <p:nvPr/>
            </p:nvSpPr>
            <p:spPr>
              <a:xfrm>
                <a:off x="10371483" y="3780872"/>
                <a:ext cx="662884" cy="445187"/>
              </a:xfrm>
              <a:prstGeom prst="wedgeRectCallout">
                <a:avLst>
                  <a:gd name="adj1" fmla="val -14660"/>
                  <a:gd name="adj2" fmla="val 1004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36" name="吹き出し: 四角形 35">
                <a:extLst>
                  <a:ext uri="{FF2B5EF4-FFF2-40B4-BE49-F238E27FC236}">
                    <a16:creationId xmlns:a16="http://schemas.microsoft.com/office/drawing/2014/main" id="{AEB18874-823A-BABA-BB77-EB7FDD05B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483" y="3780872"/>
                <a:ext cx="662884" cy="445187"/>
              </a:xfrm>
              <a:prstGeom prst="wedgeRectCallout">
                <a:avLst>
                  <a:gd name="adj1" fmla="val -14660"/>
                  <a:gd name="adj2" fmla="val 10045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吹き出し: 四角形 36">
                <a:extLst>
                  <a:ext uri="{FF2B5EF4-FFF2-40B4-BE49-F238E27FC236}">
                    <a16:creationId xmlns:a16="http://schemas.microsoft.com/office/drawing/2014/main" id="{51A00D14-B425-904D-A2B8-FDBC5023D285}"/>
                  </a:ext>
                </a:extLst>
              </p:cNvPr>
              <p:cNvSpPr/>
              <p:nvPr/>
            </p:nvSpPr>
            <p:spPr>
              <a:xfrm>
                <a:off x="10353537" y="5314617"/>
                <a:ext cx="662884" cy="445187"/>
              </a:xfrm>
              <a:prstGeom prst="wedgeRectCallout">
                <a:avLst>
                  <a:gd name="adj1" fmla="val -14660"/>
                  <a:gd name="adj2" fmla="val 1004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37" name="吹き出し: 四角形 36">
                <a:extLst>
                  <a:ext uri="{FF2B5EF4-FFF2-40B4-BE49-F238E27FC236}">
                    <a16:creationId xmlns:a16="http://schemas.microsoft.com/office/drawing/2014/main" id="{51A00D14-B425-904D-A2B8-FDBC5023D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537" y="5314617"/>
                <a:ext cx="662884" cy="445187"/>
              </a:xfrm>
              <a:prstGeom prst="wedgeRectCallout">
                <a:avLst>
                  <a:gd name="adj1" fmla="val -14660"/>
                  <a:gd name="adj2" fmla="val 10045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フローチャート: 代替処理 37">
                <a:extLst>
                  <a:ext uri="{FF2B5EF4-FFF2-40B4-BE49-F238E27FC236}">
                    <a16:creationId xmlns:a16="http://schemas.microsoft.com/office/drawing/2014/main" id="{79DB4E4F-4934-1076-EB85-F4D68A2177AF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)</a:t>
                </a:r>
                <a:r>
                  <a:rPr kumimoji="1" lang="ja-JP" altLang="en-US" b="1" dirty="0"/>
                  <a:t>を作り、</a:t>
                </a:r>
                <a:r>
                  <a:rPr lang="ja-JP" altLang="en-US" b="1" dirty="0"/>
                  <a:t>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38" name="フローチャート: 代替処理 37">
                <a:extLst>
                  <a:ext uri="{FF2B5EF4-FFF2-40B4-BE49-F238E27FC236}">
                    <a16:creationId xmlns:a16="http://schemas.microsoft.com/office/drawing/2014/main" id="{79DB4E4F-4934-1076-EB85-F4D68A217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ローチャート: 代替処理 38">
            <a:extLst>
              <a:ext uri="{FF2B5EF4-FFF2-40B4-BE49-F238E27FC236}">
                <a16:creationId xmlns:a16="http://schemas.microsoft.com/office/drawing/2014/main" id="{700658DA-6448-7215-EE29-48BCB217B128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40" name="フローチャート: 代替処理 39">
            <a:extLst>
              <a:ext uri="{FF2B5EF4-FFF2-40B4-BE49-F238E27FC236}">
                <a16:creationId xmlns:a16="http://schemas.microsoft.com/office/drawing/2014/main" id="{F21ECADE-3552-7B4C-DAF5-F49C0D1FEF87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340B26D5-FA01-61B0-D6BB-813195D3187F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フローチャート: 代替処理 41">
                <a:extLst>
                  <a:ext uri="{FF2B5EF4-FFF2-40B4-BE49-F238E27FC236}">
                    <a16:creationId xmlns:a16="http://schemas.microsoft.com/office/drawing/2014/main" id="{31A67756-EFA1-4F44-4357-539D59114C4C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42" name="フローチャート: 代替処理 41">
                <a:extLst>
                  <a:ext uri="{FF2B5EF4-FFF2-40B4-BE49-F238E27FC236}">
                    <a16:creationId xmlns:a16="http://schemas.microsoft.com/office/drawing/2014/main" id="{31A67756-EFA1-4F44-4357-539D59114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8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矢印: 下 42">
            <a:extLst>
              <a:ext uri="{FF2B5EF4-FFF2-40B4-BE49-F238E27FC236}">
                <a16:creationId xmlns:a16="http://schemas.microsoft.com/office/drawing/2014/main" id="{01DFC4B0-E7E6-030D-D3FF-05EB72BECF37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D53F9BA-20B9-839D-E0E2-622D81E1AF87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フローチャート: 代替処理 44">
                <a:extLst>
                  <a:ext uri="{FF2B5EF4-FFF2-40B4-BE49-F238E27FC236}">
                    <a16:creationId xmlns:a16="http://schemas.microsoft.com/office/drawing/2014/main" id="{9303ACE8-2F62-A517-81F6-79C6BB395DE4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45" name="フローチャート: 代替処理 44">
                <a:extLst>
                  <a:ext uri="{FF2B5EF4-FFF2-40B4-BE49-F238E27FC236}">
                    <a16:creationId xmlns:a16="http://schemas.microsoft.com/office/drawing/2014/main" id="{9303ACE8-2F62-A517-81F6-79C6BB395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9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162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91859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複数の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lang="ja-JP" altLang="en-US" sz="2400" b="1" dirty="0">
                <a:solidFill>
                  <a:srgbClr val="FF0000"/>
                </a:solidFill>
              </a:rPr>
              <a:t>比較に関する</a:t>
            </a:r>
            <a:r>
              <a:rPr kumimoji="1" lang="ja-JP" altLang="en-US" sz="2400" b="1" dirty="0"/>
              <a:t>検定と推定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01B535B-968E-7E82-5190-817B3B1CC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93072"/>
              </p:ext>
            </p:extLst>
          </p:nvPr>
        </p:nvGraphicFramePr>
        <p:xfrm>
          <a:off x="6634094" y="1668923"/>
          <a:ext cx="3873500" cy="211201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210968679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10102664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79870511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34991275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825060325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全体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9213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寸法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(</a:t>
                      </a:r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長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)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103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156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60818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寸法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(</a:t>
                      </a:r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短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)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85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570194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割れ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6218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表面仕上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17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788342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傷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058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その他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6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215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合計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144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81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79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304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7632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0DC50EC-5C44-A943-FF1C-4F3814668979}"/>
                  </a:ext>
                </a:extLst>
              </p:cNvPr>
              <p:cNvSpPr txBox="1"/>
              <p:nvPr/>
            </p:nvSpPr>
            <p:spPr>
              <a:xfrm>
                <a:off x="8173278" y="1173679"/>
                <a:ext cx="187032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b="1" dirty="0"/>
                  <a:t>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0DC50EC-5C44-A943-FF1C-4F3814668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78" y="1173679"/>
                <a:ext cx="1870320" cy="391646"/>
              </a:xfrm>
              <a:prstGeom prst="rect">
                <a:avLst/>
              </a:prstGeom>
              <a:blipFill>
                <a:blip r:embed="rId2"/>
                <a:stretch>
                  <a:fillRect l="-2932" t="-7813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09C93D3-73BC-417C-6296-BC5D90EF95E2}"/>
              </a:ext>
            </a:extLst>
          </p:cNvPr>
          <p:cNvSpPr/>
          <p:nvPr/>
        </p:nvSpPr>
        <p:spPr>
          <a:xfrm>
            <a:off x="9752220" y="3535987"/>
            <a:ext cx="757307" cy="2161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BB95ECC-E489-90C3-C8B4-7B8F155BC7E9}"/>
              </a:ext>
            </a:extLst>
          </p:cNvPr>
          <p:cNvSpPr/>
          <p:nvPr/>
        </p:nvSpPr>
        <p:spPr>
          <a:xfrm>
            <a:off x="7415972" y="3545926"/>
            <a:ext cx="757307" cy="2161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8439BA5-2D61-19F0-6930-F9ECD9B0A860}"/>
              </a:ext>
            </a:extLst>
          </p:cNvPr>
          <p:cNvSpPr/>
          <p:nvPr/>
        </p:nvSpPr>
        <p:spPr>
          <a:xfrm>
            <a:off x="9750287" y="1957707"/>
            <a:ext cx="757307" cy="2161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C1C9A9-7129-3DC7-42F2-96EEDAD2C1A7}"/>
              </a:ext>
            </a:extLst>
          </p:cNvPr>
          <p:cNvSpPr/>
          <p:nvPr/>
        </p:nvSpPr>
        <p:spPr>
          <a:xfrm>
            <a:off x="7415971" y="1957707"/>
            <a:ext cx="757307" cy="216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C9371BB-62DD-6547-148B-BD25B4941DFB}"/>
              </a:ext>
            </a:extLst>
          </p:cNvPr>
          <p:cNvCxnSpPr/>
          <p:nvPr/>
        </p:nvCxnSpPr>
        <p:spPr>
          <a:xfrm flipV="1">
            <a:off x="7673009" y="2285575"/>
            <a:ext cx="0" cy="1172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F25A158-E55F-BDB5-1D63-EF00CC40926C}"/>
              </a:ext>
            </a:extLst>
          </p:cNvPr>
          <p:cNvCxnSpPr>
            <a:cxnSpLocks/>
          </p:cNvCxnSpPr>
          <p:nvPr/>
        </p:nvCxnSpPr>
        <p:spPr>
          <a:xfrm flipH="1" flipV="1">
            <a:off x="8249479" y="2171992"/>
            <a:ext cx="1689652" cy="1286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488A974-E09F-971F-3BCF-334F681ED329}"/>
              </a:ext>
            </a:extLst>
          </p:cNvPr>
          <p:cNvCxnSpPr>
            <a:cxnSpLocks/>
          </p:cNvCxnSpPr>
          <p:nvPr/>
        </p:nvCxnSpPr>
        <p:spPr>
          <a:xfrm flipH="1" flipV="1">
            <a:off x="8247546" y="2094397"/>
            <a:ext cx="1376156" cy="2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吹き出し: 四角形 33">
                <a:extLst>
                  <a:ext uri="{FF2B5EF4-FFF2-40B4-BE49-F238E27FC236}">
                    <a16:creationId xmlns:a16="http://schemas.microsoft.com/office/drawing/2014/main" id="{6676128E-BF3F-D8FE-34F4-4D27FB193D52}"/>
                  </a:ext>
                </a:extLst>
              </p:cNvPr>
              <p:cNvSpPr/>
              <p:nvPr/>
            </p:nvSpPr>
            <p:spPr>
              <a:xfrm>
                <a:off x="6520070" y="1512519"/>
                <a:ext cx="805070" cy="445187"/>
              </a:xfrm>
              <a:prstGeom prst="wedgeRectCallout">
                <a:avLst>
                  <a:gd name="adj1" fmla="val 54476"/>
                  <a:gd name="adj2" fmla="val 8259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34" name="吹き出し: 四角形 33">
                <a:extLst>
                  <a:ext uri="{FF2B5EF4-FFF2-40B4-BE49-F238E27FC236}">
                    <a16:creationId xmlns:a16="http://schemas.microsoft.com/office/drawing/2014/main" id="{6676128E-BF3F-D8FE-34F4-4D27FB19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70" y="1512519"/>
                <a:ext cx="805070" cy="445187"/>
              </a:xfrm>
              <a:prstGeom prst="wedgeRectCallout">
                <a:avLst>
                  <a:gd name="adj1" fmla="val 54476"/>
                  <a:gd name="adj2" fmla="val 8259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吹き出し: 四角形 34">
                <a:extLst>
                  <a:ext uri="{FF2B5EF4-FFF2-40B4-BE49-F238E27FC236}">
                    <a16:creationId xmlns:a16="http://schemas.microsoft.com/office/drawing/2014/main" id="{9C79E121-9882-4B43-E6A2-5B383F28CEE7}"/>
                  </a:ext>
                </a:extLst>
              </p:cNvPr>
              <p:cNvSpPr/>
              <p:nvPr/>
            </p:nvSpPr>
            <p:spPr>
              <a:xfrm>
                <a:off x="6477000" y="2981053"/>
                <a:ext cx="805070" cy="445187"/>
              </a:xfrm>
              <a:prstGeom prst="wedgeRectCallout">
                <a:avLst>
                  <a:gd name="adj1" fmla="val 54476"/>
                  <a:gd name="adj2" fmla="val 8259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35" name="吹き出し: 四角形 34">
                <a:extLst>
                  <a:ext uri="{FF2B5EF4-FFF2-40B4-BE49-F238E27FC236}">
                    <a16:creationId xmlns:a16="http://schemas.microsoft.com/office/drawing/2014/main" id="{9C79E121-9882-4B43-E6A2-5B383F28C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981053"/>
                <a:ext cx="805070" cy="445187"/>
              </a:xfrm>
              <a:prstGeom prst="wedgeRectCallout">
                <a:avLst>
                  <a:gd name="adj1" fmla="val 54476"/>
                  <a:gd name="adj2" fmla="val 8259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吹き出し: 四角形 35">
                <a:extLst>
                  <a:ext uri="{FF2B5EF4-FFF2-40B4-BE49-F238E27FC236}">
                    <a16:creationId xmlns:a16="http://schemas.microsoft.com/office/drawing/2014/main" id="{AEB18874-823A-BABA-BB77-EB7FDD05B258}"/>
                  </a:ext>
                </a:extLst>
              </p:cNvPr>
              <p:cNvSpPr/>
              <p:nvPr/>
            </p:nvSpPr>
            <p:spPr>
              <a:xfrm>
                <a:off x="10262153" y="1295664"/>
                <a:ext cx="662884" cy="445187"/>
              </a:xfrm>
              <a:prstGeom prst="wedgeRectCallout">
                <a:avLst>
                  <a:gd name="adj1" fmla="val -14660"/>
                  <a:gd name="adj2" fmla="val 1004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36" name="吹き出し: 四角形 35">
                <a:extLst>
                  <a:ext uri="{FF2B5EF4-FFF2-40B4-BE49-F238E27FC236}">
                    <a16:creationId xmlns:a16="http://schemas.microsoft.com/office/drawing/2014/main" id="{AEB18874-823A-BABA-BB77-EB7FDD05B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53" y="1295664"/>
                <a:ext cx="662884" cy="445187"/>
              </a:xfrm>
              <a:prstGeom prst="wedgeRectCallout">
                <a:avLst>
                  <a:gd name="adj1" fmla="val -14660"/>
                  <a:gd name="adj2" fmla="val 10045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吹き出し: 四角形 36">
                <a:extLst>
                  <a:ext uri="{FF2B5EF4-FFF2-40B4-BE49-F238E27FC236}">
                    <a16:creationId xmlns:a16="http://schemas.microsoft.com/office/drawing/2014/main" id="{51A00D14-B425-904D-A2B8-FDBC5023D285}"/>
                  </a:ext>
                </a:extLst>
              </p:cNvPr>
              <p:cNvSpPr/>
              <p:nvPr/>
            </p:nvSpPr>
            <p:spPr>
              <a:xfrm>
                <a:off x="10244207" y="2829409"/>
                <a:ext cx="662884" cy="445187"/>
              </a:xfrm>
              <a:prstGeom prst="wedgeRectCallout">
                <a:avLst>
                  <a:gd name="adj1" fmla="val -14660"/>
                  <a:gd name="adj2" fmla="val 1004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37" name="吹き出し: 四角形 36">
                <a:extLst>
                  <a:ext uri="{FF2B5EF4-FFF2-40B4-BE49-F238E27FC236}">
                    <a16:creationId xmlns:a16="http://schemas.microsoft.com/office/drawing/2014/main" id="{51A00D14-B425-904D-A2B8-FDBC5023D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207" y="2829409"/>
                <a:ext cx="662884" cy="445187"/>
              </a:xfrm>
              <a:prstGeom prst="wedgeRectCallout">
                <a:avLst>
                  <a:gd name="adj1" fmla="val -14660"/>
                  <a:gd name="adj2" fmla="val 10045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8A2EA6C-3ABB-A7CC-2458-1DE04DA4F762}"/>
                  </a:ext>
                </a:extLst>
              </p:cNvPr>
              <p:cNvSpPr txBox="1"/>
              <p:nvPr/>
            </p:nvSpPr>
            <p:spPr>
              <a:xfrm>
                <a:off x="6244671" y="4206407"/>
                <a:ext cx="2288485" cy="854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8A2EA6C-3ABB-A7CC-2458-1DE04DA4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1" y="4206407"/>
                <a:ext cx="2288485" cy="8548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C32B91A-D243-318D-0C9E-B073D4CAF39C}"/>
                  </a:ext>
                </a:extLst>
              </p:cNvPr>
              <p:cNvSpPr txBox="1"/>
              <p:nvPr/>
            </p:nvSpPr>
            <p:spPr>
              <a:xfrm>
                <a:off x="9043091" y="3850704"/>
                <a:ext cx="2511279" cy="207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：期待度数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：列の合計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ja-JP" altLang="en-US" dirty="0"/>
                  <a:t>：行の合計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∙∙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：全体の合計</a:t>
                </a:r>
                <a:endParaRPr lang="en-US" altLang="ja-JP" dirty="0"/>
              </a:p>
              <a:p>
                <a:pPr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/>
                  <a:t>  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行の要素数</a:t>
                </a:r>
                <a:endParaRPr lang="en-US" altLang="ja-JP" dirty="0"/>
              </a:p>
              <a:p>
                <a:pPr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dirty="0"/>
                  <a:t>  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列の要素数</a:t>
                </a:r>
                <a:endParaRPr lang="en-US" altLang="ja-JP" dirty="0"/>
              </a:p>
              <a:p>
                <a:pPr/>
                <a14:m>
                  <m:oMath xmlns:m="http://schemas.openxmlformats.org/officeDocument/2006/math">
                    <m:r>
                      <a:rPr lang="ja-JP" alt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/>
                  <a:t>自由度</a:t>
                </a:r>
                <a:endParaRPr lang="en-US" altLang="ja-JP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C32B91A-D243-318D-0C9E-B073D4CAF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091" y="3850704"/>
                <a:ext cx="2511279" cy="2075953"/>
              </a:xfrm>
              <a:prstGeom prst="rect">
                <a:avLst/>
              </a:prstGeom>
              <a:blipFill>
                <a:blip r:embed="rId8"/>
                <a:stretch>
                  <a:fillRect l="-485" t="-1176" b="-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9611EA-A4D5-1DAA-20DF-72A1FA95F77C}"/>
                  </a:ext>
                </a:extLst>
              </p:cNvPr>
              <p:cNvSpPr txBox="1"/>
              <p:nvPr/>
            </p:nvSpPr>
            <p:spPr>
              <a:xfrm>
                <a:off x="6244671" y="5110589"/>
                <a:ext cx="30999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09611EA-A4D5-1DAA-20DF-72A1FA95F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1" y="5110589"/>
                <a:ext cx="3099906" cy="400110"/>
              </a:xfrm>
              <a:prstGeom prst="rect">
                <a:avLst/>
              </a:prstGeom>
              <a:blipFill>
                <a:blip r:embed="rId9"/>
                <a:stretch>
                  <a:fillRect l="-78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フローチャート: 代替処理 19">
                <a:extLst>
                  <a:ext uri="{FF2B5EF4-FFF2-40B4-BE49-F238E27FC236}">
                    <a16:creationId xmlns:a16="http://schemas.microsoft.com/office/drawing/2014/main" id="{7DA7833E-3B77-799A-3FEC-A7346E6B7DE6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)</a:t>
                </a:r>
                <a:r>
                  <a:rPr kumimoji="1" lang="ja-JP" altLang="en-US" b="1" dirty="0"/>
                  <a:t>を作り、</a:t>
                </a:r>
                <a:r>
                  <a:rPr lang="ja-JP" altLang="en-US" b="1" dirty="0"/>
                  <a:t>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20" name="フローチャート: 代替処理 19">
                <a:extLst>
                  <a:ext uri="{FF2B5EF4-FFF2-40B4-BE49-F238E27FC236}">
                    <a16:creationId xmlns:a16="http://schemas.microsoft.com/office/drawing/2014/main" id="{7DA7833E-3B77-799A-3FEC-A7346E6B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10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9C78CE7C-CB2A-D5CC-6EB9-E2E49106ACC8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D2716556-5BC2-ABC5-3634-9D0014F7D2AC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2A8838D1-5C76-A467-D84F-87ECCC80F325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フローチャート: 代替処理 25">
                <a:extLst>
                  <a:ext uri="{FF2B5EF4-FFF2-40B4-BE49-F238E27FC236}">
                    <a16:creationId xmlns:a16="http://schemas.microsoft.com/office/drawing/2014/main" id="{DD94C5AF-329F-185B-B434-00C58FD0A81F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26" name="フローチャート: 代替処理 25">
                <a:extLst>
                  <a:ext uri="{FF2B5EF4-FFF2-40B4-BE49-F238E27FC236}">
                    <a16:creationId xmlns:a16="http://schemas.microsoft.com/office/drawing/2014/main" id="{DD94C5AF-329F-185B-B434-00C58FD0A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1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C1845E-3767-7E33-A6A8-4A6B61BB89A3}"/>
              </a:ext>
            </a:extLst>
          </p:cNvPr>
          <p:cNvSpPr txBox="1"/>
          <p:nvPr/>
        </p:nvSpPr>
        <p:spPr>
          <a:xfrm>
            <a:off x="5893215" y="5639080"/>
            <a:ext cx="42357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期待度数とは、行の要素の合計や、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　列の要素の合計の比率から逆算して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　期待される度数のこと。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488553DA-3D85-C945-7EC1-DD3255BFC8A3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DE69000-5B07-95DE-8A1A-210E42EB26BF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フローチャート: 代替処理 37">
                <a:extLst>
                  <a:ext uri="{FF2B5EF4-FFF2-40B4-BE49-F238E27FC236}">
                    <a16:creationId xmlns:a16="http://schemas.microsoft.com/office/drawing/2014/main" id="{03DF28FF-FB9A-933A-2A95-42B2144FA6EC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38" name="フローチャート: 代替処理 37">
                <a:extLst>
                  <a:ext uri="{FF2B5EF4-FFF2-40B4-BE49-F238E27FC236}">
                    <a16:creationId xmlns:a16="http://schemas.microsoft.com/office/drawing/2014/main" id="{03DF28FF-FB9A-933A-2A95-42B2144FA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12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9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91859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複数の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lang="ja-JP" altLang="en-US" sz="2400" b="1" dirty="0">
                <a:solidFill>
                  <a:srgbClr val="FF0000"/>
                </a:solidFill>
              </a:rPr>
              <a:t>比較に関する</a:t>
            </a:r>
            <a:r>
              <a:rPr kumimoji="1" lang="ja-JP" altLang="en-US" sz="2400" b="1" dirty="0"/>
              <a:t>検定と推定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FFBB27-EF5F-9E5B-44A8-AEFB7B344666}"/>
              </a:ext>
            </a:extLst>
          </p:cNvPr>
          <p:cNvSpPr txBox="1"/>
          <p:nvPr/>
        </p:nvSpPr>
        <p:spPr>
          <a:xfrm>
            <a:off x="6181194" y="1974128"/>
            <a:ext cx="51517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</a:t>
            </a:r>
            <a:r>
              <a:rPr lang="ja-JP" altLang="en-US" sz="2400" dirty="0"/>
              <a:t>両側検定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：母集団によって差はない</a:t>
            </a:r>
            <a:endParaRPr lang="en-US" altLang="ja-JP" sz="2400" dirty="0"/>
          </a:p>
          <a:p>
            <a:r>
              <a:rPr lang="ja-JP" altLang="en-US" sz="2400" dirty="0"/>
              <a:t>　　（行と列は独立している）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 H</a:t>
            </a:r>
            <a:r>
              <a:rPr lang="en-US" altLang="ja-JP" sz="2400" baseline="-25000" dirty="0"/>
              <a:t>1</a:t>
            </a:r>
            <a:r>
              <a:rPr lang="ja-JP" altLang="en-US" sz="2400" dirty="0"/>
              <a:t>：母集団によって差はある</a:t>
            </a:r>
            <a:endParaRPr lang="en-US" altLang="ja-JP" sz="2400" dirty="0"/>
          </a:p>
          <a:p>
            <a:r>
              <a:rPr lang="ja-JP" altLang="en-US" sz="2400" dirty="0"/>
              <a:t>　　（行と列は独立していない）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>
                <a:solidFill>
                  <a:srgbClr val="FF0000"/>
                </a:solidFill>
              </a:rPr>
              <a:t>※</a:t>
            </a:r>
            <a:r>
              <a:rPr lang="ja-JP" altLang="en-US" sz="2400" dirty="0">
                <a:solidFill>
                  <a:srgbClr val="FF0000"/>
                </a:solidFill>
              </a:rPr>
              <a:t>分割表による独立性の検定では、　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　両側検定しか考えない。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723632C9-4535-F61A-CAB2-1F35CFCD7783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)</a:t>
                </a:r>
                <a:r>
                  <a:rPr kumimoji="1" lang="ja-JP" altLang="en-US" b="1" dirty="0"/>
                  <a:t>を作り、</a:t>
                </a:r>
                <a:r>
                  <a:rPr lang="ja-JP" altLang="en-US" b="1" dirty="0"/>
                  <a:t>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723632C9-4535-F61A-CAB2-1F35CFCD7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8D191EC8-3316-E3FC-5776-672A2A3973B7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269986D7-E19D-EE48-573A-5FDEE466A0DB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1558F4B5-04D1-8F0A-2AEF-C2DDBE67742A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フローチャート: 代替処理 21">
                <a:extLst>
                  <a:ext uri="{FF2B5EF4-FFF2-40B4-BE49-F238E27FC236}">
                    <a16:creationId xmlns:a16="http://schemas.microsoft.com/office/drawing/2014/main" id="{E4206114-C301-9198-0C1C-AD0D910FD43E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22" name="フローチャート: 代替処理 21">
                <a:extLst>
                  <a:ext uri="{FF2B5EF4-FFF2-40B4-BE49-F238E27FC236}">
                    <a16:creationId xmlns:a16="http://schemas.microsoft.com/office/drawing/2014/main" id="{E4206114-C301-9198-0C1C-AD0D910FD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下 22">
            <a:extLst>
              <a:ext uri="{FF2B5EF4-FFF2-40B4-BE49-F238E27FC236}">
                <a16:creationId xmlns:a16="http://schemas.microsoft.com/office/drawing/2014/main" id="{8BC22F4C-63F4-AE47-F90F-33471B29A8D7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2A5638-D8F3-506B-65E0-415A0B126F70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フローチャート: 代替処理 28">
                <a:extLst>
                  <a:ext uri="{FF2B5EF4-FFF2-40B4-BE49-F238E27FC236}">
                    <a16:creationId xmlns:a16="http://schemas.microsoft.com/office/drawing/2014/main" id="{5EB3A4C2-EC9E-0CD9-9C8B-F897CC1DD850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29" name="フローチャート: 代替処理 28">
                <a:extLst>
                  <a:ext uri="{FF2B5EF4-FFF2-40B4-BE49-F238E27FC236}">
                    <a16:creationId xmlns:a16="http://schemas.microsoft.com/office/drawing/2014/main" id="{5EB3A4C2-EC9E-0CD9-9C8B-F897CC1DD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4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8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91859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複数の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lang="ja-JP" altLang="en-US" sz="2400" b="1" dirty="0">
                <a:solidFill>
                  <a:srgbClr val="FF0000"/>
                </a:solidFill>
              </a:rPr>
              <a:t>比較に関する</a:t>
            </a:r>
            <a:r>
              <a:rPr kumimoji="1" lang="ja-JP" altLang="en-US" sz="2400" b="1" dirty="0"/>
              <a:t>検定と推定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3A4EF7-4014-2F4C-6109-416660A0BDAB}"/>
                  </a:ext>
                </a:extLst>
              </p:cNvPr>
              <p:cNvSpPr txBox="1"/>
              <p:nvPr/>
            </p:nvSpPr>
            <p:spPr>
              <a:xfrm>
                <a:off x="6377610" y="2711734"/>
                <a:ext cx="4666367" cy="838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3A4EF7-4014-2F4C-6109-416660A0B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2711734"/>
                <a:ext cx="4666367" cy="838306"/>
              </a:xfrm>
              <a:prstGeom prst="rect">
                <a:avLst/>
              </a:prstGeom>
              <a:blipFill>
                <a:blip r:embed="rId2"/>
                <a:stretch>
                  <a:fillRect l="-1958" t="-5839" b="-87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8BD35BCC-73FD-2410-A843-5988FC95392B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)</a:t>
                </a:r>
                <a:r>
                  <a:rPr kumimoji="1" lang="ja-JP" altLang="en-US" b="1" dirty="0"/>
                  <a:t>を作り、</a:t>
                </a:r>
                <a:r>
                  <a:rPr lang="ja-JP" altLang="en-US" b="1" dirty="0"/>
                  <a:t>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8BD35BCC-73FD-2410-A843-5988FC953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4FDCEA1E-D87B-98AA-5A15-89C115CFBF10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035B941E-F61D-B6D0-00C3-A2471901CD22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151C52CC-56D2-5021-750D-0373DC059268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1A5A1A9-0A45-4850-F87D-A8BAB781B319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1A5A1A9-0A45-4850-F87D-A8BAB781B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下 16">
            <a:extLst>
              <a:ext uri="{FF2B5EF4-FFF2-40B4-BE49-F238E27FC236}">
                <a16:creationId xmlns:a16="http://schemas.microsoft.com/office/drawing/2014/main" id="{8A806ADB-B023-DC54-AE62-AD7AA98F57A0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700943-FF6F-E0E1-16D6-4C6F06CCC2A9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4E88BD6B-6768-85D2-BB22-7FCA05A9863B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4E88BD6B-6768-85D2-BB22-7FCA05A98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419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91859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複数の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lang="ja-JP" altLang="en-US" sz="2400" b="1" dirty="0">
                <a:solidFill>
                  <a:srgbClr val="FF0000"/>
                </a:solidFill>
              </a:rPr>
              <a:t>比較に関する</a:t>
            </a:r>
            <a:r>
              <a:rPr kumimoji="1" lang="ja-JP" altLang="en-US" sz="2400" b="1" dirty="0"/>
              <a:t>検定と推定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8BD35BCC-73FD-2410-A843-5988FC95392B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)</a:t>
                </a:r>
                <a:r>
                  <a:rPr kumimoji="1" lang="ja-JP" altLang="en-US" b="1" dirty="0"/>
                  <a:t>を作り、</a:t>
                </a:r>
                <a:r>
                  <a:rPr lang="ja-JP" altLang="en-US" b="1" dirty="0"/>
                  <a:t>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8BD35BCC-73FD-2410-A843-5988FC953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4FDCEA1E-D87B-98AA-5A15-89C115CFBF10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035B941E-F61D-B6D0-00C3-A2471901CD22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151C52CC-56D2-5021-750D-0373DC059268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1A5A1A9-0A45-4850-F87D-A8BAB781B319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1A5A1A9-0A45-4850-F87D-A8BAB781B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D277D23-AD6F-9B3B-E77F-6222712044DD}"/>
                  </a:ext>
                </a:extLst>
              </p:cNvPr>
              <p:cNvSpPr txBox="1"/>
              <p:nvPr/>
            </p:nvSpPr>
            <p:spPr>
              <a:xfrm>
                <a:off x="6638456" y="1622244"/>
                <a:ext cx="3469638" cy="1121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D277D23-AD6F-9B3B-E77F-62227120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456" y="1622244"/>
                <a:ext cx="3469638" cy="1121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F1FAF46-F8EB-191C-FD50-A3B596166BCC}"/>
                  </a:ext>
                </a:extLst>
              </p:cNvPr>
              <p:cNvSpPr txBox="1"/>
              <p:nvPr/>
            </p:nvSpPr>
            <p:spPr>
              <a:xfrm>
                <a:off x="6377611" y="2967459"/>
                <a:ext cx="4834718" cy="690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dirty="0" err="1"/>
                  <a:t>i</a:t>
                </a:r>
                <a:r>
                  <a:rPr lang="ja-JP" altLang="en-US" dirty="0"/>
                  <a:t>行</a:t>
                </a:r>
                <a:r>
                  <a:rPr lang="en-US" altLang="ja-JP" dirty="0"/>
                  <a:t>j</a:t>
                </a:r>
                <a:r>
                  <a:rPr lang="ja-JP" altLang="en-US" dirty="0"/>
                  <a:t>列のデータ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補助表</a:t>
                </a:r>
                <a:r>
                  <a:rPr lang="ja-JP" altLang="en-US" dirty="0"/>
                  <a:t>の</a:t>
                </a:r>
                <a:r>
                  <a:rPr lang="en-US" altLang="ja-JP" dirty="0" err="1"/>
                  <a:t>i</a:t>
                </a:r>
                <a:r>
                  <a:rPr lang="ja-JP" altLang="en-US" dirty="0"/>
                  <a:t>行</a:t>
                </a:r>
                <a:r>
                  <a:rPr lang="en-US" altLang="ja-JP" dirty="0"/>
                  <a:t>j</a:t>
                </a:r>
                <a:r>
                  <a:rPr lang="ja-JP" altLang="en-US" dirty="0"/>
                  <a:t>列のデータ（期待度数）</a:t>
                </a:r>
                <a:endParaRPr lang="en-US" altLang="ja-JP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F1FAF46-F8EB-191C-FD50-A3B596166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1" y="2967459"/>
                <a:ext cx="4834718" cy="690958"/>
              </a:xfrm>
              <a:prstGeom prst="rect">
                <a:avLst/>
              </a:prstGeom>
              <a:blipFill>
                <a:blip r:embed="rId5"/>
                <a:stretch>
                  <a:fillRect t="-3540" b="-115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5A3A5AE-6D29-77AF-D4E5-AA64CFA4BC1B}"/>
                  </a:ext>
                </a:extLst>
              </p:cNvPr>
              <p:cNvSpPr txBox="1"/>
              <p:nvPr/>
            </p:nvSpPr>
            <p:spPr>
              <a:xfrm>
                <a:off x="6096000" y="3968448"/>
                <a:ext cx="551952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dirty="0"/>
                  <a:t>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の値が、手順④で定めた</a:t>
                </a:r>
                <a:r>
                  <a:rPr lang="ja-JP" altLang="en-US" sz="2000" b="1" dirty="0"/>
                  <a:t>棄却域に入れば「優位である」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</a:t>
                </a:r>
                <a:r>
                  <a:rPr lang="ja-JP" altLang="en-US" sz="2000" dirty="0"/>
                  <a:t>し、対立仮説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1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支持</a:t>
                </a:r>
                <a:r>
                  <a:rPr lang="ja-JP" altLang="en-US" sz="2000" dirty="0"/>
                  <a:t>する。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b="1" dirty="0"/>
                  <a:t>棄却域に入らなければ「優位ではない」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</a:t>
                </a:r>
                <a:r>
                  <a:rPr lang="en-US" altLang="ja-JP" sz="2000" i="1" baseline="-25000" dirty="0"/>
                  <a:t>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棄却できない</a:t>
                </a:r>
                <a:r>
                  <a:rPr lang="ja-JP" altLang="en-US" sz="2000" dirty="0"/>
                  <a:t>。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5A3A5AE-6D29-77AF-D4E5-AA64CFA4B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68448"/>
                <a:ext cx="5519528" cy="1938992"/>
              </a:xfrm>
              <a:prstGeom prst="rect">
                <a:avLst/>
              </a:prstGeom>
              <a:blipFill>
                <a:blip r:embed="rId6"/>
                <a:stretch>
                  <a:fillRect l="-1105" t="-1258" r="-1105" b="-5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矢印: 下 6">
            <a:extLst>
              <a:ext uri="{FF2B5EF4-FFF2-40B4-BE49-F238E27FC236}">
                <a16:creationId xmlns:a16="http://schemas.microsoft.com/office/drawing/2014/main" id="{19A8457F-5C78-28C4-DDC4-F75BA94E0030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E6465C-72E2-8BE7-AE08-06F67EBBD795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フローチャート: 代替処理 9">
                <a:extLst>
                  <a:ext uri="{FF2B5EF4-FFF2-40B4-BE49-F238E27FC236}">
                    <a16:creationId xmlns:a16="http://schemas.microsoft.com/office/drawing/2014/main" id="{972968BB-1CD2-469A-9809-230B0A7F5FDA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0" name="フローチャート: 代替処理 9">
                <a:extLst>
                  <a:ext uri="{FF2B5EF4-FFF2-40B4-BE49-F238E27FC236}">
                    <a16:creationId xmlns:a16="http://schemas.microsoft.com/office/drawing/2014/main" id="{972968BB-1CD2-469A-9809-230B0A7F5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258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91859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複数の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母集団</a:t>
            </a:r>
            <a:r>
              <a:rPr kumimoji="1" lang="ja-JP" altLang="en-US" sz="2400" b="1" dirty="0"/>
              <a:t>の母不適合品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率</a:t>
            </a:r>
            <a:r>
              <a:rPr kumimoji="1" lang="ja-JP" altLang="en-US" sz="2400" b="1" dirty="0"/>
              <a:t>の</a:t>
            </a:r>
            <a:r>
              <a:rPr lang="ja-JP" altLang="en-US" sz="2400" b="1" dirty="0">
                <a:solidFill>
                  <a:srgbClr val="FF0000"/>
                </a:solidFill>
              </a:rPr>
              <a:t>比較に関する</a:t>
            </a:r>
            <a:r>
              <a:rPr kumimoji="1" lang="ja-JP" altLang="en-US" sz="2400" b="1" dirty="0"/>
              <a:t>検定と推定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8BD35BCC-73FD-2410-A843-5988FC95392B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)</a:t>
                </a:r>
                <a:r>
                  <a:rPr kumimoji="1" lang="ja-JP" altLang="en-US" b="1" dirty="0"/>
                  <a:t>を作り、</a:t>
                </a:r>
                <a:r>
                  <a:rPr lang="ja-JP" altLang="en-US" b="1" dirty="0"/>
                  <a:t>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8BD35BCC-73FD-2410-A843-5988FC953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4FDCEA1E-D87B-98AA-5A15-89C115CFBF10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035B941E-F61D-B6D0-00C3-A2471901CD22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151C52CC-56D2-5021-750D-0373DC059268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1A5A1A9-0A45-4850-F87D-A8BAB781B319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1A5A1A9-0A45-4850-F87D-A8BAB781B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D277D23-AD6F-9B3B-E77F-6222712044DD}"/>
                  </a:ext>
                </a:extLst>
              </p:cNvPr>
              <p:cNvSpPr txBox="1"/>
              <p:nvPr/>
            </p:nvSpPr>
            <p:spPr>
              <a:xfrm>
                <a:off x="6923267" y="1323976"/>
                <a:ext cx="3469638" cy="1063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D277D23-AD6F-9B3B-E77F-62227120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267" y="1323976"/>
                <a:ext cx="3469638" cy="1063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F1FAF46-F8EB-191C-FD50-A3B596166BCC}"/>
                  </a:ext>
                </a:extLst>
              </p:cNvPr>
              <p:cNvSpPr txBox="1"/>
              <p:nvPr/>
            </p:nvSpPr>
            <p:spPr>
              <a:xfrm>
                <a:off x="6377610" y="2468544"/>
                <a:ext cx="4834718" cy="990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dirty="0" err="1"/>
                  <a:t>i</a:t>
                </a:r>
                <a:r>
                  <a:rPr lang="ja-JP" altLang="en-US" dirty="0"/>
                  <a:t>行</a:t>
                </a:r>
                <a:r>
                  <a:rPr lang="en-US" altLang="ja-JP" dirty="0"/>
                  <a:t>j</a:t>
                </a:r>
                <a:r>
                  <a:rPr lang="ja-JP" altLang="en-US" dirty="0"/>
                  <a:t>列のデータ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補助表</a:t>
                </a:r>
                <a:r>
                  <a:rPr lang="ja-JP" altLang="en-US" dirty="0"/>
                  <a:t>の</a:t>
                </a:r>
                <a:r>
                  <a:rPr lang="en-US" altLang="ja-JP" dirty="0" err="1"/>
                  <a:t>i</a:t>
                </a:r>
                <a:r>
                  <a:rPr lang="ja-JP" altLang="en-US" dirty="0"/>
                  <a:t>行</a:t>
                </a:r>
                <a:r>
                  <a:rPr lang="en-US" altLang="ja-JP" dirty="0"/>
                  <a:t>j</a:t>
                </a:r>
                <a:r>
                  <a:rPr lang="ja-JP" altLang="en-US" dirty="0"/>
                  <a:t>列のデータ（期待度数）</a:t>
                </a:r>
                <a:endParaRPr lang="en-US" altLang="ja-JP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：基準化残差</a:t>
                </a:r>
                <a:endParaRPr lang="en-US" altLang="ja-JP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F1FAF46-F8EB-191C-FD50-A3B596166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2468544"/>
                <a:ext cx="4834718" cy="990271"/>
              </a:xfrm>
              <a:prstGeom prst="rect">
                <a:avLst/>
              </a:prstGeom>
              <a:blipFill>
                <a:blip r:embed="rId5"/>
                <a:stretch>
                  <a:fillRect t="-2469" b="-80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矢印: 下 6">
            <a:extLst>
              <a:ext uri="{FF2B5EF4-FFF2-40B4-BE49-F238E27FC236}">
                <a16:creationId xmlns:a16="http://schemas.microsoft.com/office/drawing/2014/main" id="{19A8457F-5C78-28C4-DDC4-F75BA94E0030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E6465C-72E2-8BE7-AE08-06F67EBBD795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フローチャート: 代替処理 9">
                <a:extLst>
                  <a:ext uri="{FF2B5EF4-FFF2-40B4-BE49-F238E27FC236}">
                    <a16:creationId xmlns:a16="http://schemas.microsoft.com/office/drawing/2014/main" id="{972968BB-1CD2-469A-9809-230B0A7F5FDA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0" name="フローチャート: 代替処理 9">
                <a:extLst>
                  <a:ext uri="{FF2B5EF4-FFF2-40B4-BE49-F238E27FC236}">
                    <a16:creationId xmlns:a16="http://schemas.microsoft.com/office/drawing/2014/main" id="{972968BB-1CD2-469A-9809-230B0A7F5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0155A4D-D404-912B-B61E-3DADB392F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13622"/>
              </p:ext>
            </p:extLst>
          </p:nvPr>
        </p:nvGraphicFramePr>
        <p:xfrm>
          <a:off x="6923267" y="3870088"/>
          <a:ext cx="3098800" cy="1746885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109104147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76752653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48342728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263677069"/>
                    </a:ext>
                  </a:extLst>
                </a:gridCol>
              </a:tblGrid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99180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寸法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(</a:t>
                      </a:r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長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)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FF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3.4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-2.3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-2.3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440720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寸法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(</a:t>
                      </a:r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短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)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-2.2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1.5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1.5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090600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割れ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-1.8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1.5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0.9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7751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表面仕上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-1.8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1.2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1.2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679274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傷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-0.5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0.3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0.4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357380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その他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-1.0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0.1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1.2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7066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1B7E7AB-A821-DDB6-E070-F4F290BB4260}"/>
                  </a:ext>
                </a:extLst>
              </p:cNvPr>
              <p:cNvSpPr txBox="1"/>
              <p:nvPr/>
            </p:nvSpPr>
            <p:spPr>
              <a:xfrm>
                <a:off x="7722926" y="3454804"/>
                <a:ext cx="187032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b="1" dirty="0"/>
                  <a:t>データ表</a:t>
                </a:r>
                <a:endParaRPr lang="en-US" altLang="ja-JP" b="1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1B7E7AB-A821-DDB6-E070-F4F290BB4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926" y="3454804"/>
                <a:ext cx="1870320" cy="391646"/>
              </a:xfrm>
              <a:prstGeom prst="rect">
                <a:avLst/>
              </a:prstGeom>
              <a:blipFill>
                <a:blip r:embed="rId7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855928F-39D2-48C3-6BB3-633E8A786648}"/>
                  </a:ext>
                </a:extLst>
              </p:cNvPr>
              <p:cNvSpPr txBox="1"/>
              <p:nvPr/>
            </p:nvSpPr>
            <p:spPr>
              <a:xfrm>
                <a:off x="6240727" y="5700245"/>
                <a:ext cx="4834718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≥2.5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ないし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より大きいクラスは特徴のあるクラスと判断する</a:t>
                </a:r>
                <a:r>
                  <a:rPr lang="en-US" altLang="ja-JP" dirty="0"/>
                  <a:t> 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855928F-39D2-48C3-6BB3-633E8A78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7" y="5700245"/>
                <a:ext cx="4834718" cy="668645"/>
              </a:xfrm>
              <a:prstGeom prst="rect">
                <a:avLst/>
              </a:prstGeom>
              <a:blipFill>
                <a:blip r:embed="rId8"/>
                <a:stretch>
                  <a:fillRect l="-1135" t="-2727" r="-12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343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1F690848-74FC-6D4F-C52E-1FD5683765FD}"/>
              </a:ext>
            </a:extLst>
          </p:cNvPr>
          <p:cNvSpPr/>
          <p:nvPr/>
        </p:nvSpPr>
        <p:spPr>
          <a:xfrm>
            <a:off x="1498378" y="3580865"/>
            <a:ext cx="1008906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計数値</a:t>
            </a:r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7504041" y="473974"/>
            <a:ext cx="3157331" cy="1315885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E2C9F3-13B6-8A92-1F80-0BED9F6E1482}"/>
              </a:ext>
            </a:extLst>
          </p:cNvPr>
          <p:cNvSpPr txBox="1"/>
          <p:nvPr/>
        </p:nvSpPr>
        <p:spPr>
          <a:xfrm>
            <a:off x="600602" y="437779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</a:t>
            </a:r>
            <a:r>
              <a:rPr lang="ja-JP" altLang="en-US" sz="2800" b="1" dirty="0">
                <a:solidFill>
                  <a:srgbClr val="FF0000"/>
                </a:solidFill>
              </a:rPr>
              <a:t>数</a:t>
            </a:r>
            <a:r>
              <a:rPr kumimoji="1" lang="ja-JP" altLang="en-US" sz="2800" dirty="0"/>
              <a:t>値の検定・推定フロー</a:t>
            </a:r>
          </a:p>
        </p:txBody>
      </p:sp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761DA132-FD6A-F215-5B4F-1E42D9744E09}"/>
              </a:ext>
            </a:extLst>
          </p:cNvPr>
          <p:cNvSpPr/>
          <p:nvPr/>
        </p:nvSpPr>
        <p:spPr>
          <a:xfrm>
            <a:off x="3234883" y="1805068"/>
            <a:ext cx="1307300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母不適合率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57A65DE3-3141-A672-F143-4AA2C2818A7B}"/>
              </a:ext>
            </a:extLst>
          </p:cNvPr>
          <p:cNvSpPr/>
          <p:nvPr/>
        </p:nvSpPr>
        <p:spPr>
          <a:xfrm>
            <a:off x="3234883" y="4861166"/>
            <a:ext cx="1307300" cy="442127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母不適合数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F8D664F2-DA70-B6C9-511F-9AAF52F172F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2507284" y="2026132"/>
            <a:ext cx="727599" cy="17757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6245093-8A28-6800-0A98-C1A31F8CFE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07284" y="3801929"/>
            <a:ext cx="727599" cy="12803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6F0AE02-8C56-2812-D8E5-602E85312510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4542183" y="1134697"/>
            <a:ext cx="561495" cy="8914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/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DD8981C2-AE2F-0026-8D75-F46F418556F1}"/>
              </a:ext>
            </a:extLst>
          </p:cNvPr>
          <p:cNvSpPr/>
          <p:nvPr/>
        </p:nvSpPr>
        <p:spPr>
          <a:xfrm>
            <a:off x="7540484" y="1918779"/>
            <a:ext cx="3157331" cy="1311441"/>
          </a:xfrm>
          <a:prstGeom prst="flowChartAlternateProcess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/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6E0825D-8F11-50A7-B44F-52C6C6BD4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4542183" y="2026132"/>
            <a:ext cx="561495" cy="5447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F335D052-225B-5CAD-3332-2B41305A8E8C}"/>
              </a:ext>
            </a:extLst>
          </p:cNvPr>
          <p:cNvSpPr/>
          <p:nvPr/>
        </p:nvSpPr>
        <p:spPr>
          <a:xfrm>
            <a:off x="7620003" y="3879535"/>
            <a:ext cx="3073620" cy="1311442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9DFE9BF5-5B8E-D0B1-8617-ECAA4EB2FB4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 flipV="1">
            <a:off x="4542183" y="4527603"/>
            <a:ext cx="574747" cy="55462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/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59E07DE6-10A3-B99B-9846-16C93271780E}"/>
              </a:ext>
            </a:extLst>
          </p:cNvPr>
          <p:cNvSpPr/>
          <p:nvPr/>
        </p:nvSpPr>
        <p:spPr>
          <a:xfrm>
            <a:off x="7596673" y="5256164"/>
            <a:ext cx="3096949" cy="1380333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/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60364425-CE81-F149-A2EA-93E1850DF0B8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4542183" y="5082230"/>
            <a:ext cx="561495" cy="86182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7384B52B-4E22-4F7A-70B5-40F7A8C62D18}"/>
              </a:ext>
            </a:extLst>
          </p:cNvPr>
          <p:cNvSpPr/>
          <p:nvPr/>
        </p:nvSpPr>
        <p:spPr>
          <a:xfrm>
            <a:off x="5103678" y="91363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F80E94D3-5F22-3CC9-CA3A-97A43E3B1016}"/>
              </a:ext>
            </a:extLst>
          </p:cNvPr>
          <p:cNvSpPr/>
          <p:nvPr/>
        </p:nvSpPr>
        <p:spPr>
          <a:xfrm>
            <a:off x="5103678" y="2349850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E1D77CB-B7E2-DBA7-23DC-FBBC6E6B73C9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684130" y="2570914"/>
            <a:ext cx="856354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DBCF8EF-2DC9-E816-8EC7-E44FACB6C904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 flipV="1">
            <a:off x="6684130" y="1131917"/>
            <a:ext cx="819911" cy="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代替処理 38">
            <a:extLst>
              <a:ext uri="{FF2B5EF4-FFF2-40B4-BE49-F238E27FC236}">
                <a16:creationId xmlns:a16="http://schemas.microsoft.com/office/drawing/2014/main" id="{EEA7D333-F7D4-BBCF-0029-30647586905C}"/>
              </a:ext>
            </a:extLst>
          </p:cNvPr>
          <p:cNvSpPr/>
          <p:nvPr/>
        </p:nvSpPr>
        <p:spPr>
          <a:xfrm>
            <a:off x="5093742" y="335655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複数の母集団</a:t>
            </a:r>
            <a:endParaRPr kumimoji="1" lang="ja-JP" altLang="en-US" sz="1600" b="1" dirty="0"/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5FF8230-98E8-50ED-7A7C-7750EA07F6E2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4542183" y="2026132"/>
            <a:ext cx="551559" cy="1551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8018BF9D-0E71-00AF-E370-4A40B48A8A9B}"/>
              </a:ext>
            </a:extLst>
          </p:cNvPr>
          <p:cNvSpPr/>
          <p:nvPr/>
        </p:nvSpPr>
        <p:spPr>
          <a:xfrm>
            <a:off x="7596673" y="3356553"/>
            <a:ext cx="3096949" cy="442127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i="1" dirty="0" err="1"/>
              <a:t>a</a:t>
            </a:r>
            <a:r>
              <a:rPr lang="en-US" altLang="ja-JP" sz="1600" b="1" dirty="0" err="1"/>
              <a:t>×</a:t>
            </a:r>
            <a:r>
              <a:rPr lang="en-US" altLang="ja-JP" sz="1600" b="1" i="1" dirty="0" err="1"/>
              <a:t>b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分割表</a:t>
            </a:r>
            <a:endParaRPr kumimoji="1" lang="ja-JP" altLang="en-US" sz="1600" b="1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50E0E70-DAA6-E45B-70CD-68EF7891C3DC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>
            <a:off x="6674194" y="3577617"/>
            <a:ext cx="9224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代替処理 57">
            <a:extLst>
              <a:ext uri="{FF2B5EF4-FFF2-40B4-BE49-F238E27FC236}">
                <a16:creationId xmlns:a16="http://schemas.microsoft.com/office/drawing/2014/main" id="{61E835C8-2464-BDFA-7E95-8FE3952D50C3}"/>
              </a:ext>
            </a:extLst>
          </p:cNvPr>
          <p:cNvSpPr/>
          <p:nvPr/>
        </p:nvSpPr>
        <p:spPr>
          <a:xfrm>
            <a:off x="5116930" y="4306539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60" name="フローチャート: 代替処理 59">
            <a:extLst>
              <a:ext uri="{FF2B5EF4-FFF2-40B4-BE49-F238E27FC236}">
                <a16:creationId xmlns:a16="http://schemas.microsoft.com/office/drawing/2014/main" id="{909EDDF1-FBE3-44D6-074B-31E106CD2349}"/>
              </a:ext>
            </a:extLst>
          </p:cNvPr>
          <p:cNvSpPr/>
          <p:nvPr/>
        </p:nvSpPr>
        <p:spPr>
          <a:xfrm>
            <a:off x="5103678" y="5722990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D7EA616D-7E32-EA18-555E-41C945A915B2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6697382" y="4527603"/>
            <a:ext cx="922621" cy="76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C45ABD9-FD91-0B76-9534-842C9D6D4C15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>
            <a:off x="6684130" y="5944054"/>
            <a:ext cx="912543" cy="2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13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76691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2×2</a:t>
            </a:r>
            <a:r>
              <a:rPr lang="ja-JP" altLang="en-US" sz="2400" b="1" dirty="0">
                <a:solidFill>
                  <a:srgbClr val="FF0000"/>
                </a:solidFill>
              </a:rPr>
              <a:t>分割表</a:t>
            </a:r>
            <a:r>
              <a:rPr lang="ja-JP" altLang="en-US" sz="2400" b="1" dirty="0"/>
              <a:t>による独立性の検定と基準化残差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04F0C3-A812-AB10-C760-359EE02098B3}"/>
                  </a:ext>
                </a:extLst>
              </p:cNvPr>
              <p:cNvSpPr txBox="1"/>
              <p:nvPr/>
            </p:nvSpPr>
            <p:spPr>
              <a:xfrm>
                <a:off x="7840210" y="1651803"/>
                <a:ext cx="1870320" cy="408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000" b="0" i="1" smtClean="0">
                        <a:latin typeface="Cambria Math" panose="02040503050406030204" pitchFamily="18" charset="0"/>
                      </a:rPr>
                      <m:t>データ</m:t>
                    </m:r>
                  </m:oMath>
                </a14:m>
                <a:r>
                  <a:rPr lang="ja-JP" altLang="en-US" sz="2000" dirty="0"/>
                  <a:t>の構造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104F0C3-A812-AB10-C760-359EE0209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210" y="1651803"/>
                <a:ext cx="1870320" cy="408573"/>
              </a:xfrm>
              <a:prstGeom prst="rect">
                <a:avLst/>
              </a:prstGeom>
              <a:blipFill>
                <a:blip r:embed="rId2"/>
                <a:stretch>
                  <a:fillRect l="-1303" t="-5970" b="-268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55860CB-AA3A-BAF9-D6F8-30E3E94B7AE6}"/>
                  </a:ext>
                </a:extLst>
              </p:cNvPr>
              <p:cNvSpPr txBox="1"/>
              <p:nvPr/>
            </p:nvSpPr>
            <p:spPr>
              <a:xfrm>
                <a:off x="6537410" y="4195535"/>
                <a:ext cx="4686236" cy="893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55860CB-AA3A-BAF9-D6F8-30E3E94B7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10" y="4195535"/>
                <a:ext cx="4686236" cy="893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8FB6B67-7865-AFD1-1CCE-C4441395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48877"/>
              </p:ext>
            </p:extLst>
          </p:nvPr>
        </p:nvGraphicFramePr>
        <p:xfrm>
          <a:off x="6377610" y="2183231"/>
          <a:ext cx="4676912" cy="1517030"/>
        </p:xfrm>
        <a:graphic>
          <a:graphicData uri="http://schemas.openxmlformats.org/drawingml/2006/table">
            <a:tbl>
              <a:tblPr/>
              <a:tblGrid>
                <a:gridCol w="1169228">
                  <a:extLst>
                    <a:ext uri="{9D8B030D-6E8A-4147-A177-3AD203B41FA5}">
                      <a16:colId xmlns:a16="http://schemas.microsoft.com/office/drawing/2014/main" val="4011243303"/>
                    </a:ext>
                  </a:extLst>
                </a:gridCol>
                <a:gridCol w="1169228">
                  <a:extLst>
                    <a:ext uri="{9D8B030D-6E8A-4147-A177-3AD203B41FA5}">
                      <a16:colId xmlns:a16="http://schemas.microsoft.com/office/drawing/2014/main" val="2236149717"/>
                    </a:ext>
                  </a:extLst>
                </a:gridCol>
                <a:gridCol w="1169228">
                  <a:extLst>
                    <a:ext uri="{9D8B030D-6E8A-4147-A177-3AD203B41FA5}">
                      <a16:colId xmlns:a16="http://schemas.microsoft.com/office/drawing/2014/main" val="1785275173"/>
                    </a:ext>
                  </a:extLst>
                </a:gridCol>
                <a:gridCol w="1169228">
                  <a:extLst>
                    <a:ext uri="{9D8B030D-6E8A-4147-A177-3AD203B41FA5}">
                      <a16:colId xmlns:a16="http://schemas.microsoft.com/office/drawing/2014/main" val="2618814341"/>
                    </a:ext>
                  </a:extLst>
                </a:gridCol>
              </a:tblGrid>
              <a:tr h="37346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6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i●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894924"/>
                  </a:ext>
                </a:extLst>
              </a:tr>
              <a:tr h="373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11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12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</a:t>
                      </a:r>
                      <a:r>
                        <a:rPr lang="en-US" sz="16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●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667527"/>
                  </a:ext>
                </a:extLst>
              </a:tr>
              <a:tr h="3850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21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x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22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2●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761109"/>
                  </a:ext>
                </a:extLst>
              </a:tr>
              <a:tr h="3850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6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●j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6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●</a:t>
                      </a:r>
                      <a:r>
                        <a:rPr lang="en-US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6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●2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T</a:t>
                      </a:r>
                      <a:r>
                        <a:rPr lang="en-US" sz="16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●●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8313" marR="8313" marT="831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478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4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F52B063-83A7-9587-F662-07DE3AA97C32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6029BE5F-CD60-A5F6-AC5D-AC489AA9408C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47411EF4-9070-5B1C-B423-B935DECDEDC5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5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下 16">
            <a:extLst>
              <a:ext uri="{FF2B5EF4-FFF2-40B4-BE49-F238E27FC236}">
                <a16:creationId xmlns:a16="http://schemas.microsoft.com/office/drawing/2014/main" id="{CAD1877F-8C94-E80C-ADB1-8C70915DCE23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FA740B-719C-834F-0360-C1D72AA6AA4C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r>
                  <a:rPr lang="ja-JP" altLang="en-US" b="1" dirty="0"/>
                  <a:t>を作り、基準化残差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6"/>
                <a:stretch>
                  <a:fillRect l="-245"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76691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2×2</a:t>
            </a:r>
            <a:r>
              <a:rPr lang="ja-JP" altLang="en-US" sz="2400" b="1" dirty="0">
                <a:solidFill>
                  <a:srgbClr val="FF0000"/>
                </a:solidFill>
              </a:rPr>
              <a:t>分割表</a:t>
            </a:r>
            <a:r>
              <a:rPr lang="ja-JP" altLang="en-US" sz="2400" b="1" dirty="0"/>
              <a:t>による独立性の検定と基準化残差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F52B063-83A7-9587-F662-07DE3AA97C32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6029BE5F-CD60-A5F6-AC5D-AC489AA9408C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47411EF4-9070-5B1C-B423-B935DECDEDC5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下 16">
            <a:extLst>
              <a:ext uri="{FF2B5EF4-FFF2-40B4-BE49-F238E27FC236}">
                <a16:creationId xmlns:a16="http://schemas.microsoft.com/office/drawing/2014/main" id="{CAD1877F-8C94-E80C-ADB1-8C70915DCE23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FA740B-719C-834F-0360-C1D72AA6AA4C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r>
                  <a:rPr lang="ja-JP" altLang="en-US" b="1" dirty="0"/>
                  <a:t>を作り、基準化残差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4"/>
                <a:stretch>
                  <a:fillRect l="-245"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1757CFA-3ACB-48E1-CE70-FC09A9CF185B}"/>
                  </a:ext>
                </a:extLst>
              </p:cNvPr>
              <p:cNvSpPr txBox="1"/>
              <p:nvPr/>
            </p:nvSpPr>
            <p:spPr>
              <a:xfrm>
                <a:off x="6457123" y="2784740"/>
                <a:ext cx="346585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1757CFA-3ACB-48E1-CE70-FC09A9CF1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123" y="2784740"/>
                <a:ext cx="346585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A12DCC0-301B-06BE-82C3-B67DD6BC0EC0}"/>
                  </a:ext>
                </a:extLst>
              </p:cNvPr>
              <p:cNvSpPr txBox="1"/>
              <p:nvPr/>
            </p:nvSpPr>
            <p:spPr>
              <a:xfrm>
                <a:off x="6934412" y="3550040"/>
                <a:ext cx="2511279" cy="1008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sz="2000" dirty="0"/>
                  <a:t>  </a:t>
                </a:r>
                <a:r>
                  <a:rPr lang="ja-JP" altLang="en-US" sz="2000" dirty="0"/>
                  <a:t>：</a:t>
                </a:r>
                <a:r>
                  <a:rPr lang="en-US" altLang="ja-JP" sz="2000" dirty="0"/>
                  <a:t>a</a:t>
                </a:r>
                <a:r>
                  <a:rPr lang="ja-JP" altLang="en-US" sz="2000" dirty="0"/>
                  <a:t>行の要素数</a:t>
                </a:r>
                <a:endParaRPr lang="en-US" altLang="ja-JP" sz="2000" dirty="0"/>
              </a:p>
              <a:p>
                <a:pPr/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2000" dirty="0"/>
                  <a:t>  </a:t>
                </a:r>
                <a:r>
                  <a:rPr lang="ja-JP" altLang="en-US" sz="2000" dirty="0"/>
                  <a:t>：</a:t>
                </a:r>
                <a:r>
                  <a:rPr lang="en-US" altLang="ja-JP" sz="2000" dirty="0"/>
                  <a:t>b</a:t>
                </a:r>
                <a:r>
                  <a:rPr lang="ja-JP" altLang="en-US" sz="2000" dirty="0"/>
                  <a:t>列の要素数</a:t>
                </a:r>
                <a:endParaRPr lang="en-US" altLang="ja-JP" sz="2000" dirty="0"/>
              </a:p>
              <a:p>
                <a:pPr/>
                <a14:m>
                  <m:oMath xmlns:m="http://schemas.openxmlformats.org/officeDocument/2006/math">
                    <m:r>
                      <a:rPr lang="ja-JP" alt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自由度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A12DCC0-301B-06BE-82C3-B67DD6BC0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12" y="3550040"/>
                <a:ext cx="2511279" cy="1008546"/>
              </a:xfrm>
              <a:prstGeom prst="rect">
                <a:avLst/>
              </a:prstGeom>
              <a:blipFill>
                <a:blip r:embed="rId6"/>
                <a:stretch>
                  <a:fillRect l="-973" t="-2410" b="-10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76691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2×2</a:t>
            </a:r>
            <a:r>
              <a:rPr lang="ja-JP" altLang="en-US" sz="2400" b="1" dirty="0">
                <a:solidFill>
                  <a:srgbClr val="FF0000"/>
                </a:solidFill>
              </a:rPr>
              <a:t>分割表</a:t>
            </a:r>
            <a:r>
              <a:rPr lang="ja-JP" altLang="en-US" sz="2400" b="1" dirty="0"/>
              <a:t>による独立性の検定と基準化残差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F52B063-83A7-9587-F662-07DE3AA97C32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6029BE5F-CD60-A5F6-AC5D-AC489AA9408C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47411EF4-9070-5B1C-B423-B935DECDEDC5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下 16">
            <a:extLst>
              <a:ext uri="{FF2B5EF4-FFF2-40B4-BE49-F238E27FC236}">
                <a16:creationId xmlns:a16="http://schemas.microsoft.com/office/drawing/2014/main" id="{CAD1877F-8C94-E80C-ADB1-8C70915DCE23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FA740B-719C-834F-0360-C1D72AA6AA4C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r>
                  <a:rPr lang="ja-JP" altLang="en-US" b="1" dirty="0"/>
                  <a:t>を作り、基準化残差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4"/>
                <a:stretch>
                  <a:fillRect l="-245"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0A6E43-B361-3D73-E6DB-FBBA7F3398EB}"/>
                  </a:ext>
                </a:extLst>
              </p:cNvPr>
              <p:cNvSpPr txBox="1"/>
              <p:nvPr/>
            </p:nvSpPr>
            <p:spPr>
              <a:xfrm>
                <a:off x="6181194" y="2644896"/>
                <a:ext cx="5151781" cy="1984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en-US" altLang="ja-JP" sz="2400" dirty="0"/>
                  <a:t> H</a:t>
                </a:r>
                <a:r>
                  <a:rPr lang="en-US" altLang="ja-JP" sz="2400" baseline="-25000" dirty="0"/>
                  <a:t>1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ja-JP" sz="2400" dirty="0"/>
              </a:p>
              <a:p>
                <a:r>
                  <a:rPr lang="ja-JP" altLang="en-US" sz="2400" dirty="0"/>
                  <a:t>　　</a:t>
                </a:r>
                <a:endParaRPr lang="en-US" altLang="ja-JP" sz="2400" dirty="0"/>
              </a:p>
              <a:p>
                <a:r>
                  <a:rPr lang="en-US" altLang="ja-JP" sz="2400" dirty="0">
                    <a:solidFill>
                      <a:srgbClr val="FF0000"/>
                    </a:solidFill>
                  </a:rPr>
                  <a:t>※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分割表による独立性の検定では、　</a:t>
                </a:r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r>
                  <a:rPr lang="ja-JP" altLang="en-US" sz="2400" dirty="0">
                    <a:solidFill>
                      <a:srgbClr val="FF0000"/>
                    </a:solidFill>
                  </a:rPr>
                  <a:t>　両側検定しか考えない。</a:t>
                </a:r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0A6E43-B361-3D73-E6DB-FBBA7F339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94" y="2644896"/>
                <a:ext cx="5151781" cy="1984069"/>
              </a:xfrm>
              <a:prstGeom prst="rect">
                <a:avLst/>
              </a:prstGeom>
              <a:blipFill>
                <a:blip r:embed="rId5"/>
                <a:stretch>
                  <a:fillRect l="-1893" t="-2462"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6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一つの母集団の母不適合品率の検定と推定（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8F93E028-B201-9707-CE40-410FAF8F8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173260"/>
              </p:ext>
            </p:extLst>
          </p:nvPr>
        </p:nvGraphicFramePr>
        <p:xfrm>
          <a:off x="6096000" y="1556465"/>
          <a:ext cx="5153892" cy="2801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D6BB6A7-A371-5F1D-CEFB-8CFA535476D1}"/>
                  </a:ext>
                </a:extLst>
              </p:cNvPr>
              <p:cNvSpPr txBox="1"/>
              <p:nvPr/>
            </p:nvSpPr>
            <p:spPr>
              <a:xfrm>
                <a:off x="6377611" y="4589578"/>
                <a:ext cx="22884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D6BB6A7-A371-5F1D-CEFB-8CFA53547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1" y="4589578"/>
                <a:ext cx="22884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281FB-7DA4-38FE-72BB-1466B38C878C}"/>
                  </a:ext>
                </a:extLst>
              </p:cNvPr>
              <p:cNvSpPr txBox="1"/>
              <p:nvPr/>
            </p:nvSpPr>
            <p:spPr>
              <a:xfrm>
                <a:off x="8443707" y="4589578"/>
                <a:ext cx="30550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281FB-7DA4-38FE-72BB-1466B38C8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707" y="4589578"/>
                <a:ext cx="305504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5840579-E88F-C009-EE4D-D7222AA141C0}"/>
                  </a:ext>
                </a:extLst>
              </p:cNvPr>
              <p:cNvSpPr txBox="1"/>
              <p:nvPr/>
            </p:nvSpPr>
            <p:spPr>
              <a:xfrm>
                <a:off x="6377611" y="5157734"/>
                <a:ext cx="3611215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5840579-E88F-C009-EE4D-D7222AA1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1" y="5157734"/>
                <a:ext cx="3611215" cy="6141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047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76691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2×2</a:t>
            </a:r>
            <a:r>
              <a:rPr lang="ja-JP" altLang="en-US" sz="2400" b="1" dirty="0">
                <a:solidFill>
                  <a:srgbClr val="FF0000"/>
                </a:solidFill>
              </a:rPr>
              <a:t>分割表</a:t>
            </a:r>
            <a:r>
              <a:rPr lang="ja-JP" altLang="en-US" sz="2400" b="1" dirty="0"/>
              <a:t>による独立性の検定と基準化残差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F52B063-83A7-9587-F662-07DE3AA97C32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6029BE5F-CD60-A5F6-AC5D-AC489AA9408C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47411EF4-9070-5B1C-B423-B935DECDEDC5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下 16">
            <a:extLst>
              <a:ext uri="{FF2B5EF4-FFF2-40B4-BE49-F238E27FC236}">
                <a16:creationId xmlns:a16="http://schemas.microsoft.com/office/drawing/2014/main" id="{CAD1877F-8C94-E80C-ADB1-8C70915DCE23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FA740B-719C-834F-0360-C1D72AA6AA4C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r>
                  <a:rPr lang="ja-JP" altLang="en-US" b="1" dirty="0"/>
                  <a:t>を作り、基準化残差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4"/>
                <a:stretch>
                  <a:fillRect l="-245"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D8B3B04-0E34-18EF-34EB-82DFDB9380C2}"/>
                  </a:ext>
                </a:extLst>
              </p:cNvPr>
              <p:cNvSpPr txBox="1"/>
              <p:nvPr/>
            </p:nvSpPr>
            <p:spPr>
              <a:xfrm>
                <a:off x="6923267" y="1323976"/>
                <a:ext cx="3469638" cy="1063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D8B3B04-0E34-18EF-34EB-82DFDB938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267" y="1323976"/>
                <a:ext cx="3469638" cy="1063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B727FDA-5E1E-A02D-DD68-06C6C254C531}"/>
                  </a:ext>
                </a:extLst>
              </p:cNvPr>
              <p:cNvSpPr txBox="1"/>
              <p:nvPr/>
            </p:nvSpPr>
            <p:spPr>
              <a:xfrm>
                <a:off x="6377610" y="2468544"/>
                <a:ext cx="4834718" cy="990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dirty="0" err="1"/>
                  <a:t>i</a:t>
                </a:r>
                <a:r>
                  <a:rPr lang="ja-JP" altLang="en-US" dirty="0"/>
                  <a:t>行</a:t>
                </a:r>
                <a:r>
                  <a:rPr lang="en-US" altLang="ja-JP" dirty="0"/>
                  <a:t>j</a:t>
                </a:r>
                <a:r>
                  <a:rPr lang="ja-JP" altLang="en-US" dirty="0"/>
                  <a:t>列のデータ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補助表</a:t>
                </a:r>
                <a:r>
                  <a:rPr lang="ja-JP" altLang="en-US" dirty="0"/>
                  <a:t>の</a:t>
                </a:r>
                <a:r>
                  <a:rPr lang="en-US" altLang="ja-JP" dirty="0" err="1"/>
                  <a:t>i</a:t>
                </a:r>
                <a:r>
                  <a:rPr lang="ja-JP" altLang="en-US" dirty="0"/>
                  <a:t>行</a:t>
                </a:r>
                <a:r>
                  <a:rPr lang="en-US" altLang="ja-JP" dirty="0"/>
                  <a:t>j</a:t>
                </a:r>
                <a:r>
                  <a:rPr lang="ja-JP" altLang="en-US" dirty="0"/>
                  <a:t>列のデータ（期待度数）</a:t>
                </a:r>
                <a:endParaRPr lang="en-US" altLang="ja-JP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：基準化残差</a:t>
                </a:r>
                <a:endParaRPr lang="en-US" altLang="ja-JP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B727FDA-5E1E-A02D-DD68-06C6C254C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2468544"/>
                <a:ext cx="4834718" cy="990271"/>
              </a:xfrm>
              <a:prstGeom prst="rect">
                <a:avLst/>
              </a:prstGeom>
              <a:blipFill>
                <a:blip r:embed="rId6"/>
                <a:stretch>
                  <a:fillRect t="-2469" b="-80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8B09F18-8EA7-036A-7D57-EEA628E55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48819"/>
              </p:ext>
            </p:extLst>
          </p:nvPr>
        </p:nvGraphicFramePr>
        <p:xfrm>
          <a:off x="6923267" y="3870088"/>
          <a:ext cx="3098800" cy="1746885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109104147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76752653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48342728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263677069"/>
                    </a:ext>
                  </a:extLst>
                </a:gridCol>
              </a:tblGrid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No.3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99180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寸法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(</a:t>
                      </a:r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長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)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FF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3.4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-2.3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-2.3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440720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寸法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(</a:t>
                      </a:r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短</a:t>
                      </a:r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)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-2.2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1.5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1.5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090600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割れ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-1.8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1.5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0.9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7751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表面仕上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-1.8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1.2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1.2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679274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傷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-0.5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0.3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0.4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357380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その他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-1.0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0.1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1.2</a:t>
                      </a:r>
                    </a:p>
                  </a:txBody>
                  <a:tcPr marL="8313" marR="8313" marT="83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7066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A894CC5-A45C-32DF-9B61-4CE813DFA899}"/>
                  </a:ext>
                </a:extLst>
              </p:cNvPr>
              <p:cNvSpPr txBox="1"/>
              <p:nvPr/>
            </p:nvSpPr>
            <p:spPr>
              <a:xfrm>
                <a:off x="7722926" y="3454804"/>
                <a:ext cx="187032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b="1" dirty="0"/>
                  <a:t>データ表</a:t>
                </a:r>
                <a:endParaRPr lang="en-US" altLang="ja-JP" b="1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A894CC5-A45C-32DF-9B61-4CE813DFA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926" y="3454804"/>
                <a:ext cx="1870320" cy="391646"/>
              </a:xfrm>
              <a:prstGeom prst="rect">
                <a:avLst/>
              </a:prstGeom>
              <a:blipFill>
                <a:blip r:embed="rId7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E1004A1-0AA2-2DF4-36F1-571A0274D6C6}"/>
                  </a:ext>
                </a:extLst>
              </p:cNvPr>
              <p:cNvSpPr txBox="1"/>
              <p:nvPr/>
            </p:nvSpPr>
            <p:spPr>
              <a:xfrm>
                <a:off x="6240727" y="5700245"/>
                <a:ext cx="4834718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≥2.5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ないし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より大きいクラスは特徴のあるクラスと判断する</a:t>
                </a:r>
                <a:r>
                  <a:rPr lang="en-US" altLang="ja-JP" dirty="0"/>
                  <a:t> 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E1004A1-0AA2-2DF4-36F1-571A0274D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7" y="5700245"/>
                <a:ext cx="4834718" cy="668645"/>
              </a:xfrm>
              <a:prstGeom prst="rect">
                <a:avLst/>
              </a:prstGeom>
              <a:blipFill>
                <a:blip r:embed="rId8"/>
                <a:stretch>
                  <a:fillRect l="-1135" t="-2727" r="-12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634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76691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2×2</a:t>
            </a:r>
            <a:r>
              <a:rPr lang="ja-JP" altLang="en-US" sz="2400" b="1" dirty="0">
                <a:solidFill>
                  <a:srgbClr val="FF0000"/>
                </a:solidFill>
              </a:rPr>
              <a:t>分割表</a:t>
            </a:r>
            <a:r>
              <a:rPr lang="ja-JP" altLang="en-US" sz="2400" b="1" dirty="0"/>
              <a:t>による独立性の検定と基準化残差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F52B063-83A7-9587-F662-07DE3AA97C32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6029BE5F-CD60-A5F6-AC5D-AC489AA9408C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47411EF4-9070-5B1C-B423-B935DECDEDC5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下 16">
            <a:extLst>
              <a:ext uri="{FF2B5EF4-FFF2-40B4-BE49-F238E27FC236}">
                <a16:creationId xmlns:a16="http://schemas.microsoft.com/office/drawing/2014/main" id="{CAD1877F-8C94-E80C-ADB1-8C70915DCE23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FA740B-719C-834F-0360-C1D72AA6AA4C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r>
                  <a:rPr lang="ja-JP" altLang="en-US" b="1" dirty="0"/>
                  <a:t>を作り、基準化残差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4"/>
                <a:stretch>
                  <a:fillRect l="-245"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705F62-C607-1A75-4EA5-04BB87DE463B}"/>
                  </a:ext>
                </a:extLst>
              </p:cNvPr>
              <p:cNvSpPr txBox="1"/>
              <p:nvPr/>
            </p:nvSpPr>
            <p:spPr>
              <a:xfrm>
                <a:off x="6377610" y="3813847"/>
                <a:ext cx="4686236" cy="893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705F62-C607-1A75-4EA5-04BB87DE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3813847"/>
                <a:ext cx="4686236" cy="8938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F2F70EAE-C486-045D-EE2D-4E6CD0A63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4810"/>
              </p:ext>
            </p:extLst>
          </p:nvPr>
        </p:nvGraphicFramePr>
        <p:xfrm>
          <a:off x="6602894" y="2055595"/>
          <a:ext cx="3962400" cy="149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2668434" imgH="1005759" progId="Excel.Sheet.12">
                  <p:embed/>
                </p:oleObj>
              </mc:Choice>
              <mc:Fallback>
                <p:oleObj name="Worksheet" r:id="rId6" imgW="2668434" imgH="1005759" progId="Excel.Sheet.12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F2F70EAE-C486-045D-EE2D-4E6CD0A63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02894" y="2055595"/>
                        <a:ext cx="3962400" cy="1494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202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76691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2×2</a:t>
            </a:r>
            <a:r>
              <a:rPr lang="ja-JP" altLang="en-US" sz="2400" b="1" dirty="0">
                <a:solidFill>
                  <a:srgbClr val="FF0000"/>
                </a:solidFill>
              </a:rPr>
              <a:t>分割表</a:t>
            </a:r>
            <a:r>
              <a:rPr lang="ja-JP" altLang="en-US" sz="2400" b="1" dirty="0"/>
              <a:t>による独立性の検定と基準化残差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F52B063-83A7-9587-F662-07DE3AA97C32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6029BE5F-CD60-A5F6-AC5D-AC489AA9408C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47411EF4-9070-5B1C-B423-B935DECDEDC5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下 16">
            <a:extLst>
              <a:ext uri="{FF2B5EF4-FFF2-40B4-BE49-F238E27FC236}">
                <a16:creationId xmlns:a16="http://schemas.microsoft.com/office/drawing/2014/main" id="{CAD1877F-8C94-E80C-ADB1-8C70915DCE23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FA740B-719C-834F-0360-C1D72AA6AA4C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r>
                  <a:rPr lang="ja-JP" altLang="en-US" b="1" dirty="0"/>
                  <a:t>を作り、基準化残差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4"/>
                <a:stretch>
                  <a:fillRect l="-245"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970937-14EB-8C07-365C-6BA2D9045834}"/>
                  </a:ext>
                </a:extLst>
              </p:cNvPr>
              <p:cNvSpPr txBox="1"/>
              <p:nvPr/>
            </p:nvSpPr>
            <p:spPr>
              <a:xfrm>
                <a:off x="6096000" y="2784078"/>
                <a:ext cx="551952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dirty="0"/>
                  <a:t>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の値が、手順④で定めた</a:t>
                </a:r>
                <a:r>
                  <a:rPr lang="ja-JP" altLang="en-US" sz="2000" b="1" dirty="0"/>
                  <a:t>棄却域に入れば「優位である」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</a:t>
                </a:r>
                <a:r>
                  <a:rPr lang="ja-JP" altLang="en-US" sz="2000" dirty="0"/>
                  <a:t>し、対立仮説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1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支持</a:t>
                </a:r>
                <a:r>
                  <a:rPr lang="ja-JP" altLang="en-US" sz="2000" dirty="0"/>
                  <a:t>する。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b="1" dirty="0"/>
                  <a:t>棄却域に入らなければ「優位ではない」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</a:t>
                </a:r>
                <a:r>
                  <a:rPr lang="en-US" altLang="ja-JP" sz="2000" i="1" baseline="-25000" dirty="0"/>
                  <a:t>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棄却できない</a:t>
                </a:r>
                <a:r>
                  <a:rPr lang="ja-JP" altLang="en-US" sz="2000" dirty="0"/>
                  <a:t>。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970937-14EB-8C07-365C-6BA2D904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84078"/>
                <a:ext cx="5519528" cy="1938992"/>
              </a:xfrm>
              <a:prstGeom prst="rect">
                <a:avLst/>
              </a:prstGeom>
              <a:blipFill>
                <a:blip r:embed="rId5"/>
                <a:stretch>
                  <a:fillRect l="-1105" t="-1258" r="-1105" b="-5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484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76691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2×2</a:t>
            </a:r>
            <a:r>
              <a:rPr lang="ja-JP" altLang="en-US" sz="2400" b="1" dirty="0">
                <a:solidFill>
                  <a:srgbClr val="FF0000"/>
                </a:solidFill>
              </a:rPr>
              <a:t>分割表</a:t>
            </a:r>
            <a:r>
              <a:rPr lang="ja-JP" altLang="en-US" sz="2400" b="1" dirty="0"/>
              <a:t>による独立性の検定と基準化残差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F52B063-83A7-9587-F662-07DE3AA97C32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6029BE5F-CD60-A5F6-AC5D-AC489AA9408C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47411EF4-9070-5B1C-B423-B935DECDEDC5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下 16">
            <a:extLst>
              <a:ext uri="{FF2B5EF4-FFF2-40B4-BE49-F238E27FC236}">
                <a16:creationId xmlns:a16="http://schemas.microsoft.com/office/drawing/2014/main" id="{CAD1877F-8C94-E80C-ADB1-8C70915DCE23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FA740B-719C-834F-0360-C1D72AA6AA4C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r>
                  <a:rPr lang="ja-JP" altLang="en-US" b="1" dirty="0"/>
                  <a:t>を作り、基準化残差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4"/>
                <a:stretch>
                  <a:fillRect l="-245"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FF2857E-AE1F-7611-EFB7-1BA3C3FB4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00764"/>
              </p:ext>
            </p:extLst>
          </p:nvPr>
        </p:nvGraphicFramePr>
        <p:xfrm>
          <a:off x="6574182" y="1854858"/>
          <a:ext cx="4189896" cy="1341536"/>
        </p:xfrm>
        <a:graphic>
          <a:graphicData uri="http://schemas.openxmlformats.org/drawingml/2006/table">
            <a:tbl>
              <a:tblPr/>
              <a:tblGrid>
                <a:gridCol w="1047474">
                  <a:extLst>
                    <a:ext uri="{9D8B030D-6E8A-4147-A177-3AD203B41FA5}">
                      <a16:colId xmlns:a16="http://schemas.microsoft.com/office/drawing/2014/main" val="2613947339"/>
                    </a:ext>
                  </a:extLst>
                </a:gridCol>
                <a:gridCol w="1047474">
                  <a:extLst>
                    <a:ext uri="{9D8B030D-6E8A-4147-A177-3AD203B41FA5}">
                      <a16:colId xmlns:a16="http://schemas.microsoft.com/office/drawing/2014/main" val="2110745399"/>
                    </a:ext>
                  </a:extLst>
                </a:gridCol>
                <a:gridCol w="1047474">
                  <a:extLst>
                    <a:ext uri="{9D8B030D-6E8A-4147-A177-3AD203B41FA5}">
                      <a16:colId xmlns:a16="http://schemas.microsoft.com/office/drawing/2014/main" val="3329389641"/>
                    </a:ext>
                  </a:extLst>
                </a:gridCol>
                <a:gridCol w="1047474">
                  <a:extLst>
                    <a:ext uri="{9D8B030D-6E8A-4147-A177-3AD203B41FA5}">
                      <a16:colId xmlns:a16="http://schemas.microsoft.com/office/drawing/2014/main" val="2442880084"/>
                    </a:ext>
                  </a:extLst>
                </a:gridCol>
              </a:tblGrid>
              <a:tr h="33026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適合品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不適合品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合計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084985"/>
                  </a:ext>
                </a:extLst>
              </a:tr>
              <a:tr h="330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ライン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285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15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300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678645"/>
                  </a:ext>
                </a:extLst>
              </a:tr>
              <a:tr h="340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ライン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194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6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200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017157"/>
                  </a:ext>
                </a:extLst>
              </a:tr>
              <a:tr h="34050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合計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479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21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500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9463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3BAF96-04C7-F6D0-BC81-A9357E0A5FD0}"/>
              </a:ext>
            </a:extLst>
          </p:cNvPr>
          <p:cNvSpPr txBox="1"/>
          <p:nvPr/>
        </p:nvSpPr>
        <p:spPr>
          <a:xfrm>
            <a:off x="7989297" y="1413772"/>
            <a:ext cx="187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元の度数表</a:t>
            </a:r>
            <a:endParaRPr lang="en-US" altLang="ja-JP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DC4A6DA-3584-B78F-80FE-A1F3A2CA0705}"/>
                  </a:ext>
                </a:extLst>
              </p:cNvPr>
              <p:cNvSpPr txBox="1"/>
              <p:nvPr/>
            </p:nvSpPr>
            <p:spPr>
              <a:xfrm>
                <a:off x="8755492" y="3315664"/>
                <a:ext cx="187032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b="1" dirty="0"/>
                  <a:t>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DC4A6DA-3584-B78F-80FE-A1F3A2CA0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92" y="3315664"/>
                <a:ext cx="1870320" cy="391646"/>
              </a:xfrm>
              <a:prstGeom prst="rect">
                <a:avLst/>
              </a:prstGeom>
              <a:blipFill>
                <a:blip r:embed="rId5"/>
                <a:stretch>
                  <a:fillRect l="-2606" t="-7813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下 7">
            <a:extLst>
              <a:ext uri="{FF2B5EF4-FFF2-40B4-BE49-F238E27FC236}">
                <a16:creationId xmlns:a16="http://schemas.microsoft.com/office/drawing/2014/main" id="{84247214-AD18-C6C3-8B8A-F1E1BD816A3B}"/>
              </a:ext>
            </a:extLst>
          </p:cNvPr>
          <p:cNvSpPr/>
          <p:nvPr/>
        </p:nvSpPr>
        <p:spPr>
          <a:xfrm>
            <a:off x="8338049" y="3396070"/>
            <a:ext cx="417443" cy="230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5C89C2E-B0C8-37CF-2FE8-512FAADAF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82620"/>
              </p:ext>
            </p:extLst>
          </p:nvPr>
        </p:nvGraphicFramePr>
        <p:xfrm>
          <a:off x="6574182" y="3787715"/>
          <a:ext cx="4189896" cy="1474988"/>
        </p:xfrm>
        <a:graphic>
          <a:graphicData uri="http://schemas.openxmlformats.org/drawingml/2006/table">
            <a:tbl>
              <a:tblPr/>
              <a:tblGrid>
                <a:gridCol w="1047474">
                  <a:extLst>
                    <a:ext uri="{9D8B030D-6E8A-4147-A177-3AD203B41FA5}">
                      <a16:colId xmlns:a16="http://schemas.microsoft.com/office/drawing/2014/main" val="2669943394"/>
                    </a:ext>
                  </a:extLst>
                </a:gridCol>
                <a:gridCol w="1047474">
                  <a:extLst>
                    <a:ext uri="{9D8B030D-6E8A-4147-A177-3AD203B41FA5}">
                      <a16:colId xmlns:a16="http://schemas.microsoft.com/office/drawing/2014/main" val="3411980195"/>
                    </a:ext>
                  </a:extLst>
                </a:gridCol>
                <a:gridCol w="1047474">
                  <a:extLst>
                    <a:ext uri="{9D8B030D-6E8A-4147-A177-3AD203B41FA5}">
                      <a16:colId xmlns:a16="http://schemas.microsoft.com/office/drawing/2014/main" val="907538467"/>
                    </a:ext>
                  </a:extLst>
                </a:gridCol>
                <a:gridCol w="1047474">
                  <a:extLst>
                    <a:ext uri="{9D8B030D-6E8A-4147-A177-3AD203B41FA5}">
                      <a16:colId xmlns:a16="http://schemas.microsoft.com/office/drawing/2014/main" val="3786743828"/>
                    </a:ext>
                  </a:extLst>
                </a:gridCol>
              </a:tblGrid>
              <a:tr h="36874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適合品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不適合品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合計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20549"/>
                  </a:ext>
                </a:extLst>
              </a:tr>
              <a:tr h="368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ライン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287.4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12.6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300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15790"/>
                  </a:ext>
                </a:extLst>
              </a:tr>
              <a:tr h="368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ライン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191.6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8.4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200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318953"/>
                  </a:ext>
                </a:extLst>
              </a:tr>
              <a:tr h="36874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合計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479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21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500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046101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4CAD2A-1852-AED7-4AC8-E2507A0D08EE}"/>
              </a:ext>
            </a:extLst>
          </p:cNvPr>
          <p:cNvSpPr/>
          <p:nvPr/>
        </p:nvSpPr>
        <p:spPr>
          <a:xfrm>
            <a:off x="9734330" y="4893372"/>
            <a:ext cx="1029748" cy="369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6B0036D-25C3-D3E3-A5FA-5BE21312B748}"/>
              </a:ext>
            </a:extLst>
          </p:cNvPr>
          <p:cNvSpPr/>
          <p:nvPr/>
        </p:nvSpPr>
        <p:spPr>
          <a:xfrm>
            <a:off x="7635575" y="4892588"/>
            <a:ext cx="1007544" cy="369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FC81914-C16A-53C4-9099-A79432423A98}"/>
              </a:ext>
            </a:extLst>
          </p:cNvPr>
          <p:cNvSpPr/>
          <p:nvPr/>
        </p:nvSpPr>
        <p:spPr>
          <a:xfrm>
            <a:off x="9712355" y="4170541"/>
            <a:ext cx="1051723" cy="34495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F49D0C-564E-805A-FA70-AEFD9468B57D}"/>
              </a:ext>
            </a:extLst>
          </p:cNvPr>
          <p:cNvSpPr/>
          <p:nvPr/>
        </p:nvSpPr>
        <p:spPr>
          <a:xfrm>
            <a:off x="7639495" y="4185719"/>
            <a:ext cx="1007547" cy="310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A8D661A-0A19-DBAC-B435-C91D6324166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139347" y="4515498"/>
            <a:ext cx="0" cy="377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8E1A221-A514-73E9-7E9F-6DBA6DF3187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656980" y="4515498"/>
            <a:ext cx="1077350" cy="56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吹き出し: 四角形 24">
                <a:extLst>
                  <a:ext uri="{FF2B5EF4-FFF2-40B4-BE49-F238E27FC236}">
                    <a16:creationId xmlns:a16="http://schemas.microsoft.com/office/drawing/2014/main" id="{892F862D-2B1E-F20A-261C-686DA2B6A88F}"/>
                  </a:ext>
                </a:extLst>
              </p:cNvPr>
              <p:cNvSpPr/>
              <p:nvPr/>
            </p:nvSpPr>
            <p:spPr>
              <a:xfrm>
                <a:off x="6857065" y="3735801"/>
                <a:ext cx="805070" cy="445187"/>
              </a:xfrm>
              <a:prstGeom prst="wedgeRectCallout">
                <a:avLst>
                  <a:gd name="adj1" fmla="val 54476"/>
                  <a:gd name="adj2" fmla="val 8259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25" name="吹き出し: 四角形 24">
                <a:extLst>
                  <a:ext uri="{FF2B5EF4-FFF2-40B4-BE49-F238E27FC236}">
                    <a16:creationId xmlns:a16="http://schemas.microsoft.com/office/drawing/2014/main" id="{892F862D-2B1E-F20A-261C-686DA2B6A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65" y="3735801"/>
                <a:ext cx="805070" cy="445187"/>
              </a:xfrm>
              <a:prstGeom prst="wedgeRectCallout">
                <a:avLst>
                  <a:gd name="adj1" fmla="val 54476"/>
                  <a:gd name="adj2" fmla="val 8259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吹き出し: 四角形 25">
                <a:extLst>
                  <a:ext uri="{FF2B5EF4-FFF2-40B4-BE49-F238E27FC236}">
                    <a16:creationId xmlns:a16="http://schemas.microsoft.com/office/drawing/2014/main" id="{51943EB8-2FB1-6698-6B6D-7A29FA696FEC}"/>
                  </a:ext>
                </a:extLst>
              </p:cNvPr>
              <p:cNvSpPr/>
              <p:nvPr/>
            </p:nvSpPr>
            <p:spPr>
              <a:xfrm>
                <a:off x="6830505" y="5328153"/>
                <a:ext cx="613905" cy="386847"/>
              </a:xfrm>
              <a:prstGeom prst="wedgeRectCallout">
                <a:avLst>
                  <a:gd name="adj1" fmla="val 75139"/>
                  <a:gd name="adj2" fmla="val -583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26" name="吹き出し: 四角形 25">
                <a:extLst>
                  <a:ext uri="{FF2B5EF4-FFF2-40B4-BE49-F238E27FC236}">
                    <a16:creationId xmlns:a16="http://schemas.microsoft.com/office/drawing/2014/main" id="{51943EB8-2FB1-6698-6B6D-7A29FA696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505" y="5328153"/>
                <a:ext cx="613905" cy="386847"/>
              </a:xfrm>
              <a:prstGeom prst="wedgeRectCallout">
                <a:avLst>
                  <a:gd name="adj1" fmla="val 75139"/>
                  <a:gd name="adj2" fmla="val -58396"/>
                </a:avLst>
              </a:prstGeom>
              <a:blipFill>
                <a:blip r:embed="rId7"/>
                <a:stretch>
                  <a:fillRect l="-758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吹き出し: 四角形 26">
                <a:extLst>
                  <a:ext uri="{FF2B5EF4-FFF2-40B4-BE49-F238E27FC236}">
                    <a16:creationId xmlns:a16="http://schemas.microsoft.com/office/drawing/2014/main" id="{1A941526-DFE0-6BA2-466C-6D4E93BFA17B}"/>
                  </a:ext>
                </a:extLst>
              </p:cNvPr>
              <p:cNvSpPr/>
              <p:nvPr/>
            </p:nvSpPr>
            <p:spPr>
              <a:xfrm>
                <a:off x="10380371" y="3530448"/>
                <a:ext cx="662884" cy="445187"/>
              </a:xfrm>
              <a:prstGeom prst="wedgeRectCallout">
                <a:avLst>
                  <a:gd name="adj1" fmla="val -14660"/>
                  <a:gd name="adj2" fmla="val 1004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27" name="吹き出し: 四角形 26">
                <a:extLst>
                  <a:ext uri="{FF2B5EF4-FFF2-40B4-BE49-F238E27FC236}">
                    <a16:creationId xmlns:a16="http://schemas.microsoft.com/office/drawing/2014/main" id="{1A941526-DFE0-6BA2-466C-6D4E93BFA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371" y="3530448"/>
                <a:ext cx="662884" cy="445187"/>
              </a:xfrm>
              <a:prstGeom prst="wedgeRectCallout">
                <a:avLst>
                  <a:gd name="adj1" fmla="val -14660"/>
                  <a:gd name="adj2" fmla="val 100454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吹き出し: 四角形 27">
                <a:extLst>
                  <a:ext uri="{FF2B5EF4-FFF2-40B4-BE49-F238E27FC236}">
                    <a16:creationId xmlns:a16="http://schemas.microsoft.com/office/drawing/2014/main" id="{7357BB45-DD11-153C-6864-A2480AADC063}"/>
                  </a:ext>
                </a:extLst>
              </p:cNvPr>
              <p:cNvSpPr/>
              <p:nvPr/>
            </p:nvSpPr>
            <p:spPr>
              <a:xfrm>
                <a:off x="10644809" y="5462253"/>
                <a:ext cx="662884" cy="445187"/>
              </a:xfrm>
              <a:prstGeom prst="wedgeRectCallout">
                <a:avLst>
                  <a:gd name="adj1" fmla="val -59641"/>
                  <a:gd name="adj2" fmla="val -10047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28" name="吹き出し: 四角形 27">
                <a:extLst>
                  <a:ext uri="{FF2B5EF4-FFF2-40B4-BE49-F238E27FC236}">
                    <a16:creationId xmlns:a16="http://schemas.microsoft.com/office/drawing/2014/main" id="{7357BB45-DD11-153C-6864-A2480AADC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09" y="5462253"/>
                <a:ext cx="662884" cy="445187"/>
              </a:xfrm>
              <a:prstGeom prst="wedgeRectCallout">
                <a:avLst>
                  <a:gd name="adj1" fmla="val -59641"/>
                  <a:gd name="adj2" fmla="val -100478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6B8A08E-8D7D-9F7D-BDCF-790D2D285329}"/>
              </a:ext>
            </a:extLst>
          </p:cNvPr>
          <p:cNvCxnSpPr>
            <a:cxnSpLocks/>
          </p:cNvCxnSpPr>
          <p:nvPr/>
        </p:nvCxnSpPr>
        <p:spPr>
          <a:xfrm flipH="1">
            <a:off x="8755492" y="4383157"/>
            <a:ext cx="8898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82A2D52-9772-63CF-DFA7-823552DCD974}"/>
                  </a:ext>
                </a:extLst>
              </p:cNvPr>
              <p:cNvSpPr txBox="1"/>
              <p:nvPr/>
            </p:nvSpPr>
            <p:spPr>
              <a:xfrm>
                <a:off x="8017043" y="5421639"/>
                <a:ext cx="2288485" cy="854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82A2D52-9772-63CF-DFA7-823552DCD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043" y="5421639"/>
                <a:ext cx="2288485" cy="8548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685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576691"/>
            <a:ext cx="845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2×2</a:t>
            </a:r>
            <a:r>
              <a:rPr lang="ja-JP" altLang="en-US" sz="2400" b="1" dirty="0">
                <a:solidFill>
                  <a:srgbClr val="FF0000"/>
                </a:solidFill>
              </a:rPr>
              <a:t>分割表</a:t>
            </a:r>
            <a:r>
              <a:rPr lang="ja-JP" altLang="en-US" sz="2400" b="1" dirty="0"/>
              <a:t>による独立性の検定と基準化残差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/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①基本統計量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B752ABF2-B195-6A0C-2EC2-D83AF8971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512463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F52B063-83A7-9587-F662-07DE3AA97C32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6029BE5F-CD60-A5F6-AC5D-AC489AA9408C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47411EF4-9070-5B1C-B423-B935DECDEDC5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FD316B77-1F02-8267-F577-AFC37B25F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下 16">
            <a:extLst>
              <a:ext uri="{FF2B5EF4-FFF2-40B4-BE49-F238E27FC236}">
                <a16:creationId xmlns:a16="http://schemas.microsoft.com/office/drawing/2014/main" id="{CAD1877F-8C94-E80C-ADB1-8C70915DCE23}"/>
              </a:ext>
            </a:extLst>
          </p:cNvPr>
          <p:cNvSpPr/>
          <p:nvPr/>
        </p:nvSpPr>
        <p:spPr>
          <a:xfrm>
            <a:off x="2206487" y="4810539"/>
            <a:ext cx="536713" cy="53499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FA740B-719C-834F-0360-C1D72AA6AA4C}"/>
              </a:ext>
            </a:extLst>
          </p:cNvPr>
          <p:cNvSpPr txBox="1"/>
          <p:nvPr/>
        </p:nvSpPr>
        <p:spPr>
          <a:xfrm>
            <a:off x="2906368" y="4893372"/>
            <a:ext cx="2023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優位である場合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/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⑥補助表</a:t>
                </a:r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r>
                  <a:rPr lang="ja-JP" altLang="en-US" b="1" dirty="0"/>
                  <a:t>を作り、基準化残差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b="1" dirty="0"/>
                  <a:t>を求める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D3CCCDEE-53F8-D955-9583-13211EC7D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3" y="5445775"/>
                <a:ext cx="4955367" cy="461665"/>
              </a:xfrm>
              <a:prstGeom prst="flowChartAlternateProcess">
                <a:avLst/>
              </a:prstGeom>
              <a:blipFill>
                <a:blip r:embed="rId4"/>
                <a:stretch>
                  <a:fillRect l="-245" b="-6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891F93B-87C3-A50B-206A-FBC23C2B3179}"/>
                  </a:ext>
                </a:extLst>
              </p:cNvPr>
              <p:cNvSpPr txBox="1"/>
              <p:nvPr/>
            </p:nvSpPr>
            <p:spPr>
              <a:xfrm>
                <a:off x="6923267" y="1323976"/>
                <a:ext cx="3469638" cy="1063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891F93B-87C3-A50B-206A-FBC23C2B3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267" y="1323976"/>
                <a:ext cx="3469638" cy="1063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76C6FF4-19CF-EEBF-55E1-3DF5C0CDCE30}"/>
                  </a:ext>
                </a:extLst>
              </p:cNvPr>
              <p:cNvSpPr txBox="1"/>
              <p:nvPr/>
            </p:nvSpPr>
            <p:spPr>
              <a:xfrm>
                <a:off x="6377610" y="2468544"/>
                <a:ext cx="4834718" cy="990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en-US" altLang="ja-JP" dirty="0" err="1"/>
                  <a:t>i</a:t>
                </a:r>
                <a:r>
                  <a:rPr lang="ja-JP" altLang="en-US" dirty="0"/>
                  <a:t>行</a:t>
                </a:r>
                <a:r>
                  <a:rPr lang="en-US" altLang="ja-JP" dirty="0"/>
                  <a:t>j</a:t>
                </a:r>
                <a:r>
                  <a:rPr lang="ja-JP" altLang="en-US" dirty="0"/>
                  <a:t>列のデータ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補助表</a:t>
                </a:r>
                <a:r>
                  <a:rPr lang="ja-JP" altLang="en-US" dirty="0"/>
                  <a:t>の</a:t>
                </a:r>
                <a:r>
                  <a:rPr lang="en-US" altLang="ja-JP" dirty="0" err="1"/>
                  <a:t>i</a:t>
                </a:r>
                <a:r>
                  <a:rPr lang="ja-JP" altLang="en-US" dirty="0"/>
                  <a:t>行</a:t>
                </a:r>
                <a:r>
                  <a:rPr lang="en-US" altLang="ja-JP" dirty="0"/>
                  <a:t>j</a:t>
                </a:r>
                <a:r>
                  <a:rPr lang="ja-JP" altLang="en-US" dirty="0"/>
                  <a:t>列のデータ（期待度数）</a:t>
                </a:r>
                <a:endParaRPr lang="en-US" altLang="ja-JP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：基準化残差</a:t>
                </a:r>
                <a:endParaRPr lang="en-US" altLang="ja-JP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76C6FF4-19CF-EEBF-55E1-3DF5C0CD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2468544"/>
                <a:ext cx="4834718" cy="990271"/>
              </a:xfrm>
              <a:prstGeom prst="rect">
                <a:avLst/>
              </a:prstGeom>
              <a:blipFill>
                <a:blip r:embed="rId6"/>
                <a:stretch>
                  <a:fillRect t="-2469" b="-80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4221460-9AAF-A31D-E323-CDFC5E8D9ED9}"/>
                  </a:ext>
                </a:extLst>
              </p:cNvPr>
              <p:cNvSpPr txBox="1"/>
              <p:nvPr/>
            </p:nvSpPr>
            <p:spPr>
              <a:xfrm>
                <a:off x="7722926" y="3454804"/>
                <a:ext cx="187032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b="1" dirty="0"/>
                  <a:t>データ表</a:t>
                </a:r>
                <a:endParaRPr lang="en-US" altLang="ja-JP" b="1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4221460-9AAF-A31D-E323-CDFC5E8D9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926" y="3454804"/>
                <a:ext cx="1870320" cy="391646"/>
              </a:xfrm>
              <a:prstGeom prst="rect">
                <a:avLst/>
              </a:prstGeom>
              <a:blipFill>
                <a:blip r:embed="rId7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4B430D9-CE19-3D67-53E8-EB59F5654CA7}"/>
                  </a:ext>
                </a:extLst>
              </p:cNvPr>
              <p:cNvSpPr txBox="1"/>
              <p:nvPr/>
            </p:nvSpPr>
            <p:spPr>
              <a:xfrm>
                <a:off x="6240727" y="4889003"/>
                <a:ext cx="4834718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≥2.5</m:t>
                    </m:r>
                  </m:oMath>
                </a14:m>
                <a:r>
                  <a:rPr lang="ja-JP" altLang="en-US" dirty="0"/>
                  <a:t>より大きいクラスは特徴のあるクラスと判断する</a:t>
                </a:r>
                <a:r>
                  <a:rPr lang="en-US" altLang="ja-JP" dirty="0"/>
                  <a:t> </a:t>
                </a:r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4B430D9-CE19-3D67-53E8-EB59F5654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7" y="4889003"/>
                <a:ext cx="4834718" cy="668645"/>
              </a:xfrm>
              <a:prstGeom prst="rect">
                <a:avLst/>
              </a:prstGeom>
              <a:blipFill>
                <a:blip r:embed="rId8"/>
                <a:stretch>
                  <a:fillRect l="-1135" t="-2727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5FBC6E9A-FE9F-BB6E-5B76-339110956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44755"/>
              </p:ext>
            </p:extLst>
          </p:nvPr>
        </p:nvGraphicFramePr>
        <p:xfrm>
          <a:off x="6587433" y="3895724"/>
          <a:ext cx="3898350" cy="877623"/>
        </p:xfrm>
        <a:graphic>
          <a:graphicData uri="http://schemas.openxmlformats.org/drawingml/2006/table">
            <a:tbl>
              <a:tblPr/>
              <a:tblGrid>
                <a:gridCol w="1299450">
                  <a:extLst>
                    <a:ext uri="{9D8B030D-6E8A-4147-A177-3AD203B41FA5}">
                      <a16:colId xmlns:a16="http://schemas.microsoft.com/office/drawing/2014/main" val="2460319128"/>
                    </a:ext>
                  </a:extLst>
                </a:gridCol>
                <a:gridCol w="1299450">
                  <a:extLst>
                    <a:ext uri="{9D8B030D-6E8A-4147-A177-3AD203B41FA5}">
                      <a16:colId xmlns:a16="http://schemas.microsoft.com/office/drawing/2014/main" val="16246636"/>
                    </a:ext>
                  </a:extLst>
                </a:gridCol>
                <a:gridCol w="1299450">
                  <a:extLst>
                    <a:ext uri="{9D8B030D-6E8A-4147-A177-3AD203B41FA5}">
                      <a16:colId xmlns:a16="http://schemas.microsoft.com/office/drawing/2014/main" val="2629078762"/>
                    </a:ext>
                  </a:extLst>
                </a:gridCol>
              </a:tblGrid>
              <a:tr h="29254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適合品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不適合品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35388"/>
                  </a:ext>
                </a:extLst>
              </a:tr>
              <a:tr h="292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A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ライン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-0.142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0.676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945130"/>
                  </a:ext>
                </a:extLst>
              </a:tr>
              <a:tr h="292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B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ライン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0.173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-0.828</a:t>
                      </a:r>
                    </a:p>
                  </a:txBody>
                  <a:tcPr marL="8313" marR="8313" marT="8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4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89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1F690848-74FC-6D4F-C52E-1FD5683765FD}"/>
              </a:ext>
            </a:extLst>
          </p:cNvPr>
          <p:cNvSpPr/>
          <p:nvPr/>
        </p:nvSpPr>
        <p:spPr>
          <a:xfrm>
            <a:off x="1498378" y="3580865"/>
            <a:ext cx="1008906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計数値</a:t>
            </a:r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7504041" y="473974"/>
            <a:ext cx="3157331" cy="1315885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E2C9F3-13B6-8A92-1F80-0BED9F6E1482}"/>
              </a:ext>
            </a:extLst>
          </p:cNvPr>
          <p:cNvSpPr txBox="1"/>
          <p:nvPr/>
        </p:nvSpPr>
        <p:spPr>
          <a:xfrm>
            <a:off x="600602" y="437779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</a:t>
            </a:r>
            <a:r>
              <a:rPr lang="ja-JP" altLang="en-US" sz="2800" b="1" dirty="0">
                <a:solidFill>
                  <a:srgbClr val="FF0000"/>
                </a:solidFill>
              </a:rPr>
              <a:t>数</a:t>
            </a:r>
            <a:r>
              <a:rPr kumimoji="1" lang="ja-JP" altLang="en-US" sz="2800" dirty="0"/>
              <a:t>値の検定・推定フロー</a:t>
            </a:r>
          </a:p>
        </p:txBody>
      </p:sp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761DA132-FD6A-F215-5B4F-1E42D9744E09}"/>
              </a:ext>
            </a:extLst>
          </p:cNvPr>
          <p:cNvSpPr/>
          <p:nvPr/>
        </p:nvSpPr>
        <p:spPr>
          <a:xfrm>
            <a:off x="3234883" y="1805068"/>
            <a:ext cx="1307300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母不適合率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57A65DE3-3141-A672-F143-4AA2C2818A7B}"/>
              </a:ext>
            </a:extLst>
          </p:cNvPr>
          <p:cNvSpPr/>
          <p:nvPr/>
        </p:nvSpPr>
        <p:spPr>
          <a:xfrm>
            <a:off x="3234883" y="4861166"/>
            <a:ext cx="1307300" cy="442127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母不適合数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F8D664F2-DA70-B6C9-511F-9AAF52F172F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2507284" y="2026132"/>
            <a:ext cx="727599" cy="17757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6245093-8A28-6800-0A98-C1A31F8CFE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07284" y="3801929"/>
            <a:ext cx="727599" cy="12803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6F0AE02-8C56-2812-D8E5-602E85312510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4542183" y="1134697"/>
            <a:ext cx="561495" cy="8914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/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DD8981C2-AE2F-0026-8D75-F46F418556F1}"/>
              </a:ext>
            </a:extLst>
          </p:cNvPr>
          <p:cNvSpPr/>
          <p:nvPr/>
        </p:nvSpPr>
        <p:spPr>
          <a:xfrm>
            <a:off x="7540484" y="1918779"/>
            <a:ext cx="3157331" cy="1311441"/>
          </a:xfrm>
          <a:prstGeom prst="flowChartAlternateProcess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/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6E0825D-8F11-50A7-B44F-52C6C6BD4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4542183" y="2026132"/>
            <a:ext cx="561495" cy="5447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F335D052-225B-5CAD-3332-2B41305A8E8C}"/>
              </a:ext>
            </a:extLst>
          </p:cNvPr>
          <p:cNvSpPr/>
          <p:nvPr/>
        </p:nvSpPr>
        <p:spPr>
          <a:xfrm>
            <a:off x="7620003" y="3879535"/>
            <a:ext cx="3073620" cy="1311442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9DFE9BF5-5B8E-D0B1-8617-ECAA4EB2FB4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 flipV="1">
            <a:off x="4542183" y="4527603"/>
            <a:ext cx="574747" cy="55462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/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59E07DE6-10A3-B99B-9846-16C93271780E}"/>
              </a:ext>
            </a:extLst>
          </p:cNvPr>
          <p:cNvSpPr/>
          <p:nvPr/>
        </p:nvSpPr>
        <p:spPr>
          <a:xfrm>
            <a:off x="7596673" y="5256164"/>
            <a:ext cx="3096949" cy="1380333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/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60364425-CE81-F149-A2EA-93E1850DF0B8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4542183" y="5082230"/>
            <a:ext cx="561495" cy="86182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7384B52B-4E22-4F7A-70B5-40F7A8C62D18}"/>
              </a:ext>
            </a:extLst>
          </p:cNvPr>
          <p:cNvSpPr/>
          <p:nvPr/>
        </p:nvSpPr>
        <p:spPr>
          <a:xfrm>
            <a:off x="5103678" y="91363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F80E94D3-5F22-3CC9-CA3A-97A43E3B1016}"/>
              </a:ext>
            </a:extLst>
          </p:cNvPr>
          <p:cNvSpPr/>
          <p:nvPr/>
        </p:nvSpPr>
        <p:spPr>
          <a:xfrm>
            <a:off x="5103678" y="2349850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E1D77CB-B7E2-DBA7-23DC-FBBC6E6B73C9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684130" y="2570914"/>
            <a:ext cx="856354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DBCF8EF-2DC9-E816-8EC7-E44FACB6C904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 flipV="1">
            <a:off x="6684130" y="1131917"/>
            <a:ext cx="819911" cy="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代替処理 38">
            <a:extLst>
              <a:ext uri="{FF2B5EF4-FFF2-40B4-BE49-F238E27FC236}">
                <a16:creationId xmlns:a16="http://schemas.microsoft.com/office/drawing/2014/main" id="{EEA7D333-F7D4-BBCF-0029-30647586905C}"/>
              </a:ext>
            </a:extLst>
          </p:cNvPr>
          <p:cNvSpPr/>
          <p:nvPr/>
        </p:nvSpPr>
        <p:spPr>
          <a:xfrm>
            <a:off x="5093742" y="335655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複数の母集団</a:t>
            </a:r>
            <a:endParaRPr kumimoji="1" lang="ja-JP" altLang="en-US" sz="1600" b="1" dirty="0"/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5FF8230-98E8-50ED-7A7C-7750EA07F6E2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4542183" y="2026132"/>
            <a:ext cx="551559" cy="1551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8018BF9D-0E71-00AF-E370-4A40B48A8A9B}"/>
              </a:ext>
            </a:extLst>
          </p:cNvPr>
          <p:cNvSpPr/>
          <p:nvPr/>
        </p:nvSpPr>
        <p:spPr>
          <a:xfrm>
            <a:off x="7596673" y="3356553"/>
            <a:ext cx="3096949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分割表</a:t>
            </a:r>
            <a:endParaRPr kumimoji="1" lang="ja-JP" altLang="en-US" sz="1600" b="1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50E0E70-DAA6-E45B-70CD-68EF7891C3DC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>
            <a:off x="6674194" y="3577617"/>
            <a:ext cx="9224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代替処理 57">
            <a:extLst>
              <a:ext uri="{FF2B5EF4-FFF2-40B4-BE49-F238E27FC236}">
                <a16:creationId xmlns:a16="http://schemas.microsoft.com/office/drawing/2014/main" id="{61E835C8-2464-BDFA-7E95-8FE3952D50C3}"/>
              </a:ext>
            </a:extLst>
          </p:cNvPr>
          <p:cNvSpPr/>
          <p:nvPr/>
        </p:nvSpPr>
        <p:spPr>
          <a:xfrm>
            <a:off x="5116930" y="4306539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60" name="フローチャート: 代替処理 59">
            <a:extLst>
              <a:ext uri="{FF2B5EF4-FFF2-40B4-BE49-F238E27FC236}">
                <a16:creationId xmlns:a16="http://schemas.microsoft.com/office/drawing/2014/main" id="{909EDDF1-FBE3-44D6-074B-31E106CD2349}"/>
              </a:ext>
            </a:extLst>
          </p:cNvPr>
          <p:cNvSpPr/>
          <p:nvPr/>
        </p:nvSpPr>
        <p:spPr>
          <a:xfrm>
            <a:off x="5103678" y="5722990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D7EA616D-7E32-EA18-555E-41C945A915B2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6697382" y="4527603"/>
            <a:ext cx="922621" cy="76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C45ABD9-FD91-0B76-9534-842C9D6D4C15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>
            <a:off x="6684130" y="5944054"/>
            <a:ext cx="912543" cy="2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45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不適合数の合計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b="1" dirty="0"/>
                  <a:t>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2679" b="-11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8B1550-1AAE-2AC6-FB91-6554D0F4E615}"/>
              </a:ext>
            </a:extLst>
          </p:cNvPr>
          <p:cNvSpPr txBox="1"/>
          <p:nvPr/>
        </p:nvSpPr>
        <p:spPr>
          <a:xfrm>
            <a:off x="859024" y="491594"/>
            <a:ext cx="880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一つの母集団の母不適合数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A8DEE5A-DDC6-F495-A01B-3CB3F43C6B54}"/>
                  </a:ext>
                </a:extLst>
              </p:cNvPr>
              <p:cNvSpPr txBox="1"/>
              <p:nvPr/>
            </p:nvSpPr>
            <p:spPr>
              <a:xfrm>
                <a:off x="6736245" y="4483043"/>
                <a:ext cx="22884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A8DEE5A-DDC6-F495-A01B-3CB3F43C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245" y="4483043"/>
                <a:ext cx="22884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1EE09B3-0F35-8520-FC4C-516BF4C62211}"/>
                  </a:ext>
                </a:extLst>
              </p:cNvPr>
              <p:cNvSpPr txBox="1"/>
              <p:nvPr/>
            </p:nvSpPr>
            <p:spPr>
              <a:xfrm>
                <a:off x="8802341" y="4483043"/>
                <a:ext cx="22884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1EE09B3-0F35-8520-FC4C-516BF4C62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341" y="4483043"/>
                <a:ext cx="22884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F89A57C-B975-0B29-B954-019055B5100D}"/>
                  </a:ext>
                </a:extLst>
              </p:cNvPr>
              <p:cNvSpPr txBox="1"/>
              <p:nvPr/>
            </p:nvSpPr>
            <p:spPr>
              <a:xfrm>
                <a:off x="6736245" y="5051199"/>
                <a:ext cx="2288485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F89A57C-B975-0B29-B954-019055B51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245" y="5051199"/>
                <a:ext cx="2288485" cy="5827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CADFF7BF-9F2D-912B-FFAB-45740433B3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402407"/>
              </p:ext>
            </p:extLst>
          </p:nvPr>
        </p:nvGraphicFramePr>
        <p:xfrm>
          <a:off x="6157390" y="1279777"/>
          <a:ext cx="5436526" cy="3067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471700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F2A314A-FC19-EE7C-DDD5-C4DC8A12E43F}"/>
                  </a:ext>
                </a:extLst>
              </p:cNvPr>
              <p:cNvSpPr txBox="1"/>
              <p:nvPr/>
            </p:nvSpPr>
            <p:spPr>
              <a:xfrm>
                <a:off x="6377609" y="1787799"/>
                <a:ext cx="523913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36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sz="3600" i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F2A314A-FC19-EE7C-DDD5-C4DC8A12E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09" y="1787799"/>
                <a:ext cx="523913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647428-637F-1306-1355-B99CC35DE0F5}"/>
                  </a:ext>
                </a:extLst>
              </p:cNvPr>
              <p:cNvSpPr txBox="1"/>
              <p:nvPr/>
            </p:nvSpPr>
            <p:spPr>
              <a:xfrm>
                <a:off x="7507364" y="4195535"/>
                <a:ext cx="2511279" cy="1032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：不適合数の合計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：標本不適合数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：サンプルサイズ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647428-637F-1306-1355-B99CC35DE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364" y="4195535"/>
                <a:ext cx="2511279" cy="1032399"/>
              </a:xfrm>
              <a:prstGeom prst="rect">
                <a:avLst/>
              </a:prstGeom>
              <a:blipFill>
                <a:blip r:embed="rId5"/>
                <a:stretch>
                  <a:fillRect t="-2353" r="-487" b="-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1791F8-AB7A-41EC-B4EC-6C535D5237F8}"/>
                  </a:ext>
                </a:extLst>
              </p:cNvPr>
              <p:cNvSpPr txBox="1"/>
              <p:nvPr/>
            </p:nvSpPr>
            <p:spPr>
              <a:xfrm>
                <a:off x="7846952" y="2853999"/>
                <a:ext cx="2057401" cy="112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i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1791F8-AB7A-41EC-B4EC-6C535D52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952" y="2853999"/>
                <a:ext cx="2057401" cy="1129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フローチャート: 代替処理 12">
                <a:extLst>
                  <a:ext uri="{FF2B5EF4-FFF2-40B4-BE49-F238E27FC236}">
                    <a16:creationId xmlns:a16="http://schemas.microsoft.com/office/drawing/2014/main" id="{2DCE1BC5-5D20-2000-2B65-0CA5F7B2ACD5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不適合数の合計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b="1" dirty="0"/>
                  <a:t>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13" name="フローチャート: 代替処理 12">
                <a:extLst>
                  <a:ext uri="{FF2B5EF4-FFF2-40B4-BE49-F238E27FC236}">
                    <a16:creationId xmlns:a16="http://schemas.microsoft.com/office/drawing/2014/main" id="{2DCE1BC5-5D20-2000-2B65-0CA5F7B2A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7"/>
                <a:stretch>
                  <a:fillRect t="-2655" b="-10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E24C60-5443-8154-F510-059C8E489433}"/>
              </a:ext>
            </a:extLst>
          </p:cNvPr>
          <p:cNvSpPr txBox="1"/>
          <p:nvPr/>
        </p:nvSpPr>
        <p:spPr>
          <a:xfrm>
            <a:off x="859024" y="491594"/>
            <a:ext cx="880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一つの母集団の母不適合数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28556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00B841-B5E5-0D09-46AD-545EB96F7605}"/>
                  </a:ext>
                </a:extLst>
              </p:cNvPr>
              <p:cNvSpPr txBox="1"/>
              <p:nvPr/>
            </p:nvSpPr>
            <p:spPr>
              <a:xfrm>
                <a:off x="6377610" y="2247783"/>
                <a:ext cx="4666367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ja-JP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　</a:t>
                </a:r>
                <a:r>
                  <a:rPr lang="en-US" altLang="ja-JP" sz="2400" dirty="0"/>
                  <a:t>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ja-JP" altLang="en-US" sz="2400" dirty="0"/>
                  <a:t>≠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ja-JP" sz="2400" dirty="0"/>
              </a:p>
              <a:p>
                <a:endParaRPr lang="en-US" altLang="ja-JP" sz="2400" i="1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ja-JP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　</a:t>
                </a:r>
                <a:r>
                  <a:rPr lang="en-US" altLang="ja-JP" sz="2400" dirty="0"/>
                  <a:t>  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ja-JP" sz="2400" dirty="0">
                    <a:solidFill>
                      <a:srgbClr val="FF0000"/>
                    </a:solidFill>
                  </a:rPr>
                  <a:t> &gt;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ja-JP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      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ja-JP" sz="2400" dirty="0">
                    <a:solidFill>
                      <a:srgbClr val="FF0000"/>
                    </a:solidFill>
                  </a:rPr>
                  <a:t> &lt;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ja-JP" sz="2400" dirty="0"/>
              </a:p>
              <a:p>
                <a:r>
                  <a:rPr lang="en-US" altLang="ja-JP" sz="2400" i="1" dirty="0"/>
                  <a:t> 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00B841-B5E5-0D09-46AD-545EB96F7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2247783"/>
                <a:ext cx="4666367" cy="3416320"/>
              </a:xfrm>
              <a:prstGeom prst="rect">
                <a:avLst/>
              </a:prstGeom>
              <a:blipFill>
                <a:blip r:embed="rId4"/>
                <a:stretch>
                  <a:fillRect l="-1958" t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フローチャート: 代替処理 13">
                <a:extLst>
                  <a:ext uri="{FF2B5EF4-FFF2-40B4-BE49-F238E27FC236}">
                    <a16:creationId xmlns:a16="http://schemas.microsoft.com/office/drawing/2014/main" id="{B90140A9-A460-D583-FFA2-2532D74ECA0C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不適合数の合計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b="1" dirty="0"/>
                  <a:t>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14" name="フローチャート: 代替処理 13">
                <a:extLst>
                  <a:ext uri="{FF2B5EF4-FFF2-40B4-BE49-F238E27FC236}">
                    <a16:creationId xmlns:a16="http://schemas.microsoft.com/office/drawing/2014/main" id="{B90140A9-A460-D583-FFA2-2532D74EC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5"/>
                <a:stretch>
                  <a:fillRect t="-2679" b="-11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975B96A-328E-9AF4-0162-A5F1708D7628}"/>
                  </a:ext>
                </a:extLst>
              </p:cNvPr>
              <p:cNvSpPr txBox="1"/>
              <p:nvPr/>
            </p:nvSpPr>
            <p:spPr>
              <a:xfrm>
                <a:off x="7640628" y="1214302"/>
                <a:ext cx="328247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000" i="1" dirty="0"/>
                      <m:t> </m:t>
                    </m:r>
                  </m:oMath>
                </a14:m>
                <a:r>
                  <a:rPr lang="ja-JP" altLang="en-US" sz="2000" dirty="0"/>
                  <a:t>：変化前の母不適合数</a:t>
                </a:r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ja-JP" altLang="en-US" sz="2000" dirty="0"/>
                  <a:t>  ：検化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後</a:t>
                </a:r>
                <a:r>
                  <a:rPr lang="ja-JP" altLang="en-US" sz="2000" dirty="0"/>
                  <a:t>の母不適合数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975B96A-328E-9AF4-0162-A5F1708D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628" y="1214302"/>
                <a:ext cx="3282475" cy="707886"/>
              </a:xfrm>
              <a:prstGeom prst="rect">
                <a:avLst/>
              </a:prstGeom>
              <a:blipFill>
                <a:blip r:embed="rId6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FC19E1-1162-9328-2378-A8B2E4A2C92B}"/>
              </a:ext>
            </a:extLst>
          </p:cNvPr>
          <p:cNvSpPr txBox="1"/>
          <p:nvPr/>
        </p:nvSpPr>
        <p:spPr>
          <a:xfrm>
            <a:off x="859024" y="491594"/>
            <a:ext cx="880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一つの母集団の母不適合数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04304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68BF88C-EF80-3E9C-CB39-551B94B4001E}"/>
                  </a:ext>
                </a:extLst>
              </p:cNvPr>
              <p:cNvSpPr txBox="1"/>
              <p:nvPr/>
            </p:nvSpPr>
            <p:spPr>
              <a:xfrm>
                <a:off x="6377610" y="1639437"/>
                <a:ext cx="4666367" cy="4535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両側検定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1.960</a:t>
                </a:r>
              </a:p>
              <a:p>
                <a:endParaRPr lang="en-US" altLang="ja-JP" sz="2000" i="1" dirty="0"/>
              </a:p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右片側検定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1.645</a:t>
                </a:r>
              </a:p>
              <a:p>
                <a:endParaRPr lang="en-US" altLang="ja-JP" sz="2000" dirty="0"/>
              </a:p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左片側検定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1.645</a:t>
                </a:r>
                <a:r>
                  <a:rPr lang="en-US" altLang="ja-JP" sz="2000" i="1" dirty="0"/>
                  <a:t> 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68BF88C-EF80-3E9C-CB39-551B94B40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1639437"/>
                <a:ext cx="4666367" cy="4535729"/>
              </a:xfrm>
              <a:prstGeom prst="rect">
                <a:avLst/>
              </a:prstGeom>
              <a:blipFill>
                <a:blip r:embed="rId4"/>
                <a:stretch>
                  <a:fillRect l="-1305" t="-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9E6886E-C93A-E72D-8CC6-30383EAA24E2}"/>
                  </a:ext>
                </a:extLst>
              </p:cNvPr>
              <p:cNvSpPr txBox="1"/>
              <p:nvPr/>
            </p:nvSpPr>
            <p:spPr>
              <a:xfrm>
                <a:off x="8710793" y="860359"/>
                <a:ext cx="255852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：検定統計量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ja-JP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ja-JP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優位確率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9E6886E-C93A-E72D-8CC6-30383EAA2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793" y="860359"/>
                <a:ext cx="2558522" cy="707886"/>
              </a:xfrm>
              <a:prstGeom prst="rect">
                <a:avLst/>
              </a:prstGeom>
              <a:blipFill>
                <a:blip r:embed="rId5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フローチャート: 代替処理 13">
                <a:extLst>
                  <a:ext uri="{FF2B5EF4-FFF2-40B4-BE49-F238E27FC236}">
                    <a16:creationId xmlns:a16="http://schemas.microsoft.com/office/drawing/2014/main" id="{8BF46BED-ED53-48F4-716B-3615ED338396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不適合数の合計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b="1" dirty="0"/>
                  <a:t>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14" name="フローチャート: 代替処理 13">
                <a:extLst>
                  <a:ext uri="{FF2B5EF4-FFF2-40B4-BE49-F238E27FC236}">
                    <a16:creationId xmlns:a16="http://schemas.microsoft.com/office/drawing/2014/main" id="{8BF46BED-ED53-48F4-716B-3615ED338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6"/>
                <a:stretch>
                  <a:fillRect t="-2679" b="-11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DA2ABF-EAE0-8B5C-8842-EF4C221C778D}"/>
              </a:ext>
            </a:extLst>
          </p:cNvPr>
          <p:cNvSpPr txBox="1"/>
          <p:nvPr/>
        </p:nvSpPr>
        <p:spPr>
          <a:xfrm>
            <a:off x="859024" y="491594"/>
            <a:ext cx="880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一つの母集団の母不適合数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7396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36588CC-1715-1F0E-E69D-A2AC96EEF94A}"/>
                  </a:ext>
                </a:extLst>
              </p:cNvPr>
              <p:cNvSpPr txBox="1"/>
              <p:nvPr/>
            </p:nvSpPr>
            <p:spPr>
              <a:xfrm>
                <a:off x="6377620" y="2410296"/>
                <a:ext cx="2933645" cy="1252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ja-JP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36588CC-1715-1F0E-E69D-A2AC96EE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20" y="2410296"/>
                <a:ext cx="2933645" cy="1252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2FB136E-A46A-CF70-C116-DD7A46782FC1}"/>
                  </a:ext>
                </a:extLst>
              </p:cNvPr>
              <p:cNvSpPr txBox="1"/>
              <p:nvPr/>
            </p:nvSpPr>
            <p:spPr>
              <a:xfrm>
                <a:off x="6641803" y="3954821"/>
                <a:ext cx="293364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：標本不適合品率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：サンプルサイズ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：不適合品数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2FB136E-A46A-CF70-C116-DD7A46782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803" y="3954821"/>
                <a:ext cx="2933644" cy="1200329"/>
              </a:xfrm>
              <a:prstGeom prst="rect">
                <a:avLst/>
              </a:prstGeom>
              <a:blipFill>
                <a:blip r:embed="rId5"/>
                <a:stretch>
                  <a:fillRect l="-624" t="-4061" r="-1663" b="-10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EC519E-8FEF-0AA2-01EE-A4B2BB1061AC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一つの母集団の母不適合品率の検定と推定（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89352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3C3381B-BDCF-CF78-4099-D6C76BEDD3EA}"/>
                  </a:ext>
                </a:extLst>
              </p:cNvPr>
              <p:cNvSpPr txBox="1"/>
              <p:nvPr/>
            </p:nvSpPr>
            <p:spPr>
              <a:xfrm>
                <a:off x="6228525" y="3922080"/>
                <a:ext cx="551952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dirty="0"/>
                  <a:t>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000" i="1" baseline="-25000" dirty="0"/>
                  <a:t> </a:t>
                </a:r>
                <a:r>
                  <a:rPr lang="ja-JP" altLang="en-US" sz="2000" dirty="0"/>
                  <a:t>の値が、手順④で定めた</a:t>
                </a:r>
                <a:r>
                  <a:rPr lang="ja-JP" altLang="en-US" sz="2000" b="1" dirty="0"/>
                  <a:t>棄却域に入れば「優位である」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</a:t>
                </a:r>
                <a:r>
                  <a:rPr lang="ja-JP" altLang="en-US" sz="2000" dirty="0"/>
                  <a:t>し、対立仮説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1</a:t>
                </a:r>
                <a:r>
                  <a:rPr lang="en-US" altLang="ja-JP" sz="2000" i="1" baseline="-25000" dirty="0"/>
                  <a:t>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支持</a:t>
                </a:r>
                <a:r>
                  <a:rPr lang="ja-JP" altLang="en-US" sz="2000" dirty="0"/>
                  <a:t>する。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b="1" dirty="0"/>
                  <a:t>棄却域に入らなければ「優位ではない」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</a:t>
                </a:r>
                <a:r>
                  <a:rPr lang="en-US" altLang="ja-JP" sz="2000" i="1" baseline="-25000" dirty="0"/>
                  <a:t>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棄却できない</a:t>
                </a:r>
                <a:r>
                  <a:rPr lang="ja-JP" altLang="en-US" sz="2000" dirty="0"/>
                  <a:t>。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3C3381B-BDCF-CF78-4099-D6C76BED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5" y="3922080"/>
                <a:ext cx="5519528" cy="1938992"/>
              </a:xfrm>
              <a:prstGeom prst="rect">
                <a:avLst/>
              </a:prstGeom>
              <a:blipFill>
                <a:blip r:embed="rId3"/>
                <a:stretch>
                  <a:fillRect l="-1215" t="-1258" r="-1105" b="-4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A66459C-7B61-7799-64AE-0A12829E1457}"/>
                  </a:ext>
                </a:extLst>
              </p:cNvPr>
              <p:cNvSpPr txBox="1"/>
              <p:nvPr/>
            </p:nvSpPr>
            <p:spPr>
              <a:xfrm>
                <a:off x="7674666" y="3077821"/>
                <a:ext cx="2940325" cy="670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i="1" dirty="0"/>
                  <a:t> </a:t>
                </a:r>
                <a:r>
                  <a:rPr lang="ja-JP" altLang="en-US" dirty="0"/>
                  <a:t>：検定統計量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  ：サンプルサイズ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A66459C-7B61-7799-64AE-0A12829E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666" y="3077821"/>
                <a:ext cx="2940325" cy="670761"/>
              </a:xfrm>
              <a:prstGeom prst="rect">
                <a:avLst/>
              </a:prstGeom>
              <a:blipFill>
                <a:blip r:embed="rId4"/>
                <a:stretch>
                  <a:fillRect t="-454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954D9E0-5571-224B-403C-56B0314912E1}"/>
                  </a:ext>
                </a:extLst>
              </p:cNvPr>
              <p:cNvSpPr txBox="1"/>
              <p:nvPr/>
            </p:nvSpPr>
            <p:spPr>
              <a:xfrm>
                <a:off x="6377610" y="1424497"/>
                <a:ext cx="4392979" cy="1517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954D9E0-5571-224B-403C-56B031491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1424497"/>
                <a:ext cx="4392979" cy="1517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CB4BAA9D-264C-BC3B-A63B-8FA4DC69A818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不適合数の合計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b="1" dirty="0"/>
                  <a:t>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CB4BAA9D-264C-BC3B-A63B-8FA4DC69A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6"/>
                <a:stretch>
                  <a:fillRect t="-2679" b="-11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32CB75-AF21-ABB4-71B5-80737DD41D0D}"/>
              </a:ext>
            </a:extLst>
          </p:cNvPr>
          <p:cNvSpPr txBox="1"/>
          <p:nvPr/>
        </p:nvSpPr>
        <p:spPr>
          <a:xfrm>
            <a:off x="859024" y="491594"/>
            <a:ext cx="880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一つの母集団の母不適合数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93042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3C6E5C-C392-9325-49B6-7783E49FF38C}"/>
                  </a:ext>
                </a:extLst>
              </p:cNvPr>
              <p:cNvSpPr txBox="1"/>
              <p:nvPr/>
            </p:nvSpPr>
            <p:spPr>
              <a:xfrm>
                <a:off x="7449387" y="2361069"/>
                <a:ext cx="2057401" cy="112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i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3C6E5C-C392-9325-49B6-7783E49F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87" y="2361069"/>
                <a:ext cx="2057401" cy="112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87A5C5BC-C80A-54D7-C8E1-5ECB3B03C2E0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不適合数の合計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b="1" dirty="0"/>
                  <a:t>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87A5C5BC-C80A-54D7-C8E1-5ECB3B03C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4"/>
                <a:stretch>
                  <a:fillRect t="-2679" b="-11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17A6CCC-27AE-FEDA-79CD-87F014A312C7}"/>
                  </a:ext>
                </a:extLst>
              </p:cNvPr>
              <p:cNvSpPr txBox="1"/>
              <p:nvPr/>
            </p:nvSpPr>
            <p:spPr>
              <a:xfrm>
                <a:off x="7149555" y="3910167"/>
                <a:ext cx="2511279" cy="1032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：不適合数の合計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：標本不適合数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：サンプルサイズ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17A6CCC-27AE-FEDA-79CD-87F014A31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555" y="3910167"/>
                <a:ext cx="2511279" cy="1032399"/>
              </a:xfrm>
              <a:prstGeom prst="rect">
                <a:avLst/>
              </a:prstGeom>
              <a:blipFill>
                <a:blip r:embed="rId5"/>
                <a:stretch>
                  <a:fillRect t="-2353" r="-243" b="-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01D9EB-38D1-9372-0E71-17B64BACEBCA}"/>
              </a:ext>
            </a:extLst>
          </p:cNvPr>
          <p:cNvSpPr txBox="1"/>
          <p:nvPr/>
        </p:nvSpPr>
        <p:spPr>
          <a:xfrm>
            <a:off x="859024" y="491594"/>
            <a:ext cx="880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一つの母集団の母不適合数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52316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C1A3D7B-8DBE-32F3-AB83-78E6FF0F3288}"/>
                  </a:ext>
                </a:extLst>
              </p:cNvPr>
              <p:cNvSpPr txBox="1"/>
              <p:nvPr/>
            </p:nvSpPr>
            <p:spPr>
              <a:xfrm>
                <a:off x="5865753" y="2415498"/>
                <a:ext cx="6019800" cy="1365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̂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̂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ad>
                        <m:radPr>
                          <m:degHide m:val="on"/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ja-JP" sz="1400" i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C1A3D7B-8DBE-32F3-AB83-78E6FF0F3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753" y="2415498"/>
                <a:ext cx="6019800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64CC626-0071-3BC4-FFB9-0D3C6378F82E}"/>
                  </a:ext>
                </a:extLst>
              </p:cNvPr>
              <p:cNvSpPr txBox="1"/>
              <p:nvPr/>
            </p:nvSpPr>
            <p:spPr>
              <a:xfrm>
                <a:off x="6312397" y="1731186"/>
                <a:ext cx="5274365" cy="520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f>
                          <m:fPr>
                            <m:ctrlPr>
                              <a:rPr lang="en-US" altLang="ja-JP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altLang="ja-JP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ja-JP" altLang="en-US" sz="2000" b="1" dirty="0"/>
                  <a:t>は信頼係数</a:t>
                </a:r>
                <a:r>
                  <a:rPr lang="en-US" altLang="ja-JP" sz="2000" b="1" dirty="0"/>
                  <a:t>95%</a:t>
                </a:r>
                <a:r>
                  <a:rPr lang="ja-JP" altLang="en-US" sz="2000" b="1" dirty="0"/>
                  <a:t>の場合、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1.960</a:t>
                </a:r>
                <a:r>
                  <a:rPr lang="ja-JP" altLang="en-US" sz="2000" b="1" dirty="0"/>
                  <a:t>を用いる。</a:t>
                </a:r>
                <a:endParaRPr lang="en-US" altLang="ja-JP" sz="2000" b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64CC626-0071-3BC4-FFB9-0D3C6378F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397" y="1731186"/>
                <a:ext cx="5274365" cy="520463"/>
              </a:xfrm>
              <a:prstGeom prst="rect">
                <a:avLst/>
              </a:prstGeom>
              <a:blipFill>
                <a:blip r:embed="rId4"/>
                <a:stretch>
                  <a:fillRect t="-4706" r="-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2A06B5B-B6C9-10FF-6358-5BF4DD603826}"/>
                  </a:ext>
                </a:extLst>
              </p:cNvPr>
              <p:cNvSpPr txBox="1"/>
              <p:nvPr/>
            </p:nvSpPr>
            <p:spPr>
              <a:xfrm>
                <a:off x="7644241" y="4064056"/>
                <a:ext cx="2791846" cy="724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：サンプルサイズ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ja-JP" altLang="en-US" sz="2000" dirty="0"/>
                  <a:t> ：標本不適合数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2A06B5B-B6C9-10FF-6358-5BF4DD603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241" y="4064056"/>
                <a:ext cx="2791846" cy="724622"/>
              </a:xfrm>
              <a:prstGeom prst="rect">
                <a:avLst/>
              </a:prstGeom>
              <a:blipFill>
                <a:blip r:embed="rId5"/>
                <a:stretch>
                  <a:fillRect t="-4202" b="-151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8C3FF5EA-2F0A-299E-704F-EA2926697422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不適合数の合計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b="1" dirty="0"/>
                  <a:t>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16" name="フローチャート: 代替処理 15">
                <a:extLst>
                  <a:ext uri="{FF2B5EF4-FFF2-40B4-BE49-F238E27FC236}">
                    <a16:creationId xmlns:a16="http://schemas.microsoft.com/office/drawing/2014/main" id="{8C3FF5EA-2F0A-299E-704F-EA2926697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6"/>
                <a:stretch>
                  <a:fillRect t="-2679" b="-11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5ACEAB-0012-5D18-0ED9-870CCFE9474E}"/>
              </a:ext>
            </a:extLst>
          </p:cNvPr>
          <p:cNvSpPr txBox="1"/>
          <p:nvPr/>
        </p:nvSpPr>
        <p:spPr>
          <a:xfrm>
            <a:off x="859024" y="491594"/>
            <a:ext cx="880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一つの母集団の母不適合数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82150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1F690848-74FC-6D4F-C52E-1FD5683765FD}"/>
              </a:ext>
            </a:extLst>
          </p:cNvPr>
          <p:cNvSpPr/>
          <p:nvPr/>
        </p:nvSpPr>
        <p:spPr>
          <a:xfrm>
            <a:off x="1498378" y="3580865"/>
            <a:ext cx="1008906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計数値</a:t>
            </a:r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7504041" y="473974"/>
            <a:ext cx="3157331" cy="1315885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E2C9F3-13B6-8A92-1F80-0BED9F6E1482}"/>
              </a:ext>
            </a:extLst>
          </p:cNvPr>
          <p:cNvSpPr txBox="1"/>
          <p:nvPr/>
        </p:nvSpPr>
        <p:spPr>
          <a:xfrm>
            <a:off x="600602" y="437779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</a:t>
            </a:r>
            <a:r>
              <a:rPr lang="ja-JP" altLang="en-US" sz="2800" b="1" dirty="0">
                <a:solidFill>
                  <a:srgbClr val="FF0000"/>
                </a:solidFill>
              </a:rPr>
              <a:t>数</a:t>
            </a:r>
            <a:r>
              <a:rPr kumimoji="1" lang="ja-JP" altLang="en-US" sz="2800" dirty="0"/>
              <a:t>値の検定・推定フロー</a:t>
            </a:r>
          </a:p>
        </p:txBody>
      </p:sp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761DA132-FD6A-F215-5B4F-1E42D9744E09}"/>
              </a:ext>
            </a:extLst>
          </p:cNvPr>
          <p:cNvSpPr/>
          <p:nvPr/>
        </p:nvSpPr>
        <p:spPr>
          <a:xfrm>
            <a:off x="3234883" y="1805068"/>
            <a:ext cx="1307300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母不適合率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57A65DE3-3141-A672-F143-4AA2C2818A7B}"/>
              </a:ext>
            </a:extLst>
          </p:cNvPr>
          <p:cNvSpPr/>
          <p:nvPr/>
        </p:nvSpPr>
        <p:spPr>
          <a:xfrm>
            <a:off x="3234883" y="4861166"/>
            <a:ext cx="1307300" cy="442127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母不適合数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F8D664F2-DA70-B6C9-511F-9AAF52F172F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2507284" y="2026132"/>
            <a:ext cx="727599" cy="17757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6245093-8A28-6800-0A98-C1A31F8CFE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07284" y="3801929"/>
            <a:ext cx="727599" cy="12803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6F0AE02-8C56-2812-D8E5-602E85312510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4542183" y="1134697"/>
            <a:ext cx="561495" cy="8914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/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265" y="837821"/>
                <a:ext cx="2585768" cy="859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DD8981C2-AE2F-0026-8D75-F46F418556F1}"/>
              </a:ext>
            </a:extLst>
          </p:cNvPr>
          <p:cNvSpPr/>
          <p:nvPr/>
        </p:nvSpPr>
        <p:spPr>
          <a:xfrm>
            <a:off x="7540484" y="1918779"/>
            <a:ext cx="3157331" cy="1311441"/>
          </a:xfrm>
          <a:prstGeom prst="flowChartAlternateProcess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二項分布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/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65" y="2278612"/>
                <a:ext cx="2842588" cy="859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6E0825D-8F11-50A7-B44F-52C6C6BD4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4542183" y="2026132"/>
            <a:ext cx="561495" cy="5447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F335D052-225B-5CAD-3332-2B41305A8E8C}"/>
              </a:ext>
            </a:extLst>
          </p:cNvPr>
          <p:cNvSpPr/>
          <p:nvPr/>
        </p:nvSpPr>
        <p:spPr>
          <a:xfrm>
            <a:off x="7620003" y="3879535"/>
            <a:ext cx="3073620" cy="1311442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9DFE9BF5-5B8E-D0B1-8617-ECAA4EB2FB4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 flipV="1">
            <a:off x="4542183" y="4527603"/>
            <a:ext cx="574747" cy="55462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/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4175442"/>
                <a:ext cx="2782097" cy="906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59E07DE6-10A3-B99B-9846-16C93271780E}"/>
              </a:ext>
            </a:extLst>
          </p:cNvPr>
          <p:cNvSpPr/>
          <p:nvPr/>
        </p:nvSpPr>
        <p:spPr>
          <a:xfrm>
            <a:off x="7596673" y="5256164"/>
            <a:ext cx="3096949" cy="1380333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FF0000"/>
                </a:solidFill>
              </a:rPr>
              <a:t>ポアソン分布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/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40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24" y="5599989"/>
                <a:ext cx="2801977" cy="906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60364425-CE81-F149-A2EA-93E1850DF0B8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4542183" y="5082230"/>
            <a:ext cx="561495" cy="86182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7384B52B-4E22-4F7A-70B5-40F7A8C62D18}"/>
              </a:ext>
            </a:extLst>
          </p:cNvPr>
          <p:cNvSpPr/>
          <p:nvPr/>
        </p:nvSpPr>
        <p:spPr>
          <a:xfrm>
            <a:off x="5103678" y="91363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F80E94D3-5F22-3CC9-CA3A-97A43E3B1016}"/>
              </a:ext>
            </a:extLst>
          </p:cNvPr>
          <p:cNvSpPr/>
          <p:nvPr/>
        </p:nvSpPr>
        <p:spPr>
          <a:xfrm>
            <a:off x="5103678" y="2349850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E1D77CB-B7E2-DBA7-23DC-FBBC6E6B73C9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684130" y="2570914"/>
            <a:ext cx="856354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DBCF8EF-2DC9-E816-8EC7-E44FACB6C904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 flipV="1">
            <a:off x="6684130" y="1131917"/>
            <a:ext cx="819911" cy="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代替処理 38">
            <a:extLst>
              <a:ext uri="{FF2B5EF4-FFF2-40B4-BE49-F238E27FC236}">
                <a16:creationId xmlns:a16="http://schemas.microsoft.com/office/drawing/2014/main" id="{EEA7D333-F7D4-BBCF-0029-30647586905C}"/>
              </a:ext>
            </a:extLst>
          </p:cNvPr>
          <p:cNvSpPr/>
          <p:nvPr/>
        </p:nvSpPr>
        <p:spPr>
          <a:xfrm>
            <a:off x="5093742" y="3356553"/>
            <a:ext cx="1580452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複数の母集団</a:t>
            </a:r>
            <a:endParaRPr kumimoji="1" lang="ja-JP" altLang="en-US" sz="1600" b="1" dirty="0"/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5FF8230-98E8-50ED-7A7C-7750EA07F6E2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>
            <a:off x="4542183" y="2026132"/>
            <a:ext cx="551559" cy="1551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8018BF9D-0E71-00AF-E370-4A40B48A8A9B}"/>
              </a:ext>
            </a:extLst>
          </p:cNvPr>
          <p:cNvSpPr/>
          <p:nvPr/>
        </p:nvSpPr>
        <p:spPr>
          <a:xfrm>
            <a:off x="7596673" y="3356553"/>
            <a:ext cx="3096949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i="1" dirty="0" err="1"/>
              <a:t>a</a:t>
            </a:r>
            <a:r>
              <a:rPr lang="en-US" altLang="ja-JP" sz="1600" b="1" dirty="0" err="1"/>
              <a:t>×</a:t>
            </a:r>
            <a:r>
              <a:rPr lang="en-US" altLang="ja-JP" sz="1600" b="1" i="1" dirty="0" err="1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分割表</a:t>
            </a:r>
            <a:endParaRPr kumimoji="1" lang="ja-JP" altLang="en-US" sz="1600" b="1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50E0E70-DAA6-E45B-70CD-68EF7891C3DC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>
            <a:off x="6674194" y="3577617"/>
            <a:ext cx="9224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代替処理 57">
            <a:extLst>
              <a:ext uri="{FF2B5EF4-FFF2-40B4-BE49-F238E27FC236}">
                <a16:creationId xmlns:a16="http://schemas.microsoft.com/office/drawing/2014/main" id="{61E835C8-2464-BDFA-7E95-8FE3952D50C3}"/>
              </a:ext>
            </a:extLst>
          </p:cNvPr>
          <p:cNvSpPr/>
          <p:nvPr/>
        </p:nvSpPr>
        <p:spPr>
          <a:xfrm>
            <a:off x="5116930" y="4306539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一つの母集団</a:t>
            </a:r>
            <a:endParaRPr kumimoji="1" lang="ja-JP" altLang="en-US" sz="1600" b="1" dirty="0"/>
          </a:p>
        </p:txBody>
      </p:sp>
      <p:sp>
        <p:nvSpPr>
          <p:cNvPr id="60" name="フローチャート: 代替処理 59">
            <a:extLst>
              <a:ext uri="{FF2B5EF4-FFF2-40B4-BE49-F238E27FC236}">
                <a16:creationId xmlns:a16="http://schemas.microsoft.com/office/drawing/2014/main" id="{909EDDF1-FBE3-44D6-074B-31E106CD2349}"/>
              </a:ext>
            </a:extLst>
          </p:cNvPr>
          <p:cNvSpPr/>
          <p:nvPr/>
        </p:nvSpPr>
        <p:spPr>
          <a:xfrm>
            <a:off x="5103678" y="5722990"/>
            <a:ext cx="1580452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二つの母集団</a:t>
            </a:r>
            <a:endParaRPr kumimoji="1" lang="ja-JP" altLang="en-US" sz="1600" b="1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D7EA616D-7E32-EA18-555E-41C945A915B2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6697382" y="4527603"/>
            <a:ext cx="922621" cy="76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C45ABD9-FD91-0B76-9534-842C9D6D4C15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>
            <a:off x="6684130" y="5944054"/>
            <a:ext cx="912543" cy="22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94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b="1" dirty="0"/>
                  <a:t> </a:t>
                </a:r>
                <a:r>
                  <a:rPr lang="en-US" altLang="ja-JP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b="1" dirty="0"/>
                  <a:t> 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同時推定の標本不適合数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4464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8B1550-1AAE-2AC6-FB91-6554D0F4E615}"/>
              </a:ext>
            </a:extLst>
          </p:cNvPr>
          <p:cNvSpPr txBox="1"/>
          <p:nvPr/>
        </p:nvSpPr>
        <p:spPr>
          <a:xfrm>
            <a:off x="859024" y="491594"/>
            <a:ext cx="897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二つ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の母集団の母不適合数の</a:t>
            </a:r>
            <a:r>
              <a:rPr lang="ja-JP" altLang="en-US" sz="2400" b="1" dirty="0">
                <a:solidFill>
                  <a:srgbClr val="00B05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8F493A1-FBDC-95FA-2324-C41AEC68880B}"/>
                  </a:ext>
                </a:extLst>
              </p:cNvPr>
              <p:cNvSpPr txBox="1"/>
              <p:nvPr/>
            </p:nvSpPr>
            <p:spPr>
              <a:xfrm>
                <a:off x="6736245" y="4483043"/>
                <a:ext cx="22884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8F493A1-FBDC-95FA-2324-C41AEC68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245" y="4483043"/>
                <a:ext cx="22884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7B44DF8-433D-AA0A-46F2-CE36AC24601E}"/>
                  </a:ext>
                </a:extLst>
              </p:cNvPr>
              <p:cNvSpPr txBox="1"/>
              <p:nvPr/>
            </p:nvSpPr>
            <p:spPr>
              <a:xfrm>
                <a:off x="8802341" y="4483043"/>
                <a:ext cx="22884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7B44DF8-433D-AA0A-46F2-CE36AC246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341" y="4483043"/>
                <a:ext cx="22884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BBC527B-3BA6-A5CD-07A7-A242A24D323C}"/>
                  </a:ext>
                </a:extLst>
              </p:cNvPr>
              <p:cNvSpPr txBox="1"/>
              <p:nvPr/>
            </p:nvSpPr>
            <p:spPr>
              <a:xfrm>
                <a:off x="6736245" y="5051199"/>
                <a:ext cx="2288485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BBC527B-3BA6-A5CD-07A7-A242A24D3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245" y="5051199"/>
                <a:ext cx="2288485" cy="5827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CADFF7BF-9F2D-912B-FFAB-45740433B3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169373"/>
              </p:ext>
            </p:extLst>
          </p:nvPr>
        </p:nvGraphicFramePr>
        <p:xfrm>
          <a:off x="6096000" y="1320301"/>
          <a:ext cx="5436526" cy="3067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439237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b="1" dirty="0"/>
                  <a:t> </a:t>
                </a:r>
                <a:r>
                  <a:rPr lang="en-US" altLang="ja-JP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b="1" dirty="0"/>
                  <a:t> 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同時推定の標本不適合数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4425" b="-12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0E9F48A-A09F-F106-4BD4-C0E44D724166}"/>
                  </a:ext>
                </a:extLst>
              </p:cNvPr>
              <p:cNvSpPr txBox="1"/>
              <p:nvPr/>
            </p:nvSpPr>
            <p:spPr>
              <a:xfrm>
                <a:off x="6377610" y="1552036"/>
                <a:ext cx="2057401" cy="1220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i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0E9F48A-A09F-F106-4BD4-C0E44D724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1552036"/>
                <a:ext cx="2057401" cy="1220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CD82D6-F86F-B7F1-401B-CF4915387E2D}"/>
                  </a:ext>
                </a:extLst>
              </p:cNvPr>
              <p:cNvSpPr txBox="1"/>
              <p:nvPr/>
            </p:nvSpPr>
            <p:spPr>
              <a:xfrm>
                <a:off x="6968989" y="4426367"/>
                <a:ext cx="4282106" cy="1356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：不適合数の合計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000" b="1" dirty="0"/>
                  <a:t> </a:t>
                </a:r>
                <a:r>
                  <a:rPr lang="en-US" altLang="ja-JP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：標本不適合数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：同時推定の標本不適合数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：サンプルサイズ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CD82D6-F86F-B7F1-401B-CF4915387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89" y="4426367"/>
                <a:ext cx="4282106" cy="1356910"/>
              </a:xfrm>
              <a:prstGeom prst="rect">
                <a:avLst/>
              </a:prstGeom>
              <a:blipFill>
                <a:blip r:embed="rId5"/>
                <a:stretch>
                  <a:fillRect t="-1794" b="-7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F50E76E-A83E-6739-C09A-7E7EC1656831}"/>
                  </a:ext>
                </a:extLst>
              </p:cNvPr>
              <p:cNvSpPr txBox="1"/>
              <p:nvPr/>
            </p:nvSpPr>
            <p:spPr>
              <a:xfrm>
                <a:off x="8753063" y="1552036"/>
                <a:ext cx="2057401" cy="1220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i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F50E76E-A83E-6739-C09A-7E7EC1656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063" y="1552036"/>
                <a:ext cx="2057401" cy="12201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4C1A1F4-443C-5C20-8553-D36173E27572}"/>
                  </a:ext>
                </a:extLst>
              </p:cNvPr>
              <p:cNvSpPr txBox="1"/>
              <p:nvPr/>
            </p:nvSpPr>
            <p:spPr>
              <a:xfrm>
                <a:off x="7406310" y="2939969"/>
                <a:ext cx="2829334" cy="1220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i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4C1A1F4-443C-5C20-8553-D36173E27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310" y="2939969"/>
                <a:ext cx="2829334" cy="12201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719AED-1CF1-5557-DC93-4C8FBA28C872}"/>
              </a:ext>
            </a:extLst>
          </p:cNvPr>
          <p:cNvSpPr txBox="1"/>
          <p:nvPr/>
        </p:nvSpPr>
        <p:spPr>
          <a:xfrm>
            <a:off x="859024" y="491594"/>
            <a:ext cx="897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二つ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の母集団の母不適合数の</a:t>
            </a:r>
            <a:r>
              <a:rPr lang="ja-JP" altLang="en-US" sz="2400" b="1" dirty="0">
                <a:solidFill>
                  <a:srgbClr val="00B05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27921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b="1" dirty="0"/>
                  <a:t> </a:t>
                </a:r>
                <a:r>
                  <a:rPr lang="en-US" altLang="ja-JP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b="1" dirty="0"/>
                  <a:t> 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同時推定の標本不適合数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4464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70803AF-C666-4B8F-37D2-E33C0D048070}"/>
                  </a:ext>
                </a:extLst>
              </p:cNvPr>
              <p:cNvSpPr txBox="1"/>
              <p:nvPr/>
            </p:nvSpPr>
            <p:spPr>
              <a:xfrm>
                <a:off x="6377610" y="2247783"/>
                <a:ext cx="4666367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　</a:t>
                </a:r>
                <a:r>
                  <a:rPr lang="en-US" altLang="ja-JP" sz="2400" dirty="0"/>
                  <a:t>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ja-JP" altLang="en-US" sz="2400" dirty="0"/>
                  <a:t>≠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ja-JP" sz="2400" dirty="0"/>
              </a:p>
              <a:p>
                <a:endParaRPr lang="en-US" altLang="ja-JP" sz="2400" i="1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ja-JP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　</a:t>
                </a:r>
                <a:r>
                  <a:rPr lang="en-US" altLang="ja-JP" sz="2400" dirty="0"/>
                  <a:t>  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ja-JP" sz="2400" dirty="0">
                    <a:solidFill>
                      <a:srgbClr val="FF0000"/>
                    </a:solidFill>
                  </a:rPr>
                  <a:t> &gt;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ja-JP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      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ja-JP" sz="2400" dirty="0">
                    <a:solidFill>
                      <a:srgbClr val="FF0000"/>
                    </a:solidFill>
                  </a:rPr>
                  <a:t> &lt;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ja-JP" sz="2400" dirty="0"/>
              </a:p>
              <a:p>
                <a:r>
                  <a:rPr lang="en-US" altLang="ja-JP" sz="2400" i="1" dirty="0"/>
                  <a:t> 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70803AF-C666-4B8F-37D2-E33C0D04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2247783"/>
                <a:ext cx="4666367" cy="3416320"/>
              </a:xfrm>
              <a:prstGeom prst="rect">
                <a:avLst/>
              </a:prstGeom>
              <a:blipFill>
                <a:blip r:embed="rId4"/>
                <a:stretch>
                  <a:fillRect l="-1958" t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DF7624-28E5-8B5E-33EA-5B13107EB4A4}"/>
                  </a:ext>
                </a:extLst>
              </p:cNvPr>
              <p:cNvSpPr txBox="1"/>
              <p:nvPr/>
            </p:nvSpPr>
            <p:spPr>
              <a:xfrm>
                <a:off x="7640628" y="1214302"/>
                <a:ext cx="328247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ja-JP" altLang="en-US" sz="2000" dirty="0"/>
                  <a:t>：母集団</a:t>
                </a:r>
                <a:r>
                  <a:rPr lang="en-US" altLang="ja-JP" sz="2000" dirty="0"/>
                  <a:t>A</a:t>
                </a:r>
                <a:r>
                  <a:rPr lang="ja-JP" altLang="en-US" sz="2000" dirty="0"/>
                  <a:t>の不適合数</a:t>
                </a:r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000" dirty="0"/>
                  <a:t>：母集団</a:t>
                </a:r>
                <a:r>
                  <a:rPr lang="en-US" altLang="ja-JP" sz="2000" dirty="0"/>
                  <a:t>B</a:t>
                </a:r>
                <a:r>
                  <a:rPr lang="ja-JP" altLang="en-US" sz="2000" dirty="0"/>
                  <a:t>の母不適合数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DF7624-28E5-8B5E-33EA-5B13107E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628" y="1214302"/>
                <a:ext cx="3282475" cy="707886"/>
              </a:xfrm>
              <a:prstGeom prst="rect">
                <a:avLst/>
              </a:prstGeom>
              <a:blipFill>
                <a:blip r:embed="rId5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E8B9AD-4ED3-13BA-FD76-CF74ADFA7DA5}"/>
              </a:ext>
            </a:extLst>
          </p:cNvPr>
          <p:cNvSpPr txBox="1"/>
          <p:nvPr/>
        </p:nvSpPr>
        <p:spPr>
          <a:xfrm>
            <a:off x="859024" y="491594"/>
            <a:ext cx="897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二つ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の母集団の母不適合数の</a:t>
            </a:r>
            <a:r>
              <a:rPr lang="ja-JP" altLang="en-US" sz="2400" b="1" dirty="0">
                <a:solidFill>
                  <a:srgbClr val="00B05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33989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b="1" dirty="0"/>
                  <a:t> </a:t>
                </a:r>
                <a:r>
                  <a:rPr lang="en-US" altLang="ja-JP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b="1" dirty="0"/>
                  <a:t> 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同時推定の標本不適合数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4464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643255A-3CE7-E5CE-6F39-9F0BF4FA38D4}"/>
                  </a:ext>
                </a:extLst>
              </p:cNvPr>
              <p:cNvSpPr txBox="1"/>
              <p:nvPr/>
            </p:nvSpPr>
            <p:spPr>
              <a:xfrm>
                <a:off x="6377610" y="1639437"/>
                <a:ext cx="4666367" cy="4535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両側検定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1.960</a:t>
                </a:r>
              </a:p>
              <a:p>
                <a:endParaRPr lang="en-US" altLang="ja-JP" sz="2000" i="1" dirty="0"/>
              </a:p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右片側検定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1.645</a:t>
                </a:r>
              </a:p>
              <a:p>
                <a:endParaRPr lang="en-US" altLang="ja-JP" sz="2000" dirty="0"/>
              </a:p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左片側検定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1.645</a:t>
                </a:r>
                <a:r>
                  <a:rPr lang="en-US" altLang="ja-JP" sz="2000" i="1" dirty="0"/>
                  <a:t> 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643255A-3CE7-E5CE-6F39-9F0BF4FA3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1639437"/>
                <a:ext cx="4666367" cy="4535729"/>
              </a:xfrm>
              <a:prstGeom prst="rect">
                <a:avLst/>
              </a:prstGeom>
              <a:blipFill>
                <a:blip r:embed="rId4"/>
                <a:stretch>
                  <a:fillRect l="-1305" t="-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767125-3B0B-2AEF-38EF-5AA68F43FDF5}"/>
                  </a:ext>
                </a:extLst>
              </p:cNvPr>
              <p:cNvSpPr txBox="1"/>
              <p:nvPr/>
            </p:nvSpPr>
            <p:spPr>
              <a:xfrm>
                <a:off x="8710793" y="860359"/>
                <a:ext cx="255852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：検定統計量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ja-JP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ja-JP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優位確率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767125-3B0B-2AEF-38EF-5AA68F43F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793" y="860359"/>
                <a:ext cx="2558522" cy="707886"/>
              </a:xfrm>
              <a:prstGeom prst="rect">
                <a:avLst/>
              </a:prstGeom>
              <a:blipFill>
                <a:blip r:embed="rId5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77130C-EC8E-BD66-3CEA-398F55FE3823}"/>
              </a:ext>
            </a:extLst>
          </p:cNvPr>
          <p:cNvSpPr txBox="1"/>
          <p:nvPr/>
        </p:nvSpPr>
        <p:spPr>
          <a:xfrm>
            <a:off x="859024" y="491594"/>
            <a:ext cx="897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二つ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の母集団の母不適合数の</a:t>
            </a:r>
            <a:r>
              <a:rPr lang="ja-JP" altLang="en-US" sz="2400" b="1" dirty="0">
                <a:solidFill>
                  <a:srgbClr val="00B05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5419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b="1" dirty="0"/>
                  <a:t> </a:t>
                </a:r>
                <a:r>
                  <a:rPr lang="en-US" altLang="ja-JP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b="1" dirty="0"/>
                  <a:t> 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同時推定の標本不適合数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4464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501D203-B5FE-FEB9-39C6-B55891F0A9D0}"/>
                  </a:ext>
                </a:extLst>
              </p:cNvPr>
              <p:cNvSpPr txBox="1"/>
              <p:nvPr/>
            </p:nvSpPr>
            <p:spPr>
              <a:xfrm>
                <a:off x="6248403" y="4152912"/>
                <a:ext cx="551952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dirty="0"/>
                  <a:t>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000" i="1" baseline="-25000" dirty="0"/>
                  <a:t> </a:t>
                </a:r>
                <a:r>
                  <a:rPr lang="ja-JP" altLang="en-US" sz="2000" dirty="0"/>
                  <a:t>の値が、手順④で定めた</a:t>
                </a:r>
                <a:r>
                  <a:rPr lang="ja-JP" altLang="en-US" sz="2000" b="1" dirty="0"/>
                  <a:t>棄却域に入れば「優位である」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</a:t>
                </a:r>
                <a:r>
                  <a:rPr lang="ja-JP" altLang="en-US" sz="2000" dirty="0"/>
                  <a:t>し、対立仮説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1</a:t>
                </a:r>
                <a:r>
                  <a:rPr lang="en-US" altLang="ja-JP" sz="2000" i="1" baseline="-25000" dirty="0"/>
                  <a:t>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支持</a:t>
                </a:r>
                <a:r>
                  <a:rPr lang="ja-JP" altLang="en-US" sz="2000" dirty="0"/>
                  <a:t>する。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b="1" dirty="0"/>
                  <a:t>棄却域に入らなければ「優位ではない」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</a:t>
                </a:r>
                <a:r>
                  <a:rPr lang="en-US" altLang="ja-JP" sz="2000" i="1" baseline="-25000" dirty="0"/>
                  <a:t>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棄却できない</a:t>
                </a:r>
                <a:r>
                  <a:rPr lang="ja-JP" altLang="en-US" sz="2000" dirty="0"/>
                  <a:t>。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501D203-B5FE-FEB9-39C6-B55891F0A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3" y="4152912"/>
                <a:ext cx="5519528" cy="1938992"/>
              </a:xfrm>
              <a:prstGeom prst="rect">
                <a:avLst/>
              </a:prstGeom>
              <a:blipFill>
                <a:blip r:embed="rId4"/>
                <a:stretch>
                  <a:fillRect l="-1105" t="-1258" r="-1105" b="-4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2246E9-B26A-03C0-6067-9F6339E3406E}"/>
                  </a:ext>
                </a:extLst>
              </p:cNvPr>
              <p:cNvSpPr txBox="1"/>
              <p:nvPr/>
            </p:nvSpPr>
            <p:spPr>
              <a:xfrm>
                <a:off x="7227405" y="2806329"/>
                <a:ext cx="3874604" cy="1245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i="1" dirty="0"/>
                  <a:t> </a:t>
                </a:r>
                <a:r>
                  <a:rPr lang="ja-JP" altLang="en-US" dirty="0"/>
                  <a:t>：検定統計量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dirty="0"/>
                  <a:t>：母集団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の標本不適合数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ja-JP" altLang="en-US" dirty="0"/>
                  <a:t>：母集団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の標本不適合数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1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ja-JP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800" dirty="0"/>
                  <a:t>：同時推定の標本不適合数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2246E9-B26A-03C0-6067-9F6339E34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405" y="2806329"/>
                <a:ext cx="3874604" cy="1245341"/>
              </a:xfrm>
              <a:prstGeom prst="rect">
                <a:avLst/>
              </a:prstGeom>
              <a:blipFill>
                <a:blip r:embed="rId5"/>
                <a:stretch>
                  <a:fillRect t="-1951" b="-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F552F0F-A805-EA42-552B-7E1B28DAAF3F}"/>
                  </a:ext>
                </a:extLst>
              </p:cNvPr>
              <p:cNvSpPr txBox="1"/>
              <p:nvPr/>
            </p:nvSpPr>
            <p:spPr>
              <a:xfrm>
                <a:off x="6377610" y="1235118"/>
                <a:ext cx="4392979" cy="1517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F552F0F-A805-EA42-552B-7E1B28DAA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1235118"/>
                <a:ext cx="4392979" cy="15174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0DE40C-1CEA-B8DE-1FB5-4E8862C978B6}"/>
              </a:ext>
            </a:extLst>
          </p:cNvPr>
          <p:cNvSpPr txBox="1"/>
          <p:nvPr/>
        </p:nvSpPr>
        <p:spPr>
          <a:xfrm>
            <a:off x="859024" y="491594"/>
            <a:ext cx="897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二つ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の母集団の母不適合数の</a:t>
            </a:r>
            <a:r>
              <a:rPr lang="ja-JP" altLang="en-US" sz="2400" b="1" dirty="0">
                <a:solidFill>
                  <a:srgbClr val="00B05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4122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b="1" dirty="0"/>
                  <a:t> </a:t>
                </a:r>
                <a:r>
                  <a:rPr lang="en-US" altLang="ja-JP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b="1" dirty="0"/>
                  <a:t> 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同時推定の標本不適合数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4464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0A9CA34-09AB-1EA9-BD21-4D73DFD3206C}"/>
                  </a:ext>
                </a:extLst>
              </p:cNvPr>
              <p:cNvSpPr txBox="1"/>
              <p:nvPr/>
            </p:nvSpPr>
            <p:spPr>
              <a:xfrm>
                <a:off x="6175512" y="2183231"/>
                <a:ext cx="5893904" cy="1094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32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200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3200" i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0A9CA34-09AB-1EA9-BD21-4D73DFD32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12" y="2183231"/>
                <a:ext cx="5893904" cy="1094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96817F9-F60E-2C1E-B7DB-0821A1F0DB0F}"/>
                  </a:ext>
                </a:extLst>
              </p:cNvPr>
              <p:cNvSpPr txBox="1"/>
              <p:nvPr/>
            </p:nvSpPr>
            <p:spPr>
              <a:xfrm>
                <a:off x="7051205" y="3579918"/>
                <a:ext cx="3871899" cy="1373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：サンプルサイズ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000" dirty="0"/>
                  <a:t>：母集団</a:t>
                </a:r>
                <a:r>
                  <a:rPr lang="en-US" altLang="ja-JP" sz="2000" dirty="0"/>
                  <a:t>A</a:t>
                </a:r>
                <a:r>
                  <a:rPr lang="ja-JP" altLang="en-US" sz="2000" dirty="0"/>
                  <a:t>の標本不適合数</a:t>
                </a:r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ja-JP" altLang="en-US" sz="2000" dirty="0"/>
                  <a:t>：母集団</a:t>
                </a:r>
                <a:r>
                  <a:rPr lang="en-US" altLang="ja-JP" sz="2000" dirty="0"/>
                  <a:t>B</a:t>
                </a:r>
                <a:r>
                  <a:rPr lang="ja-JP" altLang="en-US" sz="2000" dirty="0"/>
                  <a:t>の標本不適合数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ja-JP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：同時推定の標本不適合数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96817F9-F60E-2C1E-B7DB-0821A1F0D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05" y="3579918"/>
                <a:ext cx="3871899" cy="1373646"/>
              </a:xfrm>
              <a:prstGeom prst="rect">
                <a:avLst/>
              </a:prstGeom>
              <a:blipFill>
                <a:blip r:embed="rId5"/>
                <a:stretch>
                  <a:fillRect t="-1770" b="-70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5033FC-0E19-ECC7-C8BD-3BF5D5EED4F9}"/>
              </a:ext>
            </a:extLst>
          </p:cNvPr>
          <p:cNvSpPr txBox="1"/>
          <p:nvPr/>
        </p:nvSpPr>
        <p:spPr>
          <a:xfrm>
            <a:off x="859024" y="491594"/>
            <a:ext cx="897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二つ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の母集団の母不適合数の</a:t>
            </a:r>
            <a:r>
              <a:rPr lang="ja-JP" altLang="en-US" sz="2400" b="1" dirty="0">
                <a:solidFill>
                  <a:srgbClr val="00B05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134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ACE2631-0B80-0ABF-1E30-1D5CCD82C1F2}"/>
                  </a:ext>
                </a:extLst>
              </p:cNvPr>
              <p:cNvSpPr txBox="1"/>
              <p:nvPr/>
            </p:nvSpPr>
            <p:spPr>
              <a:xfrm>
                <a:off x="6377610" y="2247783"/>
                <a:ext cx="4666367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ja-JP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　</a:t>
                </a:r>
                <a:r>
                  <a:rPr lang="en-US" altLang="ja-JP" sz="2400" dirty="0"/>
                  <a:t>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endParaRPr lang="en-US" altLang="ja-JP" sz="2400" dirty="0"/>
              </a:p>
              <a:p>
                <a:endParaRPr lang="en-US" altLang="ja-JP" sz="2400" i="1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ja-JP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　</a:t>
                </a:r>
                <a:r>
                  <a:rPr lang="en-US" altLang="ja-JP" sz="2400" dirty="0"/>
                  <a:t>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&gt;</a:t>
                </a:r>
                <a:r>
                  <a:rPr lang="ja-JP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ja-JP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　</a:t>
                </a:r>
                <a:r>
                  <a:rPr lang="en-US" altLang="ja-JP" sz="2400" dirty="0"/>
                  <a:t>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&lt;</a:t>
                </a:r>
                <a:r>
                  <a:rPr lang="ja-JP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endParaRPr lang="en-US" altLang="ja-JP" sz="2400" dirty="0"/>
              </a:p>
              <a:p>
                <a:r>
                  <a:rPr lang="en-US" altLang="ja-JP" sz="2400" i="1" dirty="0"/>
                  <a:t> 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ACE2631-0B80-0ABF-1E30-1D5CCD82C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2247783"/>
                <a:ext cx="4666367" cy="3416320"/>
              </a:xfrm>
              <a:prstGeom prst="rect">
                <a:avLst/>
              </a:prstGeom>
              <a:blipFill>
                <a:blip r:embed="rId4"/>
                <a:stretch>
                  <a:fillRect l="-1958" t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F3CAF3E-874E-4444-3B34-8A125CB73E18}"/>
                  </a:ext>
                </a:extLst>
              </p:cNvPr>
              <p:cNvSpPr txBox="1"/>
              <p:nvPr/>
            </p:nvSpPr>
            <p:spPr>
              <a:xfrm>
                <a:off x="8229600" y="1270084"/>
                <a:ext cx="361784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：従来の不適合品率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i="1" dirty="0"/>
                  <a:t> </a:t>
                </a:r>
                <a:r>
                  <a:rPr lang="ja-JP" altLang="en-US" sz="2000" dirty="0"/>
                  <a:t>：比較対象の不適合品率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F3CAF3E-874E-4444-3B34-8A125CB73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1270084"/>
                <a:ext cx="3617843" cy="707886"/>
              </a:xfrm>
              <a:prstGeom prst="rect">
                <a:avLst/>
              </a:prstGeom>
              <a:blipFill>
                <a:blip r:embed="rId5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4E9909-2CDE-76D8-46B2-90CBEFEF5C76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一つの母集団の母不適合品率の検定と推定（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73667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b="1" dirty="0"/>
                  <a:t> </a:t>
                </a:r>
                <a:r>
                  <a:rPr lang="en-US" altLang="ja-JP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b="1" dirty="0"/>
                  <a:t> と</a:t>
                </a:r>
                <a:endParaRPr lang="en-US" altLang="ja-JP" b="1" dirty="0"/>
              </a:p>
              <a:p>
                <a:pPr algn="ctr"/>
                <a:r>
                  <a:rPr lang="ja-JP" altLang="en-US" b="1" dirty="0"/>
                  <a:t>同時推定の標本不適合数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 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03359"/>
                <a:ext cx="4955367" cy="670770"/>
              </a:xfrm>
              <a:prstGeom prst="flowChartAlternateProcess">
                <a:avLst/>
              </a:prstGeom>
              <a:blipFill>
                <a:blip r:embed="rId2"/>
                <a:stretch>
                  <a:fillRect t="-4464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183231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853999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550040"/>
            <a:ext cx="4955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4195535"/>
                <a:ext cx="4955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891576"/>
            <a:ext cx="4955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584073"/>
            <a:ext cx="4955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CA53214-BD5B-F849-4771-106367E98CF5}"/>
                  </a:ext>
                </a:extLst>
              </p:cNvPr>
              <p:cNvSpPr txBox="1"/>
              <p:nvPr/>
            </p:nvSpPr>
            <p:spPr>
              <a:xfrm>
                <a:off x="5865753" y="2493066"/>
                <a:ext cx="6019800" cy="1547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200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2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2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altLang="ja-JP" sz="1600" i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CA53214-BD5B-F849-4771-106367E9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753" y="2493066"/>
                <a:ext cx="6019800" cy="1547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7F9020-58CF-AF5F-2FAE-33B38CC5F637}"/>
                  </a:ext>
                </a:extLst>
              </p:cNvPr>
              <p:cNvSpPr txBox="1"/>
              <p:nvPr/>
            </p:nvSpPr>
            <p:spPr>
              <a:xfrm>
                <a:off x="6312397" y="1731186"/>
                <a:ext cx="5274365" cy="520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f>
                          <m:fPr>
                            <m:ctrlPr>
                              <a:rPr lang="en-US" altLang="ja-JP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altLang="ja-JP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ja-JP" altLang="en-US" sz="2000" b="1" dirty="0"/>
                  <a:t>は信頼係数</a:t>
                </a:r>
                <a:r>
                  <a:rPr lang="en-US" altLang="ja-JP" sz="2000" b="1" dirty="0"/>
                  <a:t>95%</a:t>
                </a:r>
                <a:r>
                  <a:rPr lang="ja-JP" altLang="en-US" sz="2000" b="1" dirty="0"/>
                  <a:t>の場合、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1.960</a:t>
                </a:r>
                <a:r>
                  <a:rPr lang="ja-JP" altLang="en-US" sz="2000" b="1" dirty="0"/>
                  <a:t>を用いる。</a:t>
                </a:r>
                <a:endParaRPr lang="en-US" altLang="ja-JP" sz="2000" b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7F9020-58CF-AF5F-2FAE-33B38CC5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397" y="1731186"/>
                <a:ext cx="5274365" cy="520463"/>
              </a:xfrm>
              <a:prstGeom prst="rect">
                <a:avLst/>
              </a:prstGeom>
              <a:blipFill>
                <a:blip r:embed="rId5"/>
                <a:stretch>
                  <a:fillRect t="-4706" r="-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EA76032-449B-DFA0-D4B3-FEE7288A5E64}"/>
                  </a:ext>
                </a:extLst>
              </p:cNvPr>
              <p:cNvSpPr txBox="1"/>
              <p:nvPr/>
            </p:nvSpPr>
            <p:spPr>
              <a:xfrm>
                <a:off x="7013629" y="4245553"/>
                <a:ext cx="3871899" cy="104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：サンプルサイズ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000" dirty="0"/>
                  <a:t>：母集団</a:t>
                </a:r>
                <a:r>
                  <a:rPr lang="en-US" altLang="ja-JP" sz="2000" dirty="0"/>
                  <a:t>A</a:t>
                </a:r>
                <a:r>
                  <a:rPr lang="ja-JP" altLang="en-US" sz="2000" dirty="0"/>
                  <a:t>の標本不適合数</a:t>
                </a:r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ja-JP" altLang="en-US" sz="2000" dirty="0"/>
                  <a:t>：母集団</a:t>
                </a:r>
                <a:r>
                  <a:rPr lang="en-US" altLang="ja-JP" sz="2000" dirty="0"/>
                  <a:t>B</a:t>
                </a:r>
                <a:r>
                  <a:rPr lang="ja-JP" altLang="en-US" sz="2000" dirty="0"/>
                  <a:t>の標本不適合数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EA76032-449B-DFA0-D4B3-FEE7288A5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29" y="4245553"/>
                <a:ext cx="3871899" cy="1049133"/>
              </a:xfrm>
              <a:prstGeom prst="rect">
                <a:avLst/>
              </a:prstGeom>
              <a:blipFill>
                <a:blip r:embed="rId6"/>
                <a:stretch>
                  <a:fillRect t="-2312" b="-9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334AFD-9A2C-CC7A-2DA3-0C09D75C82D9}"/>
              </a:ext>
            </a:extLst>
          </p:cNvPr>
          <p:cNvSpPr txBox="1"/>
          <p:nvPr/>
        </p:nvSpPr>
        <p:spPr>
          <a:xfrm>
            <a:off x="859024" y="491594"/>
            <a:ext cx="897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二つ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の母集団の母不適合数の</a:t>
            </a:r>
            <a:r>
              <a:rPr lang="ja-JP" altLang="en-US" sz="2400" b="1" dirty="0">
                <a:solidFill>
                  <a:srgbClr val="00B050"/>
                </a:solidFill>
              </a:rPr>
              <a:t>差</a:t>
            </a:r>
            <a:r>
              <a:rPr kumimoji="1" lang="ja-JP" altLang="en-US" sz="2400" b="1" dirty="0"/>
              <a:t>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ポアソン分布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79447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E9C63D-0D70-8B2F-7558-D4CD694B4C7B}"/>
              </a:ext>
            </a:extLst>
          </p:cNvPr>
          <p:cNvSpPr txBox="1"/>
          <p:nvPr/>
        </p:nvSpPr>
        <p:spPr>
          <a:xfrm>
            <a:off x="854766" y="2967335"/>
            <a:ext cx="1030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以降、修正予定</a:t>
            </a:r>
          </a:p>
        </p:txBody>
      </p:sp>
    </p:spTree>
    <p:extLst>
      <p:ext uri="{BB962C8B-B14F-4D97-AF65-F5344CB8AC3E}">
        <p14:creationId xmlns:p14="http://schemas.microsoft.com/office/powerpoint/2010/main" val="122942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2C75562-311B-3D98-ED6A-BC0F9D32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83" y="3835660"/>
            <a:ext cx="3412932" cy="25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D701669-E018-E655-33E3-822C20CEF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32" y="3835660"/>
            <a:ext cx="1387033" cy="159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977620" y="522413"/>
                <a:ext cx="7604090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pt-BR" altLang="ja-JP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ja-JP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ja-JP" sz="20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0" y="522413"/>
                <a:ext cx="7604090" cy="871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082C76D-DC00-DF55-04CA-8AB636C2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73" y="5016280"/>
            <a:ext cx="2221942" cy="12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13CEAE-E4F1-136A-62AB-F1C10C1042DE}"/>
              </a:ext>
            </a:extLst>
          </p:cNvPr>
          <p:cNvSpPr txBox="1"/>
          <p:nvPr/>
        </p:nvSpPr>
        <p:spPr>
          <a:xfrm>
            <a:off x="1257718" y="1698902"/>
            <a:ext cx="9676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庭</a:t>
            </a:r>
            <a:r>
              <a:rPr lang="ja-JP" altLang="en-US" sz="4000" dirty="0"/>
              <a:t>（二乗の和）でドン</a:t>
            </a:r>
            <a:r>
              <a:rPr lang="ja-JP" altLang="en-US" sz="4000" dirty="0">
                <a:solidFill>
                  <a:srgbClr val="FF0000"/>
                </a:solidFill>
              </a:rPr>
              <a:t>引き</a:t>
            </a:r>
            <a:r>
              <a:rPr lang="ja-JP" altLang="en-US" sz="4000" dirty="0"/>
              <a:t>（引き算）、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三分</a:t>
            </a:r>
            <a:r>
              <a:rPr lang="ja-JP" altLang="en-US" sz="4000" dirty="0"/>
              <a:t>（サンプル分）の</a:t>
            </a:r>
            <a:r>
              <a:rPr lang="ja-JP" altLang="en-US" sz="4000" dirty="0">
                <a:solidFill>
                  <a:srgbClr val="FF0000"/>
                </a:solidFill>
              </a:rPr>
              <a:t>ワニ</a:t>
            </a:r>
            <a:r>
              <a:rPr lang="ja-JP" altLang="en-US" sz="4000" dirty="0"/>
              <a:t>（和の二乗）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7D0F4D31-50BF-0D7E-61FD-9BB3FA42ECAB}"/>
              </a:ext>
            </a:extLst>
          </p:cNvPr>
          <p:cNvSpPr/>
          <p:nvPr/>
        </p:nvSpPr>
        <p:spPr>
          <a:xfrm>
            <a:off x="7748965" y="3531194"/>
            <a:ext cx="2221942" cy="753626"/>
          </a:xfrm>
          <a:prstGeom prst="wedgeRectCallout">
            <a:avLst>
              <a:gd name="adj1" fmla="val -57012"/>
              <a:gd name="adj2" fmla="val 1051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三分の一にカット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82A4CDF-F997-6C09-E933-58F91651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69" y="4633884"/>
            <a:ext cx="1159704" cy="13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23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lang="en-US" altLang="ja-JP" b="1" i="1" dirty="0"/>
              <a:t>S </a:t>
            </a:r>
            <a:r>
              <a:rPr lang="en-US" altLang="ja-JP" b="1" dirty="0"/>
              <a:t>(</a:t>
            </a:r>
            <a:r>
              <a:rPr lang="ja-JP" altLang="en-US" b="1" dirty="0"/>
              <a:t>平方和</a:t>
            </a:r>
            <a:r>
              <a:rPr lang="en-US" altLang="ja-JP" b="1" dirty="0"/>
              <a:t>)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900673-50B7-143E-0B36-1D681F652128}"/>
              </a:ext>
            </a:extLst>
          </p:cNvPr>
          <p:cNvSpPr txBox="1"/>
          <p:nvPr/>
        </p:nvSpPr>
        <p:spPr>
          <a:xfrm>
            <a:off x="6635174" y="2063963"/>
            <a:ext cx="46663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</a:t>
            </a:r>
            <a:r>
              <a:rPr lang="ja-JP" altLang="en-US" sz="2400" dirty="0"/>
              <a:t>両側検定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i="1" dirty="0"/>
              <a:t>σ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 = </a:t>
            </a:r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i="1" dirty="0"/>
              <a:t>σ</a:t>
            </a:r>
            <a:r>
              <a:rPr lang="en-US" altLang="ja-JP" sz="2400" dirty="0"/>
              <a:t> </a:t>
            </a:r>
            <a:r>
              <a:rPr lang="ja-JP" altLang="en-US" sz="2400" dirty="0"/>
              <a:t>≠ </a:t>
            </a:r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</a:t>
            </a:r>
            <a:endParaRPr lang="en-US" altLang="ja-JP" sz="2400" dirty="0"/>
          </a:p>
          <a:p>
            <a:endParaRPr lang="en-US" altLang="ja-JP" sz="2400" i="1" dirty="0"/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右片側検定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i="1" dirty="0"/>
              <a:t>σ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 = </a:t>
            </a:r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i="1" dirty="0"/>
              <a:t>σ</a:t>
            </a:r>
            <a:r>
              <a:rPr lang="en-US" altLang="ja-JP" sz="2400" dirty="0"/>
              <a:t> &gt;</a:t>
            </a:r>
            <a:r>
              <a:rPr lang="ja-JP" altLang="en-US" sz="2400" dirty="0"/>
              <a:t> </a:t>
            </a:r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左片側検定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i="1" dirty="0"/>
              <a:t>σ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 = </a:t>
            </a:r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i="1" dirty="0"/>
              <a:t>σ</a:t>
            </a:r>
            <a:r>
              <a:rPr lang="en-US" altLang="ja-JP" sz="2400" dirty="0"/>
              <a:t> &gt;</a:t>
            </a:r>
            <a:r>
              <a:rPr lang="ja-JP" altLang="en-US" sz="2400" dirty="0"/>
              <a:t> </a:t>
            </a:r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</a:t>
            </a:r>
            <a:endParaRPr lang="en-US" altLang="ja-JP" sz="2400" dirty="0"/>
          </a:p>
          <a:p>
            <a:r>
              <a:rPr lang="en-US" altLang="ja-JP" sz="2400" i="1" dirty="0"/>
              <a:t> </a:t>
            </a:r>
            <a:endParaRPr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786A62-43DC-20F6-C262-AA42C78FC443}"/>
              </a:ext>
            </a:extLst>
          </p:cNvPr>
          <p:cNvSpPr txBox="1"/>
          <p:nvPr/>
        </p:nvSpPr>
        <p:spPr>
          <a:xfrm>
            <a:off x="8120269" y="953259"/>
            <a:ext cx="35911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 </a:t>
            </a:r>
            <a:r>
              <a:rPr lang="ja-JP" altLang="en-US" sz="2400" dirty="0"/>
              <a:t>：変化前の母分散</a:t>
            </a:r>
            <a:endParaRPr lang="en-US" altLang="ja-JP" sz="2400" dirty="0"/>
          </a:p>
          <a:p>
            <a:r>
              <a:rPr lang="en-US" altLang="ja-JP" sz="2400" i="1" dirty="0"/>
              <a:t>σ</a:t>
            </a:r>
            <a:r>
              <a:rPr lang="en-US" altLang="ja-JP" sz="2400" baseline="30000" dirty="0"/>
              <a:t>2   </a:t>
            </a:r>
            <a:r>
              <a:rPr lang="ja-JP" altLang="en-US" sz="2400" dirty="0"/>
              <a:t>：変化</a:t>
            </a:r>
            <a:r>
              <a:rPr lang="ja-JP" altLang="en-US" sz="2400" dirty="0">
                <a:solidFill>
                  <a:srgbClr val="FF0000"/>
                </a:solidFill>
              </a:rPr>
              <a:t>後</a:t>
            </a:r>
            <a:r>
              <a:rPr lang="ja-JP" altLang="en-US" sz="2400" dirty="0"/>
              <a:t>の母分散</a:t>
            </a:r>
            <a:endParaRPr lang="en-US" altLang="ja-JP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9BF68F-9F7E-FADF-A9D4-6E7D773D1348}"/>
              </a:ext>
            </a:extLst>
          </p:cNvPr>
          <p:cNvSpPr txBox="1"/>
          <p:nvPr/>
        </p:nvSpPr>
        <p:spPr>
          <a:xfrm>
            <a:off x="7013715" y="5390673"/>
            <a:ext cx="4465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※</a:t>
            </a:r>
            <a:r>
              <a:rPr lang="en-US" altLang="ja-JP" sz="2000" b="1" i="1" dirty="0"/>
              <a:t>σ</a:t>
            </a:r>
            <a:r>
              <a:rPr lang="en-US" altLang="ja-JP" sz="2000" b="1" baseline="-25000" dirty="0"/>
              <a:t>0</a:t>
            </a:r>
            <a:r>
              <a:rPr lang="en-US" altLang="ja-JP" sz="2000" b="1" baseline="30000" dirty="0"/>
              <a:t>2 </a:t>
            </a:r>
            <a:r>
              <a:rPr lang="ja-JP" altLang="en-US" sz="2000" b="1" dirty="0"/>
              <a:t>は指定された値を使用する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9774C6-C2AA-75AE-6DE6-35B2E1CB817C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分散</a:t>
            </a:r>
            <a:r>
              <a:rPr kumimoji="1" lang="ja-JP" altLang="en-US" sz="2400" b="1" dirty="0"/>
              <a:t>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24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2400" b="1" dirty="0"/>
              <a:t>分布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2238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lang="en-US" altLang="ja-JP" b="1" i="1" dirty="0"/>
              <a:t>S </a:t>
            </a:r>
            <a:r>
              <a:rPr lang="en-US" altLang="ja-JP" b="1" dirty="0"/>
              <a:t>(</a:t>
            </a:r>
            <a:r>
              <a:rPr lang="ja-JP" altLang="en-US" b="1" dirty="0"/>
              <a:t>平方和</a:t>
            </a:r>
            <a:r>
              <a:rPr lang="en-US" altLang="ja-JP" b="1" dirty="0"/>
              <a:t>)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900673-50B7-143E-0B36-1D681F652128}"/>
                  </a:ext>
                </a:extLst>
              </p:cNvPr>
              <p:cNvSpPr txBox="1"/>
              <p:nvPr/>
            </p:nvSpPr>
            <p:spPr>
              <a:xfrm>
                <a:off x="6734565" y="1624027"/>
                <a:ext cx="4666367" cy="4321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,1−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2400" i="1" dirty="0"/>
              </a:p>
              <a:p>
                <a:r>
                  <a:rPr lang="ja-JP" altLang="en-US" sz="2400" dirty="0"/>
                  <a:t>または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2400" i="1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,1−</m:t>
                        </m:r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ja-JP" sz="2400" i="1" dirty="0"/>
                  <a:t> 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900673-50B7-143E-0B36-1D681F652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565" y="1624027"/>
                <a:ext cx="4666367" cy="4321568"/>
              </a:xfrm>
              <a:prstGeom prst="rect">
                <a:avLst/>
              </a:prstGeom>
              <a:blipFill>
                <a:blip r:embed="rId3"/>
                <a:stretch>
                  <a:fillRect l="-2092" t="-1128" b="-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0166462-2940-4367-1416-4E7ABD7288D7}"/>
                  </a:ext>
                </a:extLst>
              </p:cNvPr>
              <p:cNvSpPr txBox="1"/>
              <p:nvPr/>
            </p:nvSpPr>
            <p:spPr>
              <a:xfrm>
                <a:off x="8878008" y="804779"/>
                <a:ext cx="26139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ja-JP" altLang="en-US" sz="2400" dirty="0"/>
                  <a:t>：自由度</a:t>
                </a:r>
                <a:r>
                  <a:rPr lang="en-US" altLang="ja-JP" sz="2400" dirty="0"/>
                  <a:t>(n-1)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0166462-2940-4367-1416-4E7ABD728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008" y="804779"/>
                <a:ext cx="2613992" cy="461665"/>
              </a:xfrm>
              <a:prstGeom prst="rect">
                <a:avLst/>
              </a:prstGeom>
              <a:blipFill>
                <a:blip r:embed="rId4"/>
                <a:stretch>
                  <a:fillRect l="-1865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CF5500-76F9-7F06-639F-8DC23EA8D07C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分散</a:t>
            </a:r>
            <a:r>
              <a:rPr kumimoji="1" lang="ja-JP" altLang="en-US" sz="2400" b="1" dirty="0"/>
              <a:t>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24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2400" b="1" dirty="0"/>
              <a:t>分布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9D088E-7062-5BC7-0273-B3571B63BAF4}"/>
                  </a:ext>
                </a:extLst>
              </p:cNvPr>
              <p:cNvSpPr txBox="1"/>
              <p:nvPr/>
            </p:nvSpPr>
            <p:spPr>
              <a:xfrm>
                <a:off x="6209839" y="1035611"/>
                <a:ext cx="3232735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b="1" dirty="0"/>
                  <a:t>表を用いる</a:t>
                </a:r>
                <a:endParaRPr lang="en-US" altLang="ja-JP" sz="2400" b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9D088E-7062-5BC7-0273-B3571B63B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839" y="1035611"/>
                <a:ext cx="3232735" cy="470000"/>
              </a:xfrm>
              <a:prstGeom prst="rect">
                <a:avLst/>
              </a:prstGeom>
              <a:blipFill>
                <a:blip r:embed="rId5"/>
                <a:stretch>
                  <a:fillRect l="-566" t="-7792" b="-29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894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lang="en-US" altLang="ja-JP" b="1" i="1" dirty="0"/>
              <a:t>S </a:t>
            </a:r>
            <a:r>
              <a:rPr lang="en-US" altLang="ja-JP" b="1" dirty="0"/>
              <a:t>(</a:t>
            </a:r>
            <a:r>
              <a:rPr lang="ja-JP" altLang="en-US" b="1" dirty="0"/>
              <a:t>平方和</a:t>
            </a:r>
            <a:r>
              <a:rPr lang="en-US" altLang="ja-JP" b="1" dirty="0"/>
              <a:t>)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1741E1-0857-0891-38F9-E2E034732831}"/>
                  </a:ext>
                </a:extLst>
              </p:cNvPr>
              <p:cNvSpPr txBox="1"/>
              <p:nvPr/>
            </p:nvSpPr>
            <p:spPr>
              <a:xfrm>
                <a:off x="6096000" y="1747305"/>
                <a:ext cx="3038061" cy="1708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0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ja-JP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sz="3600" dirty="0"/>
              </a:p>
              <a:p>
                <a:endParaRPr lang="en-US" altLang="ja-JP" sz="2000" i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1741E1-0857-0891-38F9-E2E03473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47305"/>
                <a:ext cx="3038061" cy="1708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2832F80-CAFA-50CB-D213-3D3CDBA58DF3}"/>
                  </a:ext>
                </a:extLst>
              </p:cNvPr>
              <p:cNvSpPr txBox="1"/>
              <p:nvPr/>
            </p:nvSpPr>
            <p:spPr>
              <a:xfrm>
                <a:off x="9106630" y="1937846"/>
                <a:ext cx="2613992" cy="1027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：検定統計量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ja-JP" altLang="en-US" sz="2000" dirty="0"/>
                  <a:t>：平方和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母分散の指定値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2832F80-CAFA-50CB-D213-3D3CDBA5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630" y="1937846"/>
                <a:ext cx="2613992" cy="1027717"/>
              </a:xfrm>
              <a:prstGeom prst="rect">
                <a:avLst/>
              </a:prstGeom>
              <a:blipFill>
                <a:blip r:embed="rId4"/>
                <a:stretch>
                  <a:fillRect t="-2381" r="-466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49C52CA-514C-67A8-5EB5-5EE4DDA4E1C2}"/>
                  </a:ext>
                </a:extLst>
              </p:cNvPr>
              <p:cNvSpPr txBox="1"/>
              <p:nvPr/>
            </p:nvSpPr>
            <p:spPr>
              <a:xfrm>
                <a:off x="6228525" y="3631787"/>
                <a:ext cx="551952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dirty="0"/>
                  <a:t>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の値が、手順④で定めた</a:t>
                </a:r>
                <a:r>
                  <a:rPr lang="ja-JP" altLang="en-US" sz="2000" b="1" dirty="0"/>
                  <a:t>棄却域に入れば「優位である」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</a:t>
                </a:r>
                <a:r>
                  <a:rPr lang="ja-JP" altLang="en-US" sz="2000" dirty="0"/>
                  <a:t>し、対立仮説</a:t>
                </a:r>
                <a:r>
                  <a:rPr lang="en-US" altLang="ja-JP" sz="2000" i="1" dirty="0"/>
                  <a:t>H</a:t>
                </a:r>
                <a:r>
                  <a:rPr lang="en-US" altLang="ja-JP" sz="2000" i="1" baseline="-25000" dirty="0"/>
                  <a:t>1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支持</a:t>
                </a:r>
                <a:r>
                  <a:rPr lang="ja-JP" altLang="en-US" sz="2000" dirty="0"/>
                  <a:t>する。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b="1" dirty="0"/>
                  <a:t>棄却域に入らなければ「優位ではない」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</a:t>
                </a:r>
                <a:r>
                  <a:rPr lang="en-US" altLang="ja-JP" sz="2000" i="1" baseline="-25000" dirty="0"/>
                  <a:t>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棄却できない</a:t>
                </a:r>
                <a:r>
                  <a:rPr lang="ja-JP" altLang="en-US" sz="2000" dirty="0"/>
                  <a:t>。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49C52CA-514C-67A8-5EB5-5EE4DDA4E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5" y="3631787"/>
                <a:ext cx="5519528" cy="1938992"/>
              </a:xfrm>
              <a:prstGeom prst="rect">
                <a:avLst/>
              </a:prstGeom>
              <a:blipFill>
                <a:blip r:embed="rId5"/>
                <a:stretch>
                  <a:fillRect l="-1215" t="-1258" r="-1105" b="-5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8AB869-94B7-EF64-BFB0-AAEBBEB70EAA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分散</a:t>
            </a:r>
            <a:r>
              <a:rPr kumimoji="1" lang="ja-JP" altLang="en-US" sz="2400" b="1" dirty="0"/>
              <a:t>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24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2400" b="1" dirty="0"/>
              <a:t>分布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20994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13CEAE-E4F1-136A-62AB-F1C10C1042DE}"/>
              </a:ext>
            </a:extLst>
          </p:cNvPr>
          <p:cNvSpPr txBox="1"/>
          <p:nvPr/>
        </p:nvSpPr>
        <p:spPr>
          <a:xfrm>
            <a:off x="462587" y="2289927"/>
            <a:ext cx="114146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400" dirty="0">
                <a:solidFill>
                  <a:srgbClr val="FF0000"/>
                </a:solidFill>
              </a:rPr>
              <a:t>ボブ</a:t>
            </a:r>
            <a:r>
              <a:rPr lang="ja-JP" altLang="en-US" sz="4400" dirty="0"/>
              <a:t>（</a:t>
            </a:r>
            <a:r>
              <a:rPr lang="en-US" altLang="ja-JP" sz="4400" dirty="0"/>
              <a:t>σ</a:t>
            </a:r>
            <a:r>
              <a:rPr lang="en-US" altLang="ja-JP" sz="4400" baseline="30000" dirty="0"/>
              <a:t>2</a:t>
            </a:r>
            <a:r>
              <a:rPr lang="ja-JP" altLang="en-US" sz="4400" baseline="30000" dirty="0"/>
              <a:t>：</a:t>
            </a:r>
            <a:r>
              <a:rPr lang="ja-JP" altLang="en-US" sz="4400" dirty="0"/>
              <a:t>母分散）で</a:t>
            </a:r>
            <a:r>
              <a:rPr lang="ja-JP" altLang="en-US" sz="4400" dirty="0">
                <a:solidFill>
                  <a:srgbClr val="FF0000"/>
                </a:solidFill>
              </a:rPr>
              <a:t>す</a:t>
            </a:r>
            <a:r>
              <a:rPr lang="ja-JP" altLang="en-US" sz="4400" dirty="0"/>
              <a:t>（</a:t>
            </a:r>
            <a:r>
              <a:rPr lang="en-US" altLang="ja-JP" sz="4400" dirty="0"/>
              <a:t>S</a:t>
            </a:r>
            <a:r>
              <a:rPr lang="ja-JP" altLang="en-US" sz="4400" dirty="0"/>
              <a:t>）</a:t>
            </a:r>
            <a:r>
              <a:rPr lang="ja-JP" altLang="en-US" sz="4400" dirty="0">
                <a:solidFill>
                  <a:srgbClr val="FF0000"/>
                </a:solidFill>
              </a:rPr>
              <a:t>かい</a:t>
            </a:r>
            <a:r>
              <a:rPr lang="ja-JP" altLang="en-US" sz="4400" dirty="0"/>
              <a:t>？（</a:t>
            </a:r>
            <a:r>
              <a:rPr lang="en-US" altLang="ja-JP" sz="4400" dirty="0"/>
              <a:t>χ</a:t>
            </a:r>
            <a:r>
              <a:rPr lang="en-US" altLang="ja-JP" sz="4400" baseline="30000" dirty="0"/>
              <a:t>2</a:t>
            </a:r>
            <a:r>
              <a:rPr lang="en-US" altLang="ja-JP" sz="4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3219B02-56B5-0DE2-9BEF-7ED5755515DF}"/>
                  </a:ext>
                </a:extLst>
              </p:cNvPr>
              <p:cNvSpPr txBox="1"/>
              <p:nvPr/>
            </p:nvSpPr>
            <p:spPr>
              <a:xfrm>
                <a:off x="600456" y="287296"/>
                <a:ext cx="3038061" cy="1730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altLang="ja-JP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ja-JP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ja-JP" sz="4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4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ja-JP" sz="4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ja-JP" sz="4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sz="3600" b="1" dirty="0">
                  <a:solidFill>
                    <a:srgbClr val="0070C0"/>
                  </a:solidFill>
                </a:endParaRPr>
              </a:p>
              <a:p>
                <a:endParaRPr lang="en-US" altLang="ja-JP" sz="2000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3219B02-56B5-0DE2-9BEF-7ED575551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" y="287296"/>
                <a:ext cx="3038061" cy="1730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A9F97FC-E183-21CC-ADF5-8AF80767D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197" y="3429000"/>
            <a:ext cx="1714991" cy="22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AEE83A5-F9CA-C79F-4C1C-555A8056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188" y="3459177"/>
            <a:ext cx="2082673" cy="22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BAB7FA7-B10F-736E-E77A-2E29BD2D755B}"/>
              </a:ext>
            </a:extLst>
          </p:cNvPr>
          <p:cNvSpPr/>
          <p:nvPr/>
        </p:nvSpPr>
        <p:spPr>
          <a:xfrm>
            <a:off x="7479792" y="3459177"/>
            <a:ext cx="1895060" cy="701343"/>
          </a:xfrm>
          <a:prstGeom prst="wedgeRectCallout">
            <a:avLst>
              <a:gd name="adj1" fmla="val -67422"/>
              <a:gd name="adj2" fmla="val 1224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ボブですかい？</a:t>
            </a:r>
          </a:p>
        </p:txBody>
      </p:sp>
    </p:spTree>
    <p:extLst>
      <p:ext uri="{BB962C8B-B14F-4D97-AF65-F5344CB8AC3E}">
        <p14:creationId xmlns:p14="http://schemas.microsoft.com/office/powerpoint/2010/main" val="3174515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lang="en-US" altLang="ja-JP" b="1" i="1" dirty="0"/>
              <a:t>S </a:t>
            </a:r>
            <a:r>
              <a:rPr lang="en-US" altLang="ja-JP" b="1" dirty="0"/>
              <a:t>(</a:t>
            </a:r>
            <a:r>
              <a:rPr lang="ja-JP" altLang="en-US" b="1" dirty="0"/>
              <a:t>平方和</a:t>
            </a:r>
            <a:r>
              <a:rPr lang="en-US" altLang="ja-JP" b="1" dirty="0"/>
              <a:t>)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1741E1-0857-0891-38F9-E2E034732831}"/>
                  </a:ext>
                </a:extLst>
              </p:cNvPr>
              <p:cNvSpPr txBox="1"/>
              <p:nvPr/>
            </p:nvSpPr>
            <p:spPr>
              <a:xfrm>
                <a:off x="6513444" y="2056613"/>
                <a:ext cx="4439478" cy="173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4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ja-JP" sz="4000" dirty="0"/>
              </a:p>
              <a:p>
                <a:endParaRPr lang="en-US" altLang="ja-JP" sz="2400" i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1741E1-0857-0891-38F9-E2E03473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44" y="2056613"/>
                <a:ext cx="4439478" cy="1733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9B3ACFC-2AF2-1BAC-E227-9CD7464C81A8}"/>
                  </a:ext>
                </a:extLst>
              </p:cNvPr>
              <p:cNvSpPr txBox="1"/>
              <p:nvPr/>
            </p:nvSpPr>
            <p:spPr>
              <a:xfrm>
                <a:off x="7537174" y="3826165"/>
                <a:ext cx="2879033" cy="1355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：母分散の推定値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 ：分散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ja-JP" altLang="en-US" sz="2000" dirty="0"/>
                  <a:t>：平方和</a:t>
                </a:r>
                <a:endParaRPr lang="en-US" altLang="ja-JP" sz="2000" dirty="0"/>
              </a:p>
              <a:p>
                <a:r>
                  <a:rPr lang="en-US" altLang="ja-JP" sz="2000" dirty="0"/>
                  <a:t>n-1 = φ</a:t>
                </a:r>
                <a:r>
                  <a:rPr lang="ja-JP" altLang="en-US" sz="2000" dirty="0"/>
                  <a:t>：自由度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9B3ACFC-2AF2-1BAC-E227-9CD7464C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174" y="3826165"/>
                <a:ext cx="2879033" cy="1355949"/>
              </a:xfrm>
              <a:prstGeom prst="rect">
                <a:avLst/>
              </a:prstGeom>
              <a:blipFill>
                <a:blip r:embed="rId4"/>
                <a:stretch>
                  <a:fillRect l="-2114" t="-3604" b="-7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611452-7662-ECD2-9D20-2B911BE87AEF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分散</a:t>
            </a:r>
            <a:r>
              <a:rPr kumimoji="1" lang="ja-JP" altLang="en-US" sz="2400" b="1" dirty="0"/>
              <a:t>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24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2400" b="1" dirty="0"/>
              <a:t>分布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46706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988089" y="415397"/>
                <a:ext cx="3945652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pt-BR" altLang="ja-JP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ja-JP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89" y="415397"/>
                <a:ext cx="3945652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C3AB23-12DF-FF19-A8A1-8BC98078E1E6}"/>
              </a:ext>
            </a:extLst>
          </p:cNvPr>
          <p:cNvSpPr txBox="1"/>
          <p:nvPr/>
        </p:nvSpPr>
        <p:spPr>
          <a:xfrm>
            <a:off x="1257718" y="1698902"/>
            <a:ext cx="9676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ブーさん</a:t>
            </a:r>
            <a:r>
              <a:rPr lang="ja-JP" altLang="en-US" sz="4000" dirty="0"/>
              <a:t>（分散）、</a:t>
            </a:r>
            <a:r>
              <a:rPr lang="ja-JP" altLang="en-US" sz="4000" dirty="0">
                <a:solidFill>
                  <a:srgbClr val="FF0000"/>
                </a:solidFill>
              </a:rPr>
              <a:t>そ</a:t>
            </a:r>
            <a:r>
              <a:rPr lang="ja-JP" altLang="en-US" sz="4000" dirty="0"/>
              <a:t>れって（</a:t>
            </a:r>
            <a:r>
              <a:rPr lang="en-US" altLang="ja-JP" sz="4000" dirty="0"/>
              <a:t>S</a:t>
            </a:r>
            <a:r>
              <a:rPr lang="ja-JP" altLang="en-US" sz="4000" dirty="0"/>
              <a:t>）、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自由</a:t>
            </a:r>
            <a:r>
              <a:rPr lang="ja-JP" altLang="en-US" sz="4000" dirty="0"/>
              <a:t>（自由度）</a:t>
            </a:r>
            <a:r>
              <a:rPr lang="ja-JP" altLang="en-US" sz="4000" dirty="0">
                <a:solidFill>
                  <a:srgbClr val="FF0000"/>
                </a:solidFill>
              </a:rPr>
              <a:t>割り</a:t>
            </a:r>
            <a:r>
              <a:rPr lang="ja-JP" altLang="en-US" sz="4000" dirty="0"/>
              <a:t>？（割り算）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A2A0FA-0DF1-3A11-4855-FC75B4F9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57" y="3154019"/>
            <a:ext cx="2429084" cy="242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55098D6-5E87-F5FC-A828-8947DB3E9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25" y="3288323"/>
            <a:ext cx="1990027" cy="211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7935BE7-29B7-110D-DE30-5C141720F0BE}"/>
              </a:ext>
            </a:extLst>
          </p:cNvPr>
          <p:cNvSpPr/>
          <p:nvPr/>
        </p:nvSpPr>
        <p:spPr>
          <a:xfrm>
            <a:off x="7216403" y="3390517"/>
            <a:ext cx="2520450" cy="753626"/>
          </a:xfrm>
          <a:prstGeom prst="wedgeRectCallout">
            <a:avLst>
              <a:gd name="adj1" fmla="val -65152"/>
              <a:gd name="adj2" fmla="val 624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それって自由割り？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81B769-4642-78B5-C1F6-8BFC314D80B6}"/>
              </a:ext>
            </a:extLst>
          </p:cNvPr>
          <p:cNvSpPr txBox="1"/>
          <p:nvPr/>
        </p:nvSpPr>
        <p:spPr>
          <a:xfrm>
            <a:off x="2647235" y="3883120"/>
            <a:ext cx="4723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b="1" dirty="0"/>
              <a:t>自</a:t>
            </a:r>
            <a:endParaRPr lang="en-US" altLang="ja-JP" sz="1050" b="1" dirty="0"/>
          </a:p>
          <a:p>
            <a:r>
              <a:rPr lang="ja-JP" altLang="en-US" sz="1050" b="1" dirty="0"/>
              <a:t>由</a:t>
            </a:r>
            <a:endParaRPr lang="en-US" altLang="ja-JP" sz="1050" b="1" dirty="0"/>
          </a:p>
          <a:p>
            <a:r>
              <a:rPr lang="ja-JP" altLang="en-US" sz="1050" b="1" dirty="0"/>
              <a:t>割</a:t>
            </a:r>
            <a:endParaRPr lang="en-US" altLang="ja-JP" sz="1050" b="1" dirty="0"/>
          </a:p>
          <a:p>
            <a:r>
              <a:rPr lang="ja-JP" altLang="en-US" sz="1050" b="1" dirty="0"/>
              <a:t>り</a:t>
            </a:r>
          </a:p>
        </p:txBody>
      </p:sp>
    </p:spTree>
    <p:extLst>
      <p:ext uri="{BB962C8B-B14F-4D97-AF65-F5344CB8AC3E}">
        <p14:creationId xmlns:p14="http://schemas.microsoft.com/office/powerpoint/2010/main" val="3836958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lang="en-US" altLang="ja-JP" b="1" i="1" dirty="0"/>
              <a:t>S </a:t>
            </a:r>
            <a:r>
              <a:rPr lang="en-US" altLang="ja-JP" b="1" dirty="0"/>
              <a:t>(</a:t>
            </a:r>
            <a:r>
              <a:rPr lang="ja-JP" altLang="en-US" b="1" dirty="0"/>
              <a:t>平方和</a:t>
            </a:r>
            <a:r>
              <a:rPr lang="en-US" altLang="ja-JP" b="1" dirty="0"/>
              <a:t>)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1741E1-0857-0891-38F9-E2E034732831}"/>
                  </a:ext>
                </a:extLst>
              </p:cNvPr>
              <p:cNvSpPr txBox="1"/>
              <p:nvPr/>
            </p:nvSpPr>
            <p:spPr>
              <a:xfrm>
                <a:off x="6096000" y="2294795"/>
                <a:ext cx="5499651" cy="1393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3600" b="0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p>
                          <m:sSup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36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3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ja-JP" altLang="en-US" sz="3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̂"/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altLang="ja-JP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p>
                          <m:sSup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ja-JP" altLang="en-US" sz="3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altLang="ja-JP" sz="3200" dirty="0"/>
              </a:p>
              <a:p>
                <a:endParaRPr lang="en-US" altLang="ja-JP" i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1741E1-0857-0891-38F9-E2E03473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94795"/>
                <a:ext cx="5499651" cy="1393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9B3ACFC-2AF2-1BAC-E227-9CD7464C81A8}"/>
                  </a:ext>
                </a:extLst>
              </p:cNvPr>
              <p:cNvSpPr txBox="1"/>
              <p:nvPr/>
            </p:nvSpPr>
            <p:spPr>
              <a:xfrm>
                <a:off x="7718529" y="3661604"/>
                <a:ext cx="2879033" cy="1229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ja-JP" i="1" dirty="0"/>
                  <a:t> </a:t>
                </a:r>
                <a:r>
                  <a:rPr lang="ja-JP" altLang="en-US" dirty="0"/>
                  <a:t>：母分散の推定値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 ：分散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ja-JP" altLang="en-US" dirty="0"/>
                  <a:t>：平方和</a:t>
                </a:r>
                <a:endParaRPr lang="en-US" altLang="ja-JP" dirty="0"/>
              </a:p>
              <a:p>
                <a:r>
                  <a:rPr lang="en-US" altLang="ja-JP" dirty="0"/>
                  <a:t>n-1 = φ</a:t>
                </a:r>
                <a:r>
                  <a:rPr lang="ja-JP" altLang="en-US" dirty="0"/>
                  <a:t>：自由度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9B3ACFC-2AF2-1BAC-E227-9CD7464C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529" y="3661604"/>
                <a:ext cx="2879033" cy="1229567"/>
              </a:xfrm>
              <a:prstGeom prst="rect">
                <a:avLst/>
              </a:prstGeom>
              <a:blipFill>
                <a:blip r:embed="rId4"/>
                <a:stretch>
                  <a:fillRect l="-1695" t="-498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分散</a:t>
            </a:r>
            <a:r>
              <a:rPr kumimoji="1" lang="ja-JP" altLang="en-US" sz="2400" b="1" dirty="0"/>
              <a:t>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24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2400" b="1" dirty="0"/>
              <a:t>分布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49E6FBE-A6C6-49DC-1971-B2B1A5CAF378}"/>
              </a:ext>
            </a:extLst>
          </p:cNvPr>
          <p:cNvCxnSpPr>
            <a:cxnSpLocks/>
          </p:cNvCxnSpPr>
          <p:nvPr/>
        </p:nvCxnSpPr>
        <p:spPr>
          <a:xfrm flipV="1">
            <a:off x="7424928" y="3528375"/>
            <a:ext cx="0" cy="17979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DB5DA8-5E46-C53E-FF5A-46AA8EF5D9E3}"/>
              </a:ext>
            </a:extLst>
          </p:cNvPr>
          <p:cNvSpPr txBox="1"/>
          <p:nvPr/>
        </p:nvSpPr>
        <p:spPr>
          <a:xfrm>
            <a:off x="7075609" y="5326305"/>
            <a:ext cx="407822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l-GR" altLang="ja-JP" dirty="0"/>
              <a:t>χ</a:t>
            </a:r>
            <a:r>
              <a:rPr lang="el-GR" altLang="ja-JP" baseline="30000" dirty="0"/>
              <a:t>2</a:t>
            </a:r>
            <a:r>
              <a:rPr lang="ja-JP" altLang="en-US" i="1" baseline="30000" dirty="0"/>
              <a:t> </a:t>
            </a:r>
            <a:r>
              <a:rPr lang="ja-JP" altLang="en-US" dirty="0"/>
              <a:t>表で求めた両側検定の値と同じ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F772D31-9F01-7C62-0D25-2401D0404070}"/>
              </a:ext>
            </a:extLst>
          </p:cNvPr>
          <p:cNvCxnSpPr>
            <a:cxnSpLocks/>
          </p:cNvCxnSpPr>
          <p:nvPr/>
        </p:nvCxnSpPr>
        <p:spPr>
          <a:xfrm flipV="1">
            <a:off x="10768584" y="3454300"/>
            <a:ext cx="0" cy="187200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7D35B0F-1C4E-4F3D-8D36-3926EF23F2E7}"/>
                  </a:ext>
                </a:extLst>
              </p:cNvPr>
              <p:cNvSpPr txBox="1"/>
              <p:nvPr/>
            </p:nvSpPr>
            <p:spPr>
              <a:xfrm>
                <a:off x="6804137" y="1520167"/>
                <a:ext cx="4666367" cy="4535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両側検定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1.960</a:t>
                </a:r>
              </a:p>
              <a:p>
                <a:endParaRPr lang="en-US" altLang="ja-JP" sz="2000" i="1" dirty="0"/>
              </a:p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右片側検定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1.645</a:t>
                </a:r>
              </a:p>
              <a:p>
                <a:endParaRPr lang="en-US" altLang="ja-JP" sz="2000" dirty="0"/>
              </a:p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左片側検定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1.645</a:t>
                </a:r>
                <a:r>
                  <a:rPr lang="en-US" altLang="ja-JP" sz="2000" i="1" dirty="0"/>
                  <a:t> 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7D35B0F-1C4E-4F3D-8D36-3926EF23F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37" y="1520167"/>
                <a:ext cx="4666367" cy="4535729"/>
              </a:xfrm>
              <a:prstGeom prst="rect">
                <a:avLst/>
              </a:prstGeom>
              <a:blipFill>
                <a:blip r:embed="rId4"/>
                <a:stretch>
                  <a:fillRect l="-1305" t="-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D07A99-3431-8005-D66B-A805E829DD8A}"/>
                  </a:ext>
                </a:extLst>
              </p:cNvPr>
              <p:cNvSpPr txBox="1"/>
              <p:nvPr/>
            </p:nvSpPr>
            <p:spPr>
              <a:xfrm>
                <a:off x="9137320" y="562198"/>
                <a:ext cx="255852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：検定統計量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400" dirty="0"/>
                  <a:t>優位確率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D07A99-3431-8005-D66B-A805E829D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20" y="562198"/>
                <a:ext cx="2558522" cy="830997"/>
              </a:xfrm>
              <a:prstGeom prst="rect">
                <a:avLst/>
              </a:prstGeom>
              <a:blipFill>
                <a:blip r:embed="rId5"/>
                <a:stretch>
                  <a:fillRect l="-714" t="-5839" b="-15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C4DF7F1-F520-9AA8-0AC6-9D49F6B2582F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一つの母集団の母不適合品率の検定と推定（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08656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7813712" y="3578212"/>
            <a:ext cx="2932044" cy="1575844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一つの母平均の検定と推定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7A8BCE68-C34C-DC7C-8E70-C515C3468032}"/>
              </a:ext>
            </a:extLst>
          </p:cNvPr>
          <p:cNvSpPr/>
          <p:nvPr/>
        </p:nvSpPr>
        <p:spPr>
          <a:xfrm>
            <a:off x="4905714" y="3707809"/>
            <a:ext cx="2199880" cy="1321220"/>
          </a:xfrm>
          <a:prstGeom prst="flowChartAlternateProcess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一つの母分散の検定</a:t>
            </a:r>
            <a:endParaRPr kumimoji="1" lang="en-US" altLang="ja-JP" sz="1600" b="1" dirty="0"/>
          </a:p>
          <a:p>
            <a:pPr algn="ctr"/>
            <a:r>
              <a:rPr kumimoji="1" lang="ja-JP" altLang="en-US" sz="1600" b="1" dirty="0"/>
              <a:t>と推定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16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1600" b="1" dirty="0"/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1F690848-74FC-6D4F-C52E-1FD5683765FD}"/>
              </a:ext>
            </a:extLst>
          </p:cNvPr>
          <p:cNvSpPr/>
          <p:nvPr/>
        </p:nvSpPr>
        <p:spPr>
          <a:xfrm>
            <a:off x="1207522" y="4150370"/>
            <a:ext cx="1008906" cy="44212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一標本</a:t>
            </a:r>
            <a:endParaRPr kumimoji="1" lang="ja-JP" altLang="en-US" sz="1600" b="1" dirty="0"/>
          </a:p>
        </p:txBody>
      </p:sp>
      <p:sp>
        <p:nvSpPr>
          <p:cNvPr id="32" name="フローチャート: 判断 31">
            <a:extLst>
              <a:ext uri="{FF2B5EF4-FFF2-40B4-BE49-F238E27FC236}">
                <a16:creationId xmlns:a16="http://schemas.microsoft.com/office/drawing/2014/main" id="{58EFA799-2D3F-4840-5CEB-9356C274B572}"/>
              </a:ext>
            </a:extLst>
          </p:cNvPr>
          <p:cNvSpPr/>
          <p:nvPr/>
        </p:nvSpPr>
        <p:spPr>
          <a:xfrm>
            <a:off x="2579198" y="3992942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母分散の検討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3AA4B22-6F4B-9DE3-D141-B5924F742AA0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 flipV="1">
            <a:off x="2216428" y="4371433"/>
            <a:ext cx="362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F40D74F-5965-35CF-88FC-C46DE4E52118}"/>
              </a:ext>
            </a:extLst>
          </p:cNvPr>
          <p:cNvCxnSpPr>
            <a:cxnSpLocks/>
            <a:stCxn id="32" idx="0"/>
            <a:endCxn id="41" idx="1"/>
          </p:cNvCxnSpPr>
          <p:nvPr/>
        </p:nvCxnSpPr>
        <p:spPr>
          <a:xfrm rot="5400000" flipH="1" flipV="1">
            <a:off x="4924571" y="1105361"/>
            <a:ext cx="1426791" cy="4348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7812152" y="1778229"/>
            <a:ext cx="2932044" cy="1575844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一つの母平均の検定と推定</a:t>
            </a:r>
            <a:endParaRPr kumimoji="1" lang="en-US" altLang="ja-JP" sz="1600" b="1" dirty="0"/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正規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FBE097-CBA5-6FA6-A710-4DBF77067691}"/>
              </a:ext>
            </a:extLst>
          </p:cNvPr>
          <p:cNvSpPr txBox="1"/>
          <p:nvPr/>
        </p:nvSpPr>
        <p:spPr>
          <a:xfrm>
            <a:off x="2906428" y="3548395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67DC312F-E0FD-8D6E-3CA4-3FC42493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05" y="2566151"/>
            <a:ext cx="1752845" cy="72400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3D11105-12DF-B96E-4AC7-182EB3EC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394" y="4277687"/>
            <a:ext cx="1533739" cy="78115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FCF61764-E22A-E1F5-A48A-BEC360F7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524" y="4285686"/>
            <a:ext cx="1483917" cy="643758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F060A40-794B-28A5-84AC-67FEB4111073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4348362" y="4368419"/>
            <a:ext cx="557352" cy="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CC0833D-AFDD-134B-0D9C-6871D396DF9A}"/>
              </a:ext>
            </a:extLst>
          </p:cNvPr>
          <p:cNvSpPr txBox="1"/>
          <p:nvPr/>
        </p:nvSpPr>
        <p:spPr>
          <a:xfrm>
            <a:off x="4317882" y="4016824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B91882D-6A9B-1F05-1BC6-77BBD18E9CDB}"/>
              </a:ext>
            </a:extLst>
          </p:cNvPr>
          <p:cNvCxnSpPr>
            <a:cxnSpLocks/>
            <a:stCxn id="31" idx="3"/>
            <a:endCxn id="46" idx="1"/>
          </p:cNvCxnSpPr>
          <p:nvPr/>
        </p:nvCxnSpPr>
        <p:spPr>
          <a:xfrm flipV="1">
            <a:off x="7105594" y="4366134"/>
            <a:ext cx="708118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E2C9F3-13B6-8A92-1F80-0BED9F6E1482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計量値の検定・推定フロー（一標本）</a:t>
            </a:r>
          </a:p>
        </p:txBody>
      </p:sp>
    </p:spTree>
    <p:extLst>
      <p:ext uri="{BB962C8B-B14F-4D97-AF65-F5344CB8AC3E}">
        <p14:creationId xmlns:p14="http://schemas.microsoft.com/office/powerpoint/2010/main" val="3110974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6F472D66-4CF7-6262-472A-70C648966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499162"/>
              </p:ext>
            </p:extLst>
          </p:nvPr>
        </p:nvGraphicFramePr>
        <p:xfrm>
          <a:off x="6096000" y="1854860"/>
          <a:ext cx="5640668" cy="3771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99728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8A6EDBC-7084-0216-3FD2-534D30FCFE10}"/>
                  </a:ext>
                </a:extLst>
              </p:cNvPr>
              <p:cNvSpPr txBox="1"/>
              <p:nvPr/>
            </p:nvSpPr>
            <p:spPr>
              <a:xfrm>
                <a:off x="6377611" y="4455269"/>
                <a:ext cx="2358885" cy="1294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ja-JP" sz="2800" dirty="0"/>
              </a:p>
              <a:p>
                <a:endParaRPr lang="en-US" altLang="ja-JP" sz="1600" i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8A6EDBC-7084-0216-3FD2-534D30FCF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1" y="4455269"/>
                <a:ext cx="2358885" cy="1294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0249A79-AAD8-D90A-DFF4-634229E48FD4}"/>
                  </a:ext>
                </a:extLst>
              </p:cNvPr>
              <p:cNvSpPr txBox="1"/>
              <p:nvPr/>
            </p:nvSpPr>
            <p:spPr>
              <a:xfrm>
                <a:off x="9293091" y="4624515"/>
                <a:ext cx="235888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 ：分散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ja-JP" altLang="en-US" sz="2000" dirty="0"/>
                  <a:t>：平方和</a:t>
                </a:r>
                <a:endParaRPr lang="en-US" altLang="ja-JP" sz="2000" dirty="0"/>
              </a:p>
              <a:p>
                <a:r>
                  <a:rPr lang="en-US" altLang="ja-JP" sz="2000" dirty="0"/>
                  <a:t>n-1 = φ</a:t>
                </a:r>
                <a:r>
                  <a:rPr lang="ja-JP" altLang="en-US" sz="2000" dirty="0"/>
                  <a:t>：自由度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0249A79-AAD8-D90A-DFF4-634229E48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091" y="4624515"/>
                <a:ext cx="2358886" cy="1015663"/>
              </a:xfrm>
              <a:prstGeom prst="rect">
                <a:avLst/>
              </a:prstGeom>
              <a:blipFill>
                <a:blip r:embed="rId4"/>
                <a:stretch>
                  <a:fillRect l="-2584" t="-3012" b="-10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A21ACB3-3F6B-220F-F961-DA5C99835B47}"/>
                  </a:ext>
                </a:extLst>
              </p:cNvPr>
              <p:cNvSpPr txBox="1"/>
              <p:nvPr/>
            </p:nvSpPr>
            <p:spPr>
              <a:xfrm>
                <a:off x="6172195" y="1541736"/>
                <a:ext cx="2933645" cy="1044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altLang="ja-JP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A21ACB3-3F6B-220F-F961-DA5C99835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5" y="1541736"/>
                <a:ext cx="2933645" cy="10444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2770E20-0006-73C8-5286-1FC15A6C3322}"/>
                  </a:ext>
                </a:extLst>
              </p:cNvPr>
              <p:cNvSpPr txBox="1"/>
              <p:nvPr/>
            </p:nvSpPr>
            <p:spPr>
              <a:xfrm>
                <a:off x="9105841" y="1694631"/>
                <a:ext cx="210132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：平均値</a:t>
                </a:r>
                <a:endParaRPr lang="en-US" altLang="ja-JP" sz="2000" dirty="0"/>
              </a:p>
              <a:p>
                <a:r>
                  <a:rPr lang="en-US" altLang="ja-JP" sz="2000" i="1" dirty="0"/>
                  <a:t> x </a:t>
                </a:r>
                <a:r>
                  <a:rPr lang="ja-JP" altLang="en-US" sz="2000" dirty="0"/>
                  <a:t>：データ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2770E20-0006-73C8-5286-1FC15A6C3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41" y="1694631"/>
                <a:ext cx="2101322" cy="707886"/>
              </a:xfrm>
              <a:prstGeom prst="rect">
                <a:avLst/>
              </a:prstGeom>
              <a:blipFill>
                <a:blip r:embed="rId6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9958AD1-69C3-70DA-A08E-BE45547CA6AD}"/>
                  </a:ext>
                </a:extLst>
              </p:cNvPr>
              <p:cNvSpPr txBox="1"/>
              <p:nvPr/>
            </p:nvSpPr>
            <p:spPr>
              <a:xfrm>
                <a:off x="6258341" y="3077992"/>
                <a:ext cx="3728594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9958AD1-69C3-70DA-A08E-BE45547CA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341" y="3077992"/>
                <a:ext cx="3728594" cy="101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AE6830-B7E4-C2DE-6DDF-6565A0D2E009}"/>
              </a:ext>
            </a:extLst>
          </p:cNvPr>
          <p:cNvSpPr txBox="1"/>
          <p:nvPr/>
        </p:nvSpPr>
        <p:spPr>
          <a:xfrm>
            <a:off x="9550655" y="3246091"/>
            <a:ext cx="21013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1" dirty="0"/>
              <a:t>x </a:t>
            </a:r>
            <a:r>
              <a:rPr lang="ja-JP" altLang="en-US" sz="2000" dirty="0"/>
              <a:t>：データ</a:t>
            </a:r>
            <a:endParaRPr lang="en-US" altLang="ja-JP" sz="2000" dirty="0"/>
          </a:p>
          <a:p>
            <a:r>
              <a:rPr lang="en-US" altLang="ja-JP" sz="2000" i="1" dirty="0"/>
              <a:t>S </a:t>
            </a:r>
            <a:r>
              <a:rPr lang="ja-JP" altLang="en-US" sz="2000" dirty="0"/>
              <a:t>：平方和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083137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ABD680-6AC1-C9B4-47E8-56BB417E8C07}"/>
              </a:ext>
            </a:extLst>
          </p:cNvPr>
          <p:cNvSpPr txBox="1"/>
          <p:nvPr/>
        </p:nvSpPr>
        <p:spPr>
          <a:xfrm>
            <a:off x="6565601" y="2186985"/>
            <a:ext cx="46663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</a:t>
            </a:r>
            <a:r>
              <a:rPr lang="ja-JP" altLang="en-US" sz="2400" dirty="0"/>
              <a:t>両側検定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dirty="0"/>
              <a:t>μ = μ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dirty="0"/>
              <a:t>μ </a:t>
            </a:r>
            <a:r>
              <a:rPr lang="ja-JP" altLang="en-US" sz="2400" dirty="0"/>
              <a:t>≠ </a:t>
            </a:r>
            <a:r>
              <a:rPr lang="en-US" altLang="ja-JP" sz="2400" dirty="0"/>
              <a:t>μ</a:t>
            </a:r>
            <a:r>
              <a:rPr lang="en-US" altLang="ja-JP" sz="2400" baseline="-25000" dirty="0"/>
              <a:t>0</a:t>
            </a:r>
            <a:endParaRPr lang="en-US" altLang="ja-JP" sz="2400" dirty="0"/>
          </a:p>
          <a:p>
            <a:endParaRPr lang="en-US" altLang="ja-JP" sz="2400" i="1" dirty="0"/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右片側検定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dirty="0"/>
              <a:t>μ = μ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dirty="0"/>
              <a:t>μ </a:t>
            </a:r>
            <a:r>
              <a:rPr lang="en-US" altLang="ja-JP" sz="2400" dirty="0">
                <a:solidFill>
                  <a:srgbClr val="FF0000"/>
                </a:solidFill>
              </a:rPr>
              <a:t>&gt;</a:t>
            </a:r>
            <a:r>
              <a:rPr lang="ja-JP" altLang="en-US" sz="2400" dirty="0"/>
              <a:t> </a:t>
            </a:r>
            <a:r>
              <a:rPr lang="en-US" altLang="ja-JP" sz="2400" dirty="0"/>
              <a:t>μ</a:t>
            </a:r>
            <a:r>
              <a:rPr lang="en-US" altLang="ja-JP" sz="2400" baseline="-25000" dirty="0"/>
              <a:t>0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左片側検定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dirty="0"/>
              <a:t>μ = μ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dirty="0"/>
              <a:t>μ </a:t>
            </a:r>
            <a:r>
              <a:rPr lang="en-US" altLang="ja-JP" sz="2400" dirty="0">
                <a:solidFill>
                  <a:srgbClr val="FF0000"/>
                </a:solidFill>
              </a:rPr>
              <a:t>&lt;</a:t>
            </a:r>
            <a:r>
              <a:rPr lang="ja-JP" altLang="en-US" sz="2400" dirty="0"/>
              <a:t> </a:t>
            </a:r>
            <a:r>
              <a:rPr lang="en-US" altLang="ja-JP" sz="2400" dirty="0"/>
              <a:t>μ</a:t>
            </a:r>
            <a:r>
              <a:rPr lang="en-US" altLang="ja-JP" sz="2400" baseline="-25000" dirty="0"/>
              <a:t>0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5D70552-1B6C-887A-4BAC-57EC1B302ECB}"/>
                  </a:ext>
                </a:extLst>
              </p:cNvPr>
              <p:cNvSpPr txBox="1"/>
              <p:nvPr/>
            </p:nvSpPr>
            <p:spPr>
              <a:xfrm>
                <a:off x="8497958" y="1130940"/>
                <a:ext cx="317369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：変化前の母平均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i="1" dirty="0"/>
                  <a:t> </a:t>
                </a:r>
                <a:r>
                  <a:rPr lang="ja-JP" altLang="en-US" sz="2400" dirty="0"/>
                  <a:t>：変化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後</a:t>
                </a:r>
                <a:r>
                  <a:rPr lang="ja-JP" altLang="en-US" sz="2400" dirty="0"/>
                  <a:t>の母平均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5D70552-1B6C-887A-4BAC-57EC1B30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958" y="1130940"/>
                <a:ext cx="3173698" cy="830997"/>
              </a:xfrm>
              <a:prstGeom prst="rect">
                <a:avLst/>
              </a:prstGeom>
              <a:blipFill>
                <a:blip r:embed="rId3"/>
                <a:stretch>
                  <a:fillRect l="-384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8AC92E-E36E-31C2-7E8D-AEFF16F46AE6}"/>
              </a:ext>
            </a:extLst>
          </p:cNvPr>
          <p:cNvSpPr txBox="1"/>
          <p:nvPr/>
        </p:nvSpPr>
        <p:spPr>
          <a:xfrm>
            <a:off x="7003776" y="5459021"/>
            <a:ext cx="4465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※</a:t>
            </a:r>
            <a:r>
              <a:rPr lang="en-US" altLang="ja-JP" sz="2000" dirty="0"/>
              <a:t> </a:t>
            </a:r>
            <a:r>
              <a:rPr lang="en-US" altLang="ja-JP" sz="2000" b="1" dirty="0"/>
              <a:t>μ</a:t>
            </a:r>
            <a:r>
              <a:rPr lang="en-US" altLang="ja-JP" sz="2000" b="1" baseline="-25000" dirty="0"/>
              <a:t>0</a:t>
            </a:r>
            <a:r>
              <a:rPr lang="en-US" altLang="ja-JP" sz="2000" b="1" baseline="30000" dirty="0"/>
              <a:t> </a:t>
            </a:r>
            <a:r>
              <a:rPr lang="ja-JP" altLang="en-US" sz="2000" b="1" dirty="0"/>
              <a:t>は指定された値を使用する</a:t>
            </a:r>
          </a:p>
        </p:txBody>
      </p:sp>
    </p:spTree>
    <p:extLst>
      <p:ext uri="{BB962C8B-B14F-4D97-AF65-F5344CB8AC3E}">
        <p14:creationId xmlns:p14="http://schemas.microsoft.com/office/powerpoint/2010/main" val="11904358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116879C-2C6E-72E5-2F0D-0BE6FE48EDBB}"/>
                  </a:ext>
                </a:extLst>
              </p:cNvPr>
              <p:cNvSpPr txBox="1"/>
              <p:nvPr/>
            </p:nvSpPr>
            <p:spPr>
              <a:xfrm>
                <a:off x="6664991" y="2312798"/>
                <a:ext cx="4666367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i="1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116879C-2C6E-72E5-2F0D-0BE6FE48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91" y="2312798"/>
                <a:ext cx="4666367" cy="3046988"/>
              </a:xfrm>
              <a:prstGeom prst="rect">
                <a:avLst/>
              </a:prstGeom>
              <a:blipFill>
                <a:blip r:embed="rId3"/>
                <a:stretch>
                  <a:fillRect l="-1958" t="-1600" b="-1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C8799E3-EFC5-7665-9F5D-78D974FEB3ED}"/>
                  </a:ext>
                </a:extLst>
              </p:cNvPr>
              <p:cNvSpPr txBox="1"/>
              <p:nvPr/>
            </p:nvSpPr>
            <p:spPr>
              <a:xfrm>
                <a:off x="8848190" y="1037853"/>
                <a:ext cx="26139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ja-JP" altLang="en-US" sz="2400" dirty="0"/>
                  <a:t>：自由度</a:t>
                </a:r>
                <a:r>
                  <a:rPr lang="en-US" altLang="ja-JP" sz="2400" dirty="0"/>
                  <a:t>(n-1)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C8799E3-EFC5-7665-9F5D-78D974FEB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90" y="1037853"/>
                <a:ext cx="2613992" cy="461665"/>
              </a:xfrm>
              <a:prstGeom prst="rect">
                <a:avLst/>
              </a:prstGeom>
              <a:blipFill>
                <a:blip r:embed="rId4"/>
                <a:stretch>
                  <a:fillRect l="-1865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BBF480-ABAB-5026-E168-DF59C0E08C72}"/>
              </a:ext>
            </a:extLst>
          </p:cNvPr>
          <p:cNvSpPr txBox="1"/>
          <p:nvPr/>
        </p:nvSpPr>
        <p:spPr>
          <a:xfrm>
            <a:off x="6209839" y="1582197"/>
            <a:ext cx="3232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/>
              <a:t>t </a:t>
            </a:r>
            <a:r>
              <a:rPr lang="ja-JP" altLang="en-US" sz="2400" b="1" dirty="0"/>
              <a:t>表を用いる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3876964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55FFC54-12FE-0F91-87F0-0F2ABF98BE02}"/>
                  </a:ext>
                </a:extLst>
              </p:cNvPr>
              <p:cNvSpPr txBox="1"/>
              <p:nvPr/>
            </p:nvSpPr>
            <p:spPr>
              <a:xfrm>
                <a:off x="6096000" y="1568362"/>
                <a:ext cx="3038061" cy="1860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2800" dirty="0"/>
              </a:p>
              <a:p>
                <a:endParaRPr lang="en-US" altLang="ja-JP" sz="1600" i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55FFC54-12FE-0F91-87F0-0F2ABF98B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68362"/>
                <a:ext cx="3038061" cy="1860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625EDB3-FA33-10CE-3FA0-A7D5DC8EC776}"/>
                  </a:ext>
                </a:extLst>
              </p:cNvPr>
              <p:cNvSpPr txBox="1"/>
              <p:nvPr/>
            </p:nvSpPr>
            <p:spPr>
              <a:xfrm>
                <a:off x="9153940" y="1987836"/>
                <a:ext cx="272332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：検定統計量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：変化前の母平均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 dirty="0"/>
                  <a:t>  ：分散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625EDB3-FA33-10CE-3FA0-A7D5DC8EC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940" y="1987836"/>
                <a:ext cx="2723322" cy="1015663"/>
              </a:xfrm>
              <a:prstGeom prst="rect">
                <a:avLst/>
              </a:prstGeom>
              <a:blipFill>
                <a:blip r:embed="rId4"/>
                <a:stretch>
                  <a:fillRect t="-2395" b="-10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4F67C9-537A-3077-57CD-BE28E8D8CD80}"/>
              </a:ext>
            </a:extLst>
          </p:cNvPr>
          <p:cNvSpPr txBox="1"/>
          <p:nvPr/>
        </p:nvSpPr>
        <p:spPr>
          <a:xfrm>
            <a:off x="6228525" y="3661604"/>
            <a:ext cx="55195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検定統計量</a:t>
            </a:r>
            <a:r>
              <a:rPr lang="en-US" altLang="ja-JP" sz="2000" i="1" dirty="0"/>
              <a:t>t</a:t>
            </a:r>
            <a:r>
              <a:rPr lang="en-US" altLang="ja-JP" sz="2000" i="1" baseline="-25000" dirty="0"/>
              <a:t>0</a:t>
            </a:r>
            <a:r>
              <a:rPr lang="ja-JP" altLang="en-US" sz="2000" i="1" baseline="-25000" dirty="0"/>
              <a:t> </a:t>
            </a:r>
            <a:r>
              <a:rPr lang="ja-JP" altLang="en-US" sz="2000" dirty="0"/>
              <a:t>の値が、手順④で定めた</a:t>
            </a:r>
            <a:r>
              <a:rPr lang="ja-JP" altLang="en-US" sz="2000" b="1" dirty="0"/>
              <a:t>棄却域に入れば「優位である」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</a:t>
            </a:r>
            <a:r>
              <a:rPr lang="en-US" altLang="ja-JP" sz="2000" i="1" baseline="-25000" dirty="0"/>
              <a:t>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</a:t>
            </a:r>
            <a:r>
              <a:rPr lang="ja-JP" altLang="en-US" sz="2000" dirty="0"/>
              <a:t>し、対立仮説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1</a:t>
            </a:r>
            <a:r>
              <a:rPr lang="en-US" altLang="ja-JP" sz="2000" i="1" baseline="-25000" dirty="0"/>
              <a:t>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支持</a:t>
            </a:r>
            <a:r>
              <a:rPr lang="ja-JP" altLang="en-US" sz="2000" dirty="0"/>
              <a:t>する。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b="1" dirty="0"/>
              <a:t>棄却域に入らなければ「優位ではない」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</a:t>
            </a:r>
            <a:r>
              <a:rPr lang="en-US" altLang="ja-JP" sz="2000" i="1" baseline="-25000" dirty="0"/>
              <a:t>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棄却できない</a:t>
            </a:r>
            <a:r>
              <a:rPr lang="ja-JP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62938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70C04C5-7D38-E271-06CF-1EB2946E7E9E}"/>
                  </a:ext>
                </a:extLst>
              </p:cNvPr>
              <p:cNvSpPr txBox="1"/>
              <p:nvPr/>
            </p:nvSpPr>
            <p:spPr>
              <a:xfrm>
                <a:off x="7116417" y="2474961"/>
                <a:ext cx="3038061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sz="4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ja-JP" sz="2400" i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70C04C5-7D38-E271-06CF-1EB2946E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17" y="2474961"/>
                <a:ext cx="303806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F3D93E5-7135-252F-5C69-1CF6A9A2F2F0}"/>
                  </a:ext>
                </a:extLst>
              </p:cNvPr>
              <p:cNvSpPr txBox="1"/>
              <p:nvPr/>
            </p:nvSpPr>
            <p:spPr>
              <a:xfrm>
                <a:off x="7407966" y="3429000"/>
                <a:ext cx="287903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：母平均の推定値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：平均値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F3D93E5-7135-252F-5C69-1CF6A9A2F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966" y="3429000"/>
                <a:ext cx="2879033" cy="707886"/>
              </a:xfrm>
              <a:prstGeom prst="rect">
                <a:avLst/>
              </a:prstGeom>
              <a:blipFill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286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60F1526-E3C0-9534-81CB-B36178E58390}"/>
                  </a:ext>
                </a:extLst>
              </p:cNvPr>
              <p:cNvSpPr txBox="1"/>
              <p:nvPr/>
            </p:nvSpPr>
            <p:spPr>
              <a:xfrm>
                <a:off x="5923722" y="2141580"/>
                <a:ext cx="6019800" cy="1198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acc>
                        <m:accPr>
                          <m:chr m:val="̂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ja-JP" sz="1200" i="1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60F1526-E3C0-9534-81CB-B36178E58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22" y="2141580"/>
                <a:ext cx="6019800" cy="1198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77D56BB-088C-166A-E34D-6F96B8A51F08}"/>
                  </a:ext>
                </a:extLst>
              </p:cNvPr>
              <p:cNvSpPr txBox="1"/>
              <p:nvPr/>
            </p:nvSpPr>
            <p:spPr>
              <a:xfrm>
                <a:off x="8723376" y="3563253"/>
                <a:ext cx="312088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ja-JP" sz="2000" i="1" dirty="0"/>
                  <a:t>  </a:t>
                </a:r>
                <a:r>
                  <a:rPr lang="ja-JP" altLang="en-US" sz="2000" dirty="0"/>
                  <a:t>：母平均の推定値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 ：平均値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：分散</a:t>
                </a:r>
                <a:endParaRPr lang="en-US" altLang="ja-JP" sz="2000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77D56BB-088C-166A-E34D-6F96B8A5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376" y="3563253"/>
                <a:ext cx="3120887" cy="1015663"/>
              </a:xfrm>
              <a:prstGeom prst="rect">
                <a:avLst/>
              </a:prstGeom>
              <a:blipFill>
                <a:blip r:embed="rId4"/>
                <a:stretch>
                  <a:fillRect t="-3012" b="-10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EF1D666-F9EE-5CE8-E520-A23DD597A759}"/>
              </a:ext>
            </a:extLst>
          </p:cNvPr>
          <p:cNvSpPr/>
          <p:nvPr/>
        </p:nvSpPr>
        <p:spPr>
          <a:xfrm>
            <a:off x="7598941" y="4904789"/>
            <a:ext cx="749531" cy="807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3C1E2A2-5CB0-774B-BD09-150C7A78B05E}"/>
              </a:ext>
            </a:extLst>
          </p:cNvPr>
          <p:cNvCxnSpPr>
            <a:cxnSpLocks/>
          </p:cNvCxnSpPr>
          <p:nvPr/>
        </p:nvCxnSpPr>
        <p:spPr>
          <a:xfrm flipV="1">
            <a:off x="8348472" y="3199191"/>
            <a:ext cx="0" cy="1705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CF3C7B-563D-DBB9-2719-3CB937997466}"/>
              </a:ext>
            </a:extLst>
          </p:cNvPr>
          <p:cNvSpPr txBox="1"/>
          <p:nvPr/>
        </p:nvSpPr>
        <p:spPr>
          <a:xfrm>
            <a:off x="6658678" y="3689167"/>
            <a:ext cx="1689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検定統計量の</a:t>
            </a:r>
            <a:endParaRPr lang="en-US" altLang="ja-JP" dirty="0"/>
          </a:p>
          <a:p>
            <a:pPr algn="ctr"/>
            <a:r>
              <a:rPr lang="ja-JP" altLang="en-US" dirty="0"/>
              <a:t>分母と同じ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81AE154-DF9D-1125-5B6E-288F39685801}"/>
                  </a:ext>
                </a:extLst>
              </p:cNvPr>
              <p:cNvSpPr txBox="1"/>
              <p:nvPr/>
            </p:nvSpPr>
            <p:spPr>
              <a:xfrm>
                <a:off x="5984544" y="4479700"/>
                <a:ext cx="3038061" cy="1449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81AE154-DF9D-1125-5B6E-288F39685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544" y="4479700"/>
                <a:ext cx="3038061" cy="1449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5451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1F690848-74FC-6D4F-C52E-1FD5683765FD}"/>
              </a:ext>
            </a:extLst>
          </p:cNvPr>
          <p:cNvSpPr/>
          <p:nvPr/>
        </p:nvSpPr>
        <p:spPr>
          <a:xfrm>
            <a:off x="1498378" y="3580865"/>
            <a:ext cx="1008906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計数値</a:t>
            </a:r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6539945" y="628407"/>
            <a:ext cx="4422916" cy="1380333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一つの母不適合品率</a:t>
            </a:r>
            <a:r>
              <a:rPr kumimoji="1" lang="ja-JP" altLang="en-US" sz="1600" b="1" dirty="0"/>
              <a:t>に関する検定と推定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E2C9F3-13B6-8A92-1F80-0BED9F6E1482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</a:t>
            </a:r>
            <a:r>
              <a:rPr lang="ja-JP" altLang="en-US" sz="2800" b="1" dirty="0">
                <a:solidFill>
                  <a:srgbClr val="FF0000"/>
                </a:solidFill>
              </a:rPr>
              <a:t>数</a:t>
            </a:r>
            <a:r>
              <a:rPr kumimoji="1" lang="ja-JP" altLang="en-US" sz="2800" dirty="0"/>
              <a:t>値の検定・推定フロー</a:t>
            </a:r>
          </a:p>
        </p:txBody>
      </p:sp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761DA132-FD6A-F215-5B4F-1E42D9744E09}"/>
              </a:ext>
            </a:extLst>
          </p:cNvPr>
          <p:cNvSpPr/>
          <p:nvPr/>
        </p:nvSpPr>
        <p:spPr>
          <a:xfrm>
            <a:off x="3234883" y="1805068"/>
            <a:ext cx="1188030" cy="4421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不適合率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57A65DE3-3141-A672-F143-4AA2C2818A7B}"/>
              </a:ext>
            </a:extLst>
          </p:cNvPr>
          <p:cNvSpPr/>
          <p:nvPr/>
        </p:nvSpPr>
        <p:spPr>
          <a:xfrm>
            <a:off x="3234883" y="4861166"/>
            <a:ext cx="1188030" cy="442127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不適合数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F8D664F2-DA70-B6C9-511F-9AAF52F172F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2507284" y="2026132"/>
            <a:ext cx="727599" cy="17757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6245093-8A28-6800-0A98-C1A31F8CFE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07284" y="3801929"/>
            <a:ext cx="727599" cy="1280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6F0AE02-8C56-2812-D8E5-602E85312510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 flipV="1">
            <a:off x="4422913" y="1318574"/>
            <a:ext cx="2117032" cy="7075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/>
              <p:nvPr/>
            </p:nvSpPr>
            <p:spPr>
              <a:xfrm>
                <a:off x="6987209" y="1012420"/>
                <a:ext cx="3038061" cy="955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06E06B3-351C-3236-4895-31412A4D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209" y="1012420"/>
                <a:ext cx="3038061" cy="955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DD8981C2-AE2F-0026-8D75-F46F418556F1}"/>
              </a:ext>
            </a:extLst>
          </p:cNvPr>
          <p:cNvSpPr/>
          <p:nvPr/>
        </p:nvSpPr>
        <p:spPr>
          <a:xfrm>
            <a:off x="6539945" y="2144183"/>
            <a:ext cx="4422916" cy="1380333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二つ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の母不適合品率の</a:t>
            </a:r>
            <a:r>
              <a:rPr lang="ja-JP" altLang="en-US" sz="1600" b="1" dirty="0">
                <a:solidFill>
                  <a:schemeClr val="accent1"/>
                </a:solidFill>
              </a:rPr>
              <a:t>差</a:t>
            </a:r>
            <a:r>
              <a:rPr kumimoji="1" lang="ja-JP" altLang="en-US" sz="1600" b="1" dirty="0"/>
              <a:t>に関する検定と推定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/>
              <p:nvPr/>
            </p:nvSpPr>
            <p:spPr>
              <a:xfrm>
                <a:off x="7103163" y="2494077"/>
                <a:ext cx="3038061" cy="955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8FB1AE-C0FE-52BD-263E-62640A5A4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163" y="2494077"/>
                <a:ext cx="3038061" cy="955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6E0825D-8F11-50A7-B44F-52C6C6BD49ED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4422913" y="2026132"/>
            <a:ext cx="2117032" cy="808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4C7CFC2-EE34-976A-11C1-23BDF6890806}"/>
              </a:ext>
            </a:extLst>
          </p:cNvPr>
          <p:cNvSpPr txBox="1"/>
          <p:nvPr/>
        </p:nvSpPr>
        <p:spPr>
          <a:xfrm>
            <a:off x="5481429" y="1012420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一標本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DFD202E-3E63-93A0-98AA-055D8317AB25}"/>
              </a:ext>
            </a:extLst>
          </p:cNvPr>
          <p:cNvSpPr txBox="1"/>
          <p:nvPr/>
        </p:nvSpPr>
        <p:spPr>
          <a:xfrm>
            <a:off x="5481429" y="2941403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二</a:t>
            </a:r>
            <a:r>
              <a:rPr kumimoji="1" lang="ja-JP" altLang="en-US" sz="1600" b="1" dirty="0"/>
              <a:t>標本</a:t>
            </a:r>
          </a:p>
        </p:txBody>
      </p: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F335D052-225B-5CAD-3332-2B41305A8E8C}"/>
              </a:ext>
            </a:extLst>
          </p:cNvPr>
          <p:cNvSpPr/>
          <p:nvPr/>
        </p:nvSpPr>
        <p:spPr>
          <a:xfrm>
            <a:off x="6539945" y="3633335"/>
            <a:ext cx="4399723" cy="1380333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一つの母不適合数</a:t>
            </a:r>
            <a:r>
              <a:rPr kumimoji="1" lang="ja-JP" altLang="en-US" sz="1600" b="1" dirty="0"/>
              <a:t>に関する検定と推定</a:t>
            </a:r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9DFE9BF5-5B8E-D0B1-8617-ECAA4EB2FB49}"/>
              </a:ext>
            </a:extLst>
          </p:cNvPr>
          <p:cNvCxnSpPr>
            <a:cxnSpLocks/>
            <a:stCxn id="4" idx="3"/>
            <a:endCxn id="66" idx="1"/>
          </p:cNvCxnSpPr>
          <p:nvPr/>
        </p:nvCxnSpPr>
        <p:spPr>
          <a:xfrm flipV="1">
            <a:off x="4422913" y="4323502"/>
            <a:ext cx="2117032" cy="75872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/>
              <p:nvPr/>
            </p:nvSpPr>
            <p:spPr>
              <a:xfrm>
                <a:off x="7010402" y="3987531"/>
                <a:ext cx="3038061" cy="1026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86065BAC-2DC9-ECC0-DF2A-D8FAB4C24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2" y="3987531"/>
                <a:ext cx="3038061" cy="10266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59E07DE6-10A3-B99B-9846-16C93271780E}"/>
              </a:ext>
            </a:extLst>
          </p:cNvPr>
          <p:cNvSpPr/>
          <p:nvPr/>
        </p:nvSpPr>
        <p:spPr>
          <a:xfrm>
            <a:off x="6563138" y="5149111"/>
            <a:ext cx="4376530" cy="1380333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rgbClr val="00B050"/>
                </a:solidFill>
              </a:rPr>
              <a:t>二つ</a:t>
            </a:r>
            <a:r>
              <a:rPr kumimoji="1" lang="ja-JP" altLang="en-US" sz="1600" b="1" dirty="0">
                <a:solidFill>
                  <a:srgbClr val="00B050"/>
                </a:solidFill>
              </a:rPr>
              <a:t>の母不適合数の</a:t>
            </a:r>
            <a:r>
              <a:rPr lang="ja-JP" altLang="en-US" sz="1600" b="1" dirty="0">
                <a:solidFill>
                  <a:srgbClr val="00B050"/>
                </a:solidFill>
              </a:rPr>
              <a:t>差</a:t>
            </a:r>
            <a:r>
              <a:rPr kumimoji="1" lang="ja-JP" altLang="en-US" sz="1600" b="1" dirty="0"/>
              <a:t>に関する検定と推定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/>
              <p:nvPr/>
            </p:nvSpPr>
            <p:spPr>
              <a:xfrm>
                <a:off x="7126356" y="5499005"/>
                <a:ext cx="3038061" cy="1008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76E51CAA-78DE-805A-F1B1-CCABAAFD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356" y="5499005"/>
                <a:ext cx="3038061" cy="1008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60364425-CE81-F149-A2EA-93E1850DF0B8}"/>
              </a:ext>
            </a:extLst>
          </p:cNvPr>
          <p:cNvCxnSpPr>
            <a:cxnSpLocks/>
          </p:cNvCxnSpPr>
          <p:nvPr/>
        </p:nvCxnSpPr>
        <p:spPr>
          <a:xfrm>
            <a:off x="4412974" y="5082230"/>
            <a:ext cx="2140225" cy="75704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7CFD5AB-5673-4B70-DD18-3F9AAD7B4667}"/>
              </a:ext>
            </a:extLst>
          </p:cNvPr>
          <p:cNvSpPr txBox="1"/>
          <p:nvPr/>
        </p:nvSpPr>
        <p:spPr>
          <a:xfrm>
            <a:off x="5504622" y="4017348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一標本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FA78819-9AFC-061F-C035-A4E746A89C90}"/>
              </a:ext>
            </a:extLst>
          </p:cNvPr>
          <p:cNvSpPr txBox="1"/>
          <p:nvPr/>
        </p:nvSpPr>
        <p:spPr>
          <a:xfrm>
            <a:off x="5504622" y="5946331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二</a:t>
            </a:r>
            <a:r>
              <a:rPr kumimoji="1" lang="ja-JP" altLang="en-US" sz="1600" b="1" dirty="0"/>
              <a:t>標本</a:t>
            </a:r>
          </a:p>
        </p:txBody>
      </p:sp>
    </p:spTree>
    <p:extLst>
      <p:ext uri="{BB962C8B-B14F-4D97-AF65-F5344CB8AC3E}">
        <p14:creationId xmlns:p14="http://schemas.microsoft.com/office/powerpoint/2010/main" val="38261177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3AEA92-91E0-52DE-61F5-189401410AA6}"/>
              </a:ext>
            </a:extLst>
          </p:cNvPr>
          <p:cNvSpPr txBox="1"/>
          <p:nvPr/>
        </p:nvSpPr>
        <p:spPr>
          <a:xfrm>
            <a:off x="772766" y="730384"/>
            <a:ext cx="743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u_0 = \frac{(\bar{x} - \mu_0)}{\sqrt{\frac{\sigma^2}{n}}}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AD10F2-3088-8127-9C9E-E134BE42CF2D}"/>
              </a:ext>
            </a:extLst>
          </p:cNvPr>
          <p:cNvSpPr txBox="1"/>
          <p:nvPr/>
        </p:nvSpPr>
        <p:spPr>
          <a:xfrm>
            <a:off x="872159" y="125650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\chi_0^2 = \frac{\bar{x} - \mu_0}{\sqrt{\frac{V}{n}}}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A0EC08-9AA9-9902-9A76-5E7F744BB0FA}"/>
              </a:ext>
            </a:extLst>
          </p:cNvPr>
          <p:cNvSpPr txBox="1"/>
          <p:nvPr/>
        </p:nvSpPr>
        <p:spPr>
          <a:xfrm>
            <a:off x="872159" y="178263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t_0 = \frac{\bar{d}}{\sqrt{\frac{V_d}{n}}}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CD30F0-A86D-6215-A6A8-1950178A4E50}"/>
              </a:ext>
            </a:extLst>
          </p:cNvPr>
          <p:cNvSpPr txBox="1"/>
          <p:nvPr/>
        </p:nvSpPr>
        <p:spPr>
          <a:xfrm>
            <a:off x="872159" y="2390217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t_0 = \frac{\bar{x_A}-\bar{x_B}}{\sqrt{V_T(\frac{1}{n_A}+\frac{1}{n_B})}}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ECD2657-6DAC-15D0-7416-42197AE732B3}"/>
              </a:ext>
            </a:extLst>
          </p:cNvPr>
          <p:cNvSpPr txBox="1"/>
          <p:nvPr/>
        </p:nvSpPr>
        <p:spPr>
          <a:xfrm>
            <a:off x="961611" y="327480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V_T = \frac{S_A+S_B}{n_A+n_B-2}</a:t>
            </a:r>
          </a:p>
        </p:txBody>
      </p:sp>
    </p:spTree>
    <p:extLst>
      <p:ext uri="{BB962C8B-B14F-4D97-AF65-F5344CB8AC3E}">
        <p14:creationId xmlns:p14="http://schemas.microsoft.com/office/powerpoint/2010/main" val="398753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D366DFF-8E4A-CBE8-171C-DFEE51F20FD7}"/>
                  </a:ext>
                </a:extLst>
              </p:cNvPr>
              <p:cNvSpPr txBox="1"/>
              <p:nvPr/>
            </p:nvSpPr>
            <p:spPr>
              <a:xfrm>
                <a:off x="5671102" y="1832032"/>
                <a:ext cx="3806687" cy="1434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D366DFF-8E4A-CBE8-171C-DFEE51F20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102" y="1832032"/>
                <a:ext cx="3806687" cy="1434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37F7B1B-FBDB-54B7-922E-634C9D2E0CC2}"/>
                  </a:ext>
                </a:extLst>
              </p:cNvPr>
              <p:cNvSpPr txBox="1"/>
              <p:nvPr/>
            </p:nvSpPr>
            <p:spPr>
              <a:xfrm>
                <a:off x="6228525" y="3661604"/>
                <a:ext cx="551952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dirty="0"/>
                  <a:t>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000" i="1" baseline="-25000" dirty="0"/>
                  <a:t> </a:t>
                </a:r>
                <a:r>
                  <a:rPr lang="ja-JP" altLang="en-US" sz="2000" dirty="0"/>
                  <a:t>の値が、手順④で定めた</a:t>
                </a:r>
                <a:r>
                  <a:rPr lang="ja-JP" altLang="en-US" sz="2000" b="1" dirty="0"/>
                  <a:t>棄却域に入れば「優位である」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</a:t>
                </a:r>
                <a:r>
                  <a:rPr lang="ja-JP" altLang="en-US" sz="2000" dirty="0"/>
                  <a:t>し、対立仮説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1</a:t>
                </a:r>
                <a:r>
                  <a:rPr lang="en-US" altLang="ja-JP" sz="2000" i="1" baseline="-25000" dirty="0"/>
                  <a:t>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支持</a:t>
                </a:r>
                <a:r>
                  <a:rPr lang="ja-JP" altLang="en-US" sz="2000" dirty="0"/>
                  <a:t>する。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b="1" dirty="0"/>
                  <a:t>棄却域に入らなければ「優位ではない」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</a:t>
                </a:r>
                <a:r>
                  <a:rPr lang="en-US" altLang="ja-JP" sz="2000" i="1" baseline="-25000" dirty="0"/>
                  <a:t>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棄却できない</a:t>
                </a:r>
                <a:r>
                  <a:rPr lang="ja-JP" altLang="en-US" sz="2000" dirty="0"/>
                  <a:t>。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37F7B1B-FBDB-54B7-922E-634C9D2E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5" y="3661604"/>
                <a:ext cx="5519528" cy="1938992"/>
              </a:xfrm>
              <a:prstGeom prst="rect">
                <a:avLst/>
              </a:prstGeom>
              <a:blipFill>
                <a:blip r:embed="rId5"/>
                <a:stretch>
                  <a:fillRect l="-1215" t="-1572" r="-1105" b="-4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259F6C9-A334-0CC7-F1B0-E1731F73F916}"/>
                  </a:ext>
                </a:extLst>
              </p:cNvPr>
              <p:cNvSpPr txBox="1"/>
              <p:nvPr/>
            </p:nvSpPr>
            <p:spPr>
              <a:xfrm>
                <a:off x="9334500" y="2367162"/>
                <a:ext cx="265209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i="1" dirty="0"/>
                  <a:t> </a:t>
                </a:r>
                <a:r>
                  <a:rPr lang="ja-JP" altLang="en-US" dirty="0"/>
                  <a:t>：検定統計量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i="1" dirty="0"/>
                  <a:t> </a:t>
                </a:r>
                <a:r>
                  <a:rPr lang="ja-JP" altLang="en-US" dirty="0"/>
                  <a:t>：従来の不適合品率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/>
                  <a:t>標本不適合品率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259F6C9-A334-0CC7-F1B0-E1731F73F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0" y="2367162"/>
                <a:ext cx="2652091" cy="923330"/>
              </a:xfrm>
              <a:prstGeom prst="rect">
                <a:avLst/>
              </a:prstGeom>
              <a:blipFill>
                <a:blip r:embed="rId6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655327-F5BD-0B7B-3349-C67A20DE4C90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一つの母集団の母不適合品率の検定と推定（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0323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85FFA24-8C8F-5ABF-A078-2E33DE45D5D6}"/>
                  </a:ext>
                </a:extLst>
              </p:cNvPr>
              <p:cNvSpPr txBox="1"/>
              <p:nvPr/>
            </p:nvSpPr>
            <p:spPr>
              <a:xfrm>
                <a:off x="6669156" y="2426955"/>
                <a:ext cx="3038061" cy="1252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sz="2400" i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85FFA24-8C8F-5ABF-A078-2E33DE45D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156" y="2426955"/>
                <a:ext cx="3038061" cy="1252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08F01F3-16F9-F519-DC59-24E1D64F6D1D}"/>
                  </a:ext>
                </a:extLst>
              </p:cNvPr>
              <p:cNvSpPr txBox="1"/>
              <p:nvPr/>
            </p:nvSpPr>
            <p:spPr>
              <a:xfrm>
                <a:off x="6761922" y="3939530"/>
                <a:ext cx="3535017" cy="73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：不適合品率の推定値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：標本不適合品率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08F01F3-16F9-F519-DC59-24E1D64F6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922" y="3939530"/>
                <a:ext cx="3535017" cy="735138"/>
              </a:xfrm>
              <a:prstGeom prst="rect">
                <a:avLst/>
              </a:prstGeom>
              <a:blipFill>
                <a:blip r:embed="rId5"/>
                <a:stretch>
                  <a:fillRect t="-3306" b="-10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89187B-C4FD-3638-DF2F-3DD5F8A8B00E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一つの母集団の母不適合品率の検定と推定（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4224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標本不適合品率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922C048-3BE9-4AF3-DC7A-80B7E959FF8A}"/>
                  </a:ext>
                </a:extLst>
              </p:cNvPr>
              <p:cNvSpPr txBox="1"/>
              <p:nvPr/>
            </p:nvSpPr>
            <p:spPr>
              <a:xfrm>
                <a:off x="5865753" y="2109792"/>
                <a:ext cx="6019800" cy="2638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ad>
                        <m:radPr>
                          <m:degHide m:val="on"/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ja-JP" sz="1400" i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922C048-3BE9-4AF3-DC7A-80B7E959F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753" y="2109792"/>
                <a:ext cx="6019800" cy="2638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F5E390-5C10-7DF4-FE96-3125AE65D644}"/>
                  </a:ext>
                </a:extLst>
              </p:cNvPr>
              <p:cNvSpPr txBox="1"/>
              <p:nvPr/>
            </p:nvSpPr>
            <p:spPr>
              <a:xfrm>
                <a:off x="6504962" y="1543500"/>
                <a:ext cx="5274365" cy="520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f>
                          <m:fPr>
                            <m:ctrlPr>
                              <a:rPr lang="en-US" altLang="ja-JP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altLang="ja-JP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ja-JP" altLang="en-US" sz="2000" b="1" dirty="0"/>
                  <a:t>は信頼係数</a:t>
                </a:r>
                <a:r>
                  <a:rPr lang="en-US" altLang="ja-JP" sz="2000" b="1" dirty="0"/>
                  <a:t>95%</a:t>
                </a:r>
                <a:r>
                  <a:rPr lang="ja-JP" altLang="en-US" sz="2000" b="1" dirty="0"/>
                  <a:t>の場合、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1.960</a:t>
                </a:r>
                <a:r>
                  <a:rPr lang="ja-JP" altLang="en-US" sz="2000" b="1" dirty="0"/>
                  <a:t>を用いる。</a:t>
                </a:r>
                <a:endParaRPr lang="en-US" altLang="ja-JP" sz="2000" b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3F5E390-5C10-7DF4-FE96-3125AE65D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962" y="1543500"/>
                <a:ext cx="5274365" cy="520463"/>
              </a:xfrm>
              <a:prstGeom prst="rect">
                <a:avLst/>
              </a:prstGeom>
              <a:blipFill>
                <a:blip r:embed="rId5"/>
                <a:stretch>
                  <a:fillRect t="-3488" r="-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1136458-3F65-781A-70FB-2A9001A48D14}"/>
                  </a:ext>
                </a:extLst>
              </p:cNvPr>
              <p:cNvSpPr txBox="1"/>
              <p:nvPr/>
            </p:nvSpPr>
            <p:spPr>
              <a:xfrm>
                <a:off x="7593296" y="5003140"/>
                <a:ext cx="353501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：標本不適合品率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1136458-3F65-781A-70FB-2A9001A48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296" y="5003140"/>
                <a:ext cx="3535017" cy="400110"/>
              </a:xfrm>
              <a:prstGeom prst="rect">
                <a:avLst/>
              </a:prstGeom>
              <a:blipFill>
                <a:blip r:embed="rId6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2119B7-35F7-3B04-B94C-7D63AB1318F6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一つの母集団の母不適合品率の検定と推定（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二項分布</a:t>
            </a:r>
            <a:r>
              <a:rPr kumimoji="1" lang="ja-JP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3058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7035</Words>
  <Application>Microsoft Office PowerPoint</Application>
  <PresentationFormat>ワイド画面</PresentationFormat>
  <Paragraphs>1321</Paragraphs>
  <Slides>69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6" baseType="lpstr">
      <vt:lpstr>游ゴシック</vt:lpstr>
      <vt:lpstr>游ゴシック</vt:lpstr>
      <vt:lpstr>游ゴシック Light</vt:lpstr>
      <vt:lpstr>Arial</vt:lpstr>
      <vt:lpstr>Cambria Math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405</cp:revision>
  <dcterms:created xsi:type="dcterms:W3CDTF">2023-10-19T04:21:29Z</dcterms:created>
  <dcterms:modified xsi:type="dcterms:W3CDTF">2024-02-28T06:09:56Z</dcterms:modified>
</cp:coreProperties>
</file>