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49" r:id="rId3"/>
    <p:sldId id="348" r:id="rId4"/>
    <p:sldId id="357" r:id="rId5"/>
    <p:sldId id="3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7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1316225" y="776301"/>
            <a:ext cx="309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正規分布</a:t>
            </a:r>
            <a:r>
              <a:rPr kumimoji="1" lang="ja-JP" altLang="en-US" sz="2400" b="1" dirty="0"/>
              <a:t>の手順</a:t>
            </a:r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684737" y="1688933"/>
            <a:ext cx="8561194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①正規分布</a:t>
            </a:r>
            <a:r>
              <a:rPr kumimoji="1" lang="en-US" altLang="ja-JP" b="1" dirty="0"/>
              <a:t>N</a:t>
            </a:r>
            <a:r>
              <a:rPr kumimoji="1" lang="ja-JP" altLang="en-US" b="1" dirty="0"/>
              <a:t>（</a:t>
            </a:r>
            <a:r>
              <a:rPr lang="ja-JP" altLang="en-US" b="1" dirty="0"/>
              <a:t>母平均：</a:t>
            </a:r>
            <a:r>
              <a:rPr kumimoji="1" lang="en-US" altLang="ja-JP" b="1" dirty="0"/>
              <a:t>μ,</a:t>
            </a:r>
            <a:r>
              <a:rPr kumimoji="1" lang="ja-JP" altLang="en-US" b="1" dirty="0"/>
              <a:t>母分散：</a:t>
            </a:r>
            <a:r>
              <a:rPr kumimoji="1" lang="en-US" altLang="ja-JP" b="1" i="1" dirty="0"/>
              <a:t>V </a:t>
            </a:r>
            <a:r>
              <a:rPr kumimoji="1" lang="ja-JP" altLang="en-US" b="1" dirty="0"/>
              <a:t>）に従うことを確認する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684736" y="2444630"/>
            <a:ext cx="8561195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</a:t>
            </a:r>
            <a:r>
              <a:rPr kumimoji="1" lang="ja-JP" altLang="en-US" b="1" dirty="0"/>
              <a:t>標準化し、確率変数</a:t>
            </a:r>
            <a:r>
              <a:rPr lang="en-US" altLang="ja-JP" b="1" i="1" dirty="0" err="1"/>
              <a:t>K</a:t>
            </a:r>
            <a:r>
              <a:rPr lang="en-US" altLang="ja-JP" b="1" i="1" baseline="-25000" dirty="0" err="1"/>
              <a:t>p</a:t>
            </a:r>
            <a:r>
              <a:rPr lang="en-US" altLang="ja-JP" b="1" i="1" baseline="-25000" dirty="0"/>
              <a:t> </a:t>
            </a:r>
            <a:r>
              <a:rPr lang="ja-JP" altLang="en-US" b="1" dirty="0"/>
              <a:t>を求める</a:t>
            </a:r>
            <a:endParaRPr kumimoji="1" lang="ja-JP" altLang="en-US" b="1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745D0554-4163-04B7-7864-F4E4E02BAFF0}"/>
              </a:ext>
            </a:extLst>
          </p:cNvPr>
          <p:cNvSpPr/>
          <p:nvPr/>
        </p:nvSpPr>
        <p:spPr>
          <a:xfrm>
            <a:off x="1684736" y="4986829"/>
            <a:ext cx="8561196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③正規分布表から</a:t>
            </a:r>
            <a:r>
              <a:rPr lang="en-US" altLang="ja-JP" b="1" i="1" dirty="0"/>
              <a:t>P </a:t>
            </a:r>
            <a:r>
              <a:rPr lang="ja-JP" altLang="en-US" b="1" dirty="0"/>
              <a:t>を求める</a:t>
            </a:r>
            <a:endParaRPr lang="en-US" altLang="ja-JP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689CBD9-6485-329C-0B94-37E87265DCA0}"/>
                  </a:ext>
                </a:extLst>
              </p:cNvPr>
              <p:cNvSpPr txBox="1"/>
              <p:nvPr/>
            </p:nvSpPr>
            <p:spPr>
              <a:xfrm>
                <a:off x="1744979" y="3294884"/>
                <a:ext cx="4819860" cy="1252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𝐾𝑝</m:t>
                      </m:r>
                      <m:r>
                        <a:rPr lang="pt-BR" altLang="ja-JP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m:rPr>
                              <m:sty m:val="p"/>
                            </m:rPr>
                            <a:rPr lang="en-US" altLang="ja-JP" sz="4400" i="1">
                              <a:latin typeface="Cambria Math" panose="02040503050406030204" pitchFamily="18" charset="0"/>
                            </a:rPr>
                            <m:t>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 sz="4400" i="1">
                              <a:latin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</m:oMath>
                  </m:oMathPara>
                </a14:m>
                <a:endParaRPr lang="ja-JP" altLang="en-US" sz="4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689CBD9-6485-329C-0B94-37E87265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979" y="3294884"/>
                <a:ext cx="4819860" cy="12520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6EBA955-71A6-4293-5C38-E97A47D104BE}"/>
              </a:ext>
            </a:extLst>
          </p:cNvPr>
          <p:cNvSpPr txBox="1"/>
          <p:nvPr/>
        </p:nvSpPr>
        <p:spPr>
          <a:xfrm>
            <a:off x="6157488" y="3346231"/>
            <a:ext cx="42597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i="1" dirty="0"/>
              <a:t>x  </a:t>
            </a:r>
            <a:r>
              <a:rPr lang="ja-JP" altLang="en-US" sz="2400" dirty="0"/>
              <a:t>：測定値（上側規格も可）</a:t>
            </a:r>
            <a:endParaRPr lang="en-US" altLang="ja-JP" sz="2400" dirty="0"/>
          </a:p>
          <a:p>
            <a:r>
              <a:rPr lang="en-US" altLang="ja-JP" sz="2400" dirty="0"/>
              <a:t>μ</a:t>
            </a:r>
            <a:r>
              <a:rPr lang="ja-JP" altLang="en-US" sz="2400" dirty="0"/>
              <a:t>：母平均</a:t>
            </a:r>
            <a:endParaRPr lang="en-US" altLang="ja-JP" sz="2400" dirty="0"/>
          </a:p>
          <a:p>
            <a:r>
              <a:rPr lang="en-US" altLang="ja-JP" sz="2400" dirty="0"/>
              <a:t>σ</a:t>
            </a:r>
            <a:r>
              <a:rPr lang="ja-JP" altLang="en-US" sz="2400" dirty="0"/>
              <a:t>：母標準偏差</a:t>
            </a:r>
          </a:p>
        </p:txBody>
      </p:sp>
    </p:spTree>
    <p:extLst>
      <p:ext uri="{BB962C8B-B14F-4D97-AF65-F5344CB8AC3E}">
        <p14:creationId xmlns:p14="http://schemas.microsoft.com/office/powerpoint/2010/main" val="245880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7614A0-42F5-7061-89D6-1B92F0CA0B79}"/>
              </a:ext>
            </a:extLst>
          </p:cNvPr>
          <p:cNvSpPr txBox="1"/>
          <p:nvPr/>
        </p:nvSpPr>
        <p:spPr>
          <a:xfrm>
            <a:off x="1319264" y="1489136"/>
            <a:ext cx="663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① 標準化し、確率変数</a:t>
            </a:r>
            <a:r>
              <a:rPr lang="en-US" altLang="ja-JP" sz="2800" i="1" dirty="0" err="1"/>
              <a:t>Kp</a:t>
            </a:r>
            <a:r>
              <a:rPr lang="en-US" altLang="ja-JP" sz="2800" dirty="0"/>
              <a:t> </a:t>
            </a:r>
            <a:r>
              <a:rPr lang="ja-JP" altLang="en-US" sz="2800" dirty="0"/>
              <a:t>を求める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/>
              <p:nvPr/>
            </p:nvSpPr>
            <p:spPr>
              <a:xfrm>
                <a:off x="3138433" y="2475114"/>
                <a:ext cx="4819860" cy="1252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𝐾𝑝</m:t>
                      </m:r>
                      <m:r>
                        <a:rPr lang="pt-BR" altLang="ja-JP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m:rPr>
                              <m:sty m:val="p"/>
                            </m:rPr>
                            <a:rPr lang="en-US" altLang="ja-JP" sz="4400" i="1">
                              <a:latin typeface="Cambria Math" panose="02040503050406030204" pitchFamily="18" charset="0"/>
                            </a:rPr>
                            <m:t>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ja-JP" sz="4400" i="1">
                              <a:latin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</m:oMath>
                  </m:oMathPara>
                </a14:m>
                <a:endParaRPr lang="ja-JP" altLang="en-US" sz="4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433" y="2475114"/>
                <a:ext cx="4819860" cy="12520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6A7245-898F-CE74-0D7B-FB456DE94991}"/>
              </a:ext>
            </a:extLst>
          </p:cNvPr>
          <p:cNvSpPr txBox="1"/>
          <p:nvPr/>
        </p:nvSpPr>
        <p:spPr>
          <a:xfrm>
            <a:off x="4638778" y="4129420"/>
            <a:ext cx="3442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i="1" dirty="0"/>
              <a:t>x  </a:t>
            </a:r>
            <a:r>
              <a:rPr lang="ja-JP" altLang="en-US" sz="2400" dirty="0"/>
              <a:t>：測定値</a:t>
            </a:r>
            <a:endParaRPr lang="en-US" altLang="ja-JP" sz="2400" dirty="0"/>
          </a:p>
          <a:p>
            <a:r>
              <a:rPr lang="en-US" altLang="ja-JP" sz="2400" dirty="0"/>
              <a:t>μ</a:t>
            </a:r>
            <a:r>
              <a:rPr lang="ja-JP" altLang="en-US" sz="2400" dirty="0"/>
              <a:t>：母平均</a:t>
            </a:r>
            <a:endParaRPr lang="en-US" altLang="ja-JP" sz="2400" dirty="0"/>
          </a:p>
          <a:p>
            <a:r>
              <a:rPr lang="en-US" altLang="ja-JP" sz="2400" dirty="0"/>
              <a:t>σ</a:t>
            </a:r>
            <a:r>
              <a:rPr lang="ja-JP" altLang="en-US" sz="2400" dirty="0"/>
              <a:t>：母標準偏差</a:t>
            </a:r>
          </a:p>
        </p:txBody>
      </p:sp>
    </p:spTree>
    <p:extLst>
      <p:ext uri="{BB962C8B-B14F-4D97-AF65-F5344CB8AC3E}">
        <p14:creationId xmlns:p14="http://schemas.microsoft.com/office/powerpoint/2010/main" val="412413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13CEAE-E4F1-136A-62AB-F1C10C1042DE}"/>
              </a:ext>
            </a:extLst>
          </p:cNvPr>
          <p:cNvSpPr txBox="1"/>
          <p:nvPr/>
        </p:nvSpPr>
        <p:spPr>
          <a:xfrm>
            <a:off x="1257718" y="1905599"/>
            <a:ext cx="96765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そひぼへ</a:t>
            </a:r>
            <a:r>
              <a:rPr lang="ja-JP" altLang="en-US" sz="4000" dirty="0"/>
              <a:t>（測定値引く母平均）、</a:t>
            </a:r>
            <a:endParaRPr lang="en-US" altLang="ja-JP" sz="4000" dirty="0"/>
          </a:p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墓標</a:t>
            </a:r>
            <a:r>
              <a:rPr lang="ja-JP" altLang="en-US" sz="4000" dirty="0"/>
              <a:t>（母標準偏差）で割って</a:t>
            </a:r>
            <a:r>
              <a:rPr lang="ja-JP" altLang="en-US" sz="4000" dirty="0">
                <a:solidFill>
                  <a:srgbClr val="FF0000"/>
                </a:solidFill>
              </a:rPr>
              <a:t>乾杯</a:t>
            </a:r>
            <a:r>
              <a:rPr lang="ja-JP" altLang="en-US" sz="4000" dirty="0"/>
              <a:t>（</a:t>
            </a:r>
            <a:r>
              <a:rPr lang="en-US" altLang="ja-JP" sz="4000" i="1" dirty="0" err="1"/>
              <a:t>K</a:t>
            </a:r>
            <a:r>
              <a:rPr lang="en-US" altLang="ja-JP" sz="4000" i="1" baseline="-25000" dirty="0" err="1"/>
              <a:t>p</a:t>
            </a:r>
            <a:r>
              <a:rPr lang="en-US" altLang="ja-JP" sz="4000" i="1" baseline="-25000" dirty="0"/>
              <a:t> </a:t>
            </a:r>
            <a:r>
              <a:rPr lang="ja-JP" altLang="en-US" sz="4000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AB1C2B-63DC-5DB3-6B6A-FCB40991F92A}"/>
                  </a:ext>
                </a:extLst>
              </p:cNvPr>
              <p:cNvSpPr txBox="1"/>
              <p:nvPr/>
            </p:nvSpPr>
            <p:spPr>
              <a:xfrm>
                <a:off x="947630" y="576246"/>
                <a:ext cx="4819860" cy="104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𝑲𝒑</m:t>
                      </m:r>
                      <m:r>
                        <a:rPr lang="pt-BR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altLang="ja-JP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altLang="ja-JP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ja-JP" altLang="en-US" sz="36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0AB1C2B-63DC-5DB3-6B6A-FCB40991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30" y="576246"/>
                <a:ext cx="4819860" cy="10411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E7B57C18-5792-341D-7AB5-B62C553D8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020" y="3617843"/>
            <a:ext cx="1904102" cy="215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B4018B2-3118-A763-82F9-4AA7CFDB9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205" y="3993197"/>
            <a:ext cx="1553833" cy="177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D87E26-899E-09EC-3A90-F0CE74620E50}"/>
              </a:ext>
            </a:extLst>
          </p:cNvPr>
          <p:cNvSpPr/>
          <p:nvPr/>
        </p:nvSpPr>
        <p:spPr>
          <a:xfrm>
            <a:off x="5668616" y="3739749"/>
            <a:ext cx="427383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そひぼへ</a:t>
            </a:r>
            <a:endParaRPr kumimoji="1" lang="ja-JP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51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7614A0-42F5-7061-89D6-1B92F0CA0B79}"/>
              </a:ext>
            </a:extLst>
          </p:cNvPr>
          <p:cNvSpPr txBox="1"/>
          <p:nvPr/>
        </p:nvSpPr>
        <p:spPr>
          <a:xfrm>
            <a:off x="605831" y="549246"/>
            <a:ext cx="663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総平方和：</a:t>
            </a:r>
            <a:r>
              <a:rPr lang="en-US" altLang="ja-JP" sz="2800" b="1" i="1" dirty="0">
                <a:solidFill>
                  <a:srgbClr val="FF0000"/>
                </a:solidFill>
              </a:rPr>
              <a:t>S</a:t>
            </a:r>
            <a:r>
              <a:rPr lang="en-US" altLang="ja-JP" sz="2800" b="1" i="1" baseline="-25000" dirty="0">
                <a:solidFill>
                  <a:srgbClr val="FF0000"/>
                </a:solidFill>
              </a:rPr>
              <a:t>T</a:t>
            </a:r>
            <a:r>
              <a:rPr lang="ja-JP" altLang="en-US" sz="2800" b="1" i="1" dirty="0">
                <a:solidFill>
                  <a:srgbClr val="FF0000"/>
                </a:solidFill>
              </a:rPr>
              <a:t>  </a:t>
            </a:r>
            <a:r>
              <a:rPr lang="en-US" altLang="ja-JP" sz="2800" b="1" dirty="0"/>
              <a:t>(</a:t>
            </a:r>
            <a:r>
              <a:rPr lang="en-US" altLang="ja-JP" sz="2800" b="1" dirty="0">
                <a:solidFill>
                  <a:srgbClr val="FF0000"/>
                </a:solidFill>
              </a:rPr>
              <a:t>T</a:t>
            </a:r>
            <a:r>
              <a:rPr lang="en-US" altLang="ja-JP" sz="2800" b="1" dirty="0"/>
              <a:t>otal</a:t>
            </a:r>
            <a:r>
              <a:rPr lang="en-US" altLang="ja-JP" sz="2800" b="1" dirty="0">
                <a:solidFill>
                  <a:srgbClr val="FF0000"/>
                </a:solidFill>
              </a:rPr>
              <a:t> S</a:t>
            </a:r>
            <a:r>
              <a:rPr lang="en-US" altLang="ja-JP" sz="2800" b="1" dirty="0"/>
              <a:t>um of squares)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6A7245-898F-CE74-0D7B-FB456DE94991}"/>
              </a:ext>
            </a:extLst>
          </p:cNvPr>
          <p:cNvSpPr txBox="1"/>
          <p:nvPr/>
        </p:nvSpPr>
        <p:spPr>
          <a:xfrm>
            <a:off x="7974831" y="1780075"/>
            <a:ext cx="1952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i="1" dirty="0"/>
              <a:t>xi</a:t>
            </a:r>
            <a:r>
              <a:rPr lang="ja-JP" altLang="en-US" sz="2400" dirty="0"/>
              <a:t>：データ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97A5368-2EF5-3BBF-E411-934906676DED}"/>
                  </a:ext>
                </a:extLst>
              </p:cNvPr>
              <p:cNvSpPr txBox="1"/>
              <p:nvPr/>
            </p:nvSpPr>
            <p:spPr>
              <a:xfrm>
                <a:off x="3745939" y="1443060"/>
                <a:ext cx="4516108" cy="1135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800" b="0" i="1" baseline="-25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altLang="ja-JP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𝐶𝑇</m:t>
                          </m:r>
                        </m:e>
                      </m:nary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97A5368-2EF5-3BBF-E411-934906676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39" y="1443060"/>
                <a:ext cx="4516108" cy="1135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72FC18-03BC-668C-5BF2-21DD4BCEBF97}"/>
              </a:ext>
            </a:extLst>
          </p:cNvPr>
          <p:cNvSpPr txBox="1"/>
          <p:nvPr/>
        </p:nvSpPr>
        <p:spPr>
          <a:xfrm>
            <a:off x="605831" y="2798238"/>
            <a:ext cx="1023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因子</a:t>
            </a:r>
            <a:r>
              <a:rPr lang="en-US" altLang="ja-JP" sz="2800" b="1" dirty="0">
                <a:solidFill>
                  <a:srgbClr val="FF0000"/>
                </a:solidFill>
              </a:rPr>
              <a:t>A</a:t>
            </a:r>
            <a:r>
              <a:rPr lang="ja-JP" altLang="en-US" sz="2800" b="1" dirty="0">
                <a:solidFill>
                  <a:srgbClr val="FF0000"/>
                </a:solidFill>
              </a:rPr>
              <a:t>の群間平方和：</a:t>
            </a:r>
            <a:r>
              <a:rPr lang="en-US" altLang="ja-JP" sz="2800" b="1" i="1" dirty="0">
                <a:solidFill>
                  <a:srgbClr val="FF0000"/>
                </a:solidFill>
              </a:rPr>
              <a:t>S</a:t>
            </a:r>
            <a:r>
              <a:rPr lang="en-US" altLang="ja-JP" sz="2800" b="1" i="1" baseline="-25000" dirty="0">
                <a:solidFill>
                  <a:srgbClr val="FF0000"/>
                </a:solidFill>
              </a:rPr>
              <a:t>A</a:t>
            </a:r>
            <a:r>
              <a:rPr lang="ja-JP" altLang="en-US" sz="2800" b="1" i="1" dirty="0">
                <a:solidFill>
                  <a:srgbClr val="FF0000"/>
                </a:solidFill>
              </a:rPr>
              <a:t>  </a:t>
            </a:r>
            <a:r>
              <a:rPr lang="en-US" altLang="ja-JP" sz="2800" b="1" dirty="0"/>
              <a:t>(Between-group sum of squares)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0985663-BC51-4EDE-8B08-F18ACCAFDF00}"/>
                  </a:ext>
                </a:extLst>
              </p:cNvPr>
              <p:cNvSpPr txBox="1"/>
              <p:nvPr/>
            </p:nvSpPr>
            <p:spPr>
              <a:xfrm>
                <a:off x="2323681" y="3396864"/>
                <a:ext cx="7604090" cy="964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800" b="0" i="1" baseline="-2500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altLang="ja-JP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𝐶𝑇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0985663-BC51-4EDE-8B08-F18ACCAFD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81" y="3396864"/>
                <a:ext cx="7604090" cy="9648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D3F9CE-E2CA-7998-F0D8-A411163C6E14}"/>
              </a:ext>
            </a:extLst>
          </p:cNvPr>
          <p:cNvSpPr txBox="1"/>
          <p:nvPr/>
        </p:nvSpPr>
        <p:spPr>
          <a:xfrm>
            <a:off x="605831" y="4456706"/>
            <a:ext cx="1023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誤差平方和：</a:t>
            </a:r>
            <a:r>
              <a:rPr lang="en-US" altLang="ja-JP" sz="2800" b="1" i="1" dirty="0">
                <a:solidFill>
                  <a:srgbClr val="FF0000"/>
                </a:solidFill>
              </a:rPr>
              <a:t>S</a:t>
            </a:r>
            <a:r>
              <a:rPr lang="en-US" altLang="ja-JP" sz="2800" b="1" i="1" baseline="-25000" dirty="0">
                <a:solidFill>
                  <a:srgbClr val="FF0000"/>
                </a:solidFill>
              </a:rPr>
              <a:t>E</a:t>
            </a:r>
            <a:r>
              <a:rPr lang="ja-JP" altLang="en-US" sz="2800" b="1" i="1" dirty="0">
                <a:solidFill>
                  <a:srgbClr val="FF0000"/>
                </a:solidFill>
              </a:rPr>
              <a:t>  </a:t>
            </a:r>
            <a:r>
              <a:rPr lang="en-US" altLang="ja-JP" sz="2800" b="1" dirty="0"/>
              <a:t>(</a:t>
            </a:r>
            <a:r>
              <a:rPr lang="en-US" altLang="ja-JP" sz="2800" b="1" dirty="0">
                <a:solidFill>
                  <a:srgbClr val="FF0000"/>
                </a:solidFill>
              </a:rPr>
              <a:t>E</a:t>
            </a:r>
            <a:r>
              <a:rPr lang="en-US" altLang="ja-JP" sz="2800" b="1" dirty="0"/>
              <a:t>rror sum of squares)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DE3EC6B-0DBA-BD92-2C1D-4546608C6A8E}"/>
                  </a:ext>
                </a:extLst>
              </p:cNvPr>
              <p:cNvSpPr txBox="1"/>
              <p:nvPr/>
            </p:nvSpPr>
            <p:spPr>
              <a:xfrm>
                <a:off x="2323681" y="5153330"/>
                <a:ext cx="760409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800" b="0" i="1" baseline="-250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altLang="ja-JP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800" b="0" i="1" baseline="-25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800" b="0" i="1" baseline="-2500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DE3EC6B-0DBA-BD92-2C1D-4546608C6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81" y="5153330"/>
                <a:ext cx="76040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20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2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150</Words>
  <Application>Microsoft Office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289</cp:revision>
  <dcterms:created xsi:type="dcterms:W3CDTF">2023-10-19T04:21:29Z</dcterms:created>
  <dcterms:modified xsi:type="dcterms:W3CDTF">2024-02-07T05:46:13Z</dcterms:modified>
</cp:coreProperties>
</file>