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40" r:id="rId3"/>
    <p:sldId id="342" r:id="rId4"/>
    <p:sldId id="341" r:id="rId5"/>
    <p:sldId id="343" r:id="rId6"/>
    <p:sldId id="344" r:id="rId7"/>
    <p:sldId id="345" r:id="rId8"/>
    <p:sldId id="346" r:id="rId9"/>
    <p:sldId id="347" r:id="rId10"/>
    <p:sldId id="352" r:id="rId11"/>
    <p:sldId id="351" r:id="rId12"/>
    <p:sldId id="353" r:id="rId13"/>
    <p:sldId id="357" r:id="rId14"/>
    <p:sldId id="358" r:id="rId15"/>
    <p:sldId id="359" r:id="rId16"/>
    <p:sldId id="354" r:id="rId17"/>
    <p:sldId id="355" r:id="rId18"/>
    <p:sldId id="356" r:id="rId19"/>
    <p:sldId id="348" r:id="rId20"/>
    <p:sldId id="349" r:id="rId21"/>
    <p:sldId id="350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7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88700" y="1119634"/>
            <a:ext cx="9895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狩野モデル（顧客満足モデル）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顧客満足度に影響を与える製品やサービスの品質要素を分類し、それぞれの特徴を記述したモデル。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Clarimo UD PE Regular"/>
              </a:rPr>
              <a:t>1980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年代に東京理科大学教授であった狩野紀昭によって提唱された。</a:t>
            </a:r>
            <a:endParaRPr lang="en-US" altLang="ja-JP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BA2D7D8-3478-15A8-6DCF-C368D03B093C}"/>
              </a:ext>
            </a:extLst>
          </p:cNvPr>
          <p:cNvCxnSpPr/>
          <p:nvPr/>
        </p:nvCxnSpPr>
        <p:spPr>
          <a:xfrm>
            <a:off x="3697793" y="4853354"/>
            <a:ext cx="452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ABD3F1-FD12-DD22-3C3D-A5B7E7D288B7}"/>
              </a:ext>
            </a:extLst>
          </p:cNvPr>
          <p:cNvCxnSpPr/>
          <p:nvPr/>
        </p:nvCxnSpPr>
        <p:spPr>
          <a:xfrm flipV="1">
            <a:off x="5958672" y="3175279"/>
            <a:ext cx="0" cy="31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657E344D-FD6E-798B-85B0-050D9CC5B22E}"/>
              </a:ext>
            </a:extLst>
          </p:cNvPr>
          <p:cNvSpPr/>
          <p:nvPr/>
        </p:nvSpPr>
        <p:spPr>
          <a:xfrm rot="19604472">
            <a:off x="4620077" y="4687585"/>
            <a:ext cx="2777261" cy="20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環状 8">
            <a:extLst>
              <a:ext uri="{FF2B5EF4-FFF2-40B4-BE49-F238E27FC236}">
                <a16:creationId xmlns:a16="http://schemas.microsoft.com/office/drawing/2014/main" id="{59ED3C30-CFAA-64E7-69E9-CBBEFEC00083}"/>
              </a:ext>
            </a:extLst>
          </p:cNvPr>
          <p:cNvSpPr/>
          <p:nvPr/>
        </p:nvSpPr>
        <p:spPr>
          <a:xfrm rot="18634654" flipV="1">
            <a:off x="4747628" y="3176436"/>
            <a:ext cx="1840576" cy="1415317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0176588"/>
              <a:gd name="adj5" fmla="val 113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41AF546-2E00-E4AA-6F39-43F796BB2F6D}"/>
              </a:ext>
            </a:extLst>
          </p:cNvPr>
          <p:cNvSpPr/>
          <p:nvPr/>
        </p:nvSpPr>
        <p:spPr>
          <a:xfrm rot="20031057">
            <a:off x="5434601" y="4950216"/>
            <a:ext cx="1840576" cy="1365341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1112367"/>
              <a:gd name="adj5" fmla="val 1137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305C5A-7FD5-BFF6-32FD-C5391D2C4713}"/>
              </a:ext>
            </a:extLst>
          </p:cNvPr>
          <p:cNvSpPr txBox="1"/>
          <p:nvPr/>
        </p:nvSpPr>
        <p:spPr>
          <a:xfrm>
            <a:off x="5348273" y="3144711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満足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84537A-90C3-40B6-175D-5423D8BFC81F}"/>
              </a:ext>
            </a:extLst>
          </p:cNvPr>
          <p:cNvSpPr txBox="1"/>
          <p:nvPr/>
        </p:nvSpPr>
        <p:spPr>
          <a:xfrm>
            <a:off x="5348273" y="6101460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947BCD-B74B-E249-AA16-D4007C5D43CA}"/>
              </a:ext>
            </a:extLst>
          </p:cNvPr>
          <p:cNvSpPr txBox="1"/>
          <p:nvPr/>
        </p:nvSpPr>
        <p:spPr>
          <a:xfrm>
            <a:off x="3616082" y="4509427"/>
            <a:ext cx="76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不充足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3B36F-5C06-05BD-E7E4-AF5087206716}"/>
              </a:ext>
            </a:extLst>
          </p:cNvPr>
          <p:cNvSpPr txBox="1"/>
          <p:nvPr/>
        </p:nvSpPr>
        <p:spPr>
          <a:xfrm>
            <a:off x="7634471" y="4494287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充足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660E22-D216-3269-91EA-E40C8059064C}"/>
              </a:ext>
            </a:extLst>
          </p:cNvPr>
          <p:cNvSpPr/>
          <p:nvPr/>
        </p:nvSpPr>
        <p:spPr>
          <a:xfrm>
            <a:off x="7335297" y="3862288"/>
            <a:ext cx="1316334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一元的品質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F729BF-BDE3-CA69-3AE0-748138856A0C}"/>
              </a:ext>
            </a:extLst>
          </p:cNvPr>
          <p:cNvSpPr/>
          <p:nvPr/>
        </p:nvSpPr>
        <p:spPr>
          <a:xfrm>
            <a:off x="7124692" y="5210444"/>
            <a:ext cx="1523171" cy="274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当たり前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品質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1E0BEBE-AAD3-2663-E481-4DFC529D013D}"/>
              </a:ext>
            </a:extLst>
          </p:cNvPr>
          <p:cNvSpPr/>
          <p:nvPr/>
        </p:nvSpPr>
        <p:spPr>
          <a:xfrm>
            <a:off x="6597958" y="3088967"/>
            <a:ext cx="1316334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魅力</a:t>
            </a:r>
            <a:r>
              <a:rPr kumimoji="1" lang="ja-JP" altLang="en-US" sz="1600" b="1" dirty="0"/>
              <a:t>的品質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3C116ED-1815-9C16-37F0-697FD7304E18}"/>
              </a:ext>
            </a:extLst>
          </p:cNvPr>
          <p:cNvSpPr/>
          <p:nvPr/>
        </p:nvSpPr>
        <p:spPr>
          <a:xfrm>
            <a:off x="7152706" y="5695383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無関心品質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66DB746-BC56-2C28-90C4-DB0AF690EA99}"/>
              </a:ext>
            </a:extLst>
          </p:cNvPr>
          <p:cNvSpPr/>
          <p:nvPr/>
        </p:nvSpPr>
        <p:spPr>
          <a:xfrm>
            <a:off x="7162384" y="6071119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逆品質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3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99354" y="1120676"/>
            <a:ext cx="10361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2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佐藤さんが購入を検討しているボールペン</a:t>
            </a:r>
            <a:r>
              <a:rPr lang="en-US" altLang="ja-JP" sz="2400" dirty="0"/>
              <a:t>C</a:t>
            </a:r>
            <a:r>
              <a:rPr lang="ja-JP" altLang="en-US" sz="2400" dirty="0"/>
              <a:t>は、現在愛用しているボールペン</a:t>
            </a:r>
            <a:r>
              <a:rPr lang="en-US" altLang="ja-JP" sz="2400" dirty="0"/>
              <a:t>B</a:t>
            </a:r>
            <a:r>
              <a:rPr lang="ja-JP" altLang="en-US" sz="2400" dirty="0"/>
              <a:t>にも備わっている欠かせない品質要素を備えているので、物理的に充足していても当然のこととして何も感じなかった。しかし、もし不充足な場合は不満に感じるだろうと考えていた。この品質要素は、佐藤さんにとって何品質と考えられるか？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5184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99354" y="1120676"/>
            <a:ext cx="103610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2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佐藤さんが購入を検討しているボールペン</a:t>
            </a:r>
            <a:r>
              <a:rPr lang="en-US" altLang="ja-JP" sz="2400" dirty="0"/>
              <a:t>C</a:t>
            </a:r>
            <a:r>
              <a:rPr lang="ja-JP" altLang="en-US" sz="2400" dirty="0"/>
              <a:t>は、現在愛用しているボールペン</a:t>
            </a:r>
            <a:r>
              <a:rPr lang="en-US" altLang="ja-JP" sz="2400" dirty="0"/>
              <a:t>B</a:t>
            </a:r>
            <a:r>
              <a:rPr lang="ja-JP" altLang="en-US" sz="2400" dirty="0"/>
              <a:t>にも備わっている欠かせない品質要素を備えているので、</a:t>
            </a:r>
            <a:r>
              <a:rPr lang="ja-JP" altLang="en-US" sz="2400" dirty="0">
                <a:solidFill>
                  <a:srgbClr val="FF0000"/>
                </a:solidFill>
              </a:rPr>
              <a:t>物理的に充足していても当然のこととして何も感じなかった</a:t>
            </a:r>
            <a:r>
              <a:rPr lang="ja-JP" altLang="en-US" sz="2400" dirty="0"/>
              <a:t>。しかし、</a:t>
            </a:r>
            <a:r>
              <a:rPr lang="ja-JP" altLang="en-US" sz="2400" dirty="0">
                <a:solidFill>
                  <a:srgbClr val="FF0000"/>
                </a:solidFill>
              </a:rPr>
              <a:t>もし不充足な場合は不満に感じるだろう</a:t>
            </a:r>
            <a:r>
              <a:rPr lang="ja-JP" altLang="en-US" sz="2400" dirty="0"/>
              <a:t>と考えていた。この品質要素は、佐藤さんにとって何品質と考えられるか？</a:t>
            </a:r>
            <a:endParaRPr lang="en-US" altLang="ja-JP" sz="2400" dirty="0"/>
          </a:p>
          <a:p>
            <a:endParaRPr lang="en-US" altLang="ja-JP" sz="2400" dirty="0"/>
          </a:p>
          <a:p>
            <a:pPr algn="ctr"/>
            <a:r>
              <a:rPr lang="ja-JP" altLang="en-US" sz="2400" dirty="0">
                <a:solidFill>
                  <a:srgbClr val="FF0000"/>
                </a:solidFill>
                <a:latin typeface="Clarimo UD PE Regular"/>
              </a:rPr>
              <a:t>正解</a:t>
            </a:r>
            <a:endParaRPr lang="en-US" altLang="ja-JP" sz="2400" dirty="0">
              <a:solidFill>
                <a:srgbClr val="FF0000"/>
              </a:solidFill>
              <a:latin typeface="Clarimo UD PE Regular"/>
            </a:endParaRPr>
          </a:p>
          <a:p>
            <a:pPr algn="ctr"/>
            <a:r>
              <a:rPr lang="ja-JP" altLang="en-US" sz="3200" b="1" dirty="0">
                <a:solidFill>
                  <a:srgbClr val="333333"/>
                </a:solidFill>
                <a:latin typeface="Clarimo UD PE Regular"/>
              </a:rPr>
              <a:t>当たり前品質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109675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73426" y="738602"/>
            <a:ext cx="10259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当たり前品質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充足されていても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当たり前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と受け取られるが、不充足であれば不満を引き起こす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品質要素のこと。自動車でたとえるならば、「エンジンがかかる」という品質がこれに該当する。</a:t>
            </a:r>
            <a:endParaRPr lang="en-US" altLang="ja-JP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BA2D7D8-3478-15A8-6DCF-C368D03B093C}"/>
              </a:ext>
            </a:extLst>
          </p:cNvPr>
          <p:cNvCxnSpPr/>
          <p:nvPr/>
        </p:nvCxnSpPr>
        <p:spPr>
          <a:xfrm>
            <a:off x="3697793" y="4664513"/>
            <a:ext cx="452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ABD3F1-FD12-DD22-3C3D-A5B7E7D288B7}"/>
              </a:ext>
            </a:extLst>
          </p:cNvPr>
          <p:cNvCxnSpPr/>
          <p:nvPr/>
        </p:nvCxnSpPr>
        <p:spPr>
          <a:xfrm flipV="1">
            <a:off x="5958672" y="2986438"/>
            <a:ext cx="0" cy="31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657E344D-FD6E-798B-85B0-050D9CC5B22E}"/>
              </a:ext>
            </a:extLst>
          </p:cNvPr>
          <p:cNvSpPr/>
          <p:nvPr/>
        </p:nvSpPr>
        <p:spPr>
          <a:xfrm rot="19604472">
            <a:off x="4620077" y="4498744"/>
            <a:ext cx="2777261" cy="20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環状 8">
            <a:extLst>
              <a:ext uri="{FF2B5EF4-FFF2-40B4-BE49-F238E27FC236}">
                <a16:creationId xmlns:a16="http://schemas.microsoft.com/office/drawing/2014/main" id="{59ED3C30-CFAA-64E7-69E9-CBBEFEC00083}"/>
              </a:ext>
            </a:extLst>
          </p:cNvPr>
          <p:cNvSpPr/>
          <p:nvPr/>
        </p:nvSpPr>
        <p:spPr>
          <a:xfrm rot="18634654" flipV="1">
            <a:off x="4747628" y="2987595"/>
            <a:ext cx="1840576" cy="1415317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0176588"/>
              <a:gd name="adj5" fmla="val 113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41AF546-2E00-E4AA-6F39-43F796BB2F6D}"/>
              </a:ext>
            </a:extLst>
          </p:cNvPr>
          <p:cNvSpPr/>
          <p:nvPr/>
        </p:nvSpPr>
        <p:spPr>
          <a:xfrm rot="20031057">
            <a:off x="5434601" y="4761375"/>
            <a:ext cx="1840576" cy="1365341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1112367"/>
              <a:gd name="adj5" fmla="val 1137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305C5A-7FD5-BFF6-32FD-C5391D2C4713}"/>
              </a:ext>
            </a:extLst>
          </p:cNvPr>
          <p:cNvSpPr txBox="1"/>
          <p:nvPr/>
        </p:nvSpPr>
        <p:spPr>
          <a:xfrm>
            <a:off x="5348273" y="2955870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満足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84537A-90C3-40B6-175D-5423D8BFC81F}"/>
              </a:ext>
            </a:extLst>
          </p:cNvPr>
          <p:cNvSpPr txBox="1"/>
          <p:nvPr/>
        </p:nvSpPr>
        <p:spPr>
          <a:xfrm>
            <a:off x="5348273" y="5912619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947BCD-B74B-E249-AA16-D4007C5D43CA}"/>
              </a:ext>
            </a:extLst>
          </p:cNvPr>
          <p:cNvSpPr txBox="1"/>
          <p:nvPr/>
        </p:nvSpPr>
        <p:spPr>
          <a:xfrm>
            <a:off x="3616082" y="4320586"/>
            <a:ext cx="76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不充足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3B36F-5C06-05BD-E7E4-AF5087206716}"/>
              </a:ext>
            </a:extLst>
          </p:cNvPr>
          <p:cNvSpPr txBox="1"/>
          <p:nvPr/>
        </p:nvSpPr>
        <p:spPr>
          <a:xfrm>
            <a:off x="7634471" y="4305446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充足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660E22-D216-3269-91EA-E40C8059064C}"/>
              </a:ext>
            </a:extLst>
          </p:cNvPr>
          <p:cNvSpPr/>
          <p:nvPr/>
        </p:nvSpPr>
        <p:spPr>
          <a:xfrm>
            <a:off x="7335297" y="3673447"/>
            <a:ext cx="1316334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一元的品質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F729BF-BDE3-CA69-3AE0-748138856A0C}"/>
              </a:ext>
            </a:extLst>
          </p:cNvPr>
          <p:cNvSpPr/>
          <p:nvPr/>
        </p:nvSpPr>
        <p:spPr>
          <a:xfrm>
            <a:off x="7124692" y="5021603"/>
            <a:ext cx="1523171" cy="274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当たり前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品質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1E0BEBE-AAD3-2663-E481-4DFC529D013D}"/>
              </a:ext>
            </a:extLst>
          </p:cNvPr>
          <p:cNvSpPr/>
          <p:nvPr/>
        </p:nvSpPr>
        <p:spPr>
          <a:xfrm>
            <a:off x="6597958" y="2900126"/>
            <a:ext cx="1316334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魅力</a:t>
            </a:r>
            <a:r>
              <a:rPr kumimoji="1" lang="ja-JP" altLang="en-US" sz="1600" b="1" dirty="0"/>
              <a:t>的品質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3C116ED-1815-9C16-37F0-697FD7304E18}"/>
              </a:ext>
            </a:extLst>
          </p:cNvPr>
          <p:cNvSpPr/>
          <p:nvPr/>
        </p:nvSpPr>
        <p:spPr>
          <a:xfrm>
            <a:off x="7152706" y="5506542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無関心品質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66DB746-BC56-2C28-90C4-DB0AF690EA99}"/>
              </a:ext>
            </a:extLst>
          </p:cNvPr>
          <p:cNvSpPr/>
          <p:nvPr/>
        </p:nvSpPr>
        <p:spPr>
          <a:xfrm>
            <a:off x="7162384" y="5882278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逆品質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AC6FB8-7C18-4233-7227-64FA017D6363}"/>
              </a:ext>
            </a:extLst>
          </p:cNvPr>
          <p:cNvSpPr/>
          <p:nvPr/>
        </p:nvSpPr>
        <p:spPr>
          <a:xfrm>
            <a:off x="7064625" y="4852069"/>
            <a:ext cx="1740085" cy="599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6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99354" y="1120676"/>
            <a:ext cx="10361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3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ラケット</a:t>
            </a:r>
            <a:r>
              <a:rPr lang="en-US" altLang="ja-JP" sz="2400" dirty="0"/>
              <a:t>F</a:t>
            </a:r>
            <a:r>
              <a:rPr lang="ja-JP" altLang="en-US" sz="2400" dirty="0"/>
              <a:t>のある品質要素は、田中さんが現在愛用しているラケット</a:t>
            </a:r>
            <a:r>
              <a:rPr lang="en-US" altLang="ja-JP" sz="2400" dirty="0"/>
              <a:t>Z</a:t>
            </a:r>
            <a:r>
              <a:rPr lang="ja-JP" altLang="en-US" sz="2400" dirty="0"/>
              <a:t>にも備わっており、物理的に充足するほど満足を感じ、不十分になるほど不満を感じるだろうと田中さんは考えた。この品質要素は、田中さんにとって何品質と考えられるか？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5211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99354" y="1120676"/>
            <a:ext cx="10361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3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ラケット</a:t>
            </a:r>
            <a:r>
              <a:rPr lang="en-US" altLang="ja-JP" sz="2400" dirty="0"/>
              <a:t>F</a:t>
            </a:r>
            <a:r>
              <a:rPr lang="ja-JP" altLang="en-US" sz="2400" dirty="0"/>
              <a:t>のある品質要素は、田中さんが現在愛用しているラケット</a:t>
            </a:r>
            <a:r>
              <a:rPr lang="en-US" altLang="ja-JP" sz="2400" dirty="0"/>
              <a:t>Z</a:t>
            </a:r>
            <a:r>
              <a:rPr lang="ja-JP" altLang="en-US" sz="2400" dirty="0"/>
              <a:t>にも備わっており、</a:t>
            </a:r>
            <a:r>
              <a:rPr lang="ja-JP" altLang="en-US" sz="2400" dirty="0">
                <a:solidFill>
                  <a:srgbClr val="FF0000"/>
                </a:solidFill>
              </a:rPr>
              <a:t>物理的に充足するほど満足を感じ、不十分になるほど不満を感じる</a:t>
            </a:r>
            <a:r>
              <a:rPr lang="ja-JP" altLang="en-US" sz="2400" dirty="0"/>
              <a:t>だろうと田中さんは考えた。この品質要素は、田中さんにとって何品質と考えられるか？</a:t>
            </a:r>
            <a:endParaRPr lang="en-US" altLang="ja-JP" sz="2400" dirty="0"/>
          </a:p>
          <a:p>
            <a:endParaRPr lang="en-US" altLang="ja-JP" sz="2400" dirty="0"/>
          </a:p>
          <a:p>
            <a:pPr algn="ctr"/>
            <a:r>
              <a:rPr lang="ja-JP" altLang="en-US" sz="2400" dirty="0">
                <a:solidFill>
                  <a:srgbClr val="FF0000"/>
                </a:solidFill>
                <a:latin typeface="Clarimo UD PE Regular"/>
              </a:rPr>
              <a:t>正解</a:t>
            </a:r>
            <a:endParaRPr lang="en-US" altLang="ja-JP" sz="2400" dirty="0">
              <a:solidFill>
                <a:srgbClr val="FF0000"/>
              </a:solidFill>
              <a:latin typeface="Clarimo UD PE Regular"/>
            </a:endParaRPr>
          </a:p>
          <a:p>
            <a:pPr algn="ctr"/>
            <a:r>
              <a:rPr lang="ja-JP" altLang="en-US" sz="3200" b="1" dirty="0">
                <a:solidFill>
                  <a:srgbClr val="333333"/>
                </a:solidFill>
                <a:latin typeface="Clarimo UD PE Regular"/>
              </a:rPr>
              <a:t>一元的品質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350783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78761" y="622352"/>
            <a:ext cx="9895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一元的品質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充足されていれば満足を引き起こし、不充足であれば不満を引き起こす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品質要素のこと。自動車でたとえるならば、「燃費が良い」という品質がこれに該当する。</a:t>
            </a:r>
            <a:endParaRPr lang="en-US" altLang="ja-JP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BA2D7D8-3478-15A8-6DCF-C368D03B093C}"/>
              </a:ext>
            </a:extLst>
          </p:cNvPr>
          <p:cNvCxnSpPr/>
          <p:nvPr/>
        </p:nvCxnSpPr>
        <p:spPr>
          <a:xfrm>
            <a:off x="3687854" y="4465728"/>
            <a:ext cx="452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ABD3F1-FD12-DD22-3C3D-A5B7E7D288B7}"/>
              </a:ext>
            </a:extLst>
          </p:cNvPr>
          <p:cNvCxnSpPr/>
          <p:nvPr/>
        </p:nvCxnSpPr>
        <p:spPr>
          <a:xfrm flipV="1">
            <a:off x="5948733" y="2787653"/>
            <a:ext cx="0" cy="31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657E344D-FD6E-798B-85B0-050D9CC5B22E}"/>
              </a:ext>
            </a:extLst>
          </p:cNvPr>
          <p:cNvSpPr/>
          <p:nvPr/>
        </p:nvSpPr>
        <p:spPr>
          <a:xfrm rot="19604472">
            <a:off x="4610138" y="4299959"/>
            <a:ext cx="2777261" cy="20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環状 8">
            <a:extLst>
              <a:ext uri="{FF2B5EF4-FFF2-40B4-BE49-F238E27FC236}">
                <a16:creationId xmlns:a16="http://schemas.microsoft.com/office/drawing/2014/main" id="{59ED3C30-CFAA-64E7-69E9-CBBEFEC00083}"/>
              </a:ext>
            </a:extLst>
          </p:cNvPr>
          <p:cNvSpPr/>
          <p:nvPr/>
        </p:nvSpPr>
        <p:spPr>
          <a:xfrm rot="18634654" flipV="1">
            <a:off x="4737689" y="2788810"/>
            <a:ext cx="1840576" cy="1415317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0176588"/>
              <a:gd name="adj5" fmla="val 113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41AF546-2E00-E4AA-6F39-43F796BB2F6D}"/>
              </a:ext>
            </a:extLst>
          </p:cNvPr>
          <p:cNvSpPr/>
          <p:nvPr/>
        </p:nvSpPr>
        <p:spPr>
          <a:xfrm rot="20031057">
            <a:off x="5424662" y="4562590"/>
            <a:ext cx="1840576" cy="1365341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1112367"/>
              <a:gd name="adj5" fmla="val 1137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305C5A-7FD5-BFF6-32FD-C5391D2C4713}"/>
              </a:ext>
            </a:extLst>
          </p:cNvPr>
          <p:cNvSpPr txBox="1"/>
          <p:nvPr/>
        </p:nvSpPr>
        <p:spPr>
          <a:xfrm>
            <a:off x="5338334" y="2757085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満足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84537A-90C3-40B6-175D-5423D8BFC81F}"/>
              </a:ext>
            </a:extLst>
          </p:cNvPr>
          <p:cNvSpPr txBox="1"/>
          <p:nvPr/>
        </p:nvSpPr>
        <p:spPr>
          <a:xfrm>
            <a:off x="5338334" y="5713834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947BCD-B74B-E249-AA16-D4007C5D43CA}"/>
              </a:ext>
            </a:extLst>
          </p:cNvPr>
          <p:cNvSpPr txBox="1"/>
          <p:nvPr/>
        </p:nvSpPr>
        <p:spPr>
          <a:xfrm>
            <a:off x="3606143" y="4121801"/>
            <a:ext cx="76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不充足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3B36F-5C06-05BD-E7E4-AF5087206716}"/>
              </a:ext>
            </a:extLst>
          </p:cNvPr>
          <p:cNvSpPr txBox="1"/>
          <p:nvPr/>
        </p:nvSpPr>
        <p:spPr>
          <a:xfrm>
            <a:off x="7624532" y="4106661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充足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660E22-D216-3269-91EA-E40C8059064C}"/>
              </a:ext>
            </a:extLst>
          </p:cNvPr>
          <p:cNvSpPr/>
          <p:nvPr/>
        </p:nvSpPr>
        <p:spPr>
          <a:xfrm>
            <a:off x="7325358" y="3474662"/>
            <a:ext cx="1316334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一元的品質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F729BF-BDE3-CA69-3AE0-748138856A0C}"/>
              </a:ext>
            </a:extLst>
          </p:cNvPr>
          <p:cNvSpPr/>
          <p:nvPr/>
        </p:nvSpPr>
        <p:spPr>
          <a:xfrm>
            <a:off x="7114753" y="4822818"/>
            <a:ext cx="1523171" cy="274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当たり前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品質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1E0BEBE-AAD3-2663-E481-4DFC529D013D}"/>
              </a:ext>
            </a:extLst>
          </p:cNvPr>
          <p:cNvSpPr/>
          <p:nvPr/>
        </p:nvSpPr>
        <p:spPr>
          <a:xfrm>
            <a:off x="6588019" y="2701341"/>
            <a:ext cx="1316334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魅力</a:t>
            </a:r>
            <a:r>
              <a:rPr kumimoji="1" lang="ja-JP" altLang="en-US" sz="1600" b="1" dirty="0"/>
              <a:t>的品質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3C116ED-1815-9C16-37F0-697FD7304E18}"/>
              </a:ext>
            </a:extLst>
          </p:cNvPr>
          <p:cNvSpPr/>
          <p:nvPr/>
        </p:nvSpPr>
        <p:spPr>
          <a:xfrm>
            <a:off x="7142767" y="5307757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無関心品質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66DB746-BC56-2C28-90C4-DB0AF690EA99}"/>
              </a:ext>
            </a:extLst>
          </p:cNvPr>
          <p:cNvSpPr/>
          <p:nvPr/>
        </p:nvSpPr>
        <p:spPr>
          <a:xfrm>
            <a:off x="7152445" y="5683493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逆品質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AC6FB8-7C18-4233-7227-64FA017D6363}"/>
              </a:ext>
            </a:extLst>
          </p:cNvPr>
          <p:cNvSpPr/>
          <p:nvPr/>
        </p:nvSpPr>
        <p:spPr>
          <a:xfrm>
            <a:off x="7142767" y="3333339"/>
            <a:ext cx="1740085" cy="599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3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49050" y="1349275"/>
            <a:ext cx="10361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4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加藤さんが購入を検討している自動車</a:t>
            </a:r>
            <a:r>
              <a:rPr lang="en-US" altLang="ja-JP" sz="2400" dirty="0"/>
              <a:t>D</a:t>
            </a:r>
            <a:r>
              <a:rPr lang="ja-JP" altLang="en-US" sz="2400" dirty="0"/>
              <a:t>には、これまでに使った経験のない品質要素が付加されていたが、加藤さんはこの品質要素が良くても悪くても、満足も不満も感じなかった。この品質要素は、加藤さんにとって何品質と考えられるか？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7122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49050" y="1349275"/>
            <a:ext cx="10361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4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加藤さんが購入を検討している自動車</a:t>
            </a:r>
            <a:r>
              <a:rPr lang="en-US" altLang="ja-JP" sz="2400" dirty="0"/>
              <a:t>D</a:t>
            </a:r>
            <a:r>
              <a:rPr lang="ja-JP" altLang="en-US" sz="2400" dirty="0"/>
              <a:t>には、これまでに使った経験のない品質要素が付加されていたが、加藤さんはこの品質要素が</a:t>
            </a:r>
            <a:r>
              <a:rPr lang="ja-JP" altLang="en-US" sz="2400" dirty="0">
                <a:solidFill>
                  <a:srgbClr val="FF0000"/>
                </a:solidFill>
              </a:rPr>
              <a:t>良くても悪くても、満足も不満も感じなかった</a:t>
            </a:r>
            <a:r>
              <a:rPr lang="ja-JP" altLang="en-US" sz="2400" dirty="0"/>
              <a:t>。この品質要素は、加藤さんにとって何品質と考えられるか？</a:t>
            </a:r>
            <a:endParaRPr lang="en-US" altLang="ja-JP" sz="2400" dirty="0"/>
          </a:p>
          <a:p>
            <a:endParaRPr lang="en-US" altLang="ja-JP" sz="2400" dirty="0"/>
          </a:p>
          <a:p>
            <a:pPr algn="ctr"/>
            <a:r>
              <a:rPr lang="ja-JP" altLang="en-US" sz="2400" dirty="0">
                <a:solidFill>
                  <a:srgbClr val="FF0000"/>
                </a:solidFill>
                <a:latin typeface="Clarimo UD PE Regular"/>
              </a:rPr>
              <a:t>正解</a:t>
            </a:r>
            <a:endParaRPr lang="en-US" altLang="ja-JP" sz="2400" dirty="0">
              <a:solidFill>
                <a:srgbClr val="FF0000"/>
              </a:solidFill>
              <a:latin typeface="Clarimo UD PE Regular"/>
            </a:endParaRPr>
          </a:p>
          <a:p>
            <a:pPr algn="ctr"/>
            <a:r>
              <a:rPr lang="ja-JP" altLang="en-US" sz="3200" b="1" dirty="0">
                <a:solidFill>
                  <a:srgbClr val="333333"/>
                </a:solidFill>
                <a:latin typeface="Clarimo UD PE Regular"/>
              </a:rPr>
              <a:t>無関心品質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185366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123122" y="982917"/>
            <a:ext cx="10070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無関心品質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充足されていても不充足であっても満足度には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影響を与えない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品質要素のこと。</a:t>
            </a:r>
            <a:endParaRPr lang="en-US" altLang="ja-JP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BA2D7D8-3478-15A8-6DCF-C368D03B093C}"/>
              </a:ext>
            </a:extLst>
          </p:cNvPr>
          <p:cNvCxnSpPr/>
          <p:nvPr/>
        </p:nvCxnSpPr>
        <p:spPr>
          <a:xfrm>
            <a:off x="3697793" y="4445850"/>
            <a:ext cx="452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ABD3F1-FD12-DD22-3C3D-A5B7E7D288B7}"/>
              </a:ext>
            </a:extLst>
          </p:cNvPr>
          <p:cNvCxnSpPr/>
          <p:nvPr/>
        </p:nvCxnSpPr>
        <p:spPr>
          <a:xfrm flipV="1">
            <a:off x="5958672" y="2767775"/>
            <a:ext cx="0" cy="31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657E344D-FD6E-798B-85B0-050D9CC5B22E}"/>
              </a:ext>
            </a:extLst>
          </p:cNvPr>
          <p:cNvSpPr/>
          <p:nvPr/>
        </p:nvSpPr>
        <p:spPr>
          <a:xfrm rot="19604472">
            <a:off x="4620077" y="4280081"/>
            <a:ext cx="2777261" cy="20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環状 8">
            <a:extLst>
              <a:ext uri="{FF2B5EF4-FFF2-40B4-BE49-F238E27FC236}">
                <a16:creationId xmlns:a16="http://schemas.microsoft.com/office/drawing/2014/main" id="{59ED3C30-CFAA-64E7-69E9-CBBEFEC00083}"/>
              </a:ext>
            </a:extLst>
          </p:cNvPr>
          <p:cNvSpPr/>
          <p:nvPr/>
        </p:nvSpPr>
        <p:spPr>
          <a:xfrm rot="18634654" flipV="1">
            <a:off x="4747628" y="2768932"/>
            <a:ext cx="1840576" cy="1415317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0176588"/>
              <a:gd name="adj5" fmla="val 113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41AF546-2E00-E4AA-6F39-43F796BB2F6D}"/>
              </a:ext>
            </a:extLst>
          </p:cNvPr>
          <p:cNvSpPr/>
          <p:nvPr/>
        </p:nvSpPr>
        <p:spPr>
          <a:xfrm rot="20031057">
            <a:off x="5434601" y="4542712"/>
            <a:ext cx="1840576" cy="1365341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1112367"/>
              <a:gd name="adj5" fmla="val 1137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305C5A-7FD5-BFF6-32FD-C5391D2C4713}"/>
              </a:ext>
            </a:extLst>
          </p:cNvPr>
          <p:cNvSpPr txBox="1"/>
          <p:nvPr/>
        </p:nvSpPr>
        <p:spPr>
          <a:xfrm>
            <a:off x="5348273" y="2737207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満足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84537A-90C3-40B6-175D-5423D8BFC81F}"/>
              </a:ext>
            </a:extLst>
          </p:cNvPr>
          <p:cNvSpPr txBox="1"/>
          <p:nvPr/>
        </p:nvSpPr>
        <p:spPr>
          <a:xfrm>
            <a:off x="5348273" y="5693956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947BCD-B74B-E249-AA16-D4007C5D43CA}"/>
              </a:ext>
            </a:extLst>
          </p:cNvPr>
          <p:cNvSpPr txBox="1"/>
          <p:nvPr/>
        </p:nvSpPr>
        <p:spPr>
          <a:xfrm>
            <a:off x="3616082" y="4101923"/>
            <a:ext cx="76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不充足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3B36F-5C06-05BD-E7E4-AF5087206716}"/>
              </a:ext>
            </a:extLst>
          </p:cNvPr>
          <p:cNvSpPr txBox="1"/>
          <p:nvPr/>
        </p:nvSpPr>
        <p:spPr>
          <a:xfrm>
            <a:off x="7634471" y="4086783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充足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660E22-D216-3269-91EA-E40C8059064C}"/>
              </a:ext>
            </a:extLst>
          </p:cNvPr>
          <p:cNvSpPr/>
          <p:nvPr/>
        </p:nvSpPr>
        <p:spPr>
          <a:xfrm>
            <a:off x="7335297" y="3454784"/>
            <a:ext cx="1316334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一元的品質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F729BF-BDE3-CA69-3AE0-748138856A0C}"/>
              </a:ext>
            </a:extLst>
          </p:cNvPr>
          <p:cNvSpPr/>
          <p:nvPr/>
        </p:nvSpPr>
        <p:spPr>
          <a:xfrm>
            <a:off x="7124692" y="4802940"/>
            <a:ext cx="1523171" cy="274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当たり前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品質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1E0BEBE-AAD3-2663-E481-4DFC529D013D}"/>
              </a:ext>
            </a:extLst>
          </p:cNvPr>
          <p:cNvSpPr/>
          <p:nvPr/>
        </p:nvSpPr>
        <p:spPr>
          <a:xfrm>
            <a:off x="6597958" y="2681463"/>
            <a:ext cx="1316334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魅力</a:t>
            </a:r>
            <a:r>
              <a:rPr kumimoji="1" lang="ja-JP" altLang="en-US" sz="1600" b="1" dirty="0"/>
              <a:t>的品質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3C116ED-1815-9C16-37F0-697FD7304E18}"/>
              </a:ext>
            </a:extLst>
          </p:cNvPr>
          <p:cNvSpPr/>
          <p:nvPr/>
        </p:nvSpPr>
        <p:spPr>
          <a:xfrm>
            <a:off x="7152706" y="5287879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無関心品質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66DB746-BC56-2C28-90C4-DB0AF690EA99}"/>
              </a:ext>
            </a:extLst>
          </p:cNvPr>
          <p:cNvSpPr/>
          <p:nvPr/>
        </p:nvSpPr>
        <p:spPr>
          <a:xfrm>
            <a:off x="7162384" y="5663615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逆品質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AC6FB8-7C18-4233-7227-64FA017D6363}"/>
              </a:ext>
            </a:extLst>
          </p:cNvPr>
          <p:cNvSpPr/>
          <p:nvPr/>
        </p:nvSpPr>
        <p:spPr>
          <a:xfrm>
            <a:off x="7044248" y="5225383"/>
            <a:ext cx="1740085" cy="410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57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99354" y="1478171"/>
            <a:ext cx="10361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5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山田さんが購入を検討している化粧品</a:t>
            </a:r>
            <a:r>
              <a:rPr lang="en-US" altLang="ja-JP" sz="2400" dirty="0"/>
              <a:t>B</a:t>
            </a:r>
            <a:r>
              <a:rPr lang="ja-JP" altLang="en-US" sz="2400" dirty="0"/>
              <a:t>のある品質要素は、物理的に不充足でも不満を感じず、この品質要素が現在愛用している化粧品</a:t>
            </a:r>
            <a:r>
              <a:rPr lang="en-US" altLang="ja-JP" sz="2400" dirty="0"/>
              <a:t>A</a:t>
            </a:r>
            <a:r>
              <a:rPr lang="ja-JP" altLang="en-US" sz="2400" dirty="0"/>
              <a:t>より充足していることが気に入って、購入する製品の候補とした。この品質要素は、山田さんにとって何品質と考えられるか？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6430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88700" y="1009978"/>
            <a:ext cx="9895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一元的品質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充足されていれば満足を引き起こし、不充足であれば不満を引き起こす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品質要素のこと。自動車でたとえるならば、「燃費が良い」という品質がこれに該当する。</a:t>
            </a:r>
            <a:endParaRPr lang="en-US" altLang="ja-JP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BA2D7D8-3478-15A8-6DCF-C368D03B093C}"/>
              </a:ext>
            </a:extLst>
          </p:cNvPr>
          <p:cNvCxnSpPr/>
          <p:nvPr/>
        </p:nvCxnSpPr>
        <p:spPr>
          <a:xfrm>
            <a:off x="3697793" y="4853354"/>
            <a:ext cx="452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ABD3F1-FD12-DD22-3C3D-A5B7E7D288B7}"/>
              </a:ext>
            </a:extLst>
          </p:cNvPr>
          <p:cNvCxnSpPr/>
          <p:nvPr/>
        </p:nvCxnSpPr>
        <p:spPr>
          <a:xfrm flipV="1">
            <a:off x="5958672" y="3175279"/>
            <a:ext cx="0" cy="31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657E344D-FD6E-798B-85B0-050D9CC5B22E}"/>
              </a:ext>
            </a:extLst>
          </p:cNvPr>
          <p:cNvSpPr/>
          <p:nvPr/>
        </p:nvSpPr>
        <p:spPr>
          <a:xfrm rot="19604472">
            <a:off x="4620077" y="4687585"/>
            <a:ext cx="2777261" cy="20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環状 8">
            <a:extLst>
              <a:ext uri="{FF2B5EF4-FFF2-40B4-BE49-F238E27FC236}">
                <a16:creationId xmlns:a16="http://schemas.microsoft.com/office/drawing/2014/main" id="{59ED3C30-CFAA-64E7-69E9-CBBEFEC00083}"/>
              </a:ext>
            </a:extLst>
          </p:cNvPr>
          <p:cNvSpPr/>
          <p:nvPr/>
        </p:nvSpPr>
        <p:spPr>
          <a:xfrm rot="18634654" flipV="1">
            <a:off x="4747628" y="3176436"/>
            <a:ext cx="1840576" cy="1415317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0176588"/>
              <a:gd name="adj5" fmla="val 113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41AF546-2E00-E4AA-6F39-43F796BB2F6D}"/>
              </a:ext>
            </a:extLst>
          </p:cNvPr>
          <p:cNvSpPr/>
          <p:nvPr/>
        </p:nvSpPr>
        <p:spPr>
          <a:xfrm rot="20031057">
            <a:off x="5434601" y="4950216"/>
            <a:ext cx="1840576" cy="1365341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1112367"/>
              <a:gd name="adj5" fmla="val 1137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305C5A-7FD5-BFF6-32FD-C5391D2C4713}"/>
              </a:ext>
            </a:extLst>
          </p:cNvPr>
          <p:cNvSpPr txBox="1"/>
          <p:nvPr/>
        </p:nvSpPr>
        <p:spPr>
          <a:xfrm>
            <a:off x="5348273" y="3144711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満足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84537A-90C3-40B6-175D-5423D8BFC81F}"/>
              </a:ext>
            </a:extLst>
          </p:cNvPr>
          <p:cNvSpPr txBox="1"/>
          <p:nvPr/>
        </p:nvSpPr>
        <p:spPr>
          <a:xfrm>
            <a:off x="5348273" y="6101460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947BCD-B74B-E249-AA16-D4007C5D43CA}"/>
              </a:ext>
            </a:extLst>
          </p:cNvPr>
          <p:cNvSpPr txBox="1"/>
          <p:nvPr/>
        </p:nvSpPr>
        <p:spPr>
          <a:xfrm>
            <a:off x="3616082" y="4509427"/>
            <a:ext cx="76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不充足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3B36F-5C06-05BD-E7E4-AF5087206716}"/>
              </a:ext>
            </a:extLst>
          </p:cNvPr>
          <p:cNvSpPr txBox="1"/>
          <p:nvPr/>
        </p:nvSpPr>
        <p:spPr>
          <a:xfrm>
            <a:off x="7634471" y="4494287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充足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660E22-D216-3269-91EA-E40C8059064C}"/>
              </a:ext>
            </a:extLst>
          </p:cNvPr>
          <p:cNvSpPr/>
          <p:nvPr/>
        </p:nvSpPr>
        <p:spPr>
          <a:xfrm>
            <a:off x="7335297" y="3862288"/>
            <a:ext cx="1316334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一元的品質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F729BF-BDE3-CA69-3AE0-748138856A0C}"/>
              </a:ext>
            </a:extLst>
          </p:cNvPr>
          <p:cNvSpPr/>
          <p:nvPr/>
        </p:nvSpPr>
        <p:spPr>
          <a:xfrm>
            <a:off x="7124692" y="5210444"/>
            <a:ext cx="1523171" cy="274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当たり前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品質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1E0BEBE-AAD3-2663-E481-4DFC529D013D}"/>
              </a:ext>
            </a:extLst>
          </p:cNvPr>
          <p:cNvSpPr/>
          <p:nvPr/>
        </p:nvSpPr>
        <p:spPr>
          <a:xfrm>
            <a:off x="6597958" y="3088967"/>
            <a:ext cx="1316334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魅力</a:t>
            </a:r>
            <a:r>
              <a:rPr kumimoji="1" lang="ja-JP" altLang="en-US" sz="1600" b="1" dirty="0"/>
              <a:t>的品質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3C116ED-1815-9C16-37F0-697FD7304E18}"/>
              </a:ext>
            </a:extLst>
          </p:cNvPr>
          <p:cNvSpPr/>
          <p:nvPr/>
        </p:nvSpPr>
        <p:spPr>
          <a:xfrm>
            <a:off x="7152706" y="5695383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無関心品質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66DB746-BC56-2C28-90C4-DB0AF690EA99}"/>
              </a:ext>
            </a:extLst>
          </p:cNvPr>
          <p:cNvSpPr/>
          <p:nvPr/>
        </p:nvSpPr>
        <p:spPr>
          <a:xfrm>
            <a:off x="7162384" y="6071119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逆品質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AC6FB8-7C18-4233-7227-64FA017D6363}"/>
              </a:ext>
            </a:extLst>
          </p:cNvPr>
          <p:cNvSpPr/>
          <p:nvPr/>
        </p:nvSpPr>
        <p:spPr>
          <a:xfrm>
            <a:off x="7152706" y="3720965"/>
            <a:ext cx="1740085" cy="599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892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99354" y="1478171"/>
            <a:ext cx="103610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5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山田さんが購入を検討している化粧品</a:t>
            </a:r>
            <a:r>
              <a:rPr lang="en-US" altLang="ja-JP" sz="2400" dirty="0"/>
              <a:t>B</a:t>
            </a:r>
            <a:r>
              <a:rPr lang="ja-JP" altLang="en-US" sz="2400" dirty="0"/>
              <a:t>のある品質要素は、</a:t>
            </a:r>
            <a:r>
              <a:rPr lang="ja-JP" altLang="en-US" sz="2400" dirty="0">
                <a:solidFill>
                  <a:srgbClr val="FF0000"/>
                </a:solidFill>
              </a:rPr>
              <a:t>物理的に不充足でも不満を感じず</a:t>
            </a:r>
            <a:r>
              <a:rPr lang="ja-JP" altLang="en-US" sz="2400" dirty="0"/>
              <a:t>、この品質要素が現在愛用している</a:t>
            </a:r>
            <a:r>
              <a:rPr lang="ja-JP" altLang="en-US" sz="2400" dirty="0">
                <a:solidFill>
                  <a:srgbClr val="FF0000"/>
                </a:solidFill>
              </a:rPr>
              <a:t>化粧品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ja-JP" altLang="en-US" sz="2400" dirty="0">
                <a:solidFill>
                  <a:srgbClr val="FF0000"/>
                </a:solidFill>
              </a:rPr>
              <a:t>より充足している</a:t>
            </a:r>
            <a:r>
              <a:rPr lang="ja-JP" altLang="en-US" sz="2400" dirty="0"/>
              <a:t>ことが気に入って、購入する製品の候補とした。この品質要素は、山田さんにとって何品質と考えられるか？</a:t>
            </a:r>
            <a:endParaRPr lang="en-US" altLang="ja-JP" sz="2400" dirty="0"/>
          </a:p>
          <a:p>
            <a:endParaRPr lang="en-US" altLang="ja-JP" sz="2400" dirty="0"/>
          </a:p>
          <a:p>
            <a:pPr algn="ctr"/>
            <a:r>
              <a:rPr lang="ja-JP" altLang="en-US" sz="2400" dirty="0">
                <a:solidFill>
                  <a:srgbClr val="FF0000"/>
                </a:solidFill>
                <a:latin typeface="Clarimo UD PE Regular"/>
              </a:rPr>
              <a:t>正解</a:t>
            </a:r>
            <a:endParaRPr lang="en-US" altLang="ja-JP" sz="1800" dirty="0">
              <a:solidFill>
                <a:srgbClr val="FF0000"/>
              </a:solidFill>
              <a:latin typeface="Clarimo UD PE Regular"/>
            </a:endParaRPr>
          </a:p>
          <a:p>
            <a:pPr algn="ctr"/>
            <a:r>
              <a:rPr lang="ja-JP" altLang="en-US" sz="3200" b="1" dirty="0">
                <a:solidFill>
                  <a:srgbClr val="333333"/>
                </a:solidFill>
                <a:latin typeface="Clarimo UD PE Regular"/>
              </a:rPr>
              <a:t>魅力的品質</a:t>
            </a:r>
            <a:endParaRPr lang="en-US" altLang="ja-JP" sz="3200" b="1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025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51161" y="680465"/>
            <a:ext cx="10289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魅力的品質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充足されていれば満足を引き起こすが、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不充足であっても仕方ない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と受け取られる品質要素のこと。自動車でたとえるならば、「車内に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Clarimo UD PE Regular"/>
              </a:rPr>
              <a:t>Wi-Fi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が搭載されている」という品質がこれに該当する。</a:t>
            </a:r>
            <a:endParaRPr lang="en-US" altLang="ja-JP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BA2D7D8-3478-15A8-6DCF-C368D03B093C}"/>
              </a:ext>
            </a:extLst>
          </p:cNvPr>
          <p:cNvCxnSpPr/>
          <p:nvPr/>
        </p:nvCxnSpPr>
        <p:spPr>
          <a:xfrm>
            <a:off x="3697793" y="4853354"/>
            <a:ext cx="452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ABD3F1-FD12-DD22-3C3D-A5B7E7D288B7}"/>
              </a:ext>
            </a:extLst>
          </p:cNvPr>
          <p:cNvCxnSpPr/>
          <p:nvPr/>
        </p:nvCxnSpPr>
        <p:spPr>
          <a:xfrm flipV="1">
            <a:off x="5958672" y="3175279"/>
            <a:ext cx="0" cy="31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657E344D-FD6E-798B-85B0-050D9CC5B22E}"/>
              </a:ext>
            </a:extLst>
          </p:cNvPr>
          <p:cNvSpPr/>
          <p:nvPr/>
        </p:nvSpPr>
        <p:spPr>
          <a:xfrm rot="19604472">
            <a:off x="4620077" y="4687585"/>
            <a:ext cx="2777261" cy="20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環状 8">
            <a:extLst>
              <a:ext uri="{FF2B5EF4-FFF2-40B4-BE49-F238E27FC236}">
                <a16:creationId xmlns:a16="http://schemas.microsoft.com/office/drawing/2014/main" id="{59ED3C30-CFAA-64E7-69E9-CBBEFEC00083}"/>
              </a:ext>
            </a:extLst>
          </p:cNvPr>
          <p:cNvSpPr/>
          <p:nvPr/>
        </p:nvSpPr>
        <p:spPr>
          <a:xfrm rot="18634654" flipV="1">
            <a:off x="4747628" y="3176436"/>
            <a:ext cx="1840576" cy="1415317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0176588"/>
              <a:gd name="adj5" fmla="val 113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41AF546-2E00-E4AA-6F39-43F796BB2F6D}"/>
              </a:ext>
            </a:extLst>
          </p:cNvPr>
          <p:cNvSpPr/>
          <p:nvPr/>
        </p:nvSpPr>
        <p:spPr>
          <a:xfrm rot="20031057">
            <a:off x="5434601" y="4950216"/>
            <a:ext cx="1840576" cy="1365341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1112367"/>
              <a:gd name="adj5" fmla="val 1137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305C5A-7FD5-BFF6-32FD-C5391D2C4713}"/>
              </a:ext>
            </a:extLst>
          </p:cNvPr>
          <p:cNvSpPr txBox="1"/>
          <p:nvPr/>
        </p:nvSpPr>
        <p:spPr>
          <a:xfrm>
            <a:off x="5348273" y="3144711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満足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84537A-90C3-40B6-175D-5423D8BFC81F}"/>
              </a:ext>
            </a:extLst>
          </p:cNvPr>
          <p:cNvSpPr txBox="1"/>
          <p:nvPr/>
        </p:nvSpPr>
        <p:spPr>
          <a:xfrm>
            <a:off x="5348273" y="6101460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947BCD-B74B-E249-AA16-D4007C5D43CA}"/>
              </a:ext>
            </a:extLst>
          </p:cNvPr>
          <p:cNvSpPr txBox="1"/>
          <p:nvPr/>
        </p:nvSpPr>
        <p:spPr>
          <a:xfrm>
            <a:off x="3616082" y="4509427"/>
            <a:ext cx="76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不充足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3B36F-5C06-05BD-E7E4-AF5087206716}"/>
              </a:ext>
            </a:extLst>
          </p:cNvPr>
          <p:cNvSpPr txBox="1"/>
          <p:nvPr/>
        </p:nvSpPr>
        <p:spPr>
          <a:xfrm>
            <a:off x="7634471" y="4494287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充足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660E22-D216-3269-91EA-E40C8059064C}"/>
              </a:ext>
            </a:extLst>
          </p:cNvPr>
          <p:cNvSpPr/>
          <p:nvPr/>
        </p:nvSpPr>
        <p:spPr>
          <a:xfrm>
            <a:off x="7335297" y="3862288"/>
            <a:ext cx="1316334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一元的品質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F729BF-BDE3-CA69-3AE0-748138856A0C}"/>
              </a:ext>
            </a:extLst>
          </p:cNvPr>
          <p:cNvSpPr/>
          <p:nvPr/>
        </p:nvSpPr>
        <p:spPr>
          <a:xfrm>
            <a:off x="7124692" y="5210444"/>
            <a:ext cx="1523171" cy="274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当たり前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品質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1E0BEBE-AAD3-2663-E481-4DFC529D013D}"/>
              </a:ext>
            </a:extLst>
          </p:cNvPr>
          <p:cNvSpPr/>
          <p:nvPr/>
        </p:nvSpPr>
        <p:spPr>
          <a:xfrm>
            <a:off x="6597958" y="3088967"/>
            <a:ext cx="1316334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魅力</a:t>
            </a:r>
            <a:r>
              <a:rPr kumimoji="1" lang="ja-JP" altLang="en-US" sz="1600" b="1" dirty="0"/>
              <a:t>的品質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3C116ED-1815-9C16-37F0-697FD7304E18}"/>
              </a:ext>
            </a:extLst>
          </p:cNvPr>
          <p:cNvSpPr/>
          <p:nvPr/>
        </p:nvSpPr>
        <p:spPr>
          <a:xfrm>
            <a:off x="7152706" y="5695383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無関心品質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66DB746-BC56-2C28-90C4-DB0AF690EA99}"/>
              </a:ext>
            </a:extLst>
          </p:cNvPr>
          <p:cNvSpPr/>
          <p:nvPr/>
        </p:nvSpPr>
        <p:spPr>
          <a:xfrm>
            <a:off x="7162384" y="6071119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逆品質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AC6FB8-7C18-4233-7227-64FA017D6363}"/>
              </a:ext>
            </a:extLst>
          </p:cNvPr>
          <p:cNvSpPr/>
          <p:nvPr/>
        </p:nvSpPr>
        <p:spPr>
          <a:xfrm>
            <a:off x="6378976" y="2980771"/>
            <a:ext cx="1754298" cy="524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51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88700" y="870178"/>
            <a:ext cx="9895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魅力的品質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充足されていれば満足を引き起こすが、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不充足であっても仕方ない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と受け取られる品質要素のこと。自動車でたとえるならば、「車内に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Clarimo UD PE Regular"/>
              </a:rPr>
              <a:t>Wi-Fi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が搭載されている」という品質がこれに該当する。</a:t>
            </a:r>
            <a:endParaRPr lang="en-US" altLang="ja-JP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BA2D7D8-3478-15A8-6DCF-C368D03B093C}"/>
              </a:ext>
            </a:extLst>
          </p:cNvPr>
          <p:cNvCxnSpPr/>
          <p:nvPr/>
        </p:nvCxnSpPr>
        <p:spPr>
          <a:xfrm>
            <a:off x="3697793" y="4853354"/>
            <a:ext cx="452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ABD3F1-FD12-DD22-3C3D-A5B7E7D288B7}"/>
              </a:ext>
            </a:extLst>
          </p:cNvPr>
          <p:cNvCxnSpPr/>
          <p:nvPr/>
        </p:nvCxnSpPr>
        <p:spPr>
          <a:xfrm flipV="1">
            <a:off x="5958672" y="3175279"/>
            <a:ext cx="0" cy="31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657E344D-FD6E-798B-85B0-050D9CC5B22E}"/>
              </a:ext>
            </a:extLst>
          </p:cNvPr>
          <p:cNvSpPr/>
          <p:nvPr/>
        </p:nvSpPr>
        <p:spPr>
          <a:xfrm rot="19604472">
            <a:off x="4620077" y="4687585"/>
            <a:ext cx="2777261" cy="20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環状 8">
            <a:extLst>
              <a:ext uri="{FF2B5EF4-FFF2-40B4-BE49-F238E27FC236}">
                <a16:creationId xmlns:a16="http://schemas.microsoft.com/office/drawing/2014/main" id="{59ED3C30-CFAA-64E7-69E9-CBBEFEC00083}"/>
              </a:ext>
            </a:extLst>
          </p:cNvPr>
          <p:cNvSpPr/>
          <p:nvPr/>
        </p:nvSpPr>
        <p:spPr>
          <a:xfrm rot="18634654" flipV="1">
            <a:off x="4747628" y="3176436"/>
            <a:ext cx="1840576" cy="1415317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0176588"/>
              <a:gd name="adj5" fmla="val 113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41AF546-2E00-E4AA-6F39-43F796BB2F6D}"/>
              </a:ext>
            </a:extLst>
          </p:cNvPr>
          <p:cNvSpPr/>
          <p:nvPr/>
        </p:nvSpPr>
        <p:spPr>
          <a:xfrm rot="20031057">
            <a:off x="5434601" y="4950216"/>
            <a:ext cx="1840576" cy="1365341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1112367"/>
              <a:gd name="adj5" fmla="val 1137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305C5A-7FD5-BFF6-32FD-C5391D2C4713}"/>
              </a:ext>
            </a:extLst>
          </p:cNvPr>
          <p:cNvSpPr txBox="1"/>
          <p:nvPr/>
        </p:nvSpPr>
        <p:spPr>
          <a:xfrm>
            <a:off x="5348273" y="3144711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満足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84537A-90C3-40B6-175D-5423D8BFC81F}"/>
              </a:ext>
            </a:extLst>
          </p:cNvPr>
          <p:cNvSpPr txBox="1"/>
          <p:nvPr/>
        </p:nvSpPr>
        <p:spPr>
          <a:xfrm>
            <a:off x="5348273" y="6101460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947BCD-B74B-E249-AA16-D4007C5D43CA}"/>
              </a:ext>
            </a:extLst>
          </p:cNvPr>
          <p:cNvSpPr txBox="1"/>
          <p:nvPr/>
        </p:nvSpPr>
        <p:spPr>
          <a:xfrm>
            <a:off x="3616082" y="4509427"/>
            <a:ext cx="76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不充足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3B36F-5C06-05BD-E7E4-AF5087206716}"/>
              </a:ext>
            </a:extLst>
          </p:cNvPr>
          <p:cNvSpPr txBox="1"/>
          <p:nvPr/>
        </p:nvSpPr>
        <p:spPr>
          <a:xfrm>
            <a:off x="7634471" y="4494287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充足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660E22-D216-3269-91EA-E40C8059064C}"/>
              </a:ext>
            </a:extLst>
          </p:cNvPr>
          <p:cNvSpPr/>
          <p:nvPr/>
        </p:nvSpPr>
        <p:spPr>
          <a:xfrm>
            <a:off x="7335297" y="3862288"/>
            <a:ext cx="1316334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一元的品質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F729BF-BDE3-CA69-3AE0-748138856A0C}"/>
              </a:ext>
            </a:extLst>
          </p:cNvPr>
          <p:cNvSpPr/>
          <p:nvPr/>
        </p:nvSpPr>
        <p:spPr>
          <a:xfrm>
            <a:off x="7124692" y="5210444"/>
            <a:ext cx="1523171" cy="274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当たり前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品質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1E0BEBE-AAD3-2663-E481-4DFC529D013D}"/>
              </a:ext>
            </a:extLst>
          </p:cNvPr>
          <p:cNvSpPr/>
          <p:nvPr/>
        </p:nvSpPr>
        <p:spPr>
          <a:xfrm>
            <a:off x="6597958" y="3088967"/>
            <a:ext cx="1316334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魅力</a:t>
            </a:r>
            <a:r>
              <a:rPr kumimoji="1" lang="ja-JP" altLang="en-US" sz="1600" b="1" dirty="0"/>
              <a:t>的品質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3C116ED-1815-9C16-37F0-697FD7304E18}"/>
              </a:ext>
            </a:extLst>
          </p:cNvPr>
          <p:cNvSpPr/>
          <p:nvPr/>
        </p:nvSpPr>
        <p:spPr>
          <a:xfrm>
            <a:off x="7152706" y="5695383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無関心品質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66DB746-BC56-2C28-90C4-DB0AF690EA99}"/>
              </a:ext>
            </a:extLst>
          </p:cNvPr>
          <p:cNvSpPr/>
          <p:nvPr/>
        </p:nvSpPr>
        <p:spPr>
          <a:xfrm>
            <a:off x="7162384" y="6071119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逆品質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AC6FB8-7C18-4233-7227-64FA017D6363}"/>
              </a:ext>
            </a:extLst>
          </p:cNvPr>
          <p:cNvSpPr/>
          <p:nvPr/>
        </p:nvSpPr>
        <p:spPr>
          <a:xfrm>
            <a:off x="6378976" y="2980771"/>
            <a:ext cx="1754298" cy="524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88700" y="960283"/>
            <a:ext cx="9895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当たり前品質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充足されていても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当たり前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と受け取られるが、不充足であれば不満を引き起こす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品質要素のこと。自動車でたとえるならば、「エンジンがかかる」という品質がこれに該当する。</a:t>
            </a:r>
            <a:endParaRPr lang="en-US" altLang="ja-JP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BA2D7D8-3478-15A8-6DCF-C368D03B093C}"/>
              </a:ext>
            </a:extLst>
          </p:cNvPr>
          <p:cNvCxnSpPr/>
          <p:nvPr/>
        </p:nvCxnSpPr>
        <p:spPr>
          <a:xfrm>
            <a:off x="3697793" y="4853354"/>
            <a:ext cx="452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ABD3F1-FD12-DD22-3C3D-A5B7E7D288B7}"/>
              </a:ext>
            </a:extLst>
          </p:cNvPr>
          <p:cNvCxnSpPr/>
          <p:nvPr/>
        </p:nvCxnSpPr>
        <p:spPr>
          <a:xfrm flipV="1">
            <a:off x="5958672" y="3175279"/>
            <a:ext cx="0" cy="31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657E344D-FD6E-798B-85B0-050D9CC5B22E}"/>
              </a:ext>
            </a:extLst>
          </p:cNvPr>
          <p:cNvSpPr/>
          <p:nvPr/>
        </p:nvSpPr>
        <p:spPr>
          <a:xfrm rot="19604472">
            <a:off x="4620077" y="4687585"/>
            <a:ext cx="2777261" cy="20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環状 8">
            <a:extLst>
              <a:ext uri="{FF2B5EF4-FFF2-40B4-BE49-F238E27FC236}">
                <a16:creationId xmlns:a16="http://schemas.microsoft.com/office/drawing/2014/main" id="{59ED3C30-CFAA-64E7-69E9-CBBEFEC00083}"/>
              </a:ext>
            </a:extLst>
          </p:cNvPr>
          <p:cNvSpPr/>
          <p:nvPr/>
        </p:nvSpPr>
        <p:spPr>
          <a:xfrm rot="18634654" flipV="1">
            <a:off x="4747628" y="3176436"/>
            <a:ext cx="1840576" cy="1415317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0176588"/>
              <a:gd name="adj5" fmla="val 113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41AF546-2E00-E4AA-6F39-43F796BB2F6D}"/>
              </a:ext>
            </a:extLst>
          </p:cNvPr>
          <p:cNvSpPr/>
          <p:nvPr/>
        </p:nvSpPr>
        <p:spPr>
          <a:xfrm rot="20031057">
            <a:off x="5434601" y="4950216"/>
            <a:ext cx="1840576" cy="1365341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1112367"/>
              <a:gd name="adj5" fmla="val 1137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305C5A-7FD5-BFF6-32FD-C5391D2C4713}"/>
              </a:ext>
            </a:extLst>
          </p:cNvPr>
          <p:cNvSpPr txBox="1"/>
          <p:nvPr/>
        </p:nvSpPr>
        <p:spPr>
          <a:xfrm>
            <a:off x="5348273" y="3144711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満足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84537A-90C3-40B6-175D-5423D8BFC81F}"/>
              </a:ext>
            </a:extLst>
          </p:cNvPr>
          <p:cNvSpPr txBox="1"/>
          <p:nvPr/>
        </p:nvSpPr>
        <p:spPr>
          <a:xfrm>
            <a:off x="5348273" y="6101460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947BCD-B74B-E249-AA16-D4007C5D43CA}"/>
              </a:ext>
            </a:extLst>
          </p:cNvPr>
          <p:cNvSpPr txBox="1"/>
          <p:nvPr/>
        </p:nvSpPr>
        <p:spPr>
          <a:xfrm>
            <a:off x="3616082" y="4509427"/>
            <a:ext cx="76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不充足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3B36F-5C06-05BD-E7E4-AF5087206716}"/>
              </a:ext>
            </a:extLst>
          </p:cNvPr>
          <p:cNvSpPr txBox="1"/>
          <p:nvPr/>
        </p:nvSpPr>
        <p:spPr>
          <a:xfrm>
            <a:off x="7634471" y="4494287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充足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660E22-D216-3269-91EA-E40C8059064C}"/>
              </a:ext>
            </a:extLst>
          </p:cNvPr>
          <p:cNvSpPr/>
          <p:nvPr/>
        </p:nvSpPr>
        <p:spPr>
          <a:xfrm>
            <a:off x="7335297" y="3862288"/>
            <a:ext cx="1316334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一元的品質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F729BF-BDE3-CA69-3AE0-748138856A0C}"/>
              </a:ext>
            </a:extLst>
          </p:cNvPr>
          <p:cNvSpPr/>
          <p:nvPr/>
        </p:nvSpPr>
        <p:spPr>
          <a:xfrm>
            <a:off x="7124692" y="5210444"/>
            <a:ext cx="1523171" cy="274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当たり前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品質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1E0BEBE-AAD3-2663-E481-4DFC529D013D}"/>
              </a:ext>
            </a:extLst>
          </p:cNvPr>
          <p:cNvSpPr/>
          <p:nvPr/>
        </p:nvSpPr>
        <p:spPr>
          <a:xfrm>
            <a:off x="6597958" y="3088967"/>
            <a:ext cx="1316334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魅力</a:t>
            </a:r>
            <a:r>
              <a:rPr kumimoji="1" lang="ja-JP" altLang="en-US" sz="1600" b="1" dirty="0"/>
              <a:t>的品質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3C116ED-1815-9C16-37F0-697FD7304E18}"/>
              </a:ext>
            </a:extLst>
          </p:cNvPr>
          <p:cNvSpPr/>
          <p:nvPr/>
        </p:nvSpPr>
        <p:spPr>
          <a:xfrm>
            <a:off x="7152706" y="5695383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無関心品質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66DB746-BC56-2C28-90C4-DB0AF690EA99}"/>
              </a:ext>
            </a:extLst>
          </p:cNvPr>
          <p:cNvSpPr/>
          <p:nvPr/>
        </p:nvSpPr>
        <p:spPr>
          <a:xfrm>
            <a:off x="7162384" y="6071119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逆品質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AC6FB8-7C18-4233-7227-64FA017D6363}"/>
              </a:ext>
            </a:extLst>
          </p:cNvPr>
          <p:cNvSpPr/>
          <p:nvPr/>
        </p:nvSpPr>
        <p:spPr>
          <a:xfrm>
            <a:off x="7064625" y="5040910"/>
            <a:ext cx="1740085" cy="599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03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98748" y="1390421"/>
            <a:ext cx="9895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無関心品質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充足されていても不充足であっても満足度には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影響を与えない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品質要素のこと。</a:t>
            </a:r>
            <a:endParaRPr lang="en-US" altLang="ja-JP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BA2D7D8-3478-15A8-6DCF-C368D03B093C}"/>
              </a:ext>
            </a:extLst>
          </p:cNvPr>
          <p:cNvCxnSpPr/>
          <p:nvPr/>
        </p:nvCxnSpPr>
        <p:spPr>
          <a:xfrm>
            <a:off x="3697793" y="4853354"/>
            <a:ext cx="452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ABD3F1-FD12-DD22-3C3D-A5B7E7D288B7}"/>
              </a:ext>
            </a:extLst>
          </p:cNvPr>
          <p:cNvCxnSpPr/>
          <p:nvPr/>
        </p:nvCxnSpPr>
        <p:spPr>
          <a:xfrm flipV="1">
            <a:off x="5958672" y="3175279"/>
            <a:ext cx="0" cy="31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657E344D-FD6E-798B-85B0-050D9CC5B22E}"/>
              </a:ext>
            </a:extLst>
          </p:cNvPr>
          <p:cNvSpPr/>
          <p:nvPr/>
        </p:nvSpPr>
        <p:spPr>
          <a:xfrm rot="19604472">
            <a:off x="4620077" y="4687585"/>
            <a:ext cx="2777261" cy="20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環状 8">
            <a:extLst>
              <a:ext uri="{FF2B5EF4-FFF2-40B4-BE49-F238E27FC236}">
                <a16:creationId xmlns:a16="http://schemas.microsoft.com/office/drawing/2014/main" id="{59ED3C30-CFAA-64E7-69E9-CBBEFEC00083}"/>
              </a:ext>
            </a:extLst>
          </p:cNvPr>
          <p:cNvSpPr/>
          <p:nvPr/>
        </p:nvSpPr>
        <p:spPr>
          <a:xfrm rot="18634654" flipV="1">
            <a:off x="4747628" y="3176436"/>
            <a:ext cx="1840576" cy="1415317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0176588"/>
              <a:gd name="adj5" fmla="val 113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41AF546-2E00-E4AA-6F39-43F796BB2F6D}"/>
              </a:ext>
            </a:extLst>
          </p:cNvPr>
          <p:cNvSpPr/>
          <p:nvPr/>
        </p:nvSpPr>
        <p:spPr>
          <a:xfrm rot="20031057">
            <a:off x="5434601" y="4950216"/>
            <a:ext cx="1840576" cy="1365341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1112367"/>
              <a:gd name="adj5" fmla="val 1137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305C5A-7FD5-BFF6-32FD-C5391D2C4713}"/>
              </a:ext>
            </a:extLst>
          </p:cNvPr>
          <p:cNvSpPr txBox="1"/>
          <p:nvPr/>
        </p:nvSpPr>
        <p:spPr>
          <a:xfrm>
            <a:off x="5348273" y="3144711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満足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84537A-90C3-40B6-175D-5423D8BFC81F}"/>
              </a:ext>
            </a:extLst>
          </p:cNvPr>
          <p:cNvSpPr txBox="1"/>
          <p:nvPr/>
        </p:nvSpPr>
        <p:spPr>
          <a:xfrm>
            <a:off x="5348273" y="6101460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947BCD-B74B-E249-AA16-D4007C5D43CA}"/>
              </a:ext>
            </a:extLst>
          </p:cNvPr>
          <p:cNvSpPr txBox="1"/>
          <p:nvPr/>
        </p:nvSpPr>
        <p:spPr>
          <a:xfrm>
            <a:off x="3616082" y="4509427"/>
            <a:ext cx="76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不充足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3B36F-5C06-05BD-E7E4-AF5087206716}"/>
              </a:ext>
            </a:extLst>
          </p:cNvPr>
          <p:cNvSpPr txBox="1"/>
          <p:nvPr/>
        </p:nvSpPr>
        <p:spPr>
          <a:xfrm>
            <a:off x="7634471" y="4494287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充足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660E22-D216-3269-91EA-E40C8059064C}"/>
              </a:ext>
            </a:extLst>
          </p:cNvPr>
          <p:cNvSpPr/>
          <p:nvPr/>
        </p:nvSpPr>
        <p:spPr>
          <a:xfrm>
            <a:off x="7335297" y="3862288"/>
            <a:ext cx="1316334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一元的品質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F729BF-BDE3-CA69-3AE0-748138856A0C}"/>
              </a:ext>
            </a:extLst>
          </p:cNvPr>
          <p:cNvSpPr/>
          <p:nvPr/>
        </p:nvSpPr>
        <p:spPr>
          <a:xfrm>
            <a:off x="7124692" y="5210444"/>
            <a:ext cx="1523171" cy="274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当たり前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品質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1E0BEBE-AAD3-2663-E481-4DFC529D013D}"/>
              </a:ext>
            </a:extLst>
          </p:cNvPr>
          <p:cNvSpPr/>
          <p:nvPr/>
        </p:nvSpPr>
        <p:spPr>
          <a:xfrm>
            <a:off x="6597958" y="3088967"/>
            <a:ext cx="1316334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魅力</a:t>
            </a:r>
            <a:r>
              <a:rPr kumimoji="1" lang="ja-JP" altLang="en-US" sz="1600" b="1" dirty="0"/>
              <a:t>的品質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3C116ED-1815-9C16-37F0-697FD7304E18}"/>
              </a:ext>
            </a:extLst>
          </p:cNvPr>
          <p:cNvSpPr/>
          <p:nvPr/>
        </p:nvSpPr>
        <p:spPr>
          <a:xfrm>
            <a:off x="7152706" y="5695383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無関心品質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66DB746-BC56-2C28-90C4-DB0AF690EA99}"/>
              </a:ext>
            </a:extLst>
          </p:cNvPr>
          <p:cNvSpPr/>
          <p:nvPr/>
        </p:nvSpPr>
        <p:spPr>
          <a:xfrm>
            <a:off x="7162384" y="6071119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逆品質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AC6FB8-7C18-4233-7227-64FA017D6363}"/>
              </a:ext>
            </a:extLst>
          </p:cNvPr>
          <p:cNvSpPr/>
          <p:nvPr/>
        </p:nvSpPr>
        <p:spPr>
          <a:xfrm>
            <a:off x="7044248" y="5632887"/>
            <a:ext cx="1740085" cy="410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5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98748" y="1390421"/>
            <a:ext cx="9895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逆品質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充足されていれば不満を引き起こし、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不充足であれば満足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を引き起こす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品質要素のこと。</a:t>
            </a:r>
            <a:endParaRPr lang="en-US" altLang="ja-JP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BA2D7D8-3478-15A8-6DCF-C368D03B093C}"/>
              </a:ext>
            </a:extLst>
          </p:cNvPr>
          <p:cNvCxnSpPr/>
          <p:nvPr/>
        </p:nvCxnSpPr>
        <p:spPr>
          <a:xfrm>
            <a:off x="3697793" y="4853354"/>
            <a:ext cx="452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ABD3F1-FD12-DD22-3C3D-A5B7E7D288B7}"/>
              </a:ext>
            </a:extLst>
          </p:cNvPr>
          <p:cNvCxnSpPr/>
          <p:nvPr/>
        </p:nvCxnSpPr>
        <p:spPr>
          <a:xfrm flipV="1">
            <a:off x="5958672" y="3175279"/>
            <a:ext cx="0" cy="31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657E344D-FD6E-798B-85B0-050D9CC5B22E}"/>
              </a:ext>
            </a:extLst>
          </p:cNvPr>
          <p:cNvSpPr/>
          <p:nvPr/>
        </p:nvSpPr>
        <p:spPr>
          <a:xfrm rot="19604472">
            <a:off x="4620077" y="4687585"/>
            <a:ext cx="2777261" cy="20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環状 8">
            <a:extLst>
              <a:ext uri="{FF2B5EF4-FFF2-40B4-BE49-F238E27FC236}">
                <a16:creationId xmlns:a16="http://schemas.microsoft.com/office/drawing/2014/main" id="{59ED3C30-CFAA-64E7-69E9-CBBEFEC00083}"/>
              </a:ext>
            </a:extLst>
          </p:cNvPr>
          <p:cNvSpPr/>
          <p:nvPr/>
        </p:nvSpPr>
        <p:spPr>
          <a:xfrm rot="18634654" flipV="1">
            <a:off x="4747628" y="3176436"/>
            <a:ext cx="1840576" cy="1415317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0176588"/>
              <a:gd name="adj5" fmla="val 113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41AF546-2E00-E4AA-6F39-43F796BB2F6D}"/>
              </a:ext>
            </a:extLst>
          </p:cNvPr>
          <p:cNvSpPr/>
          <p:nvPr/>
        </p:nvSpPr>
        <p:spPr>
          <a:xfrm rot="20031057">
            <a:off x="5434601" y="4950216"/>
            <a:ext cx="1840576" cy="1365341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1112367"/>
              <a:gd name="adj5" fmla="val 1137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305C5A-7FD5-BFF6-32FD-C5391D2C4713}"/>
              </a:ext>
            </a:extLst>
          </p:cNvPr>
          <p:cNvSpPr txBox="1"/>
          <p:nvPr/>
        </p:nvSpPr>
        <p:spPr>
          <a:xfrm>
            <a:off x="5348273" y="3144711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満足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84537A-90C3-40B6-175D-5423D8BFC81F}"/>
              </a:ext>
            </a:extLst>
          </p:cNvPr>
          <p:cNvSpPr txBox="1"/>
          <p:nvPr/>
        </p:nvSpPr>
        <p:spPr>
          <a:xfrm>
            <a:off x="5348273" y="6101460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947BCD-B74B-E249-AA16-D4007C5D43CA}"/>
              </a:ext>
            </a:extLst>
          </p:cNvPr>
          <p:cNvSpPr txBox="1"/>
          <p:nvPr/>
        </p:nvSpPr>
        <p:spPr>
          <a:xfrm>
            <a:off x="3616082" y="4509427"/>
            <a:ext cx="76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不充足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3B36F-5C06-05BD-E7E4-AF5087206716}"/>
              </a:ext>
            </a:extLst>
          </p:cNvPr>
          <p:cNvSpPr txBox="1"/>
          <p:nvPr/>
        </p:nvSpPr>
        <p:spPr>
          <a:xfrm>
            <a:off x="7634471" y="4494287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充足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660E22-D216-3269-91EA-E40C8059064C}"/>
              </a:ext>
            </a:extLst>
          </p:cNvPr>
          <p:cNvSpPr/>
          <p:nvPr/>
        </p:nvSpPr>
        <p:spPr>
          <a:xfrm>
            <a:off x="7335297" y="3862288"/>
            <a:ext cx="1316334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一元的品質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F729BF-BDE3-CA69-3AE0-748138856A0C}"/>
              </a:ext>
            </a:extLst>
          </p:cNvPr>
          <p:cNvSpPr/>
          <p:nvPr/>
        </p:nvSpPr>
        <p:spPr>
          <a:xfrm>
            <a:off x="7124692" y="5210444"/>
            <a:ext cx="1523171" cy="274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当たり前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品質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1E0BEBE-AAD3-2663-E481-4DFC529D013D}"/>
              </a:ext>
            </a:extLst>
          </p:cNvPr>
          <p:cNvSpPr/>
          <p:nvPr/>
        </p:nvSpPr>
        <p:spPr>
          <a:xfrm>
            <a:off x="6597958" y="3088967"/>
            <a:ext cx="1316334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魅力</a:t>
            </a:r>
            <a:r>
              <a:rPr kumimoji="1" lang="ja-JP" altLang="en-US" sz="1600" b="1" dirty="0"/>
              <a:t>的品質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3C116ED-1815-9C16-37F0-697FD7304E18}"/>
              </a:ext>
            </a:extLst>
          </p:cNvPr>
          <p:cNvSpPr/>
          <p:nvPr/>
        </p:nvSpPr>
        <p:spPr>
          <a:xfrm>
            <a:off x="7152706" y="5695383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無関心品質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66DB746-BC56-2C28-90C4-DB0AF690EA99}"/>
              </a:ext>
            </a:extLst>
          </p:cNvPr>
          <p:cNvSpPr/>
          <p:nvPr/>
        </p:nvSpPr>
        <p:spPr>
          <a:xfrm>
            <a:off x="7162384" y="6071119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逆品質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AC6FB8-7C18-4233-7227-64FA017D6363}"/>
              </a:ext>
            </a:extLst>
          </p:cNvPr>
          <p:cNvSpPr/>
          <p:nvPr/>
        </p:nvSpPr>
        <p:spPr>
          <a:xfrm>
            <a:off x="7053926" y="6012694"/>
            <a:ext cx="1740085" cy="410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57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99354" y="1478171"/>
            <a:ext cx="10361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1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品質を買い手の満足度と物理的な充足度で分類すると、充足されれば満足を、不十分であれば不満を引き起こす品質は何品質？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814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99354" y="1478171"/>
            <a:ext cx="103610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1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品質を買い手の満足度と物理的な充足度で分類すると、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latin typeface="Clarimo UD PE Regular"/>
              </a:rPr>
              <a:t>充足されれば満足を、不十分であれば不満を引き起こす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品質は何品質？</a:t>
            </a:r>
            <a:endParaRPr lang="en-US" altLang="ja-JP" sz="2400" b="0" i="0" dirty="0">
              <a:solidFill>
                <a:srgbClr val="333333"/>
              </a:solidFill>
              <a:effectLst/>
              <a:latin typeface="Clarimo UD PE Regular"/>
            </a:endParaRPr>
          </a:p>
          <a:p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  <a:p>
            <a:pPr algn="ctr"/>
            <a:r>
              <a:rPr lang="ja-JP" altLang="en-US" sz="2400" dirty="0">
                <a:solidFill>
                  <a:srgbClr val="FF0000"/>
                </a:solidFill>
                <a:latin typeface="Clarimo UD PE Regular"/>
              </a:rPr>
              <a:t>正解</a:t>
            </a:r>
            <a:endParaRPr lang="en-US" altLang="ja-JP" sz="2400" dirty="0">
              <a:solidFill>
                <a:srgbClr val="FF0000"/>
              </a:solidFill>
              <a:latin typeface="Clarimo UD PE Regular"/>
            </a:endParaRPr>
          </a:p>
          <a:p>
            <a:pPr algn="ctr"/>
            <a:r>
              <a:rPr lang="ja-JP" altLang="en-US" sz="3200" b="1" dirty="0">
                <a:solidFill>
                  <a:srgbClr val="333333"/>
                </a:solidFill>
                <a:latin typeface="Clarimo UD PE Regular"/>
              </a:rPr>
              <a:t>一元的品質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06267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142999" y="600239"/>
            <a:ext cx="10170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一元的品質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充足されていれば満足を引き起こし、不充足であれば不満を引き起こす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品質要素のこと。自動車でたとえるならば、「燃費が良い」という品質がこれに該当する。</a:t>
            </a:r>
            <a:endParaRPr lang="en-US" altLang="ja-JP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BA2D7D8-3478-15A8-6DCF-C368D03B093C}"/>
              </a:ext>
            </a:extLst>
          </p:cNvPr>
          <p:cNvCxnSpPr/>
          <p:nvPr/>
        </p:nvCxnSpPr>
        <p:spPr>
          <a:xfrm>
            <a:off x="3687854" y="4465728"/>
            <a:ext cx="452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ABD3F1-FD12-DD22-3C3D-A5B7E7D288B7}"/>
              </a:ext>
            </a:extLst>
          </p:cNvPr>
          <p:cNvCxnSpPr/>
          <p:nvPr/>
        </p:nvCxnSpPr>
        <p:spPr>
          <a:xfrm flipV="1">
            <a:off x="5948733" y="2787653"/>
            <a:ext cx="0" cy="31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657E344D-FD6E-798B-85B0-050D9CC5B22E}"/>
              </a:ext>
            </a:extLst>
          </p:cNvPr>
          <p:cNvSpPr/>
          <p:nvPr/>
        </p:nvSpPr>
        <p:spPr>
          <a:xfrm rot="19604472">
            <a:off x="4610138" y="4299959"/>
            <a:ext cx="2777261" cy="20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環状 8">
            <a:extLst>
              <a:ext uri="{FF2B5EF4-FFF2-40B4-BE49-F238E27FC236}">
                <a16:creationId xmlns:a16="http://schemas.microsoft.com/office/drawing/2014/main" id="{59ED3C30-CFAA-64E7-69E9-CBBEFEC00083}"/>
              </a:ext>
            </a:extLst>
          </p:cNvPr>
          <p:cNvSpPr/>
          <p:nvPr/>
        </p:nvSpPr>
        <p:spPr>
          <a:xfrm rot="18634654" flipV="1">
            <a:off x="4737689" y="2788810"/>
            <a:ext cx="1840576" cy="1415317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0176588"/>
              <a:gd name="adj5" fmla="val 113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矢印: 環状 9">
            <a:extLst>
              <a:ext uri="{FF2B5EF4-FFF2-40B4-BE49-F238E27FC236}">
                <a16:creationId xmlns:a16="http://schemas.microsoft.com/office/drawing/2014/main" id="{A41AF546-2E00-E4AA-6F39-43F796BB2F6D}"/>
              </a:ext>
            </a:extLst>
          </p:cNvPr>
          <p:cNvSpPr/>
          <p:nvPr/>
        </p:nvSpPr>
        <p:spPr>
          <a:xfrm rot="20031057">
            <a:off x="5424662" y="4562590"/>
            <a:ext cx="1840576" cy="1365341"/>
          </a:xfrm>
          <a:prstGeom prst="circularArrow">
            <a:avLst>
              <a:gd name="adj1" fmla="val 6540"/>
              <a:gd name="adj2" fmla="val 751820"/>
              <a:gd name="adj3" fmla="val 20401477"/>
              <a:gd name="adj4" fmla="val 11112367"/>
              <a:gd name="adj5" fmla="val 1137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305C5A-7FD5-BFF6-32FD-C5391D2C4713}"/>
              </a:ext>
            </a:extLst>
          </p:cNvPr>
          <p:cNvSpPr txBox="1"/>
          <p:nvPr/>
        </p:nvSpPr>
        <p:spPr>
          <a:xfrm>
            <a:off x="5338334" y="2757085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満足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84537A-90C3-40B6-175D-5423D8BFC81F}"/>
              </a:ext>
            </a:extLst>
          </p:cNvPr>
          <p:cNvSpPr txBox="1"/>
          <p:nvPr/>
        </p:nvSpPr>
        <p:spPr>
          <a:xfrm>
            <a:off x="5338334" y="5713834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947BCD-B74B-E249-AA16-D4007C5D43CA}"/>
              </a:ext>
            </a:extLst>
          </p:cNvPr>
          <p:cNvSpPr txBox="1"/>
          <p:nvPr/>
        </p:nvSpPr>
        <p:spPr>
          <a:xfrm>
            <a:off x="3606143" y="4121801"/>
            <a:ext cx="76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不充足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3B36F-5C06-05BD-E7E4-AF5087206716}"/>
              </a:ext>
            </a:extLst>
          </p:cNvPr>
          <p:cNvSpPr txBox="1"/>
          <p:nvPr/>
        </p:nvSpPr>
        <p:spPr>
          <a:xfrm>
            <a:off x="7624532" y="4106661"/>
            <a:ext cx="63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充足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660E22-D216-3269-91EA-E40C8059064C}"/>
              </a:ext>
            </a:extLst>
          </p:cNvPr>
          <p:cNvSpPr/>
          <p:nvPr/>
        </p:nvSpPr>
        <p:spPr>
          <a:xfrm>
            <a:off x="7325358" y="3474662"/>
            <a:ext cx="1316334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一元的品質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F729BF-BDE3-CA69-3AE0-748138856A0C}"/>
              </a:ext>
            </a:extLst>
          </p:cNvPr>
          <p:cNvSpPr/>
          <p:nvPr/>
        </p:nvSpPr>
        <p:spPr>
          <a:xfrm>
            <a:off x="7114753" y="4822818"/>
            <a:ext cx="1523171" cy="2749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当たり前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品質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1E0BEBE-AAD3-2663-E481-4DFC529D013D}"/>
              </a:ext>
            </a:extLst>
          </p:cNvPr>
          <p:cNvSpPr/>
          <p:nvPr/>
        </p:nvSpPr>
        <p:spPr>
          <a:xfrm>
            <a:off x="6588019" y="2701341"/>
            <a:ext cx="1316334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魅力</a:t>
            </a:r>
            <a:r>
              <a:rPr kumimoji="1" lang="ja-JP" altLang="en-US" sz="1600" b="1" dirty="0"/>
              <a:t>的品質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3C116ED-1815-9C16-37F0-697FD7304E18}"/>
              </a:ext>
            </a:extLst>
          </p:cNvPr>
          <p:cNvSpPr/>
          <p:nvPr/>
        </p:nvSpPr>
        <p:spPr>
          <a:xfrm>
            <a:off x="7142767" y="5307757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無関心品質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66DB746-BC56-2C28-90C4-DB0AF690EA99}"/>
              </a:ext>
            </a:extLst>
          </p:cNvPr>
          <p:cNvSpPr/>
          <p:nvPr/>
        </p:nvSpPr>
        <p:spPr>
          <a:xfrm>
            <a:off x="7152445" y="5683493"/>
            <a:ext cx="1523171" cy="2749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逆品質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AC6FB8-7C18-4233-7227-64FA017D6363}"/>
              </a:ext>
            </a:extLst>
          </p:cNvPr>
          <p:cNvSpPr/>
          <p:nvPr/>
        </p:nvSpPr>
        <p:spPr>
          <a:xfrm>
            <a:off x="7142767" y="3333339"/>
            <a:ext cx="1740085" cy="599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99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1172</Words>
  <Application>Microsoft Office PowerPoint</Application>
  <PresentationFormat>ワイド画面</PresentationFormat>
  <Paragraphs>177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Clarimo UD PE Regular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346</cp:revision>
  <dcterms:created xsi:type="dcterms:W3CDTF">2023-10-19T04:21:29Z</dcterms:created>
  <dcterms:modified xsi:type="dcterms:W3CDTF">2024-02-21T07:36:40Z</dcterms:modified>
</cp:coreProperties>
</file>