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8" r:id="rId2"/>
    <p:sldId id="345" r:id="rId3"/>
    <p:sldId id="337" r:id="rId4"/>
    <p:sldId id="346" r:id="rId5"/>
    <p:sldId id="349" r:id="rId6"/>
    <p:sldId id="350" r:id="rId7"/>
    <p:sldId id="351" r:id="rId8"/>
    <p:sldId id="352" r:id="rId9"/>
    <p:sldId id="353" r:id="rId10"/>
    <p:sldId id="347" r:id="rId11"/>
    <p:sldId id="348" r:id="rId12"/>
    <p:sldId id="357" r:id="rId13"/>
    <p:sldId id="359" r:id="rId14"/>
    <p:sldId id="360" r:id="rId15"/>
    <p:sldId id="361" r:id="rId16"/>
    <p:sldId id="362" r:id="rId17"/>
    <p:sldId id="363" r:id="rId18"/>
    <p:sldId id="364" r:id="rId19"/>
    <p:sldId id="368" r:id="rId20"/>
    <p:sldId id="366" r:id="rId21"/>
    <p:sldId id="367"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7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2024/3/11</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2024/3/11</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1.xml"/><Relationship Id="rId4" Type="http://schemas.openxmlformats.org/officeDocument/2006/relationships/image" Target="../media/image1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代替処理 1">
            <a:extLst>
              <a:ext uri="{FF2B5EF4-FFF2-40B4-BE49-F238E27FC236}">
                <a16:creationId xmlns:a16="http://schemas.microsoft.com/office/drawing/2014/main" id="{D909BF74-9F9F-E05E-A30B-9B3AFE11CB55}"/>
              </a:ext>
            </a:extLst>
          </p:cNvPr>
          <p:cNvSpPr/>
          <p:nvPr/>
        </p:nvSpPr>
        <p:spPr>
          <a:xfrm>
            <a:off x="2280978" y="2471894"/>
            <a:ext cx="1617784" cy="442127"/>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1600" b="1" dirty="0"/>
              <a:t>データ</a:t>
            </a:r>
          </a:p>
        </p:txBody>
      </p:sp>
      <p:sp>
        <p:nvSpPr>
          <p:cNvPr id="3" name="フローチャート: 代替処理 2">
            <a:extLst>
              <a:ext uri="{FF2B5EF4-FFF2-40B4-BE49-F238E27FC236}">
                <a16:creationId xmlns:a16="http://schemas.microsoft.com/office/drawing/2014/main" id="{1F690848-74FC-6D4F-C52E-1FD5683765FD}"/>
              </a:ext>
            </a:extLst>
          </p:cNvPr>
          <p:cNvSpPr/>
          <p:nvPr/>
        </p:nvSpPr>
        <p:spPr>
          <a:xfrm>
            <a:off x="4811486" y="1778556"/>
            <a:ext cx="1808703" cy="4421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1600" b="1" dirty="0"/>
              <a:t>数値データ</a:t>
            </a:r>
            <a:endParaRPr kumimoji="1" lang="ja-JP" altLang="en-US" sz="1600" b="1" dirty="0"/>
          </a:p>
        </p:txBody>
      </p:sp>
      <p:sp>
        <p:nvSpPr>
          <p:cNvPr id="5" name="フローチャート: 代替処理 4">
            <a:extLst>
              <a:ext uri="{FF2B5EF4-FFF2-40B4-BE49-F238E27FC236}">
                <a16:creationId xmlns:a16="http://schemas.microsoft.com/office/drawing/2014/main" id="{E5DA930B-37A3-CCB5-42DF-8AE1F4602CF8}"/>
              </a:ext>
            </a:extLst>
          </p:cNvPr>
          <p:cNvSpPr/>
          <p:nvPr/>
        </p:nvSpPr>
        <p:spPr>
          <a:xfrm>
            <a:off x="4811486" y="3188684"/>
            <a:ext cx="1808703" cy="442127"/>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sz="1600" b="1" dirty="0"/>
              <a:t>言語データ</a:t>
            </a:r>
          </a:p>
        </p:txBody>
      </p:sp>
      <p:cxnSp>
        <p:nvCxnSpPr>
          <p:cNvPr id="6" name="コネクタ: カギ線 5">
            <a:extLst>
              <a:ext uri="{FF2B5EF4-FFF2-40B4-BE49-F238E27FC236}">
                <a16:creationId xmlns:a16="http://schemas.microsoft.com/office/drawing/2014/main" id="{D87ED886-67A9-AF85-9DCA-A292CD327AB1}"/>
              </a:ext>
            </a:extLst>
          </p:cNvPr>
          <p:cNvCxnSpPr>
            <a:cxnSpLocks/>
            <a:stCxn id="2" idx="3"/>
            <a:endCxn id="3" idx="1"/>
          </p:cNvCxnSpPr>
          <p:nvPr/>
        </p:nvCxnSpPr>
        <p:spPr>
          <a:xfrm flipV="1">
            <a:off x="3898762" y="1999620"/>
            <a:ext cx="912724" cy="69333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356498C3-D594-AC9B-665C-82BC37596B8E}"/>
              </a:ext>
            </a:extLst>
          </p:cNvPr>
          <p:cNvCxnSpPr>
            <a:cxnSpLocks/>
            <a:stCxn id="2" idx="3"/>
            <a:endCxn id="5" idx="1"/>
          </p:cNvCxnSpPr>
          <p:nvPr/>
        </p:nvCxnSpPr>
        <p:spPr>
          <a:xfrm>
            <a:off x="3898762" y="2692958"/>
            <a:ext cx="912724" cy="71679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フローチャート: 代替処理 11">
            <a:extLst>
              <a:ext uri="{FF2B5EF4-FFF2-40B4-BE49-F238E27FC236}">
                <a16:creationId xmlns:a16="http://schemas.microsoft.com/office/drawing/2014/main" id="{01824443-9650-E81B-0A30-214EC7DADBB1}"/>
              </a:ext>
            </a:extLst>
          </p:cNvPr>
          <p:cNvSpPr/>
          <p:nvPr/>
        </p:nvSpPr>
        <p:spPr>
          <a:xfrm>
            <a:off x="7415684" y="1016556"/>
            <a:ext cx="1808703"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計量値</a:t>
            </a:r>
            <a:endParaRPr kumimoji="1" lang="ja-JP" altLang="en-US" sz="1600" b="1" dirty="0"/>
          </a:p>
        </p:txBody>
      </p:sp>
      <p:sp>
        <p:nvSpPr>
          <p:cNvPr id="13" name="フローチャート: 代替処理 12">
            <a:extLst>
              <a:ext uri="{FF2B5EF4-FFF2-40B4-BE49-F238E27FC236}">
                <a16:creationId xmlns:a16="http://schemas.microsoft.com/office/drawing/2014/main" id="{C1268516-5A9F-7F96-AAC2-85672A0573BC}"/>
              </a:ext>
            </a:extLst>
          </p:cNvPr>
          <p:cNvSpPr/>
          <p:nvPr/>
        </p:nvSpPr>
        <p:spPr>
          <a:xfrm>
            <a:off x="7415684" y="2250830"/>
            <a:ext cx="1808703"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t>計数値</a:t>
            </a:r>
            <a:endParaRPr kumimoji="1" lang="ja-JP" altLang="en-US" sz="1600" b="1" dirty="0"/>
          </a:p>
        </p:txBody>
      </p:sp>
      <p:cxnSp>
        <p:nvCxnSpPr>
          <p:cNvPr id="14" name="コネクタ: カギ線 13">
            <a:extLst>
              <a:ext uri="{FF2B5EF4-FFF2-40B4-BE49-F238E27FC236}">
                <a16:creationId xmlns:a16="http://schemas.microsoft.com/office/drawing/2014/main" id="{5296B0A5-7B12-0251-35C4-A449A4685B56}"/>
              </a:ext>
            </a:extLst>
          </p:cNvPr>
          <p:cNvCxnSpPr>
            <a:cxnSpLocks/>
            <a:stCxn id="3" idx="3"/>
            <a:endCxn id="13" idx="1"/>
          </p:cNvCxnSpPr>
          <p:nvPr/>
        </p:nvCxnSpPr>
        <p:spPr>
          <a:xfrm>
            <a:off x="6620189" y="1999620"/>
            <a:ext cx="795495" cy="4722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ED8F3F55-C198-7A5C-E319-C96119460537}"/>
              </a:ext>
            </a:extLst>
          </p:cNvPr>
          <p:cNvCxnSpPr>
            <a:cxnSpLocks/>
            <a:stCxn id="3" idx="3"/>
            <a:endCxn id="12" idx="1"/>
          </p:cNvCxnSpPr>
          <p:nvPr/>
        </p:nvCxnSpPr>
        <p:spPr>
          <a:xfrm flipV="1">
            <a:off x="6620189" y="1237620"/>
            <a:ext cx="795495" cy="76200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D17614A0-42F5-7061-89D6-1B92F0CA0B79}"/>
              </a:ext>
            </a:extLst>
          </p:cNvPr>
          <p:cNvSpPr txBox="1"/>
          <p:nvPr/>
        </p:nvSpPr>
        <p:spPr>
          <a:xfrm>
            <a:off x="615879" y="4311802"/>
            <a:ext cx="10960241" cy="1569660"/>
          </a:xfrm>
          <a:prstGeom prst="rect">
            <a:avLst/>
          </a:prstGeom>
          <a:noFill/>
        </p:spPr>
        <p:txBody>
          <a:bodyPr wrap="square" rtlCol="0">
            <a:spAutoFit/>
          </a:bodyPr>
          <a:lstStyle/>
          <a:p>
            <a:r>
              <a:rPr lang="ja-JP" altLang="en-US" sz="2400" b="1" dirty="0">
                <a:solidFill>
                  <a:srgbClr val="FF0000"/>
                </a:solidFill>
              </a:rPr>
              <a:t>計量値：</a:t>
            </a:r>
            <a:r>
              <a:rPr lang="ja-JP" altLang="en-US" sz="2400" dirty="0"/>
              <a:t>測定して量るもので、温度、長さ、時間といった</a:t>
            </a:r>
            <a:r>
              <a:rPr lang="ja-JP" altLang="en-US" sz="2400" dirty="0">
                <a:solidFill>
                  <a:srgbClr val="FF0000"/>
                </a:solidFill>
              </a:rPr>
              <a:t>連続的</a:t>
            </a:r>
            <a:r>
              <a:rPr lang="ja-JP" altLang="en-US" sz="2400" dirty="0"/>
              <a:t>に変化する値</a:t>
            </a:r>
            <a:endParaRPr lang="en-US" altLang="ja-JP" sz="2400" dirty="0"/>
          </a:p>
          <a:p>
            <a:endParaRPr lang="en-US" altLang="ja-JP" sz="2400" dirty="0"/>
          </a:p>
          <a:p>
            <a:r>
              <a:rPr lang="ja-JP" altLang="en-US" sz="2400" b="1" dirty="0">
                <a:solidFill>
                  <a:srgbClr val="FF0000"/>
                </a:solidFill>
              </a:rPr>
              <a:t>計数値：</a:t>
            </a:r>
            <a:r>
              <a:rPr lang="ja-JP" altLang="en-US" sz="2400" dirty="0"/>
              <a:t>数えるもので、個数、人数、欠点数といった</a:t>
            </a:r>
            <a:r>
              <a:rPr lang="ja-JP" altLang="en-US" sz="2400" dirty="0">
                <a:solidFill>
                  <a:srgbClr val="FF0000"/>
                </a:solidFill>
              </a:rPr>
              <a:t>離散的</a:t>
            </a:r>
            <a:r>
              <a:rPr lang="ja-JP" altLang="en-US" sz="2400" dirty="0"/>
              <a:t>に変化する値</a:t>
            </a:r>
            <a:endParaRPr lang="en-US" altLang="ja-JP" sz="2400" b="1" dirty="0">
              <a:solidFill>
                <a:srgbClr val="FF0000"/>
              </a:solidFill>
            </a:endParaRPr>
          </a:p>
          <a:p>
            <a:endParaRPr lang="en-US" altLang="ja-JP" sz="2400" dirty="0"/>
          </a:p>
        </p:txBody>
      </p:sp>
    </p:spTree>
    <p:extLst>
      <p:ext uri="{BB962C8B-B14F-4D97-AF65-F5344CB8AC3E}">
        <p14:creationId xmlns:p14="http://schemas.microsoft.com/office/powerpoint/2010/main" val="2458808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2205832" y="1527958"/>
            <a:ext cx="1786096" cy="523220"/>
          </a:xfrm>
          <a:prstGeom prst="rect">
            <a:avLst/>
          </a:prstGeom>
          <a:noFill/>
        </p:spPr>
        <p:txBody>
          <a:bodyPr wrap="square" rtlCol="0">
            <a:spAutoFit/>
          </a:bodyPr>
          <a:lstStyle/>
          <a:p>
            <a:r>
              <a:rPr lang="en-US" altLang="ja-JP" sz="2800" b="1" i="1" dirty="0">
                <a:solidFill>
                  <a:srgbClr val="FF0000"/>
                </a:solidFill>
              </a:rPr>
              <a:t>c</a:t>
            </a:r>
            <a:r>
              <a:rPr lang="en-US" altLang="ja-JP" sz="2800" b="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4315540" cy="401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𝑐</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𝑐</m:t>
                              </m:r>
                            </m:e>
                          </m:acc>
                        </m:e>
                      </m:rad>
                    </m:oMath>
                  </m:oMathPara>
                </a14:m>
                <a:endParaRPr kumimoji="1" lang="ja-JP" altLang="en-US" sz="2400" dirty="0"/>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4315540" cy="4011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172503" y="3735882"/>
                <a:ext cx="4267450" cy="4011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𝑐</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𝑐</m:t>
                              </m:r>
                            </m:e>
                          </m:acc>
                        </m:e>
                      </m:ra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172503" y="3735882"/>
                <a:ext cx="4267450" cy="4011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341275"/>
                <a:ext cx="2224391" cy="372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𝑐</m:t>
                          </m:r>
                        </m:e>
                      </m:acc>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341275"/>
                <a:ext cx="2224391" cy="372218"/>
              </a:xfrm>
              <a:prstGeom prst="rect">
                <a:avLst/>
              </a:prstGeom>
              <a:blipFill>
                <a:blip r:embed="rId4"/>
                <a:stretch>
                  <a:fillRect l="-3836" t="-11475" r="-19178"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919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2205832" y="1527958"/>
            <a:ext cx="1786096" cy="523220"/>
          </a:xfrm>
          <a:prstGeom prst="rect">
            <a:avLst/>
          </a:prstGeom>
          <a:noFill/>
        </p:spPr>
        <p:txBody>
          <a:bodyPr wrap="square" rtlCol="0">
            <a:spAutoFit/>
          </a:bodyPr>
          <a:lstStyle/>
          <a:p>
            <a:r>
              <a:rPr lang="en-US" altLang="ja-JP" sz="2800" b="1" i="1" dirty="0">
                <a:solidFill>
                  <a:srgbClr val="FF0000"/>
                </a:solidFill>
              </a:rPr>
              <a:t>u </a:t>
            </a:r>
            <a:r>
              <a:rPr lang="ja-JP" altLang="en-US" sz="2800" b="1" i="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4415440"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𝑢</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𝑢</m:t>
                                  </m:r>
                                </m:e>
                              </m:acc>
                            </m:num>
                            <m:den>
                              <m:r>
                                <a:rPr kumimoji="1" lang="en-US" altLang="ja-JP" sz="2400" b="0" i="1" smtClean="0">
                                  <a:latin typeface="Cambria Math" panose="02040503050406030204" pitchFamily="18" charset="0"/>
                                </a:rPr>
                                <m:t>𝑛</m:t>
                              </m:r>
                            </m:den>
                          </m:f>
                        </m:e>
                      </m:rad>
                    </m:oMath>
                  </m:oMathPara>
                </a14:m>
                <a:endParaRPr kumimoji="1" lang="ja-JP" altLang="en-US" sz="2400" dirty="0"/>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4415440" cy="10911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172503" y="4550890"/>
                <a:ext cx="4367349"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𝑢</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f>
                            <m:fPr>
                              <m:ctrlPr>
                                <a:rPr lang="en-US" altLang="ja-JP" sz="2400" i="1">
                                  <a:latin typeface="Cambria Math" panose="02040503050406030204" pitchFamily="18" charset="0"/>
                                </a:rPr>
                              </m:ctrlPr>
                            </m:fPr>
                            <m:num>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𝑢</m:t>
                                  </m:r>
                                </m:e>
                              </m:acc>
                            </m:num>
                            <m:den>
                              <m:r>
                                <a:rPr lang="en-US" altLang="ja-JP" sz="2400" i="1">
                                  <a:latin typeface="Cambria Math" panose="02040503050406030204" pitchFamily="18" charset="0"/>
                                </a:rPr>
                                <m:t>𝑛</m:t>
                              </m:r>
                            </m:den>
                          </m:f>
                        </m:e>
                      </m:ra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172503" y="4550890"/>
                <a:ext cx="4367349" cy="10911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341275"/>
                <a:ext cx="2257733" cy="372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𝑢</m:t>
                          </m:r>
                        </m:e>
                      </m:acc>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341275"/>
                <a:ext cx="2257733" cy="372218"/>
              </a:xfrm>
              <a:prstGeom prst="rect">
                <a:avLst/>
              </a:prstGeom>
              <a:blipFill>
                <a:blip r:embed="rId4"/>
                <a:stretch>
                  <a:fillRect l="-3774" t="-11475" r="-16173"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7872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397031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部品のメッキ工程で一定期間ごとにランダムに</a:t>
                </a:r>
                <a:r>
                  <a:rPr lang="en-US" altLang="ja-JP" sz="2400" dirty="0">
                    <a:solidFill>
                      <a:srgbClr val="333333"/>
                    </a:solidFill>
                    <a:latin typeface="Clarimo UD PE Regular"/>
                  </a:rPr>
                  <a:t>200</a:t>
                </a:r>
                <a:r>
                  <a:rPr lang="ja-JP" altLang="en-US" sz="2400" dirty="0">
                    <a:solidFill>
                      <a:srgbClr val="333333"/>
                    </a:solidFill>
                    <a:latin typeface="Clarimo UD PE Regular"/>
                  </a:rPr>
                  <a:t>個のサンプルをとり、その中のメッキの外観が不適合品となる数によってその工程を管理したい。このようなときは、</a:t>
                </a:r>
                <a:r>
                  <a:rPr lang="ja-JP" altLang="en-US" sz="2400" b="0" i="0" dirty="0">
                    <a:solidFill>
                      <a:srgbClr val="333333"/>
                    </a:solidFill>
                    <a:effectLst/>
                    <a:latin typeface="Clarimo UD PE Regular"/>
                  </a:rPr>
                  <a:t> （  　  　１　　　）を用いると良い。</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3970318"/>
              </a:xfrm>
              <a:prstGeom prst="rect">
                <a:avLst/>
              </a:prstGeom>
              <a:blipFill>
                <a:blip r:embed="rId2"/>
                <a:stretch>
                  <a:fillRect l="-882" t="-1227" r="-2706" b="-24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2500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397031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部品のメッキ工程で一定期間ごとに</a:t>
                </a:r>
                <a:r>
                  <a:rPr lang="ja-JP" altLang="en-US" sz="2400" b="1" dirty="0">
                    <a:solidFill>
                      <a:srgbClr val="333333"/>
                    </a:solidFill>
                    <a:latin typeface="Clarimo UD PE Regular"/>
                  </a:rPr>
                  <a:t>ランダムに</a:t>
                </a:r>
                <a:r>
                  <a:rPr lang="en-US" altLang="ja-JP" sz="2400" b="1" dirty="0">
                    <a:solidFill>
                      <a:srgbClr val="333333"/>
                    </a:solidFill>
                    <a:latin typeface="Clarimo UD PE Regular"/>
                  </a:rPr>
                  <a:t>200</a:t>
                </a:r>
                <a:r>
                  <a:rPr lang="ja-JP" altLang="en-US" sz="2400" b="1" dirty="0">
                    <a:solidFill>
                      <a:srgbClr val="333333"/>
                    </a:solidFill>
                    <a:latin typeface="Clarimo UD PE Regular"/>
                  </a:rPr>
                  <a:t>個</a:t>
                </a:r>
                <a:r>
                  <a:rPr lang="ja-JP" altLang="en-US" sz="2400" dirty="0">
                    <a:solidFill>
                      <a:srgbClr val="333333"/>
                    </a:solidFill>
                    <a:latin typeface="Clarimo UD PE Regular"/>
                  </a:rPr>
                  <a:t>のサンプルをとり、その中のメッキの外観が</a:t>
                </a:r>
                <a:r>
                  <a:rPr lang="ja-JP" altLang="en-US" sz="2400" b="1" dirty="0">
                    <a:solidFill>
                      <a:srgbClr val="333333"/>
                    </a:solidFill>
                    <a:latin typeface="Clarimo UD PE Regular"/>
                  </a:rPr>
                  <a:t>不適合品</a:t>
                </a:r>
                <a:r>
                  <a:rPr lang="ja-JP" altLang="en-US" sz="2400" dirty="0">
                    <a:solidFill>
                      <a:srgbClr val="333333"/>
                    </a:solidFill>
                    <a:latin typeface="Clarimo UD PE Regular"/>
                  </a:rPr>
                  <a:t>となる数によってその工程を管理したい。このようなときは、</a:t>
                </a:r>
                <a:r>
                  <a:rPr lang="ja-JP" altLang="en-US" sz="2400" b="0" i="0" dirty="0">
                    <a:solidFill>
                      <a:srgbClr val="333333"/>
                    </a:solidFill>
                    <a:effectLst/>
                    <a:latin typeface="Clarimo UD PE Regular"/>
                  </a:rPr>
                  <a:t> （  　　１　 　 　）を用いると良い。</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3970318"/>
              </a:xfrm>
              <a:prstGeom prst="rect">
                <a:avLst/>
              </a:prstGeom>
              <a:blipFill>
                <a:blip r:embed="rId2"/>
                <a:stretch>
                  <a:fillRect l="-882" t="-1227" r="-2706" b="-2454"/>
                </a:stretch>
              </a:blipFill>
            </p:spPr>
            <p:txBody>
              <a:bodyPr/>
              <a:lstStyle/>
              <a:p>
                <a:r>
                  <a:rPr lang="ja-JP" altLang="en-US">
                    <a:noFill/>
                  </a:rPr>
                  <a:t> </a:t>
                </a:r>
              </a:p>
            </p:txBody>
          </p:sp>
        </mc:Fallback>
      </mc:AlternateContent>
      <p:sp>
        <p:nvSpPr>
          <p:cNvPr id="2" name="楕円 1">
            <a:extLst>
              <a:ext uri="{FF2B5EF4-FFF2-40B4-BE49-F238E27FC236}">
                <a16:creationId xmlns:a16="http://schemas.microsoft.com/office/drawing/2014/main" id="{1E71D558-47A3-AA4B-5223-418A1D6F5E6C}"/>
              </a:ext>
            </a:extLst>
          </p:cNvPr>
          <p:cNvSpPr/>
          <p:nvPr/>
        </p:nvSpPr>
        <p:spPr>
          <a:xfrm>
            <a:off x="8567801" y="3998347"/>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09C71A6D-B4F1-08C8-A1D6-B42BE73DDDE0}"/>
              </a:ext>
            </a:extLst>
          </p:cNvPr>
          <p:cNvSpPr txBox="1"/>
          <p:nvPr/>
        </p:nvSpPr>
        <p:spPr>
          <a:xfrm>
            <a:off x="4421526" y="2818829"/>
            <a:ext cx="1803910" cy="461665"/>
          </a:xfrm>
          <a:prstGeom prst="rect">
            <a:avLst/>
          </a:prstGeom>
          <a:solidFill>
            <a:schemeClr val="bg1"/>
          </a:solidFill>
        </p:spPr>
        <p:txBody>
          <a:bodyPr wrap="square">
            <a:spAutoFit/>
          </a:bodyPr>
          <a:lstStyle/>
          <a:p>
            <a:pPr algn="ctr"/>
            <a:r>
              <a:rPr lang="ja-JP" altLang="en-US" sz="2400" b="1" dirty="0">
                <a:solidFill>
                  <a:srgbClr val="FF0000"/>
                </a:solidFill>
                <a:latin typeface="Clarimo UD PE Regular"/>
              </a:rPr>
              <a:t>エ</a:t>
            </a:r>
            <a:r>
              <a:rPr lang="en-US" altLang="ja-JP" sz="2400" b="1" dirty="0">
                <a:solidFill>
                  <a:srgbClr val="FF0000"/>
                </a:solidFill>
                <a:latin typeface="Clarimo UD PE Regular"/>
              </a:rPr>
              <a:t>.</a:t>
            </a:r>
            <a:r>
              <a:rPr lang="en-US" altLang="ja-JP" sz="2400" b="1" i="1" dirty="0">
                <a:solidFill>
                  <a:srgbClr val="FF0000"/>
                </a:solidFill>
                <a:latin typeface="Clarimo UD PE Regular"/>
              </a:rPr>
              <a:t>np</a:t>
            </a:r>
            <a:r>
              <a:rPr lang="ja-JP" altLang="en-US" sz="2400" b="1" dirty="0">
                <a:solidFill>
                  <a:srgbClr val="FF0000"/>
                </a:solidFill>
                <a:latin typeface="Clarimo UD PE Regular"/>
              </a:rPr>
              <a:t>管理図</a:t>
            </a:r>
            <a:endParaRPr lang="en-US" altLang="ja-JP" sz="2400" b="1" dirty="0">
              <a:solidFill>
                <a:srgbClr val="FF0000"/>
              </a:solidFill>
              <a:latin typeface="Clarimo UD PE Regular"/>
            </a:endParaRPr>
          </a:p>
        </p:txBody>
      </p:sp>
    </p:spTree>
    <p:extLst>
      <p:ext uri="{BB962C8B-B14F-4D97-AF65-F5344CB8AC3E}">
        <p14:creationId xmlns:p14="http://schemas.microsoft.com/office/powerpoint/2010/main" val="573430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薬品を二日がかりで</a:t>
                </a:r>
                <a:r>
                  <a:rPr lang="en-US" altLang="ja-JP" sz="2400" dirty="0">
                    <a:solidFill>
                      <a:srgbClr val="333333"/>
                    </a:solidFill>
                    <a:latin typeface="Clarimo UD PE Regular"/>
                  </a:rPr>
                  <a:t>1</a:t>
                </a:r>
                <a:r>
                  <a:rPr lang="ja-JP" altLang="en-US" sz="2400" dirty="0">
                    <a:solidFill>
                      <a:srgbClr val="333333"/>
                    </a:solidFill>
                    <a:latin typeface="Clarimo UD PE Regular"/>
                  </a:rPr>
                  <a:t>バッチ生産している。</a:t>
                </a:r>
                <a:r>
                  <a:rPr lang="en-US" altLang="ja-JP" sz="2400" dirty="0">
                    <a:solidFill>
                      <a:srgbClr val="333333"/>
                    </a:solidFill>
                    <a:latin typeface="Clarimo UD PE Regular"/>
                  </a:rPr>
                  <a:t>1</a:t>
                </a:r>
                <a:r>
                  <a:rPr lang="ja-JP" altLang="en-US" sz="2400" dirty="0">
                    <a:solidFill>
                      <a:srgbClr val="333333"/>
                    </a:solidFill>
                    <a:latin typeface="Clarimo UD PE Regular"/>
                  </a:rPr>
                  <a:t>バッチを</a:t>
                </a:r>
                <a:r>
                  <a:rPr lang="en-US" altLang="ja-JP" sz="2400" dirty="0">
                    <a:solidFill>
                      <a:srgbClr val="333333"/>
                    </a:solidFill>
                    <a:latin typeface="Clarimo UD PE Regular"/>
                  </a:rPr>
                  <a:t>1</a:t>
                </a:r>
                <a:r>
                  <a:rPr lang="ja-JP" altLang="en-US" sz="2400" dirty="0">
                    <a:solidFill>
                      <a:srgbClr val="333333"/>
                    </a:solidFill>
                    <a:latin typeface="Clarimo UD PE Regular"/>
                  </a:rPr>
                  <a:t>群としてその収率によって、薬品の製造工程を管理したい。このような時は、</a:t>
                </a:r>
                <a:r>
                  <a:rPr lang="ja-JP" altLang="en-US" sz="2400" b="0" i="0" dirty="0">
                    <a:solidFill>
                      <a:srgbClr val="333333"/>
                    </a:solidFill>
                    <a:effectLst/>
                    <a:latin typeface="Clarimo UD PE Regular"/>
                  </a:rPr>
                  <a:t>（  　  　１　　　）を用いると良い。ここでバッチとは、ひとつの生産サイクルで一度に生産される単位を表す。</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4339650"/>
              </a:xfrm>
              <a:prstGeom prst="rect">
                <a:avLst/>
              </a:prstGeom>
              <a:blipFill>
                <a:blip r:embed="rId2"/>
                <a:stretch>
                  <a:fillRect l="-882" t="-1124" b="-22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18835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薬品を二日がかりで</a:t>
                </a:r>
                <a:r>
                  <a:rPr lang="en-US" altLang="ja-JP" sz="2400" b="1" dirty="0">
                    <a:solidFill>
                      <a:srgbClr val="333333"/>
                    </a:solidFill>
                    <a:latin typeface="Clarimo UD PE Regular"/>
                  </a:rPr>
                  <a:t>1</a:t>
                </a:r>
                <a:r>
                  <a:rPr lang="ja-JP" altLang="en-US" sz="2400" b="1" dirty="0">
                    <a:solidFill>
                      <a:srgbClr val="333333"/>
                    </a:solidFill>
                    <a:latin typeface="Clarimo UD PE Regular"/>
                  </a:rPr>
                  <a:t>バッチ</a:t>
                </a:r>
                <a:r>
                  <a:rPr lang="ja-JP" altLang="en-US" sz="2400" dirty="0">
                    <a:solidFill>
                      <a:srgbClr val="333333"/>
                    </a:solidFill>
                    <a:latin typeface="Clarimo UD PE Regular"/>
                  </a:rPr>
                  <a:t>生産している。</a:t>
                </a:r>
                <a:r>
                  <a:rPr lang="en-US" altLang="ja-JP" sz="2400" b="1" dirty="0">
                    <a:solidFill>
                      <a:srgbClr val="333333"/>
                    </a:solidFill>
                    <a:latin typeface="Clarimo UD PE Regular"/>
                  </a:rPr>
                  <a:t>1</a:t>
                </a:r>
                <a:r>
                  <a:rPr lang="ja-JP" altLang="en-US" sz="2400" b="1" dirty="0">
                    <a:solidFill>
                      <a:srgbClr val="333333"/>
                    </a:solidFill>
                    <a:latin typeface="Clarimo UD PE Regular"/>
                  </a:rPr>
                  <a:t>バッチを</a:t>
                </a:r>
                <a:r>
                  <a:rPr lang="en-US" altLang="ja-JP" sz="2400" b="1" dirty="0">
                    <a:solidFill>
                      <a:srgbClr val="333333"/>
                    </a:solidFill>
                    <a:latin typeface="Clarimo UD PE Regular"/>
                  </a:rPr>
                  <a:t>1</a:t>
                </a:r>
                <a:r>
                  <a:rPr lang="ja-JP" altLang="en-US" sz="2400" b="1" dirty="0">
                    <a:solidFill>
                      <a:srgbClr val="333333"/>
                    </a:solidFill>
                    <a:latin typeface="Clarimo UD PE Regular"/>
                  </a:rPr>
                  <a:t>群</a:t>
                </a:r>
                <a:r>
                  <a:rPr lang="ja-JP" altLang="en-US" sz="2400" dirty="0">
                    <a:solidFill>
                      <a:srgbClr val="333333"/>
                    </a:solidFill>
                    <a:latin typeface="Clarimo UD PE Regular"/>
                  </a:rPr>
                  <a:t>としてその収率によって、薬品の製造工程を管理したい。このような時は、</a:t>
                </a:r>
                <a:r>
                  <a:rPr lang="ja-JP" altLang="en-US" sz="2400" b="0" i="0" dirty="0">
                    <a:solidFill>
                      <a:srgbClr val="333333"/>
                    </a:solidFill>
                    <a:effectLst/>
                    <a:latin typeface="Clarimo UD PE Regular"/>
                  </a:rPr>
                  <a:t>（  　  　１　　　）を用いると良い。ここでバッチとは、ひとつの生産サイクルで一度に生産される単位を表す。</a:t>
                </a:r>
                <a:endParaRPr lang="en-US" altLang="ja-JP" sz="2400" dirty="0">
                  <a:solidFill>
                    <a:srgbClr val="333333"/>
                  </a:solidFill>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4339650"/>
              </a:xfrm>
              <a:prstGeom prst="rect">
                <a:avLst/>
              </a:prstGeom>
              <a:blipFill>
                <a:blip r:embed="rId2"/>
                <a:stretch>
                  <a:fillRect l="-882" t="-1124" b="-2247"/>
                </a:stretch>
              </a:blipFill>
            </p:spPr>
            <p:txBody>
              <a:bodyPr/>
              <a:lstStyle/>
              <a:p>
                <a:r>
                  <a:rPr lang="ja-JP" altLang="en-US">
                    <a:noFill/>
                  </a:rPr>
                  <a:t> </a:t>
                </a:r>
              </a:p>
            </p:txBody>
          </p:sp>
        </mc:Fallback>
      </mc:AlternateContent>
      <p:sp>
        <p:nvSpPr>
          <p:cNvPr id="2" name="楕円 1">
            <a:extLst>
              <a:ext uri="{FF2B5EF4-FFF2-40B4-BE49-F238E27FC236}">
                <a16:creationId xmlns:a16="http://schemas.microsoft.com/office/drawing/2014/main" id="{BC587264-7E14-48E0-25AA-06DCE01A94AF}"/>
              </a:ext>
            </a:extLst>
          </p:cNvPr>
          <p:cNvSpPr/>
          <p:nvPr/>
        </p:nvSpPr>
        <p:spPr>
          <a:xfrm>
            <a:off x="3908119" y="4336550"/>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76D3812-6FC1-E82D-D74F-1F8C88A70515}"/>
                  </a:ext>
                </a:extLst>
              </p:cNvPr>
              <p:cNvSpPr txBox="1"/>
              <p:nvPr/>
            </p:nvSpPr>
            <p:spPr>
              <a:xfrm>
                <a:off x="1495816" y="2870375"/>
                <a:ext cx="1973893" cy="400110"/>
              </a:xfrm>
              <a:prstGeom prst="rect">
                <a:avLst/>
              </a:prstGeom>
              <a:solidFill>
                <a:schemeClr val="bg1"/>
              </a:solidFill>
            </p:spPr>
            <p:txBody>
              <a:bodyPr wrap="square">
                <a:spAutoFit/>
              </a:bodyPr>
              <a:lstStyle/>
              <a:p>
                <a:pPr algn="ctr"/>
                <a:r>
                  <a:rPr lang="ja-JP" altLang="en-US" sz="2000" b="1" dirty="0">
                    <a:solidFill>
                      <a:srgbClr val="FF0000"/>
                    </a:solidFill>
                    <a:latin typeface="Clarimo UD PE Regular"/>
                  </a:rPr>
                  <a:t>イ</a:t>
                </a:r>
                <a:r>
                  <a:rPr lang="en-US" altLang="ja-JP" sz="2000" b="1" dirty="0">
                    <a:solidFill>
                      <a:srgbClr val="FF0000"/>
                    </a:solidFill>
                    <a:latin typeface="Clarimo UD PE Regular"/>
                  </a:rPr>
                  <a:t>.</a:t>
                </a:r>
                <a:r>
                  <a:rPr lang="en-US" altLang="ja-JP" sz="2000" b="1" dirty="0">
                    <a:solidFill>
                      <a:srgbClr val="FF0000"/>
                    </a:solidFill>
                  </a:rPr>
                  <a:t> </a:t>
                </a:r>
                <a14:m>
                  <m:oMath xmlns:m="http://schemas.openxmlformats.org/officeDocument/2006/math">
                    <m:acc>
                      <m:accPr>
                        <m:chr m:val="̅"/>
                        <m:ctrlPr>
                          <a:rPr lang="en-US" altLang="ja-JP" sz="2000" b="1" i="1">
                            <a:solidFill>
                              <a:srgbClr val="FF0000"/>
                            </a:solidFill>
                            <a:latin typeface="Cambria Math" panose="02040503050406030204" pitchFamily="18" charset="0"/>
                          </a:rPr>
                        </m:ctrlPr>
                      </m:accPr>
                      <m:e>
                        <m:r>
                          <a:rPr lang="en-US" altLang="ja-JP" sz="2000" b="1" i="1">
                            <a:solidFill>
                              <a:srgbClr val="FF0000"/>
                            </a:solidFill>
                            <a:latin typeface="Cambria Math" panose="02040503050406030204" pitchFamily="18" charset="0"/>
                          </a:rPr>
                          <m:t>𝑿</m:t>
                        </m:r>
                      </m:e>
                    </m:acc>
                  </m:oMath>
                </a14:m>
                <a:r>
                  <a:rPr lang="en-US" altLang="ja-JP" sz="2000" b="1" dirty="0">
                    <a:solidFill>
                      <a:srgbClr val="FF0000"/>
                    </a:solidFill>
                    <a:latin typeface="Clarimo UD PE Regular"/>
                  </a:rPr>
                  <a:t>-</a:t>
                </a:r>
                <a:r>
                  <a:rPr lang="en-US" altLang="ja-JP" sz="2000" b="1" i="1" dirty="0">
                    <a:solidFill>
                      <a:srgbClr val="FF0000"/>
                    </a:solidFill>
                    <a:latin typeface="Clarimo UD PE Regular"/>
                  </a:rPr>
                  <a:t>R</a:t>
                </a:r>
                <a:r>
                  <a:rPr lang="en-US" altLang="ja-JP" sz="2000" b="1" i="1" baseline="-25000" dirty="0">
                    <a:solidFill>
                      <a:srgbClr val="FF0000"/>
                    </a:solidFill>
                    <a:latin typeface="Clarimo UD PE Regular"/>
                  </a:rPr>
                  <a:t>m</a:t>
                </a:r>
                <a:r>
                  <a:rPr lang="ja-JP" altLang="en-US" sz="2000" b="1" dirty="0">
                    <a:solidFill>
                      <a:srgbClr val="FF0000"/>
                    </a:solidFill>
                    <a:latin typeface="Clarimo UD PE Regular"/>
                  </a:rPr>
                  <a:t>管理図　　</a:t>
                </a:r>
                <a:endParaRPr lang="ja-JP" altLang="en-US" sz="2000" b="1" dirty="0">
                  <a:solidFill>
                    <a:srgbClr val="FF0000"/>
                  </a:solidFill>
                </a:endParaRPr>
              </a:p>
            </p:txBody>
          </p:sp>
        </mc:Choice>
        <mc:Fallback xmlns="">
          <p:sp>
            <p:nvSpPr>
              <p:cNvPr id="5" name="テキスト ボックス 4">
                <a:extLst>
                  <a:ext uri="{FF2B5EF4-FFF2-40B4-BE49-F238E27FC236}">
                    <a16:creationId xmlns:a16="http://schemas.microsoft.com/office/drawing/2014/main" id="{176D3812-6FC1-E82D-D74F-1F8C88A70515}"/>
                  </a:ext>
                </a:extLst>
              </p:cNvPr>
              <p:cNvSpPr txBox="1">
                <a:spLocks noRot="1" noChangeAspect="1" noMove="1" noResize="1" noEditPoints="1" noAdjustHandles="1" noChangeArrowheads="1" noChangeShapeType="1" noTextEdit="1"/>
              </p:cNvSpPr>
              <p:nvPr/>
            </p:nvSpPr>
            <p:spPr>
              <a:xfrm>
                <a:off x="1495816" y="2870375"/>
                <a:ext cx="1973893" cy="400110"/>
              </a:xfrm>
              <a:prstGeom prst="rect">
                <a:avLst/>
              </a:prstGeom>
              <a:blipFill>
                <a:blip r:embed="rId3"/>
                <a:stretch>
                  <a:fillRect l="-926" t="-9231" r="-1235"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033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一日平均</a:t>
                </a:r>
                <a:r>
                  <a:rPr lang="en-US" altLang="ja-JP" sz="2400" dirty="0">
                    <a:solidFill>
                      <a:srgbClr val="333333"/>
                    </a:solidFill>
                    <a:latin typeface="Clarimo UD PE Regular"/>
                  </a:rPr>
                  <a:t>500</a:t>
                </a:r>
                <a:r>
                  <a:rPr lang="ja-JP" altLang="en-US" sz="2400" dirty="0">
                    <a:solidFill>
                      <a:srgbClr val="333333"/>
                    </a:solidFill>
                    <a:latin typeface="Clarimo UD PE Regular"/>
                  </a:rPr>
                  <a:t>個の部品を切削しているが、切削数は日によってかなり異なる。毎日</a:t>
                </a:r>
                <a:r>
                  <a:rPr lang="en-US" altLang="ja-JP" sz="2400" dirty="0">
                    <a:solidFill>
                      <a:srgbClr val="333333"/>
                    </a:solidFill>
                    <a:latin typeface="Clarimo UD PE Regular"/>
                  </a:rPr>
                  <a:t>2%</a:t>
                </a:r>
                <a:r>
                  <a:rPr lang="ja-JP" altLang="en-US" sz="2400" dirty="0">
                    <a:solidFill>
                      <a:srgbClr val="333333"/>
                    </a:solidFill>
                    <a:latin typeface="Clarimo UD PE Regular"/>
                  </a:rPr>
                  <a:t>前後の不適合品が出ている。そこで、各日の切削予定数の</a:t>
                </a:r>
                <a:r>
                  <a:rPr lang="en-US" altLang="ja-JP" sz="2400" dirty="0">
                    <a:solidFill>
                      <a:srgbClr val="333333"/>
                    </a:solidFill>
                    <a:latin typeface="Clarimo UD PE Regular"/>
                  </a:rPr>
                  <a:t>20%</a:t>
                </a:r>
                <a:r>
                  <a:rPr lang="ja-JP" altLang="en-US" sz="2400" dirty="0">
                    <a:solidFill>
                      <a:srgbClr val="333333"/>
                    </a:solidFill>
                    <a:latin typeface="Clarimo UD PE Regular"/>
                  </a:rPr>
                  <a:t>程度を群との大きさとして、この切削工程を管理したいときは、</a:t>
                </a:r>
                <a:r>
                  <a:rPr lang="ja-JP" altLang="en-US" sz="2400" b="0" i="0" dirty="0">
                    <a:solidFill>
                      <a:srgbClr val="333333"/>
                    </a:solidFill>
                    <a:effectLst/>
                    <a:latin typeface="Clarimo UD PE Regular"/>
                  </a:rPr>
                  <a:t>（  　  　１　　　）を用いると良い。</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4339650"/>
              </a:xfrm>
              <a:prstGeom prst="rect">
                <a:avLst/>
              </a:prstGeom>
              <a:blipFill>
                <a:blip r:embed="rId2"/>
                <a:stretch>
                  <a:fillRect l="-882" t="-1124" b="-22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35450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026993" y="831175"/>
                <a:ext cx="10361071" cy="433965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一日平均</a:t>
                </a:r>
                <a:r>
                  <a:rPr lang="en-US" altLang="ja-JP" sz="2400" dirty="0">
                    <a:solidFill>
                      <a:srgbClr val="333333"/>
                    </a:solidFill>
                    <a:latin typeface="Clarimo UD PE Regular"/>
                  </a:rPr>
                  <a:t>500</a:t>
                </a:r>
                <a:r>
                  <a:rPr lang="ja-JP" altLang="en-US" sz="2400" dirty="0">
                    <a:solidFill>
                      <a:srgbClr val="333333"/>
                    </a:solidFill>
                    <a:latin typeface="Clarimo UD PE Regular"/>
                  </a:rPr>
                  <a:t>個の部品を切削しているが、</a:t>
                </a:r>
                <a:r>
                  <a:rPr lang="ja-JP" altLang="en-US" sz="2400" b="1" dirty="0">
                    <a:solidFill>
                      <a:srgbClr val="333333"/>
                    </a:solidFill>
                    <a:latin typeface="Clarimo UD PE Regular"/>
                  </a:rPr>
                  <a:t>切削数は日によってかなり異なる</a:t>
                </a:r>
                <a:r>
                  <a:rPr lang="ja-JP" altLang="en-US" sz="2400" dirty="0">
                    <a:solidFill>
                      <a:srgbClr val="333333"/>
                    </a:solidFill>
                    <a:latin typeface="Clarimo UD PE Regular"/>
                  </a:rPr>
                  <a:t>。毎日</a:t>
                </a:r>
                <a:r>
                  <a:rPr lang="en-US" altLang="ja-JP" sz="2400" dirty="0">
                    <a:solidFill>
                      <a:srgbClr val="333333"/>
                    </a:solidFill>
                    <a:latin typeface="Clarimo UD PE Regular"/>
                  </a:rPr>
                  <a:t>2%</a:t>
                </a:r>
                <a:r>
                  <a:rPr lang="ja-JP" altLang="en-US" sz="2400" dirty="0">
                    <a:solidFill>
                      <a:srgbClr val="333333"/>
                    </a:solidFill>
                    <a:latin typeface="Clarimo UD PE Regular"/>
                  </a:rPr>
                  <a:t>前後の</a:t>
                </a:r>
                <a:r>
                  <a:rPr lang="ja-JP" altLang="en-US" sz="2400" b="1" dirty="0">
                    <a:solidFill>
                      <a:srgbClr val="333333"/>
                    </a:solidFill>
                    <a:latin typeface="Clarimo UD PE Regular"/>
                  </a:rPr>
                  <a:t>不適合品</a:t>
                </a:r>
                <a:r>
                  <a:rPr lang="ja-JP" altLang="en-US" sz="2400" dirty="0">
                    <a:solidFill>
                      <a:srgbClr val="333333"/>
                    </a:solidFill>
                    <a:latin typeface="Clarimo UD PE Regular"/>
                  </a:rPr>
                  <a:t>が出ている。そこで、各日の切削予定数の</a:t>
                </a:r>
                <a:r>
                  <a:rPr lang="en-US" altLang="ja-JP" sz="2400" dirty="0">
                    <a:solidFill>
                      <a:srgbClr val="333333"/>
                    </a:solidFill>
                    <a:latin typeface="Clarimo UD PE Regular"/>
                  </a:rPr>
                  <a:t>20%</a:t>
                </a:r>
                <a:r>
                  <a:rPr lang="ja-JP" altLang="en-US" sz="2400" dirty="0">
                    <a:solidFill>
                      <a:srgbClr val="333333"/>
                    </a:solidFill>
                    <a:latin typeface="Clarimo UD PE Regular"/>
                  </a:rPr>
                  <a:t>程度を群との大きさとして、この切削工程を管理したいときは、</a:t>
                </a:r>
                <a:r>
                  <a:rPr lang="ja-JP" altLang="en-US" sz="2400" b="0" i="0" dirty="0">
                    <a:solidFill>
                      <a:srgbClr val="333333"/>
                    </a:solidFill>
                    <a:effectLst/>
                    <a:latin typeface="Clarimo UD PE Regular"/>
                  </a:rPr>
                  <a:t>（  　  　１　　　）を用いると良い。</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en-US" altLang="ja-JP" sz="2400" i="1" baseline="-25000" dirty="0">
                    <a:solidFill>
                      <a:srgbClr val="333333"/>
                    </a:solidFill>
                    <a:latin typeface="Clarimo UD PE Regular"/>
                  </a:rPr>
                  <a:t>m</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p</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c</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026993" y="831175"/>
                <a:ext cx="10361071" cy="4339650"/>
              </a:xfrm>
              <a:prstGeom prst="rect">
                <a:avLst/>
              </a:prstGeom>
              <a:blipFill>
                <a:blip r:embed="rId2"/>
                <a:stretch>
                  <a:fillRect l="-882" t="-1124" b="-2247"/>
                </a:stretch>
              </a:blipFill>
            </p:spPr>
            <p:txBody>
              <a:bodyPr/>
              <a:lstStyle/>
              <a:p>
                <a:r>
                  <a:rPr lang="ja-JP" altLang="en-US">
                    <a:noFill/>
                  </a:rPr>
                  <a:t> </a:t>
                </a:r>
              </a:p>
            </p:txBody>
          </p:sp>
        </mc:Fallback>
      </mc:AlternateContent>
      <p:sp>
        <p:nvSpPr>
          <p:cNvPr id="2" name="楕円 1">
            <a:extLst>
              <a:ext uri="{FF2B5EF4-FFF2-40B4-BE49-F238E27FC236}">
                <a16:creationId xmlns:a16="http://schemas.microsoft.com/office/drawing/2014/main" id="{66F2CFE9-109F-AEAC-1142-38FBD2145B6E}"/>
              </a:ext>
            </a:extLst>
          </p:cNvPr>
          <p:cNvSpPr/>
          <p:nvPr/>
        </p:nvSpPr>
        <p:spPr>
          <a:xfrm>
            <a:off x="6501007" y="4349076"/>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EC8B7FC-33E1-D7E8-2825-6733C14451BC}"/>
              </a:ext>
            </a:extLst>
          </p:cNvPr>
          <p:cNvSpPr txBox="1"/>
          <p:nvPr/>
        </p:nvSpPr>
        <p:spPr>
          <a:xfrm>
            <a:off x="1483290" y="3223219"/>
            <a:ext cx="1973893" cy="461665"/>
          </a:xfrm>
          <a:prstGeom prst="rect">
            <a:avLst/>
          </a:prstGeom>
          <a:solidFill>
            <a:schemeClr val="bg1"/>
          </a:solidFill>
        </p:spPr>
        <p:txBody>
          <a:bodyPr wrap="square">
            <a:spAutoFit/>
          </a:bodyPr>
          <a:lstStyle/>
          <a:p>
            <a:pPr algn="ctr"/>
            <a:r>
              <a:rPr lang="ja-JP" altLang="en-US" sz="2400" b="1" dirty="0">
                <a:solidFill>
                  <a:srgbClr val="FF0000"/>
                </a:solidFill>
                <a:latin typeface="Clarimo UD PE Regular"/>
              </a:rPr>
              <a:t>ウ</a:t>
            </a:r>
            <a:r>
              <a:rPr lang="en-US" altLang="ja-JP" sz="2400" b="1" dirty="0">
                <a:solidFill>
                  <a:srgbClr val="FF0000"/>
                </a:solidFill>
                <a:latin typeface="Clarimo UD PE Regular"/>
              </a:rPr>
              <a:t>.</a:t>
            </a:r>
            <a:r>
              <a:rPr lang="en-US" altLang="ja-JP" sz="2400" b="1" dirty="0">
                <a:solidFill>
                  <a:srgbClr val="FF0000"/>
                </a:solidFill>
              </a:rPr>
              <a:t> </a:t>
            </a:r>
            <a:r>
              <a:rPr lang="en-US" altLang="ja-JP" sz="2400" b="1" i="1" dirty="0">
                <a:solidFill>
                  <a:srgbClr val="FF0000"/>
                </a:solidFill>
                <a:latin typeface="Clarimo UD PE Regular"/>
              </a:rPr>
              <a:t>p</a:t>
            </a:r>
            <a:r>
              <a:rPr lang="ja-JP" altLang="en-US" sz="2400" b="1" dirty="0">
                <a:solidFill>
                  <a:srgbClr val="FF0000"/>
                </a:solidFill>
                <a:latin typeface="Clarimo UD PE Regular"/>
              </a:rPr>
              <a:t> 管理図　　</a:t>
            </a:r>
            <a:endParaRPr lang="ja-JP" altLang="en-US" sz="2400" b="1" dirty="0">
              <a:solidFill>
                <a:srgbClr val="FF0000"/>
              </a:solidFill>
            </a:endParaRPr>
          </a:p>
        </p:txBody>
      </p:sp>
    </p:spTree>
    <p:extLst>
      <p:ext uri="{BB962C8B-B14F-4D97-AF65-F5344CB8AC3E}">
        <p14:creationId xmlns:p14="http://schemas.microsoft.com/office/powerpoint/2010/main" val="190608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797420" y="743493"/>
                <a:ext cx="10597160" cy="507831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（１）から（５）に入るものを選択肢から一つ選びなさい。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計量値の代表的な管理図の一つに</a:t>
                </a:r>
                <a:r>
                  <a:rPr lang="ja-JP" altLang="en-US" sz="2400" b="0" i="0" dirty="0">
                    <a:solidFill>
                      <a:srgbClr val="333333"/>
                    </a:solidFill>
                    <a:effectLst/>
                    <a:latin typeface="Clarimo UD PE Regular"/>
                  </a:rPr>
                  <a:t>（  　  　１　　　）（平均値と範囲の管理図）がある。この管理図</a:t>
                </a:r>
                <a:r>
                  <a:rPr lang="ja-JP" altLang="en-US" sz="2400" dirty="0">
                    <a:solidFill>
                      <a:srgbClr val="333333"/>
                    </a:solidFill>
                    <a:latin typeface="Clarimo UD PE Regular"/>
                  </a:rPr>
                  <a:t>は、郡ごとの平均の変化とバラつきの変化を同時に管理する。計数値の管理図には</a:t>
                </a:r>
                <a:r>
                  <a:rPr lang="ja-JP" altLang="en-US" sz="2400" b="0" i="0" dirty="0">
                    <a:solidFill>
                      <a:srgbClr val="333333"/>
                    </a:solidFill>
                    <a:effectLst/>
                    <a:latin typeface="Clarimo UD PE Regular"/>
                  </a:rPr>
                  <a:t>（  　  　２　　　）（不適合品数の管理図）、 （  　  　３　　　）（不適合品率の管理図）、 （  　  　４　　　）（不適合数の管理図）、 （  　  　５　　　）（単位あたりの不適合数の管理図）などがある。</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r>
                  <a:rPr lang="en-US" altLang="ja-JP" sz="2400" i="1" dirty="0">
                    <a:solidFill>
                      <a:srgbClr val="333333"/>
                    </a:solidFill>
                    <a:latin typeface="Clarimo UD PE Regular"/>
                  </a:rPr>
                  <a:t>c </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r>
                  <a:rPr lang="en-US" altLang="ja-JP" sz="2400" i="1" dirty="0">
                    <a:solidFill>
                      <a:srgbClr val="333333"/>
                    </a:solidFill>
                    <a:latin typeface="Clarimo UD PE Regular"/>
                  </a:rPr>
                  <a:t>p </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np </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s</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u </a:t>
                </a:r>
                <a:r>
                  <a:rPr lang="ja-JP" altLang="en-US" sz="2400" dirty="0">
                    <a:solidFill>
                      <a:srgbClr val="333333"/>
                    </a:solidFill>
                    <a:latin typeface="Clarimo UD PE Regular"/>
                  </a:rPr>
                  <a:t>管理図　　キ</a:t>
                </a:r>
                <a:r>
                  <a:rPr lang="en-US" altLang="ja-JP" sz="2400" dirty="0">
                    <a:solidFill>
                      <a:srgbClr val="333333"/>
                    </a:solidFill>
                    <a:latin typeface="Clarimo UD PE Regular"/>
                  </a:rPr>
                  <a:t>.</a:t>
                </a:r>
                <a:r>
                  <a:rPr lang="en-US" altLang="ja-JP" sz="2400" i="1" dirty="0">
                    <a:solidFill>
                      <a:srgbClr val="333333"/>
                    </a:solidFill>
                    <a:latin typeface="Clarimo UD PE Regular"/>
                  </a:rPr>
                  <a:t>X</a:t>
                </a:r>
                <a:r>
                  <a:rPr lang="en-US" altLang="ja-JP" sz="2400" dirty="0">
                    <a:solidFill>
                      <a:srgbClr val="333333"/>
                    </a:solidFill>
                    <a:latin typeface="Clarimo UD PE Regular"/>
                  </a:rPr>
                  <a:t> </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797420" y="743493"/>
                <a:ext cx="10597160" cy="5078313"/>
              </a:xfrm>
              <a:prstGeom prst="rect">
                <a:avLst/>
              </a:prstGeom>
              <a:blipFill>
                <a:blip r:embed="rId2"/>
                <a:stretch>
                  <a:fillRect l="-921" t="-960" r="-2992" b="-192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82277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797420" y="743493"/>
                <a:ext cx="10597160" cy="507831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（１）から（５）に入るものを選択肢から一つ選びなさい。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計量値の代表的な管理図の一つに</a:t>
                </a:r>
                <a:r>
                  <a:rPr lang="ja-JP" altLang="en-US" sz="2400" b="0" i="0" dirty="0">
                    <a:solidFill>
                      <a:srgbClr val="333333"/>
                    </a:solidFill>
                    <a:effectLst/>
                    <a:latin typeface="Clarimo UD PE Regular"/>
                  </a:rPr>
                  <a:t>（  　  　１　　　）（平均値と範囲の管理図）がある。この管理図</a:t>
                </a:r>
                <a:r>
                  <a:rPr lang="ja-JP" altLang="en-US" sz="2400" dirty="0">
                    <a:solidFill>
                      <a:srgbClr val="333333"/>
                    </a:solidFill>
                    <a:latin typeface="Clarimo UD PE Regular"/>
                  </a:rPr>
                  <a:t>は、郡ごとの平均の変化とバラつきの変化を同時に管理する。計数値の管理図には</a:t>
                </a:r>
                <a:r>
                  <a:rPr lang="ja-JP" altLang="en-US" sz="2400" b="0" i="0" dirty="0">
                    <a:solidFill>
                      <a:srgbClr val="333333"/>
                    </a:solidFill>
                    <a:effectLst/>
                    <a:latin typeface="Clarimo UD PE Regular"/>
                  </a:rPr>
                  <a:t>（  　  　２　　　）（不適合品数の管理図）、 （  　  　３　　　）（不適合品率の管理図）、 （  　  　４　　　）（不適合数の管理図）、 （  　  　５　　　）（単位あたりの不適合数の管理図）などがある。</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r>
                  <a:rPr lang="en-US" altLang="ja-JP" sz="2400" i="1" dirty="0">
                    <a:solidFill>
                      <a:srgbClr val="333333"/>
                    </a:solidFill>
                    <a:latin typeface="Clarimo UD PE Regular"/>
                  </a:rPr>
                  <a:t>c </a:t>
                </a:r>
                <a:r>
                  <a:rPr lang="ja-JP" altLang="en-US" sz="2400" dirty="0">
                    <a:solidFill>
                      <a:srgbClr val="333333"/>
                    </a:solidFill>
                    <a:latin typeface="Clarimo UD PE Regular"/>
                  </a:rPr>
                  <a:t>管理図　　　イ</a:t>
                </a:r>
                <a:r>
                  <a:rPr lang="en-US" altLang="ja-JP" sz="2400" dirty="0">
                    <a:solidFill>
                      <a:srgbClr val="333333"/>
                    </a:solidFill>
                    <a:latin typeface="Clarimo UD PE Regular"/>
                  </a:rPr>
                  <a:t>.</a:t>
                </a:r>
                <a:r>
                  <a:rPr lang="en-US" altLang="ja-JP" sz="2400" dirty="0"/>
                  <a:t> </a:t>
                </a:r>
                <a:r>
                  <a:rPr lang="en-US" altLang="ja-JP" sz="2400" i="1" dirty="0">
                    <a:solidFill>
                      <a:srgbClr val="333333"/>
                    </a:solidFill>
                    <a:latin typeface="Clarimo UD PE Regular"/>
                  </a:rPr>
                  <a:t>p </a:t>
                </a:r>
                <a:r>
                  <a:rPr lang="ja-JP" altLang="en-US" sz="2400" dirty="0">
                    <a:solidFill>
                      <a:srgbClr val="333333"/>
                    </a:solidFill>
                    <a:latin typeface="Clarimo UD PE Regular"/>
                  </a:rPr>
                  <a:t>管理図　　ウ</a:t>
                </a:r>
                <a:r>
                  <a:rPr lang="en-US" altLang="ja-JP" sz="2400" dirty="0">
                    <a:solidFill>
                      <a:srgbClr val="333333"/>
                    </a:solidFill>
                    <a:latin typeface="Clarimo UD PE Regular"/>
                  </a:rPr>
                  <a:t>.</a:t>
                </a:r>
                <a:r>
                  <a:rPr lang="en-US" altLang="ja-JP" sz="2400" i="1" dirty="0">
                    <a:solidFill>
                      <a:srgbClr val="333333"/>
                    </a:solidFill>
                    <a:latin typeface="Clarimo UD PE Regular"/>
                  </a:rPr>
                  <a:t>np </a:t>
                </a:r>
                <a:r>
                  <a:rPr lang="ja-JP" altLang="en-US" sz="2400" dirty="0">
                    <a:solidFill>
                      <a:srgbClr val="333333"/>
                    </a:solidFill>
                    <a:latin typeface="Clarimo UD PE Regular"/>
                  </a:rPr>
                  <a:t>管理図　　エ</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s</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dirty="0">
                    <a:solidFill>
                      <a:srgbClr val="333333"/>
                    </a:solidFill>
                    <a:latin typeface="Clarimo UD PE Regular"/>
                  </a:rPr>
                  <a:t>管理図　 　カ</a:t>
                </a:r>
                <a:r>
                  <a:rPr lang="en-US" altLang="ja-JP" sz="2400" dirty="0">
                    <a:solidFill>
                      <a:srgbClr val="333333"/>
                    </a:solidFill>
                    <a:latin typeface="Clarimo UD PE Regular"/>
                  </a:rPr>
                  <a:t>.</a:t>
                </a:r>
                <a:r>
                  <a:rPr lang="en-US" altLang="ja-JP" sz="2400" i="1" dirty="0">
                    <a:solidFill>
                      <a:srgbClr val="333333"/>
                    </a:solidFill>
                    <a:latin typeface="Clarimo UD PE Regular"/>
                  </a:rPr>
                  <a:t>u </a:t>
                </a:r>
                <a:r>
                  <a:rPr lang="ja-JP" altLang="en-US" sz="2400" dirty="0">
                    <a:solidFill>
                      <a:srgbClr val="333333"/>
                    </a:solidFill>
                    <a:latin typeface="Clarimo UD PE Regular"/>
                  </a:rPr>
                  <a:t>管理図　　キ</a:t>
                </a:r>
                <a:r>
                  <a:rPr lang="en-US" altLang="ja-JP" sz="2400" dirty="0">
                    <a:solidFill>
                      <a:srgbClr val="333333"/>
                    </a:solidFill>
                    <a:latin typeface="Clarimo UD PE Regular"/>
                  </a:rPr>
                  <a:t>.</a:t>
                </a:r>
                <a:r>
                  <a:rPr lang="en-US" altLang="ja-JP" sz="2400" i="1" dirty="0">
                    <a:solidFill>
                      <a:srgbClr val="333333"/>
                    </a:solidFill>
                    <a:latin typeface="Clarimo UD PE Regular"/>
                  </a:rPr>
                  <a:t>X</a:t>
                </a:r>
                <a:r>
                  <a:rPr lang="en-US" altLang="ja-JP" sz="2400" dirty="0">
                    <a:solidFill>
                      <a:srgbClr val="333333"/>
                    </a:solidFill>
                    <a:latin typeface="Clarimo UD PE Regular"/>
                  </a:rPr>
                  <a:t> </a:t>
                </a:r>
                <a:r>
                  <a:rPr lang="ja-JP" altLang="en-US" sz="2400" dirty="0">
                    <a:solidFill>
                      <a:srgbClr val="333333"/>
                    </a:solidFill>
                    <a:latin typeface="Clarimo UD PE Regular"/>
                  </a:rPr>
                  <a:t>管理図</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797420" y="743493"/>
                <a:ext cx="10597160" cy="5078313"/>
              </a:xfrm>
              <a:prstGeom prst="rect">
                <a:avLst/>
              </a:prstGeom>
              <a:blipFill>
                <a:blip r:embed="rId2"/>
                <a:stretch>
                  <a:fillRect l="-921" t="-960" r="-2992" b="-1921"/>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4DBC7790-F4A0-2644-7256-317BF22385C0}"/>
              </a:ext>
            </a:extLst>
          </p:cNvPr>
          <p:cNvSpPr txBox="1"/>
          <p:nvPr/>
        </p:nvSpPr>
        <p:spPr>
          <a:xfrm>
            <a:off x="1278140" y="3129835"/>
            <a:ext cx="1898738" cy="430887"/>
          </a:xfrm>
          <a:prstGeom prst="rect">
            <a:avLst/>
          </a:prstGeom>
          <a:solidFill>
            <a:schemeClr val="bg1"/>
          </a:solidFill>
        </p:spPr>
        <p:txBody>
          <a:bodyPr wrap="square">
            <a:spAutoFit/>
          </a:bodyPr>
          <a:lstStyle/>
          <a:p>
            <a:pPr algn="ctr"/>
            <a:r>
              <a:rPr lang="ja-JP" altLang="en-US" sz="2200" b="1" dirty="0">
                <a:solidFill>
                  <a:srgbClr val="FF0000"/>
                </a:solidFill>
                <a:latin typeface="Clarimo UD PE Regular"/>
              </a:rPr>
              <a:t>イ</a:t>
            </a:r>
            <a:r>
              <a:rPr lang="en-US" altLang="ja-JP" sz="2200" b="1" dirty="0">
                <a:solidFill>
                  <a:srgbClr val="FF0000"/>
                </a:solidFill>
                <a:latin typeface="Clarimo UD PE Regular"/>
              </a:rPr>
              <a:t>.</a:t>
            </a:r>
            <a:r>
              <a:rPr lang="en-US" altLang="ja-JP" sz="2200" b="1" i="1" dirty="0">
                <a:solidFill>
                  <a:srgbClr val="FF0000"/>
                </a:solidFill>
                <a:latin typeface="Clarimo UD PE Regular"/>
              </a:rPr>
              <a:t>p</a:t>
            </a:r>
            <a:r>
              <a:rPr lang="en-US" altLang="ja-JP" sz="2200" b="1" dirty="0">
                <a:solidFill>
                  <a:srgbClr val="FF0000"/>
                </a:solidFill>
                <a:latin typeface="Clarimo UD PE Regular"/>
              </a:rPr>
              <a:t> </a:t>
            </a:r>
            <a:r>
              <a:rPr lang="ja-JP" altLang="en-US" sz="2200" b="1" dirty="0">
                <a:solidFill>
                  <a:srgbClr val="FF0000"/>
                </a:solidFill>
                <a:latin typeface="Clarimo UD PE Regular"/>
              </a:rPr>
              <a:t>管理図</a:t>
            </a:r>
            <a:endParaRPr lang="ja-JP" altLang="en-US" sz="2200" b="1" dirty="0">
              <a:solidFill>
                <a:srgbClr val="FF0000"/>
              </a:solidFill>
            </a:endParaRPr>
          </a:p>
        </p:txBody>
      </p:sp>
      <p:sp>
        <p:nvSpPr>
          <p:cNvPr id="3" name="テキスト ボックス 2">
            <a:extLst>
              <a:ext uri="{FF2B5EF4-FFF2-40B4-BE49-F238E27FC236}">
                <a16:creationId xmlns:a16="http://schemas.microsoft.com/office/drawing/2014/main" id="{685B5516-A560-4C23-D331-1BAC47352841}"/>
              </a:ext>
            </a:extLst>
          </p:cNvPr>
          <p:cNvSpPr txBox="1"/>
          <p:nvPr/>
        </p:nvSpPr>
        <p:spPr>
          <a:xfrm>
            <a:off x="7734819" y="3122329"/>
            <a:ext cx="1898738" cy="430887"/>
          </a:xfrm>
          <a:prstGeom prst="rect">
            <a:avLst/>
          </a:prstGeom>
          <a:solidFill>
            <a:schemeClr val="bg1"/>
          </a:solidFill>
        </p:spPr>
        <p:txBody>
          <a:bodyPr wrap="square">
            <a:spAutoFit/>
          </a:bodyPr>
          <a:lstStyle/>
          <a:p>
            <a:pPr algn="ctr"/>
            <a:r>
              <a:rPr lang="ja-JP" altLang="en-US" sz="2200" b="1" dirty="0">
                <a:solidFill>
                  <a:srgbClr val="FF0000"/>
                </a:solidFill>
                <a:latin typeface="Clarimo UD PE Regular"/>
              </a:rPr>
              <a:t>ア</a:t>
            </a:r>
            <a:r>
              <a:rPr lang="en-US" altLang="ja-JP" sz="2200" b="1" dirty="0">
                <a:solidFill>
                  <a:srgbClr val="FF0000"/>
                </a:solidFill>
                <a:latin typeface="Clarimo UD PE Regular"/>
              </a:rPr>
              <a:t>.</a:t>
            </a:r>
            <a:r>
              <a:rPr lang="en-US" altLang="ja-JP" sz="2200" b="1" i="1" dirty="0">
                <a:solidFill>
                  <a:srgbClr val="FF0000"/>
                </a:solidFill>
                <a:latin typeface="Clarimo UD PE Regular"/>
              </a:rPr>
              <a:t>c</a:t>
            </a:r>
            <a:r>
              <a:rPr lang="en-US" altLang="ja-JP" sz="2200" b="1" dirty="0">
                <a:solidFill>
                  <a:srgbClr val="FF0000"/>
                </a:solidFill>
                <a:latin typeface="Clarimo UD PE Regular"/>
              </a:rPr>
              <a:t> </a:t>
            </a:r>
            <a:r>
              <a:rPr lang="ja-JP" altLang="en-US" sz="2200" b="1" dirty="0">
                <a:solidFill>
                  <a:srgbClr val="FF0000"/>
                </a:solidFill>
                <a:latin typeface="Clarimo UD PE Regular"/>
              </a:rPr>
              <a:t>管理図</a:t>
            </a:r>
            <a:endParaRPr lang="ja-JP" altLang="en-US" sz="2200" b="1" dirty="0">
              <a:solidFill>
                <a:srgbClr val="FF0000"/>
              </a:solidFill>
            </a:endParaRPr>
          </a:p>
        </p:txBody>
      </p:sp>
      <p:sp>
        <p:nvSpPr>
          <p:cNvPr id="5" name="テキスト ボックス 4">
            <a:extLst>
              <a:ext uri="{FF2B5EF4-FFF2-40B4-BE49-F238E27FC236}">
                <a16:creationId xmlns:a16="http://schemas.microsoft.com/office/drawing/2014/main" id="{EDFE2ED2-3E76-B305-065A-C8E0DA567A36}"/>
              </a:ext>
            </a:extLst>
          </p:cNvPr>
          <p:cNvSpPr txBox="1"/>
          <p:nvPr/>
        </p:nvSpPr>
        <p:spPr>
          <a:xfrm>
            <a:off x="3507813" y="3498092"/>
            <a:ext cx="1898738" cy="430887"/>
          </a:xfrm>
          <a:prstGeom prst="rect">
            <a:avLst/>
          </a:prstGeom>
          <a:solidFill>
            <a:schemeClr val="bg1"/>
          </a:solidFill>
        </p:spPr>
        <p:txBody>
          <a:bodyPr wrap="square">
            <a:spAutoFit/>
          </a:bodyPr>
          <a:lstStyle/>
          <a:p>
            <a:pPr algn="ctr"/>
            <a:r>
              <a:rPr lang="ja-JP" altLang="en-US" sz="2200" b="1" dirty="0">
                <a:solidFill>
                  <a:srgbClr val="FF0000"/>
                </a:solidFill>
                <a:latin typeface="Clarimo UD PE Regular"/>
              </a:rPr>
              <a:t>カ</a:t>
            </a:r>
            <a:r>
              <a:rPr lang="en-US" altLang="ja-JP" sz="2200" b="1" dirty="0">
                <a:solidFill>
                  <a:srgbClr val="FF0000"/>
                </a:solidFill>
                <a:latin typeface="Clarimo UD PE Regular"/>
              </a:rPr>
              <a:t>.</a:t>
            </a:r>
            <a:r>
              <a:rPr lang="en-US" altLang="ja-JP" sz="2200" b="1" i="1" dirty="0">
                <a:solidFill>
                  <a:srgbClr val="FF0000"/>
                </a:solidFill>
                <a:latin typeface="Clarimo UD PE Regular"/>
              </a:rPr>
              <a:t>u</a:t>
            </a:r>
            <a:r>
              <a:rPr lang="en-US" altLang="ja-JP" sz="2200" b="1" dirty="0">
                <a:solidFill>
                  <a:srgbClr val="FF0000"/>
                </a:solidFill>
                <a:latin typeface="Clarimo UD PE Regular"/>
              </a:rPr>
              <a:t> </a:t>
            </a:r>
            <a:r>
              <a:rPr lang="ja-JP" altLang="en-US" sz="2200" b="1" dirty="0">
                <a:solidFill>
                  <a:srgbClr val="FF0000"/>
                </a:solidFill>
                <a:latin typeface="Clarimo UD PE Regular"/>
              </a:rPr>
              <a:t>管理図</a:t>
            </a:r>
            <a:endParaRPr lang="ja-JP" altLang="en-US" sz="2200" b="1" dirty="0">
              <a:solidFill>
                <a:srgbClr val="FF0000"/>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9452FB8-C57C-8824-CA50-C1D1E9741241}"/>
                  </a:ext>
                </a:extLst>
              </p:cNvPr>
              <p:cNvSpPr txBox="1"/>
              <p:nvPr/>
            </p:nvSpPr>
            <p:spPr>
              <a:xfrm>
                <a:off x="5867399" y="2033246"/>
                <a:ext cx="1898738" cy="430887"/>
              </a:xfrm>
              <a:prstGeom prst="rect">
                <a:avLst/>
              </a:prstGeom>
              <a:solidFill>
                <a:schemeClr val="bg1"/>
              </a:solidFill>
            </p:spPr>
            <p:txBody>
              <a:bodyPr wrap="square">
                <a:spAutoFit/>
              </a:bodyPr>
              <a:lstStyle/>
              <a:p>
                <a:pPr algn="ctr"/>
                <a:r>
                  <a:rPr lang="ja-JP" altLang="en-US" sz="2200" b="1" dirty="0">
                    <a:solidFill>
                      <a:srgbClr val="FF0000"/>
                    </a:solidFill>
                    <a:latin typeface="Clarimo UD PE Regular"/>
                  </a:rPr>
                  <a:t>オ</a:t>
                </a:r>
                <a:r>
                  <a:rPr lang="en-US" altLang="ja-JP" sz="2200" b="1" dirty="0">
                    <a:solidFill>
                      <a:srgbClr val="FF0000"/>
                    </a:solidFill>
                    <a:latin typeface="Clarimo UD PE Regular"/>
                  </a:rPr>
                  <a:t>.</a:t>
                </a:r>
                <a:r>
                  <a:rPr lang="en-US" altLang="ja-JP" sz="2200" b="1" dirty="0">
                    <a:solidFill>
                      <a:srgbClr val="FF0000"/>
                    </a:solidFill>
                  </a:rPr>
                  <a:t> </a:t>
                </a:r>
                <a14:m>
                  <m:oMath xmlns:m="http://schemas.openxmlformats.org/officeDocument/2006/math">
                    <m:acc>
                      <m:accPr>
                        <m:chr m:val="̅"/>
                        <m:ctrlPr>
                          <a:rPr lang="en-US" altLang="ja-JP" sz="2200" b="1" i="1" smtClean="0">
                            <a:solidFill>
                              <a:srgbClr val="FF0000"/>
                            </a:solidFill>
                            <a:latin typeface="Cambria Math" panose="02040503050406030204" pitchFamily="18" charset="0"/>
                          </a:rPr>
                        </m:ctrlPr>
                      </m:accPr>
                      <m:e>
                        <m:r>
                          <a:rPr lang="en-US" altLang="ja-JP" sz="2200" b="1" i="1" smtClean="0">
                            <a:solidFill>
                              <a:srgbClr val="FF0000"/>
                            </a:solidFill>
                            <a:latin typeface="Cambria Math" panose="02040503050406030204" pitchFamily="18" charset="0"/>
                          </a:rPr>
                          <m:t>𝑿</m:t>
                        </m:r>
                      </m:e>
                    </m:acc>
                  </m:oMath>
                </a14:m>
                <a:r>
                  <a:rPr lang="en-US" altLang="ja-JP" sz="2200" b="1" dirty="0">
                    <a:solidFill>
                      <a:srgbClr val="FF0000"/>
                    </a:solidFill>
                    <a:latin typeface="Clarimo UD PE Regular"/>
                  </a:rPr>
                  <a:t>-</a:t>
                </a:r>
                <a:r>
                  <a:rPr lang="en-US" altLang="ja-JP" sz="2200" b="1" i="1" dirty="0">
                    <a:solidFill>
                      <a:srgbClr val="FF0000"/>
                    </a:solidFill>
                    <a:latin typeface="Clarimo UD PE Regular"/>
                  </a:rPr>
                  <a:t>R</a:t>
                </a:r>
                <a:r>
                  <a:rPr lang="ja-JP" altLang="en-US" sz="2200" b="1" dirty="0">
                    <a:solidFill>
                      <a:srgbClr val="FF0000"/>
                    </a:solidFill>
                    <a:latin typeface="Clarimo UD PE Regular"/>
                  </a:rPr>
                  <a:t>管理図　 　</a:t>
                </a:r>
                <a:endParaRPr lang="ja-JP" altLang="en-US" sz="2200" b="1" dirty="0">
                  <a:solidFill>
                    <a:srgbClr val="FF0000"/>
                  </a:solidFill>
                </a:endParaRPr>
              </a:p>
            </p:txBody>
          </p:sp>
        </mc:Choice>
        <mc:Fallback xmlns="">
          <p:sp>
            <p:nvSpPr>
              <p:cNvPr id="6" name="テキスト ボックス 5">
                <a:extLst>
                  <a:ext uri="{FF2B5EF4-FFF2-40B4-BE49-F238E27FC236}">
                    <a16:creationId xmlns:a16="http://schemas.microsoft.com/office/drawing/2014/main" id="{19452FB8-C57C-8824-CA50-C1D1E9741241}"/>
                  </a:ext>
                </a:extLst>
              </p:cNvPr>
              <p:cNvSpPr txBox="1">
                <a:spLocks noRot="1" noChangeAspect="1" noMove="1" noResize="1" noEditPoints="1" noAdjustHandles="1" noChangeArrowheads="1" noChangeShapeType="1" noTextEdit="1"/>
              </p:cNvSpPr>
              <p:nvPr/>
            </p:nvSpPr>
            <p:spPr>
              <a:xfrm>
                <a:off x="5867399" y="2033246"/>
                <a:ext cx="1898738" cy="430887"/>
              </a:xfrm>
              <a:prstGeom prst="rect">
                <a:avLst/>
              </a:prstGeom>
              <a:blipFill>
                <a:blip r:embed="rId3"/>
                <a:stretch>
                  <a:fillRect l="-3846" t="-10000" r="-4167" b="-3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C4495DD-0EC2-BA08-D162-714A5B9CCADE}"/>
              </a:ext>
            </a:extLst>
          </p:cNvPr>
          <p:cNvSpPr txBox="1"/>
          <p:nvPr/>
        </p:nvSpPr>
        <p:spPr>
          <a:xfrm>
            <a:off x="5556336" y="2754073"/>
            <a:ext cx="1898738" cy="430887"/>
          </a:xfrm>
          <a:prstGeom prst="rect">
            <a:avLst/>
          </a:prstGeom>
          <a:solidFill>
            <a:schemeClr val="bg1"/>
          </a:solidFill>
        </p:spPr>
        <p:txBody>
          <a:bodyPr wrap="square">
            <a:spAutoFit/>
          </a:bodyPr>
          <a:lstStyle/>
          <a:p>
            <a:pPr algn="ctr"/>
            <a:r>
              <a:rPr lang="ja-JP" altLang="en-US" sz="2200" b="1" dirty="0">
                <a:solidFill>
                  <a:srgbClr val="FF0000"/>
                </a:solidFill>
                <a:latin typeface="Clarimo UD PE Regular"/>
              </a:rPr>
              <a:t>ウ</a:t>
            </a:r>
            <a:r>
              <a:rPr lang="en-US" altLang="ja-JP" sz="2200" b="1" dirty="0">
                <a:solidFill>
                  <a:srgbClr val="FF0000"/>
                </a:solidFill>
                <a:latin typeface="Clarimo UD PE Regular"/>
              </a:rPr>
              <a:t>.</a:t>
            </a:r>
            <a:r>
              <a:rPr lang="en-US" altLang="ja-JP" sz="2200" b="1" i="1" dirty="0">
                <a:solidFill>
                  <a:srgbClr val="FF0000"/>
                </a:solidFill>
                <a:latin typeface="Clarimo UD PE Regular"/>
              </a:rPr>
              <a:t>np</a:t>
            </a:r>
            <a:r>
              <a:rPr lang="en-US" altLang="ja-JP" sz="2200" b="1" dirty="0">
                <a:solidFill>
                  <a:srgbClr val="FF0000"/>
                </a:solidFill>
                <a:latin typeface="Clarimo UD PE Regular"/>
              </a:rPr>
              <a:t> </a:t>
            </a:r>
            <a:r>
              <a:rPr lang="ja-JP" altLang="en-US" sz="2200" b="1" dirty="0">
                <a:solidFill>
                  <a:srgbClr val="FF0000"/>
                </a:solidFill>
                <a:latin typeface="Clarimo UD PE Regular"/>
              </a:rPr>
              <a:t>管理図</a:t>
            </a:r>
            <a:endParaRPr lang="ja-JP" altLang="en-US" sz="2200" b="1" dirty="0">
              <a:solidFill>
                <a:srgbClr val="FF0000"/>
              </a:solidFill>
            </a:endParaRPr>
          </a:p>
        </p:txBody>
      </p:sp>
    </p:spTree>
    <p:extLst>
      <p:ext uri="{BB962C8B-B14F-4D97-AF65-F5344CB8AC3E}">
        <p14:creationId xmlns:p14="http://schemas.microsoft.com/office/powerpoint/2010/main" val="898973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2D3359C0-483A-D265-85A1-305768628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548" y="2069171"/>
            <a:ext cx="1257160" cy="13940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8631AD-56E7-4178-7401-A85451115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392" y="2227908"/>
            <a:ext cx="1172463" cy="16586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77510A4-6E75-FC9D-0CC0-FA475F92A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9522" y="4220936"/>
            <a:ext cx="1060415" cy="106041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ADBFAB2-E483-C6BC-5EEF-01C4B6AFE9A8}"/>
              </a:ext>
            </a:extLst>
          </p:cNvPr>
          <p:cNvSpPr txBox="1"/>
          <p:nvPr/>
        </p:nvSpPr>
        <p:spPr>
          <a:xfrm>
            <a:off x="2535218" y="3506823"/>
            <a:ext cx="766495" cy="338554"/>
          </a:xfrm>
          <a:prstGeom prst="rect">
            <a:avLst/>
          </a:prstGeom>
          <a:noFill/>
        </p:spPr>
        <p:txBody>
          <a:bodyPr wrap="square">
            <a:spAutoFit/>
          </a:bodyPr>
          <a:lstStyle/>
          <a:p>
            <a:r>
              <a:rPr lang="ja-JP" altLang="en-US" sz="1600" b="1" dirty="0"/>
              <a:t>重さ</a:t>
            </a:r>
          </a:p>
        </p:txBody>
      </p:sp>
      <p:sp>
        <p:nvSpPr>
          <p:cNvPr id="7" name="テキスト ボックス 6">
            <a:extLst>
              <a:ext uri="{FF2B5EF4-FFF2-40B4-BE49-F238E27FC236}">
                <a16:creationId xmlns:a16="http://schemas.microsoft.com/office/drawing/2014/main" id="{0E165511-F5E2-2E4B-E434-41D63D902749}"/>
              </a:ext>
            </a:extLst>
          </p:cNvPr>
          <p:cNvSpPr txBox="1"/>
          <p:nvPr/>
        </p:nvSpPr>
        <p:spPr>
          <a:xfrm>
            <a:off x="4437623" y="3298372"/>
            <a:ext cx="766495" cy="338554"/>
          </a:xfrm>
          <a:prstGeom prst="rect">
            <a:avLst/>
          </a:prstGeom>
          <a:noFill/>
        </p:spPr>
        <p:txBody>
          <a:bodyPr wrap="square">
            <a:spAutoFit/>
          </a:bodyPr>
          <a:lstStyle/>
          <a:p>
            <a:r>
              <a:rPr lang="ja-JP" altLang="en-US" sz="1600" b="1" dirty="0"/>
              <a:t>長さ</a:t>
            </a:r>
          </a:p>
        </p:txBody>
      </p:sp>
      <p:sp>
        <p:nvSpPr>
          <p:cNvPr id="8" name="テキスト ボックス 7">
            <a:extLst>
              <a:ext uri="{FF2B5EF4-FFF2-40B4-BE49-F238E27FC236}">
                <a16:creationId xmlns:a16="http://schemas.microsoft.com/office/drawing/2014/main" id="{A121B39E-5692-435F-5FEC-913D71D0D9FF}"/>
              </a:ext>
            </a:extLst>
          </p:cNvPr>
          <p:cNvSpPr txBox="1"/>
          <p:nvPr/>
        </p:nvSpPr>
        <p:spPr>
          <a:xfrm>
            <a:off x="2246820" y="5337664"/>
            <a:ext cx="766495" cy="338554"/>
          </a:xfrm>
          <a:prstGeom prst="rect">
            <a:avLst/>
          </a:prstGeom>
          <a:noFill/>
        </p:spPr>
        <p:txBody>
          <a:bodyPr wrap="square">
            <a:spAutoFit/>
          </a:bodyPr>
          <a:lstStyle/>
          <a:p>
            <a:r>
              <a:rPr lang="ja-JP" altLang="en-US" sz="1600" b="1" dirty="0"/>
              <a:t>時間</a:t>
            </a:r>
          </a:p>
        </p:txBody>
      </p:sp>
      <p:sp>
        <p:nvSpPr>
          <p:cNvPr id="10" name="テキスト ボックス 9">
            <a:extLst>
              <a:ext uri="{FF2B5EF4-FFF2-40B4-BE49-F238E27FC236}">
                <a16:creationId xmlns:a16="http://schemas.microsoft.com/office/drawing/2014/main" id="{91149F63-FD26-1335-8E52-B31098501AEC}"/>
              </a:ext>
            </a:extLst>
          </p:cNvPr>
          <p:cNvSpPr txBox="1"/>
          <p:nvPr/>
        </p:nvSpPr>
        <p:spPr>
          <a:xfrm>
            <a:off x="3880908" y="5559685"/>
            <a:ext cx="766495" cy="338554"/>
          </a:xfrm>
          <a:prstGeom prst="rect">
            <a:avLst/>
          </a:prstGeom>
          <a:noFill/>
        </p:spPr>
        <p:txBody>
          <a:bodyPr wrap="square">
            <a:spAutoFit/>
          </a:bodyPr>
          <a:lstStyle/>
          <a:p>
            <a:r>
              <a:rPr lang="ja-JP" altLang="en-US" sz="1600" b="1" dirty="0"/>
              <a:t>温度</a:t>
            </a:r>
          </a:p>
        </p:txBody>
      </p:sp>
      <p:pic>
        <p:nvPicPr>
          <p:cNvPr id="1034" name="Picture 10">
            <a:extLst>
              <a:ext uri="{FF2B5EF4-FFF2-40B4-BE49-F238E27FC236}">
                <a16:creationId xmlns:a16="http://schemas.microsoft.com/office/drawing/2014/main" id="{B9377E04-5C69-37B4-224E-EBCA08500D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054" y="4108535"/>
            <a:ext cx="684461" cy="1398406"/>
          </a:xfrm>
          <a:prstGeom prst="rect">
            <a:avLst/>
          </a:prstGeom>
          <a:noFill/>
          <a:extLst>
            <a:ext uri="{909E8E84-426E-40DD-AFC4-6F175D3DCCD1}">
              <a14:hiddenFill xmlns:a14="http://schemas.microsoft.com/office/drawing/2010/main">
                <a:solidFill>
                  <a:srgbClr val="FFFFFF"/>
                </a:solidFill>
              </a14:hiddenFill>
            </a:ext>
          </a:extLst>
        </p:spPr>
      </p:pic>
      <p:sp>
        <p:nvSpPr>
          <p:cNvPr id="11" name="フローチャート: 代替処理 10">
            <a:extLst>
              <a:ext uri="{FF2B5EF4-FFF2-40B4-BE49-F238E27FC236}">
                <a16:creationId xmlns:a16="http://schemas.microsoft.com/office/drawing/2014/main" id="{08C2B848-A7C4-676F-C2AF-103DCC12A778}"/>
              </a:ext>
            </a:extLst>
          </p:cNvPr>
          <p:cNvSpPr/>
          <p:nvPr/>
        </p:nvSpPr>
        <p:spPr>
          <a:xfrm>
            <a:off x="1678074" y="1336431"/>
            <a:ext cx="3818374" cy="4702629"/>
          </a:xfrm>
          <a:prstGeom prst="flowChartAlternateProcess">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フローチャート: 代替処理 11">
            <a:extLst>
              <a:ext uri="{FF2B5EF4-FFF2-40B4-BE49-F238E27FC236}">
                <a16:creationId xmlns:a16="http://schemas.microsoft.com/office/drawing/2014/main" id="{01824443-9650-E81B-0A30-214EC7DADBB1}"/>
              </a:ext>
            </a:extLst>
          </p:cNvPr>
          <p:cNvSpPr/>
          <p:nvPr/>
        </p:nvSpPr>
        <p:spPr>
          <a:xfrm>
            <a:off x="2150347" y="955612"/>
            <a:ext cx="2733151" cy="54076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計量値</a:t>
            </a:r>
            <a:endParaRPr kumimoji="1" lang="ja-JP" altLang="en-US" sz="2400" b="1" dirty="0"/>
          </a:p>
        </p:txBody>
      </p:sp>
      <p:sp>
        <p:nvSpPr>
          <p:cNvPr id="15" name="フローチャート: 代替処理 14">
            <a:extLst>
              <a:ext uri="{FF2B5EF4-FFF2-40B4-BE49-F238E27FC236}">
                <a16:creationId xmlns:a16="http://schemas.microsoft.com/office/drawing/2014/main" id="{53D6519A-3DDC-397D-6E74-29D49E4B9A07}"/>
              </a:ext>
            </a:extLst>
          </p:cNvPr>
          <p:cNvSpPr/>
          <p:nvPr/>
        </p:nvSpPr>
        <p:spPr>
          <a:xfrm>
            <a:off x="6420895" y="1324785"/>
            <a:ext cx="3818374" cy="4702629"/>
          </a:xfrm>
          <a:prstGeom prst="flowChartAlternateProcess">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フローチャート: 代替処理 12">
            <a:extLst>
              <a:ext uri="{FF2B5EF4-FFF2-40B4-BE49-F238E27FC236}">
                <a16:creationId xmlns:a16="http://schemas.microsoft.com/office/drawing/2014/main" id="{C1268516-5A9F-7F96-AAC2-85672A0573BC}"/>
              </a:ext>
            </a:extLst>
          </p:cNvPr>
          <p:cNvSpPr/>
          <p:nvPr/>
        </p:nvSpPr>
        <p:spPr>
          <a:xfrm>
            <a:off x="6933363" y="946393"/>
            <a:ext cx="2733151" cy="540764"/>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400" b="1" dirty="0"/>
              <a:t>計数値</a:t>
            </a:r>
            <a:endParaRPr kumimoji="1" lang="ja-JP" altLang="en-US" sz="2400" b="1" dirty="0"/>
          </a:p>
        </p:txBody>
      </p:sp>
      <p:pic>
        <p:nvPicPr>
          <p:cNvPr id="1036" name="Picture 12">
            <a:extLst>
              <a:ext uri="{FF2B5EF4-FFF2-40B4-BE49-F238E27FC236}">
                <a16:creationId xmlns:a16="http://schemas.microsoft.com/office/drawing/2014/main" id="{A00892F1-C280-2817-A293-B5E319635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4866" y="1855501"/>
            <a:ext cx="1671530" cy="1422890"/>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73833667-77B2-7D9B-64C2-FF9A086C1BCF}"/>
              </a:ext>
            </a:extLst>
          </p:cNvPr>
          <p:cNvSpPr txBox="1"/>
          <p:nvPr/>
        </p:nvSpPr>
        <p:spPr>
          <a:xfrm>
            <a:off x="8525710" y="3222673"/>
            <a:ext cx="766495" cy="338554"/>
          </a:xfrm>
          <a:prstGeom prst="rect">
            <a:avLst/>
          </a:prstGeom>
          <a:noFill/>
        </p:spPr>
        <p:txBody>
          <a:bodyPr wrap="square">
            <a:spAutoFit/>
          </a:bodyPr>
          <a:lstStyle/>
          <a:p>
            <a:r>
              <a:rPr lang="ja-JP" altLang="en-US" sz="1600" b="1" dirty="0"/>
              <a:t>人数</a:t>
            </a:r>
          </a:p>
        </p:txBody>
      </p:sp>
      <p:pic>
        <p:nvPicPr>
          <p:cNvPr id="1038" name="Picture 14">
            <a:extLst>
              <a:ext uri="{FF2B5EF4-FFF2-40B4-BE49-F238E27FC236}">
                <a16:creationId xmlns:a16="http://schemas.microsoft.com/office/drawing/2014/main" id="{238C5F1A-CC2B-C6F8-1FA1-3A84BB7E7C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8246" y="3534142"/>
            <a:ext cx="1003084" cy="959761"/>
          </a:xfrm>
          <a:prstGeom prst="rect">
            <a:avLst/>
          </a:prstGeom>
          <a:noFill/>
          <a:extLst>
            <a:ext uri="{909E8E84-426E-40DD-AFC4-6F175D3DCCD1}">
              <a14:hiddenFill xmlns:a14="http://schemas.microsoft.com/office/drawing/2010/main">
                <a:solidFill>
                  <a:srgbClr val="FFFFFF"/>
                </a:solidFill>
              </a14:hiddenFill>
            </a:ext>
          </a:extLst>
        </p:spPr>
      </p:pic>
      <p:sp>
        <p:nvSpPr>
          <p:cNvPr id="18" name="乗算記号 17">
            <a:extLst>
              <a:ext uri="{FF2B5EF4-FFF2-40B4-BE49-F238E27FC236}">
                <a16:creationId xmlns:a16="http://schemas.microsoft.com/office/drawing/2014/main" id="{D705D138-A6E2-97C9-6CF6-B42A96EEC27E}"/>
              </a:ext>
            </a:extLst>
          </p:cNvPr>
          <p:cNvSpPr/>
          <p:nvPr/>
        </p:nvSpPr>
        <p:spPr>
          <a:xfrm>
            <a:off x="7033845" y="3550813"/>
            <a:ext cx="358495" cy="29140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乗算記号 18">
            <a:extLst>
              <a:ext uri="{FF2B5EF4-FFF2-40B4-BE49-F238E27FC236}">
                <a16:creationId xmlns:a16="http://schemas.microsoft.com/office/drawing/2014/main" id="{4EB983F6-4F78-382C-1E75-2ACF0619B145}"/>
              </a:ext>
            </a:extLst>
          </p:cNvPr>
          <p:cNvSpPr/>
          <p:nvPr/>
        </p:nvSpPr>
        <p:spPr>
          <a:xfrm>
            <a:off x="7033845" y="4014022"/>
            <a:ext cx="358495" cy="29140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乗算記号 20">
            <a:extLst>
              <a:ext uri="{FF2B5EF4-FFF2-40B4-BE49-F238E27FC236}">
                <a16:creationId xmlns:a16="http://schemas.microsoft.com/office/drawing/2014/main" id="{F86CB236-CED2-AAEF-ED4A-78F2D937CE23}"/>
              </a:ext>
            </a:extLst>
          </p:cNvPr>
          <p:cNvSpPr/>
          <p:nvPr/>
        </p:nvSpPr>
        <p:spPr>
          <a:xfrm>
            <a:off x="7354966" y="3713185"/>
            <a:ext cx="358495" cy="291402"/>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E6CB7318-6A1E-5F95-6F8C-D888CB8B6E90}"/>
              </a:ext>
            </a:extLst>
          </p:cNvPr>
          <p:cNvSpPr txBox="1"/>
          <p:nvPr/>
        </p:nvSpPr>
        <p:spPr>
          <a:xfrm>
            <a:off x="6933363" y="4514539"/>
            <a:ext cx="866977" cy="338554"/>
          </a:xfrm>
          <a:prstGeom prst="rect">
            <a:avLst/>
          </a:prstGeom>
          <a:noFill/>
        </p:spPr>
        <p:txBody>
          <a:bodyPr wrap="square">
            <a:spAutoFit/>
          </a:bodyPr>
          <a:lstStyle/>
          <a:p>
            <a:r>
              <a:rPr lang="ja-JP" altLang="en-US" sz="1600" b="1" dirty="0"/>
              <a:t>欠点数</a:t>
            </a:r>
          </a:p>
        </p:txBody>
      </p:sp>
      <p:pic>
        <p:nvPicPr>
          <p:cNvPr id="1040" name="Picture 16">
            <a:extLst>
              <a:ext uri="{FF2B5EF4-FFF2-40B4-BE49-F238E27FC236}">
                <a16:creationId xmlns:a16="http://schemas.microsoft.com/office/drawing/2014/main" id="{0B3ECC83-5C33-91BB-010E-22D35269786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9558" y="4594924"/>
            <a:ext cx="758580" cy="68642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a:extLst>
              <a:ext uri="{FF2B5EF4-FFF2-40B4-BE49-F238E27FC236}">
                <a16:creationId xmlns:a16="http://schemas.microsoft.com/office/drawing/2014/main" id="{DABE0402-D747-B3C2-9DC2-B6FA149BD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25253" y="4534546"/>
            <a:ext cx="758580" cy="68642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a:extLst>
              <a:ext uri="{FF2B5EF4-FFF2-40B4-BE49-F238E27FC236}">
                <a16:creationId xmlns:a16="http://schemas.microsoft.com/office/drawing/2014/main" id="{0AA238EA-6C34-A5EA-2EF5-0D2FEB96CC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24787" y="4136362"/>
            <a:ext cx="758580" cy="68642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BD1B283B-E5BF-F762-DA47-3E90F1B44D3D}"/>
              </a:ext>
            </a:extLst>
          </p:cNvPr>
          <p:cNvSpPr txBox="1"/>
          <p:nvPr/>
        </p:nvSpPr>
        <p:spPr>
          <a:xfrm>
            <a:off x="8810631" y="5255450"/>
            <a:ext cx="766495" cy="338554"/>
          </a:xfrm>
          <a:prstGeom prst="rect">
            <a:avLst/>
          </a:prstGeom>
          <a:noFill/>
        </p:spPr>
        <p:txBody>
          <a:bodyPr wrap="square">
            <a:spAutoFit/>
          </a:bodyPr>
          <a:lstStyle/>
          <a:p>
            <a:r>
              <a:rPr lang="ja-JP" altLang="en-US" sz="1600" b="1" dirty="0"/>
              <a:t>個数</a:t>
            </a:r>
          </a:p>
        </p:txBody>
      </p:sp>
    </p:spTree>
    <p:extLst>
      <p:ext uri="{BB962C8B-B14F-4D97-AF65-F5344CB8AC3E}">
        <p14:creationId xmlns:p14="http://schemas.microsoft.com/office/powerpoint/2010/main" val="3987531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797420" y="743493"/>
                <a:ext cx="10597160"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5</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決定した不適合項目について、発生状況を把握し、その特徴を調査することにした。毎日のシュークリームの生産数は一定で</a:t>
                </a:r>
                <a:r>
                  <a:rPr lang="en-US" altLang="ja-JP" sz="2400" dirty="0">
                    <a:solidFill>
                      <a:srgbClr val="333333"/>
                    </a:solidFill>
                    <a:latin typeface="Clarimo UD PE Regular"/>
                  </a:rPr>
                  <a:t>5000</a:t>
                </a:r>
                <a:r>
                  <a:rPr lang="ja-JP" altLang="en-US" sz="2400" dirty="0">
                    <a:solidFill>
                      <a:srgbClr val="333333"/>
                    </a:solidFill>
                    <a:latin typeface="Clarimo UD PE Regular"/>
                  </a:rPr>
                  <a:t>個となっている。検査実績管理表を調べて集計を行い、</a:t>
                </a:r>
                <a:r>
                  <a:rPr lang="ja-JP" altLang="en-US" sz="2400" b="0" i="0" dirty="0">
                    <a:solidFill>
                      <a:srgbClr val="333333"/>
                    </a:solidFill>
                    <a:effectLst/>
                    <a:latin typeface="Clarimo UD PE Regular"/>
                  </a:rPr>
                  <a:t>（  　  　１　　　）管理図を作成した。</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r>
                  <a:rPr lang="en-US" altLang="ja-JP" sz="2400" i="1" dirty="0">
                    <a:solidFill>
                      <a:srgbClr val="333333"/>
                    </a:solidFill>
                    <a:latin typeface="Clarimo UD PE Regular"/>
                  </a:rPr>
                  <a:t>c </a:t>
                </a:r>
                <a:r>
                  <a:rPr lang="ja-JP" altLang="en-US" sz="2400" i="1" dirty="0">
                    <a:solidFill>
                      <a:srgbClr val="333333"/>
                    </a:solidFill>
                    <a:latin typeface="Clarimo UD PE Regular"/>
                  </a:rPr>
                  <a:t>　</a:t>
                </a:r>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en-US" altLang="ja-JP" sz="2400" dirty="0"/>
                  <a:t> </a:t>
                </a:r>
                <a:r>
                  <a:rPr lang="en-US" altLang="ja-JP" sz="2400" i="1" dirty="0">
                    <a:solidFill>
                      <a:srgbClr val="333333"/>
                    </a:solidFill>
                    <a:latin typeface="Clarimo UD PE Regular"/>
                  </a:rPr>
                  <a:t>p</a:t>
                </a:r>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s</a:t>
                </a:r>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i="1" dirty="0">
                    <a:solidFill>
                      <a:srgbClr val="333333"/>
                    </a:solidFill>
                    <a:latin typeface="Clarimo UD PE Regular"/>
                  </a:rPr>
                  <a:t>　</a:t>
                </a:r>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　　キ</a:t>
                </a:r>
                <a:r>
                  <a:rPr lang="en-US" altLang="ja-JP" sz="2400" dirty="0">
                    <a:solidFill>
                      <a:srgbClr val="333333"/>
                    </a:solidFill>
                    <a:latin typeface="Clarimo UD PE Regular"/>
                  </a:rPr>
                  <a:t>.</a:t>
                </a:r>
                <a:r>
                  <a:rPr lang="en-US" altLang="ja-JP" sz="2400" i="1" dirty="0">
                    <a:solidFill>
                      <a:srgbClr val="333333"/>
                    </a:solidFill>
                    <a:latin typeface="Clarimo UD PE Regular"/>
                  </a:rPr>
                  <a:t>X</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797420" y="743493"/>
                <a:ext cx="10597160" cy="3600986"/>
              </a:xfrm>
              <a:prstGeom prst="rect">
                <a:avLst/>
              </a:prstGeom>
              <a:blipFill>
                <a:blip r:embed="rId2"/>
                <a:stretch>
                  <a:fillRect l="-921" t="-1354" r="-403" b="-3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1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797420" y="743493"/>
                <a:ext cx="10597160"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5</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（１）に入るものを選択肢から一つ選びなさい。</a:t>
                </a:r>
                <a:endParaRPr lang="en-US" altLang="ja-JP" sz="2400" dirty="0"/>
              </a:p>
              <a:p>
                <a:endParaRPr lang="en-US" altLang="ja-JP" sz="2400" dirty="0"/>
              </a:p>
              <a:p>
                <a:r>
                  <a:rPr lang="ja-JP" altLang="en-US" sz="2400" dirty="0">
                    <a:solidFill>
                      <a:srgbClr val="333333"/>
                    </a:solidFill>
                    <a:latin typeface="Clarimo UD PE Regular"/>
                  </a:rPr>
                  <a:t>決定した</a:t>
                </a:r>
                <a:r>
                  <a:rPr lang="ja-JP" altLang="en-US" sz="2400" b="1" dirty="0">
                    <a:solidFill>
                      <a:srgbClr val="333333"/>
                    </a:solidFill>
                    <a:latin typeface="Clarimo UD PE Regular"/>
                  </a:rPr>
                  <a:t>不適合</a:t>
                </a:r>
                <a:r>
                  <a:rPr lang="ja-JP" altLang="en-US" sz="2400" dirty="0">
                    <a:solidFill>
                      <a:srgbClr val="333333"/>
                    </a:solidFill>
                    <a:latin typeface="Clarimo UD PE Regular"/>
                  </a:rPr>
                  <a:t>項目について、発生状況を把握し、その特徴を調査することにした。毎日のシュークリームの生産数は</a:t>
                </a:r>
                <a:r>
                  <a:rPr lang="ja-JP" altLang="en-US" sz="2400" b="1" dirty="0">
                    <a:solidFill>
                      <a:srgbClr val="333333"/>
                    </a:solidFill>
                    <a:latin typeface="Clarimo UD PE Regular"/>
                  </a:rPr>
                  <a:t>一定</a:t>
                </a:r>
                <a:r>
                  <a:rPr lang="ja-JP" altLang="en-US" sz="2400" dirty="0">
                    <a:solidFill>
                      <a:srgbClr val="333333"/>
                    </a:solidFill>
                    <a:latin typeface="Clarimo UD PE Regular"/>
                  </a:rPr>
                  <a:t>で</a:t>
                </a:r>
                <a:r>
                  <a:rPr lang="en-US" altLang="ja-JP" sz="2400" dirty="0">
                    <a:solidFill>
                      <a:srgbClr val="333333"/>
                    </a:solidFill>
                    <a:latin typeface="Clarimo UD PE Regular"/>
                  </a:rPr>
                  <a:t>5000</a:t>
                </a:r>
                <a:r>
                  <a:rPr lang="ja-JP" altLang="en-US" sz="2400" dirty="0">
                    <a:solidFill>
                      <a:srgbClr val="333333"/>
                    </a:solidFill>
                    <a:latin typeface="Clarimo UD PE Regular"/>
                  </a:rPr>
                  <a:t>個となっている。検査実績管理表を調べて集計を行い、</a:t>
                </a:r>
                <a:r>
                  <a:rPr lang="ja-JP" altLang="en-US" sz="2400" b="0" i="0" dirty="0">
                    <a:solidFill>
                      <a:srgbClr val="333333"/>
                    </a:solidFill>
                    <a:effectLst/>
                    <a:latin typeface="Clarimo UD PE Regular"/>
                  </a:rPr>
                  <a:t>（  　  　１　　　）管理図を作成した。</a:t>
                </a:r>
                <a:endParaRPr lang="en-US" altLang="ja-JP" sz="2400" b="0" i="0" dirty="0">
                  <a:solidFill>
                    <a:srgbClr val="333333"/>
                  </a:solidFill>
                  <a:effectLst/>
                  <a:latin typeface="Clarimo UD PE Regular"/>
                </a:endParaRPr>
              </a:p>
              <a:p>
                <a:endParaRPr lang="en-US" altLang="ja-JP" sz="2400" dirty="0">
                  <a:solidFill>
                    <a:srgbClr val="333333"/>
                  </a:solidFill>
                  <a:latin typeface="Clarimo UD PE Regular"/>
                </a:endParaRPr>
              </a:p>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en-US" altLang="ja-JP" sz="2400" b="1" dirty="0">
                    <a:solidFill>
                      <a:srgbClr val="FF0000"/>
                    </a:solidFill>
                  </a:rPr>
                  <a:t> </a:t>
                </a:r>
                <a:r>
                  <a:rPr lang="en-US" altLang="ja-JP" sz="2400" i="1" dirty="0">
                    <a:solidFill>
                      <a:srgbClr val="333333"/>
                    </a:solidFill>
                    <a:latin typeface="Clarimo UD PE Regular"/>
                  </a:rPr>
                  <a:t>c </a:t>
                </a:r>
                <a:r>
                  <a:rPr lang="ja-JP" altLang="en-US" sz="2400" i="1" dirty="0">
                    <a:solidFill>
                      <a:srgbClr val="333333"/>
                    </a:solidFill>
                    <a:latin typeface="Clarimo UD PE Regular"/>
                  </a:rPr>
                  <a:t>　</a:t>
                </a:r>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en-US" altLang="ja-JP" sz="2400" dirty="0"/>
                  <a:t> </a:t>
                </a:r>
                <a:r>
                  <a:rPr lang="en-US" altLang="ja-JP" sz="2400" i="1" dirty="0">
                    <a:solidFill>
                      <a:srgbClr val="333333"/>
                    </a:solidFill>
                    <a:latin typeface="Clarimo UD PE Regular"/>
                  </a:rPr>
                  <a:t>p</a:t>
                </a:r>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en-US" altLang="ja-JP" sz="2400" i="1" dirty="0">
                    <a:solidFill>
                      <a:srgbClr val="333333"/>
                    </a:solidFill>
                    <a:latin typeface="Clarimo UD PE Regular"/>
                  </a:rPr>
                  <a:t>np</a:t>
                </a:r>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s</a:t>
                </a:r>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en-US" altLang="ja-JP" sz="2400" dirty="0">
                    <a:solidFill>
                      <a:schemeClr val="tx1"/>
                    </a:solidFill>
                  </a:rPr>
                  <a:t> </a:t>
                </a:r>
                <a14:m>
                  <m:oMath xmlns:m="http://schemas.openxmlformats.org/officeDocument/2006/math">
                    <m:acc>
                      <m:accPr>
                        <m:chr m:val="̅"/>
                        <m:ctrlPr>
                          <a:rPr lang="en-US" altLang="ja-JP" sz="2400" i="1" smtClean="0">
                            <a:solidFill>
                              <a:schemeClr val="tx1"/>
                            </a:solidFill>
                            <a:latin typeface="Cambria Math" panose="02040503050406030204" pitchFamily="18" charset="0"/>
                          </a:rPr>
                        </m:ctrlPr>
                      </m:accPr>
                      <m:e>
                        <m:r>
                          <a:rPr lang="en-US" altLang="ja-JP" sz="2400" b="0" i="1" smtClean="0">
                            <a:solidFill>
                              <a:schemeClr val="tx1"/>
                            </a:solidFill>
                            <a:latin typeface="Cambria Math" panose="02040503050406030204" pitchFamily="18" charset="0"/>
                          </a:rPr>
                          <m:t>𝑋</m:t>
                        </m:r>
                      </m:e>
                    </m:acc>
                  </m:oMath>
                </a14:m>
                <a:r>
                  <a:rPr lang="en-US" altLang="ja-JP" sz="2400" dirty="0">
                    <a:solidFill>
                      <a:srgbClr val="333333"/>
                    </a:solidFill>
                    <a:latin typeface="Clarimo UD PE Regular"/>
                  </a:rPr>
                  <a:t>-</a:t>
                </a:r>
                <a:r>
                  <a:rPr lang="en-US" altLang="ja-JP" sz="2400" i="1" dirty="0">
                    <a:solidFill>
                      <a:srgbClr val="333333"/>
                    </a:solidFill>
                    <a:latin typeface="Clarimo UD PE Regular"/>
                  </a:rPr>
                  <a:t>R</a:t>
                </a:r>
                <a:r>
                  <a:rPr lang="ja-JP" altLang="en-US" sz="2400" i="1" dirty="0">
                    <a:solidFill>
                      <a:srgbClr val="333333"/>
                    </a:solidFill>
                    <a:latin typeface="Clarimo UD PE Regular"/>
                  </a:rPr>
                  <a:t>　</a:t>
                </a:r>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en-US" altLang="ja-JP" sz="2400" i="1" dirty="0">
                    <a:solidFill>
                      <a:srgbClr val="333333"/>
                    </a:solidFill>
                    <a:latin typeface="Clarimo UD PE Regular"/>
                  </a:rPr>
                  <a:t>u</a:t>
                </a:r>
                <a:r>
                  <a:rPr lang="ja-JP" altLang="en-US" sz="2400" dirty="0">
                    <a:solidFill>
                      <a:srgbClr val="333333"/>
                    </a:solidFill>
                    <a:latin typeface="Clarimo UD PE Regular"/>
                  </a:rPr>
                  <a:t>　　キ</a:t>
                </a:r>
                <a:r>
                  <a:rPr lang="en-US" altLang="ja-JP" sz="2400" dirty="0">
                    <a:solidFill>
                      <a:srgbClr val="333333"/>
                    </a:solidFill>
                    <a:latin typeface="Clarimo UD PE Regular"/>
                  </a:rPr>
                  <a:t>.</a:t>
                </a:r>
                <a:r>
                  <a:rPr lang="en-US" altLang="ja-JP" sz="2400" i="1" dirty="0">
                    <a:solidFill>
                      <a:srgbClr val="333333"/>
                    </a:solidFill>
                    <a:latin typeface="Clarimo UD PE Regular"/>
                  </a:rPr>
                  <a:t>X</a:t>
                </a:r>
                <a:endParaRPr lang="en-US" altLang="ja-JP" sz="2400" dirty="0">
                  <a:solidFill>
                    <a:srgbClr val="333333"/>
                  </a:solidFill>
                  <a:latin typeface="Clarimo UD PE Regular"/>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797420" y="743493"/>
                <a:ext cx="10597160" cy="3600986"/>
              </a:xfrm>
              <a:prstGeom prst="rect">
                <a:avLst/>
              </a:prstGeom>
              <a:blipFill>
                <a:blip r:embed="rId2"/>
                <a:stretch>
                  <a:fillRect l="-921" t="-1354" r="-403" b="-3046"/>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AB5D76EE-71CB-B905-25AC-3ACF197878EF}"/>
              </a:ext>
            </a:extLst>
          </p:cNvPr>
          <p:cNvSpPr txBox="1"/>
          <p:nvPr/>
        </p:nvSpPr>
        <p:spPr>
          <a:xfrm>
            <a:off x="5844434" y="2754073"/>
            <a:ext cx="1898738" cy="461665"/>
          </a:xfrm>
          <a:prstGeom prst="rect">
            <a:avLst/>
          </a:prstGeom>
          <a:solidFill>
            <a:schemeClr val="bg1"/>
          </a:solidFill>
        </p:spPr>
        <p:txBody>
          <a:bodyPr wrap="square">
            <a:spAutoFit/>
          </a:bodyPr>
          <a:lstStyle/>
          <a:p>
            <a:pPr algn="ctr"/>
            <a:r>
              <a:rPr lang="ja-JP" altLang="en-US" sz="2400" b="1" dirty="0">
                <a:solidFill>
                  <a:srgbClr val="FF0000"/>
                </a:solidFill>
                <a:latin typeface="Clarimo UD PE Regular"/>
              </a:rPr>
              <a:t>ウ</a:t>
            </a:r>
            <a:r>
              <a:rPr lang="en-US" altLang="ja-JP" sz="2400" b="1" dirty="0">
                <a:solidFill>
                  <a:srgbClr val="FF0000"/>
                </a:solidFill>
                <a:latin typeface="Clarimo UD PE Regular"/>
              </a:rPr>
              <a:t>.</a:t>
            </a:r>
            <a:r>
              <a:rPr lang="en-US" altLang="ja-JP" sz="2400" b="1" i="1" dirty="0">
                <a:solidFill>
                  <a:srgbClr val="FF0000"/>
                </a:solidFill>
                <a:latin typeface="Clarimo UD PE Regular"/>
              </a:rPr>
              <a:t>np</a:t>
            </a:r>
            <a:endParaRPr lang="ja-JP" altLang="en-US" sz="2400" b="1" dirty="0">
              <a:solidFill>
                <a:srgbClr val="FF0000"/>
              </a:solidFill>
            </a:endParaRPr>
          </a:p>
        </p:txBody>
      </p:sp>
      <p:sp>
        <p:nvSpPr>
          <p:cNvPr id="3" name="楕円 2">
            <a:extLst>
              <a:ext uri="{FF2B5EF4-FFF2-40B4-BE49-F238E27FC236}">
                <a16:creationId xmlns:a16="http://schemas.microsoft.com/office/drawing/2014/main" id="{23DCA86B-4642-497A-7B97-DBAA9AEF43A0}"/>
              </a:ext>
            </a:extLst>
          </p:cNvPr>
          <p:cNvSpPr/>
          <p:nvPr/>
        </p:nvSpPr>
        <p:spPr>
          <a:xfrm>
            <a:off x="3632546" y="3873087"/>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8536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ローチャート: 代替処理 1">
            <a:extLst>
              <a:ext uri="{FF2B5EF4-FFF2-40B4-BE49-F238E27FC236}">
                <a16:creationId xmlns:a16="http://schemas.microsoft.com/office/drawing/2014/main" id="{A205AB8C-81C6-975A-759E-6E9C5EDF1C9F}"/>
              </a:ext>
            </a:extLst>
          </p:cNvPr>
          <p:cNvSpPr/>
          <p:nvPr/>
        </p:nvSpPr>
        <p:spPr>
          <a:xfrm>
            <a:off x="733531" y="904352"/>
            <a:ext cx="1617784"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データの性質</a:t>
            </a:r>
          </a:p>
        </p:txBody>
      </p:sp>
      <p:sp>
        <p:nvSpPr>
          <p:cNvPr id="3" name="フローチャート: 代替処理 2">
            <a:extLst>
              <a:ext uri="{FF2B5EF4-FFF2-40B4-BE49-F238E27FC236}">
                <a16:creationId xmlns:a16="http://schemas.microsoft.com/office/drawing/2014/main" id="{708399BF-FD4D-A9AD-1982-D159F323720D}"/>
              </a:ext>
            </a:extLst>
          </p:cNvPr>
          <p:cNvSpPr/>
          <p:nvPr/>
        </p:nvSpPr>
        <p:spPr>
          <a:xfrm>
            <a:off x="3438212" y="904352"/>
            <a:ext cx="1570892"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データの種類</a:t>
            </a:r>
          </a:p>
        </p:txBody>
      </p:sp>
      <p:sp>
        <p:nvSpPr>
          <p:cNvPr id="5" name="フローチャート: 代替処理 4">
            <a:extLst>
              <a:ext uri="{FF2B5EF4-FFF2-40B4-BE49-F238E27FC236}">
                <a16:creationId xmlns:a16="http://schemas.microsoft.com/office/drawing/2014/main" id="{091596BB-3BBC-FF70-D16A-70C8101261D4}"/>
              </a:ext>
            </a:extLst>
          </p:cNvPr>
          <p:cNvSpPr/>
          <p:nvPr/>
        </p:nvSpPr>
        <p:spPr>
          <a:xfrm>
            <a:off x="3505200" y="3669331"/>
            <a:ext cx="1570892"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データの種類</a:t>
            </a:r>
          </a:p>
        </p:txBody>
      </p:sp>
      <p:cxnSp>
        <p:nvCxnSpPr>
          <p:cNvPr id="7" name="直線矢印コネクタ 6">
            <a:extLst>
              <a:ext uri="{FF2B5EF4-FFF2-40B4-BE49-F238E27FC236}">
                <a16:creationId xmlns:a16="http://schemas.microsoft.com/office/drawing/2014/main" id="{FAB44D1D-F19E-14AA-FAD7-B78EC0E66060}"/>
              </a:ext>
            </a:extLst>
          </p:cNvPr>
          <p:cNvCxnSpPr>
            <a:cxnSpLocks/>
            <a:stCxn id="2" idx="3"/>
            <a:endCxn id="3" idx="1"/>
          </p:cNvCxnSpPr>
          <p:nvPr/>
        </p:nvCxnSpPr>
        <p:spPr>
          <a:xfrm>
            <a:off x="2351315" y="1125416"/>
            <a:ext cx="10868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02AFB2D9-2278-ED34-E99D-9D2383B5D7C1}"/>
              </a:ext>
            </a:extLst>
          </p:cNvPr>
          <p:cNvCxnSpPr>
            <a:cxnSpLocks/>
            <a:stCxn id="2" idx="2"/>
            <a:endCxn id="5" idx="1"/>
          </p:cNvCxnSpPr>
          <p:nvPr/>
        </p:nvCxnSpPr>
        <p:spPr>
          <a:xfrm rot="16200000" flipH="1">
            <a:off x="1251853" y="1637048"/>
            <a:ext cx="2543916" cy="196277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7EEB0E-5AC1-7C78-3D71-C83322B3BEDA}"/>
              </a:ext>
            </a:extLst>
          </p:cNvPr>
          <p:cNvSpPr txBox="1"/>
          <p:nvPr/>
        </p:nvSpPr>
        <p:spPr>
          <a:xfrm>
            <a:off x="2490316" y="786860"/>
            <a:ext cx="1014883" cy="338554"/>
          </a:xfrm>
          <a:prstGeom prst="rect">
            <a:avLst/>
          </a:prstGeom>
          <a:noFill/>
        </p:spPr>
        <p:txBody>
          <a:bodyPr wrap="square" rtlCol="0">
            <a:spAutoFit/>
          </a:bodyPr>
          <a:lstStyle/>
          <a:p>
            <a:r>
              <a:rPr kumimoji="1" lang="ja-JP" altLang="en-US" sz="1600" dirty="0"/>
              <a:t>計量値</a:t>
            </a:r>
          </a:p>
        </p:txBody>
      </p:sp>
      <p:sp>
        <p:nvSpPr>
          <p:cNvPr id="11" name="テキスト ボックス 10">
            <a:extLst>
              <a:ext uri="{FF2B5EF4-FFF2-40B4-BE49-F238E27FC236}">
                <a16:creationId xmlns:a16="http://schemas.microsoft.com/office/drawing/2014/main" id="{96D8901D-0787-DA55-34DC-D1E8C056B33B}"/>
              </a:ext>
            </a:extLst>
          </p:cNvPr>
          <p:cNvSpPr txBox="1"/>
          <p:nvPr/>
        </p:nvSpPr>
        <p:spPr>
          <a:xfrm>
            <a:off x="2490317" y="3500054"/>
            <a:ext cx="1014883" cy="338554"/>
          </a:xfrm>
          <a:prstGeom prst="rect">
            <a:avLst/>
          </a:prstGeom>
          <a:noFill/>
        </p:spPr>
        <p:txBody>
          <a:bodyPr wrap="square" rtlCol="0">
            <a:spAutoFit/>
          </a:bodyPr>
          <a:lstStyle/>
          <a:p>
            <a:r>
              <a:rPr kumimoji="1" lang="ja-JP" altLang="en-US" sz="1600" dirty="0"/>
              <a:t>計数値</a:t>
            </a:r>
          </a:p>
        </p:txBody>
      </p:sp>
      <p:sp>
        <p:nvSpPr>
          <p:cNvPr id="13" name="フローチャート: 代替処理 12">
            <a:extLst>
              <a:ext uri="{FF2B5EF4-FFF2-40B4-BE49-F238E27FC236}">
                <a16:creationId xmlns:a16="http://schemas.microsoft.com/office/drawing/2014/main" id="{8CCDCA6D-6800-4A07-23EA-EA821E538E9E}"/>
              </a:ext>
            </a:extLst>
          </p:cNvPr>
          <p:cNvSpPr/>
          <p:nvPr/>
        </p:nvSpPr>
        <p:spPr>
          <a:xfrm>
            <a:off x="6096000" y="904351"/>
            <a:ext cx="1808703"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サンプルサイズ</a:t>
            </a:r>
          </a:p>
        </p:txBody>
      </p:sp>
      <p:cxnSp>
        <p:nvCxnSpPr>
          <p:cNvPr id="19" name="直線矢印コネクタ 18">
            <a:extLst>
              <a:ext uri="{FF2B5EF4-FFF2-40B4-BE49-F238E27FC236}">
                <a16:creationId xmlns:a16="http://schemas.microsoft.com/office/drawing/2014/main" id="{AB92C930-2687-060E-5AD4-8C630CFEB878}"/>
              </a:ext>
            </a:extLst>
          </p:cNvPr>
          <p:cNvCxnSpPr>
            <a:cxnSpLocks/>
            <a:stCxn id="3" idx="3"/>
            <a:endCxn id="13" idx="1"/>
          </p:cNvCxnSpPr>
          <p:nvPr/>
        </p:nvCxnSpPr>
        <p:spPr>
          <a:xfrm flipV="1">
            <a:off x="5009104" y="1125415"/>
            <a:ext cx="108689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094989FA-9E97-113D-8118-E672B260F2E2}"/>
              </a:ext>
            </a:extLst>
          </p:cNvPr>
          <p:cNvSpPr txBox="1"/>
          <p:nvPr/>
        </p:nvSpPr>
        <p:spPr>
          <a:xfrm>
            <a:off x="5153131" y="786860"/>
            <a:ext cx="1014883" cy="338554"/>
          </a:xfrm>
          <a:prstGeom prst="rect">
            <a:avLst/>
          </a:prstGeom>
          <a:noFill/>
        </p:spPr>
        <p:txBody>
          <a:bodyPr wrap="square" rtlCol="0">
            <a:spAutoFit/>
          </a:bodyPr>
          <a:lstStyle/>
          <a:p>
            <a:r>
              <a:rPr lang="ja-JP" altLang="en-US" sz="1600" dirty="0"/>
              <a:t>平均</a:t>
            </a:r>
            <a:r>
              <a:rPr kumimoji="1" lang="ja-JP" altLang="en-US" sz="1600" dirty="0"/>
              <a:t>値</a:t>
            </a:r>
          </a:p>
        </p:txBody>
      </p:sp>
      <mc:AlternateContent xmlns:mc="http://schemas.openxmlformats.org/markup-compatibility/2006" xmlns:a14="http://schemas.microsoft.com/office/drawing/2010/main">
        <mc:Choice Requires="a14">
          <p:sp>
            <p:nvSpPr>
              <p:cNvPr id="23" name="フローチャート: 代替処理 22">
                <a:extLst>
                  <a:ext uri="{FF2B5EF4-FFF2-40B4-BE49-F238E27FC236}">
                    <a16:creationId xmlns:a16="http://schemas.microsoft.com/office/drawing/2014/main" id="{0B171739-BF16-04E2-BAD9-74C5E2E1D102}"/>
                  </a:ext>
                </a:extLst>
              </p:cNvPr>
              <p:cNvSpPr/>
              <p:nvPr/>
            </p:nvSpPr>
            <p:spPr>
              <a:xfrm>
                <a:off x="9167445" y="904351"/>
                <a:ext cx="1808703" cy="4421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bar>
                      <m:barPr>
                        <m:pos m:val="top"/>
                        <m:ctrlPr>
                          <a:rPr kumimoji="1" lang="en-US" altLang="ja-JP" sz="1600" b="1" i="1" dirty="0" smtClean="0">
                            <a:latin typeface="Cambria Math" panose="02040503050406030204" pitchFamily="18" charset="0"/>
                          </a:rPr>
                        </m:ctrlPr>
                      </m:barPr>
                      <m:e>
                        <m:r>
                          <a:rPr kumimoji="1" lang="en-US" altLang="ja-JP" sz="1600" b="1" i="1" dirty="0" smtClean="0">
                            <a:latin typeface="Cambria Math" panose="02040503050406030204" pitchFamily="18" charset="0"/>
                          </a:rPr>
                          <m:t>𝑿</m:t>
                        </m:r>
                      </m:e>
                    </m:bar>
                    <m:r>
                      <a:rPr kumimoji="1" lang="en-US" altLang="ja-JP" sz="1600" b="1" i="1" dirty="0" smtClean="0">
                        <a:latin typeface="Cambria Math" panose="02040503050406030204" pitchFamily="18" charset="0"/>
                      </a:rPr>
                      <m:t>−</m:t>
                    </m:r>
                    <m:r>
                      <a:rPr kumimoji="1" lang="en-US" altLang="ja-JP" sz="1600" b="1" i="1" dirty="0" smtClean="0">
                        <a:latin typeface="Cambria Math" panose="02040503050406030204" pitchFamily="18" charset="0"/>
                      </a:rPr>
                      <m:t>𝑹</m:t>
                    </m:r>
                  </m:oMath>
                </a14:m>
                <a:r>
                  <a:rPr kumimoji="1" lang="ja-JP" altLang="en-US" sz="1600" b="1" dirty="0"/>
                  <a:t>管理図</a:t>
                </a:r>
              </a:p>
            </p:txBody>
          </p:sp>
        </mc:Choice>
        <mc:Fallback xmlns="">
          <p:sp>
            <p:nvSpPr>
              <p:cNvPr id="23" name="フローチャート: 代替処理 22">
                <a:extLst>
                  <a:ext uri="{FF2B5EF4-FFF2-40B4-BE49-F238E27FC236}">
                    <a16:creationId xmlns:a16="http://schemas.microsoft.com/office/drawing/2014/main" id="{0B171739-BF16-04E2-BAD9-74C5E2E1D102}"/>
                  </a:ext>
                </a:extLst>
              </p:cNvPr>
              <p:cNvSpPr>
                <a:spLocks noRot="1" noChangeAspect="1" noMove="1" noResize="1" noEditPoints="1" noAdjustHandles="1" noChangeArrowheads="1" noChangeShapeType="1" noTextEdit="1"/>
              </p:cNvSpPr>
              <p:nvPr/>
            </p:nvSpPr>
            <p:spPr>
              <a:xfrm>
                <a:off x="9167445" y="904351"/>
                <a:ext cx="1808703" cy="442127"/>
              </a:xfrm>
              <a:prstGeom prst="flowChartAlternateProcess">
                <a:avLst/>
              </a:prstGeom>
              <a:blipFill>
                <a:blip r:embed="rId2"/>
                <a:stretch>
                  <a:fillRect b="-8000"/>
                </a:stretch>
              </a:blipFill>
            </p:spPr>
            <p:txBody>
              <a:bodyPr/>
              <a:lstStyle/>
              <a:p>
                <a:r>
                  <a:rPr lang="ja-JP" altLang="en-US">
                    <a:noFill/>
                  </a:rPr>
                  <a:t> </a:t>
                </a:r>
              </a:p>
            </p:txBody>
          </p:sp>
        </mc:Fallback>
      </mc:AlternateContent>
      <p:cxnSp>
        <p:nvCxnSpPr>
          <p:cNvPr id="24" name="直線矢印コネクタ 23">
            <a:extLst>
              <a:ext uri="{FF2B5EF4-FFF2-40B4-BE49-F238E27FC236}">
                <a16:creationId xmlns:a16="http://schemas.microsoft.com/office/drawing/2014/main" id="{53D4624E-871F-2635-E784-D10BDE7D0EC6}"/>
              </a:ext>
            </a:extLst>
          </p:cNvPr>
          <p:cNvCxnSpPr>
            <a:cxnSpLocks/>
            <a:stCxn id="13" idx="3"/>
          </p:cNvCxnSpPr>
          <p:nvPr/>
        </p:nvCxnSpPr>
        <p:spPr>
          <a:xfrm>
            <a:off x="7904703" y="1125415"/>
            <a:ext cx="1267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AFD04FA-3127-525D-4001-F35D9E2A6803}"/>
              </a:ext>
            </a:extLst>
          </p:cNvPr>
          <p:cNvSpPr txBox="1"/>
          <p:nvPr/>
        </p:nvSpPr>
        <p:spPr>
          <a:xfrm>
            <a:off x="8100644" y="786859"/>
            <a:ext cx="1014883" cy="338554"/>
          </a:xfrm>
          <a:prstGeom prst="rect">
            <a:avLst/>
          </a:prstGeom>
          <a:noFill/>
        </p:spPr>
        <p:txBody>
          <a:bodyPr wrap="square" rtlCol="0">
            <a:spAutoFit/>
          </a:bodyPr>
          <a:lstStyle/>
          <a:p>
            <a:r>
              <a:rPr lang="en-US" altLang="ja-JP" sz="1600" dirty="0"/>
              <a:t>n &lt; 10</a:t>
            </a:r>
            <a:endParaRPr kumimoji="1" lang="ja-JP" altLang="en-US" sz="1600" dirty="0"/>
          </a:p>
        </p:txBody>
      </p:sp>
      <mc:AlternateContent xmlns:mc="http://schemas.openxmlformats.org/markup-compatibility/2006" xmlns:a14="http://schemas.microsoft.com/office/drawing/2010/main">
        <mc:Choice Requires="a14">
          <p:sp>
            <p:nvSpPr>
              <p:cNvPr id="28" name="フローチャート: 代替処理 27">
                <a:extLst>
                  <a:ext uri="{FF2B5EF4-FFF2-40B4-BE49-F238E27FC236}">
                    <a16:creationId xmlns:a16="http://schemas.microsoft.com/office/drawing/2014/main" id="{5CE35926-16A9-DD17-EB51-B4FA42B934D4}"/>
                  </a:ext>
                </a:extLst>
              </p:cNvPr>
              <p:cNvSpPr/>
              <p:nvPr/>
            </p:nvSpPr>
            <p:spPr>
              <a:xfrm>
                <a:off x="9172470" y="1589318"/>
                <a:ext cx="1808703" cy="4421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bar>
                      <m:barPr>
                        <m:pos m:val="top"/>
                        <m:ctrlPr>
                          <a:rPr kumimoji="1" lang="en-US" altLang="ja-JP" sz="1600" b="1" i="1" dirty="0" smtClean="0">
                            <a:latin typeface="Cambria Math" panose="02040503050406030204" pitchFamily="18" charset="0"/>
                          </a:rPr>
                        </m:ctrlPr>
                      </m:barPr>
                      <m:e>
                        <m:r>
                          <a:rPr kumimoji="1" lang="en-US" altLang="ja-JP" sz="1600" b="1" i="1" dirty="0" smtClean="0">
                            <a:latin typeface="Cambria Math" panose="02040503050406030204" pitchFamily="18" charset="0"/>
                          </a:rPr>
                          <m:t>𝑿</m:t>
                        </m:r>
                      </m:e>
                    </m:bar>
                    <m:r>
                      <a:rPr kumimoji="1" lang="en-US" altLang="ja-JP" sz="1600" b="1" i="1" dirty="0" smtClean="0">
                        <a:latin typeface="Cambria Math" panose="02040503050406030204" pitchFamily="18" charset="0"/>
                      </a:rPr>
                      <m:t>−</m:t>
                    </m:r>
                    <m:r>
                      <a:rPr kumimoji="1" lang="en-US" altLang="ja-JP" sz="1600" b="1" i="1" dirty="0" smtClean="0">
                        <a:latin typeface="Cambria Math" panose="02040503050406030204" pitchFamily="18" charset="0"/>
                      </a:rPr>
                      <m:t>𝒔</m:t>
                    </m:r>
                  </m:oMath>
                </a14:m>
                <a:r>
                  <a:rPr kumimoji="1" lang="ja-JP" altLang="en-US" sz="1600" b="1" dirty="0"/>
                  <a:t>管理図</a:t>
                </a:r>
              </a:p>
            </p:txBody>
          </p:sp>
        </mc:Choice>
        <mc:Fallback xmlns="">
          <p:sp>
            <p:nvSpPr>
              <p:cNvPr id="28" name="フローチャート: 代替処理 27">
                <a:extLst>
                  <a:ext uri="{FF2B5EF4-FFF2-40B4-BE49-F238E27FC236}">
                    <a16:creationId xmlns:a16="http://schemas.microsoft.com/office/drawing/2014/main" id="{5CE35926-16A9-DD17-EB51-B4FA42B934D4}"/>
                  </a:ext>
                </a:extLst>
              </p:cNvPr>
              <p:cNvSpPr>
                <a:spLocks noRot="1" noChangeAspect="1" noMove="1" noResize="1" noEditPoints="1" noAdjustHandles="1" noChangeArrowheads="1" noChangeShapeType="1" noTextEdit="1"/>
              </p:cNvSpPr>
              <p:nvPr/>
            </p:nvSpPr>
            <p:spPr>
              <a:xfrm>
                <a:off x="9172470" y="1589318"/>
                <a:ext cx="1808703" cy="442127"/>
              </a:xfrm>
              <a:prstGeom prst="flowChartAlternateProcess">
                <a:avLst/>
              </a:prstGeom>
              <a:blipFill>
                <a:blip r:embed="rId3"/>
                <a:stretch>
                  <a:fillRect b="-8108"/>
                </a:stretch>
              </a:blipFill>
            </p:spPr>
            <p:txBody>
              <a:bodyPr/>
              <a:lstStyle/>
              <a:p>
                <a:r>
                  <a:rPr lang="ja-JP" altLang="en-US">
                    <a:noFill/>
                  </a:rPr>
                  <a:t> </a:t>
                </a:r>
              </a:p>
            </p:txBody>
          </p:sp>
        </mc:Fallback>
      </mc:AlternateContent>
      <p:cxnSp>
        <p:nvCxnSpPr>
          <p:cNvPr id="29" name="コネクタ: カギ線 28">
            <a:extLst>
              <a:ext uri="{FF2B5EF4-FFF2-40B4-BE49-F238E27FC236}">
                <a16:creationId xmlns:a16="http://schemas.microsoft.com/office/drawing/2014/main" id="{99B8D9C7-791F-FB41-7B14-72BE7C2B9EAF}"/>
              </a:ext>
            </a:extLst>
          </p:cNvPr>
          <p:cNvCxnSpPr>
            <a:cxnSpLocks/>
            <a:stCxn id="13" idx="2"/>
            <a:endCxn id="28" idx="1"/>
          </p:cNvCxnSpPr>
          <p:nvPr/>
        </p:nvCxnSpPr>
        <p:spPr>
          <a:xfrm rot="16200000" flipH="1">
            <a:off x="7854459" y="492371"/>
            <a:ext cx="463904" cy="2172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2B57B63F-38E8-F328-496C-DEB57E408A4C}"/>
              </a:ext>
            </a:extLst>
          </p:cNvPr>
          <p:cNvSpPr txBox="1"/>
          <p:nvPr/>
        </p:nvSpPr>
        <p:spPr>
          <a:xfrm>
            <a:off x="8102319" y="1471827"/>
            <a:ext cx="1014883" cy="338554"/>
          </a:xfrm>
          <a:prstGeom prst="rect">
            <a:avLst/>
          </a:prstGeom>
          <a:noFill/>
        </p:spPr>
        <p:txBody>
          <a:bodyPr wrap="square" rtlCol="0">
            <a:spAutoFit/>
          </a:bodyPr>
          <a:lstStyle/>
          <a:p>
            <a:r>
              <a:rPr lang="en-US" altLang="ja-JP" sz="1600" dirty="0"/>
              <a:t>n &gt; 10</a:t>
            </a:r>
            <a:endParaRPr kumimoji="1" lang="ja-JP" altLang="en-US" sz="1600" dirty="0"/>
          </a:p>
        </p:txBody>
      </p:sp>
      <mc:AlternateContent xmlns:mc="http://schemas.openxmlformats.org/markup-compatibility/2006" xmlns:a14="http://schemas.microsoft.com/office/drawing/2010/main">
        <mc:Choice Requires="a14">
          <p:sp>
            <p:nvSpPr>
              <p:cNvPr id="33" name="フローチャート: 代替処理 32">
                <a:extLst>
                  <a:ext uri="{FF2B5EF4-FFF2-40B4-BE49-F238E27FC236}">
                    <a16:creationId xmlns:a16="http://schemas.microsoft.com/office/drawing/2014/main" id="{0C2B13ED-6C3C-D476-4229-3BAED08BB6FE}"/>
                  </a:ext>
                </a:extLst>
              </p:cNvPr>
              <p:cNvSpPr/>
              <p:nvPr/>
            </p:nvSpPr>
            <p:spPr>
              <a:xfrm>
                <a:off x="9172470" y="2284331"/>
                <a:ext cx="1808703" cy="4421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𝑴𝒆</m:t>
                    </m:r>
                    <m:r>
                      <a:rPr kumimoji="1" lang="en-US" altLang="ja-JP" sz="1600" b="1" i="1" dirty="0" smtClean="0">
                        <a:latin typeface="Cambria Math" panose="02040503050406030204" pitchFamily="18" charset="0"/>
                      </a:rPr>
                      <m:t>−</m:t>
                    </m:r>
                    <m:r>
                      <a:rPr kumimoji="1" lang="en-US" altLang="ja-JP" sz="1600" b="1" i="1" dirty="0" smtClean="0">
                        <a:latin typeface="Cambria Math" panose="02040503050406030204" pitchFamily="18" charset="0"/>
                      </a:rPr>
                      <m:t>𝑹</m:t>
                    </m:r>
                  </m:oMath>
                </a14:m>
                <a:r>
                  <a:rPr kumimoji="1" lang="ja-JP" altLang="en-US" sz="1600" b="1" dirty="0"/>
                  <a:t>管理図</a:t>
                </a:r>
              </a:p>
            </p:txBody>
          </p:sp>
        </mc:Choice>
        <mc:Fallback xmlns="">
          <p:sp>
            <p:nvSpPr>
              <p:cNvPr id="33" name="フローチャート: 代替処理 32">
                <a:extLst>
                  <a:ext uri="{FF2B5EF4-FFF2-40B4-BE49-F238E27FC236}">
                    <a16:creationId xmlns:a16="http://schemas.microsoft.com/office/drawing/2014/main" id="{0C2B13ED-6C3C-D476-4229-3BAED08BB6FE}"/>
                  </a:ext>
                </a:extLst>
              </p:cNvPr>
              <p:cNvSpPr>
                <a:spLocks noRot="1" noChangeAspect="1" noMove="1" noResize="1" noEditPoints="1" noAdjustHandles="1" noChangeArrowheads="1" noChangeShapeType="1" noTextEdit="1"/>
              </p:cNvSpPr>
              <p:nvPr/>
            </p:nvSpPr>
            <p:spPr>
              <a:xfrm>
                <a:off x="9172470" y="2284331"/>
                <a:ext cx="1808703" cy="442127"/>
              </a:xfrm>
              <a:prstGeom prst="flowChartAlternateProcess">
                <a:avLst/>
              </a:prstGeom>
              <a:blipFill>
                <a:blip r:embed="rId4"/>
                <a:stretch>
                  <a:fillRect b="-4054"/>
                </a:stretch>
              </a:blipFill>
            </p:spPr>
            <p:txBody>
              <a:bodyPr/>
              <a:lstStyle/>
              <a:p>
                <a:r>
                  <a:rPr lang="ja-JP" altLang="en-US">
                    <a:noFill/>
                  </a:rPr>
                  <a:t> </a:t>
                </a:r>
              </a:p>
            </p:txBody>
          </p:sp>
        </mc:Fallback>
      </mc:AlternateContent>
      <p:cxnSp>
        <p:nvCxnSpPr>
          <p:cNvPr id="34" name="コネクタ: カギ線 33">
            <a:extLst>
              <a:ext uri="{FF2B5EF4-FFF2-40B4-BE49-F238E27FC236}">
                <a16:creationId xmlns:a16="http://schemas.microsoft.com/office/drawing/2014/main" id="{DA10A1CA-4AA8-34B1-7BA2-4AD3E38695A4}"/>
              </a:ext>
            </a:extLst>
          </p:cNvPr>
          <p:cNvCxnSpPr>
            <a:cxnSpLocks/>
            <a:stCxn id="3" idx="2"/>
            <a:endCxn id="33" idx="1"/>
          </p:cNvCxnSpPr>
          <p:nvPr/>
        </p:nvCxnSpPr>
        <p:spPr>
          <a:xfrm rot="16200000" flipH="1">
            <a:off x="6118606" y="-548469"/>
            <a:ext cx="1158916" cy="49488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85F57DC-97E6-EF5F-94E8-F195DFDAF2BE}"/>
              </a:ext>
            </a:extLst>
          </p:cNvPr>
          <p:cNvSpPr txBox="1"/>
          <p:nvPr/>
        </p:nvSpPr>
        <p:spPr>
          <a:xfrm>
            <a:off x="5175740" y="2166842"/>
            <a:ext cx="1014883" cy="338554"/>
          </a:xfrm>
          <a:prstGeom prst="rect">
            <a:avLst/>
          </a:prstGeom>
          <a:noFill/>
        </p:spPr>
        <p:txBody>
          <a:bodyPr wrap="square" rtlCol="0">
            <a:spAutoFit/>
          </a:bodyPr>
          <a:lstStyle/>
          <a:p>
            <a:r>
              <a:rPr lang="ja-JP" altLang="en-US" sz="1600" dirty="0"/>
              <a:t>中央値</a:t>
            </a:r>
            <a:endParaRPr kumimoji="1" lang="ja-JP" altLang="en-US" sz="1600" dirty="0"/>
          </a:p>
        </p:txBody>
      </p:sp>
      <mc:AlternateContent xmlns:mc="http://schemas.openxmlformats.org/markup-compatibility/2006" xmlns:a14="http://schemas.microsoft.com/office/drawing/2010/main">
        <mc:Choice Requires="a14">
          <p:sp>
            <p:nvSpPr>
              <p:cNvPr id="38" name="フローチャート: 代替処理 37">
                <a:extLst>
                  <a:ext uri="{FF2B5EF4-FFF2-40B4-BE49-F238E27FC236}">
                    <a16:creationId xmlns:a16="http://schemas.microsoft.com/office/drawing/2014/main" id="{93DD9998-C91A-A38B-BFDD-3D785D0BC887}"/>
                  </a:ext>
                </a:extLst>
              </p:cNvPr>
              <p:cNvSpPr/>
              <p:nvPr/>
            </p:nvSpPr>
            <p:spPr>
              <a:xfrm>
                <a:off x="9172470" y="2959250"/>
                <a:ext cx="1808703" cy="442127"/>
              </a:xfrm>
              <a:prstGeom prst="flowChartAlternate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𝑿</m:t>
                    </m:r>
                    <m:r>
                      <a:rPr kumimoji="1" lang="en-US" altLang="ja-JP" sz="1600" b="1" i="1" dirty="0" smtClean="0">
                        <a:latin typeface="Cambria Math" panose="02040503050406030204" pitchFamily="18" charset="0"/>
                      </a:rPr>
                      <m:t>−</m:t>
                    </m:r>
                    <m:r>
                      <a:rPr kumimoji="1" lang="en-US" altLang="ja-JP" sz="1600" b="1" i="1" dirty="0" smtClean="0">
                        <a:latin typeface="Cambria Math" panose="02040503050406030204" pitchFamily="18" charset="0"/>
                      </a:rPr>
                      <m:t>𝑹𝒔</m:t>
                    </m:r>
                  </m:oMath>
                </a14:m>
                <a:r>
                  <a:rPr kumimoji="1" lang="ja-JP" altLang="en-US" sz="1600" b="1" dirty="0"/>
                  <a:t>管理図</a:t>
                </a:r>
              </a:p>
            </p:txBody>
          </p:sp>
        </mc:Choice>
        <mc:Fallback xmlns="">
          <p:sp>
            <p:nvSpPr>
              <p:cNvPr id="38" name="フローチャート: 代替処理 37">
                <a:extLst>
                  <a:ext uri="{FF2B5EF4-FFF2-40B4-BE49-F238E27FC236}">
                    <a16:creationId xmlns:a16="http://schemas.microsoft.com/office/drawing/2014/main" id="{93DD9998-C91A-A38B-BFDD-3D785D0BC887}"/>
                  </a:ext>
                </a:extLst>
              </p:cNvPr>
              <p:cNvSpPr>
                <a:spLocks noRot="1" noChangeAspect="1" noMove="1" noResize="1" noEditPoints="1" noAdjustHandles="1" noChangeArrowheads="1" noChangeShapeType="1" noTextEdit="1"/>
              </p:cNvSpPr>
              <p:nvPr/>
            </p:nvSpPr>
            <p:spPr>
              <a:xfrm>
                <a:off x="9172470" y="2959250"/>
                <a:ext cx="1808703" cy="442127"/>
              </a:xfrm>
              <a:prstGeom prst="flowChartAlternateProcess">
                <a:avLst/>
              </a:prstGeom>
              <a:blipFill>
                <a:blip r:embed="rId5"/>
                <a:stretch>
                  <a:fillRect b="-4000"/>
                </a:stretch>
              </a:blipFill>
            </p:spPr>
            <p:txBody>
              <a:bodyPr/>
              <a:lstStyle/>
              <a:p>
                <a:r>
                  <a:rPr lang="ja-JP" altLang="en-US">
                    <a:noFill/>
                  </a:rPr>
                  <a:t> </a:t>
                </a:r>
              </a:p>
            </p:txBody>
          </p:sp>
        </mc:Fallback>
      </mc:AlternateContent>
      <p:cxnSp>
        <p:nvCxnSpPr>
          <p:cNvPr id="39" name="コネクタ: カギ線 38">
            <a:extLst>
              <a:ext uri="{FF2B5EF4-FFF2-40B4-BE49-F238E27FC236}">
                <a16:creationId xmlns:a16="http://schemas.microsoft.com/office/drawing/2014/main" id="{C7955543-E8BA-981E-64E1-0FB86D10FB25}"/>
              </a:ext>
            </a:extLst>
          </p:cNvPr>
          <p:cNvCxnSpPr>
            <a:cxnSpLocks/>
            <a:stCxn id="3" idx="2"/>
            <a:endCxn id="38" idx="1"/>
          </p:cNvCxnSpPr>
          <p:nvPr/>
        </p:nvCxnSpPr>
        <p:spPr>
          <a:xfrm rot="16200000" flipH="1">
            <a:off x="5781147" y="-211010"/>
            <a:ext cx="1833835" cy="49488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46DEDED-F157-75A0-197B-99D936270E92}"/>
              </a:ext>
            </a:extLst>
          </p:cNvPr>
          <p:cNvSpPr txBox="1"/>
          <p:nvPr/>
        </p:nvSpPr>
        <p:spPr>
          <a:xfrm>
            <a:off x="5236028" y="2841761"/>
            <a:ext cx="1014883" cy="338554"/>
          </a:xfrm>
          <a:prstGeom prst="rect">
            <a:avLst/>
          </a:prstGeom>
          <a:noFill/>
        </p:spPr>
        <p:txBody>
          <a:bodyPr wrap="square" rtlCol="0">
            <a:spAutoFit/>
          </a:bodyPr>
          <a:lstStyle/>
          <a:p>
            <a:r>
              <a:rPr lang="en-US" altLang="ja-JP" sz="1600" dirty="0"/>
              <a:t>n</a:t>
            </a:r>
            <a:r>
              <a:rPr kumimoji="1" lang="ja-JP" altLang="en-US" sz="1600" dirty="0"/>
              <a:t> </a:t>
            </a:r>
            <a:r>
              <a:rPr kumimoji="1" lang="en-US" altLang="ja-JP" sz="1600" dirty="0"/>
              <a:t>=</a:t>
            </a:r>
            <a:r>
              <a:rPr kumimoji="1" lang="ja-JP" altLang="en-US" sz="1600" dirty="0"/>
              <a:t> </a:t>
            </a:r>
            <a:r>
              <a:rPr kumimoji="1" lang="en-US" altLang="ja-JP" sz="1600" dirty="0"/>
              <a:t>1</a:t>
            </a:r>
            <a:endParaRPr kumimoji="1" lang="ja-JP" altLang="en-US" sz="1600" dirty="0"/>
          </a:p>
        </p:txBody>
      </p:sp>
      <p:sp>
        <p:nvSpPr>
          <p:cNvPr id="43" name="フローチャート: 代替処理 42">
            <a:extLst>
              <a:ext uri="{FF2B5EF4-FFF2-40B4-BE49-F238E27FC236}">
                <a16:creationId xmlns:a16="http://schemas.microsoft.com/office/drawing/2014/main" id="{BB2FDD7D-C606-2027-81F6-F776806F6937}"/>
              </a:ext>
            </a:extLst>
          </p:cNvPr>
          <p:cNvSpPr/>
          <p:nvPr/>
        </p:nvSpPr>
        <p:spPr>
          <a:xfrm>
            <a:off x="6090975" y="3669331"/>
            <a:ext cx="1808703"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サンプルサイズ</a:t>
            </a:r>
          </a:p>
        </p:txBody>
      </p:sp>
      <p:cxnSp>
        <p:nvCxnSpPr>
          <p:cNvPr id="44" name="直線矢印コネクタ 43">
            <a:extLst>
              <a:ext uri="{FF2B5EF4-FFF2-40B4-BE49-F238E27FC236}">
                <a16:creationId xmlns:a16="http://schemas.microsoft.com/office/drawing/2014/main" id="{3C2A13ED-2274-4147-E22A-43D0E00495AD}"/>
              </a:ext>
            </a:extLst>
          </p:cNvPr>
          <p:cNvCxnSpPr>
            <a:cxnSpLocks/>
            <a:stCxn id="5" idx="3"/>
            <a:endCxn id="43" idx="1"/>
          </p:cNvCxnSpPr>
          <p:nvPr/>
        </p:nvCxnSpPr>
        <p:spPr>
          <a:xfrm>
            <a:off x="5076092" y="3890395"/>
            <a:ext cx="10148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FF2D0ED4-1D6A-61EA-EF9F-694B844BD3A9}"/>
              </a:ext>
            </a:extLst>
          </p:cNvPr>
          <p:cNvSpPr txBox="1"/>
          <p:nvPr/>
        </p:nvSpPr>
        <p:spPr>
          <a:xfrm>
            <a:off x="5188298" y="3551840"/>
            <a:ext cx="1014883" cy="338554"/>
          </a:xfrm>
          <a:prstGeom prst="rect">
            <a:avLst/>
          </a:prstGeom>
          <a:noFill/>
        </p:spPr>
        <p:txBody>
          <a:bodyPr wrap="square" rtlCol="0">
            <a:spAutoFit/>
          </a:bodyPr>
          <a:lstStyle/>
          <a:p>
            <a:r>
              <a:rPr lang="ja-JP" altLang="en-US" sz="1600" dirty="0"/>
              <a:t>不良数</a:t>
            </a:r>
            <a:endParaRPr kumimoji="1" lang="ja-JP" altLang="en-US" sz="1600" dirty="0"/>
          </a:p>
        </p:txBody>
      </p:sp>
      <mc:AlternateContent xmlns:mc="http://schemas.openxmlformats.org/markup-compatibility/2006" xmlns:a14="http://schemas.microsoft.com/office/drawing/2010/main">
        <mc:Choice Requires="a14">
          <p:sp>
            <p:nvSpPr>
              <p:cNvPr id="46" name="フローチャート: 代替処理 45">
                <a:extLst>
                  <a:ext uri="{FF2B5EF4-FFF2-40B4-BE49-F238E27FC236}">
                    <a16:creationId xmlns:a16="http://schemas.microsoft.com/office/drawing/2014/main" id="{F53C9574-0A9C-9D38-1F22-ECB958DD02AA}"/>
                  </a:ext>
                </a:extLst>
              </p:cNvPr>
              <p:cNvSpPr/>
              <p:nvPr/>
            </p:nvSpPr>
            <p:spPr>
              <a:xfrm>
                <a:off x="9167445" y="3669330"/>
                <a:ext cx="1808703" cy="442127"/>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𝒏𝒑</m:t>
                    </m:r>
                  </m:oMath>
                </a14:m>
                <a:r>
                  <a:rPr kumimoji="1" lang="ja-JP" altLang="en-US" sz="1600" b="1" dirty="0"/>
                  <a:t>管理図</a:t>
                </a:r>
              </a:p>
            </p:txBody>
          </p:sp>
        </mc:Choice>
        <mc:Fallback xmlns="">
          <p:sp>
            <p:nvSpPr>
              <p:cNvPr id="46" name="フローチャート: 代替処理 45">
                <a:extLst>
                  <a:ext uri="{FF2B5EF4-FFF2-40B4-BE49-F238E27FC236}">
                    <a16:creationId xmlns:a16="http://schemas.microsoft.com/office/drawing/2014/main" id="{F53C9574-0A9C-9D38-1F22-ECB958DD02AA}"/>
                  </a:ext>
                </a:extLst>
              </p:cNvPr>
              <p:cNvSpPr>
                <a:spLocks noRot="1" noChangeAspect="1" noMove="1" noResize="1" noEditPoints="1" noAdjustHandles="1" noChangeArrowheads="1" noChangeShapeType="1" noTextEdit="1"/>
              </p:cNvSpPr>
              <p:nvPr/>
            </p:nvSpPr>
            <p:spPr>
              <a:xfrm>
                <a:off x="9167445" y="3669330"/>
                <a:ext cx="1808703" cy="442127"/>
              </a:xfrm>
              <a:prstGeom prst="flowChartAlternateProcess">
                <a:avLst/>
              </a:prstGeom>
              <a:blipFill>
                <a:blip r:embed="rId6"/>
                <a:stretch>
                  <a:fillRect b="-5405"/>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B96386CE-54D1-7D9D-9010-C5C9E7420A39}"/>
              </a:ext>
            </a:extLst>
          </p:cNvPr>
          <p:cNvCxnSpPr>
            <a:cxnSpLocks/>
            <a:stCxn id="43" idx="3"/>
          </p:cNvCxnSpPr>
          <p:nvPr/>
        </p:nvCxnSpPr>
        <p:spPr>
          <a:xfrm>
            <a:off x="7899678" y="3890395"/>
            <a:ext cx="1267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E3F26FB-8475-786D-6B37-62876D256455}"/>
              </a:ext>
            </a:extLst>
          </p:cNvPr>
          <p:cNvSpPr txBox="1"/>
          <p:nvPr/>
        </p:nvSpPr>
        <p:spPr>
          <a:xfrm>
            <a:off x="8207825" y="3551840"/>
            <a:ext cx="706736" cy="338554"/>
          </a:xfrm>
          <a:prstGeom prst="rect">
            <a:avLst/>
          </a:prstGeom>
          <a:noFill/>
        </p:spPr>
        <p:txBody>
          <a:bodyPr wrap="square" rtlCol="0">
            <a:spAutoFit/>
          </a:bodyPr>
          <a:lstStyle/>
          <a:p>
            <a:r>
              <a:rPr lang="ja-JP" altLang="en-US" sz="1600" dirty="0"/>
              <a:t>一定</a:t>
            </a:r>
            <a:endParaRPr kumimoji="1" lang="ja-JP" altLang="en-US" sz="1600" dirty="0"/>
          </a:p>
        </p:txBody>
      </p:sp>
      <p:cxnSp>
        <p:nvCxnSpPr>
          <p:cNvPr id="50" name="コネクタ: カギ線 49">
            <a:extLst>
              <a:ext uri="{FF2B5EF4-FFF2-40B4-BE49-F238E27FC236}">
                <a16:creationId xmlns:a16="http://schemas.microsoft.com/office/drawing/2014/main" id="{F2C0AD40-D36A-7FDA-ECD1-36403FA77541}"/>
              </a:ext>
            </a:extLst>
          </p:cNvPr>
          <p:cNvCxnSpPr>
            <a:cxnSpLocks/>
            <a:stCxn id="43" idx="2"/>
            <a:endCxn id="52" idx="1"/>
          </p:cNvCxnSpPr>
          <p:nvPr/>
        </p:nvCxnSpPr>
        <p:spPr>
          <a:xfrm rot="16200000" flipH="1">
            <a:off x="7860323" y="3246462"/>
            <a:ext cx="442126" cy="2172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フローチャート: 代替処理 51">
                <a:extLst>
                  <a:ext uri="{FF2B5EF4-FFF2-40B4-BE49-F238E27FC236}">
                    <a16:creationId xmlns:a16="http://schemas.microsoft.com/office/drawing/2014/main" id="{ACCCEDB2-2742-F419-B329-D667EA23E97E}"/>
                  </a:ext>
                </a:extLst>
              </p:cNvPr>
              <p:cNvSpPr/>
              <p:nvPr/>
            </p:nvSpPr>
            <p:spPr>
              <a:xfrm>
                <a:off x="9167445" y="4332520"/>
                <a:ext cx="1808703" cy="442127"/>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𝒑</m:t>
                    </m:r>
                  </m:oMath>
                </a14:m>
                <a:r>
                  <a:rPr kumimoji="1" lang="ja-JP" altLang="en-US" sz="1600" b="1" dirty="0"/>
                  <a:t>管理図</a:t>
                </a:r>
              </a:p>
            </p:txBody>
          </p:sp>
        </mc:Choice>
        <mc:Fallback xmlns="">
          <p:sp>
            <p:nvSpPr>
              <p:cNvPr id="52" name="フローチャート: 代替処理 51">
                <a:extLst>
                  <a:ext uri="{FF2B5EF4-FFF2-40B4-BE49-F238E27FC236}">
                    <a16:creationId xmlns:a16="http://schemas.microsoft.com/office/drawing/2014/main" id="{ACCCEDB2-2742-F419-B329-D667EA23E97E}"/>
                  </a:ext>
                </a:extLst>
              </p:cNvPr>
              <p:cNvSpPr>
                <a:spLocks noRot="1" noChangeAspect="1" noMove="1" noResize="1" noEditPoints="1" noAdjustHandles="1" noChangeArrowheads="1" noChangeShapeType="1" noTextEdit="1"/>
              </p:cNvSpPr>
              <p:nvPr/>
            </p:nvSpPr>
            <p:spPr>
              <a:xfrm>
                <a:off x="9167445" y="4332520"/>
                <a:ext cx="1808703" cy="442127"/>
              </a:xfrm>
              <a:prstGeom prst="flowChartAlternateProcess">
                <a:avLst/>
              </a:prstGeom>
              <a:blipFill>
                <a:blip r:embed="rId7"/>
                <a:stretch>
                  <a:fillRect b="-4054"/>
                </a:stretch>
              </a:blipFill>
            </p:spPr>
            <p:txBody>
              <a:bodyPr/>
              <a:lstStyle/>
              <a:p>
                <a:r>
                  <a:rPr lang="ja-JP" altLang="en-US">
                    <a:noFill/>
                  </a:rPr>
                  <a:t> </a:t>
                </a:r>
              </a:p>
            </p:txBody>
          </p:sp>
        </mc:Fallback>
      </mc:AlternateContent>
      <p:sp>
        <p:nvSpPr>
          <p:cNvPr id="54" name="テキスト ボックス 53">
            <a:extLst>
              <a:ext uri="{FF2B5EF4-FFF2-40B4-BE49-F238E27FC236}">
                <a16:creationId xmlns:a16="http://schemas.microsoft.com/office/drawing/2014/main" id="{E328E092-5C95-10E7-8EDF-4934558A4356}"/>
              </a:ext>
            </a:extLst>
          </p:cNvPr>
          <p:cNvSpPr txBox="1"/>
          <p:nvPr/>
        </p:nvSpPr>
        <p:spPr>
          <a:xfrm>
            <a:off x="8254717" y="4201634"/>
            <a:ext cx="706736" cy="338554"/>
          </a:xfrm>
          <a:prstGeom prst="rect">
            <a:avLst/>
          </a:prstGeom>
          <a:noFill/>
        </p:spPr>
        <p:txBody>
          <a:bodyPr wrap="square" rtlCol="0">
            <a:spAutoFit/>
          </a:bodyPr>
          <a:lstStyle/>
          <a:p>
            <a:r>
              <a:rPr lang="ja-JP" altLang="en-US" sz="1600" dirty="0"/>
              <a:t>不定</a:t>
            </a:r>
            <a:endParaRPr kumimoji="1" lang="ja-JP" altLang="en-US" sz="1600" dirty="0"/>
          </a:p>
        </p:txBody>
      </p:sp>
      <p:sp>
        <p:nvSpPr>
          <p:cNvPr id="55" name="フローチャート: 代替処理 54">
            <a:extLst>
              <a:ext uri="{FF2B5EF4-FFF2-40B4-BE49-F238E27FC236}">
                <a16:creationId xmlns:a16="http://schemas.microsoft.com/office/drawing/2014/main" id="{87CF9461-46F2-76CE-DACF-F3AB010E4B7A}"/>
              </a:ext>
            </a:extLst>
          </p:cNvPr>
          <p:cNvSpPr/>
          <p:nvPr/>
        </p:nvSpPr>
        <p:spPr>
          <a:xfrm>
            <a:off x="6090975" y="5007438"/>
            <a:ext cx="1808703" cy="44212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b="1" dirty="0"/>
              <a:t>サンプルサイズ</a:t>
            </a:r>
          </a:p>
        </p:txBody>
      </p:sp>
      <mc:AlternateContent xmlns:mc="http://schemas.openxmlformats.org/markup-compatibility/2006" xmlns:a14="http://schemas.microsoft.com/office/drawing/2010/main">
        <mc:Choice Requires="a14">
          <p:sp>
            <p:nvSpPr>
              <p:cNvPr id="56" name="フローチャート: 代替処理 55">
                <a:extLst>
                  <a:ext uri="{FF2B5EF4-FFF2-40B4-BE49-F238E27FC236}">
                    <a16:creationId xmlns:a16="http://schemas.microsoft.com/office/drawing/2014/main" id="{E22EAE79-6C63-9262-11FF-9F496D9A013C}"/>
                  </a:ext>
                </a:extLst>
              </p:cNvPr>
              <p:cNvSpPr/>
              <p:nvPr/>
            </p:nvSpPr>
            <p:spPr>
              <a:xfrm>
                <a:off x="9167445" y="5007437"/>
                <a:ext cx="1808703" cy="442127"/>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𝒄</m:t>
                    </m:r>
                  </m:oMath>
                </a14:m>
                <a:r>
                  <a:rPr kumimoji="1" lang="ja-JP" altLang="en-US" sz="1600" b="1" dirty="0"/>
                  <a:t>管理図</a:t>
                </a:r>
              </a:p>
            </p:txBody>
          </p:sp>
        </mc:Choice>
        <mc:Fallback xmlns="">
          <p:sp>
            <p:nvSpPr>
              <p:cNvPr id="56" name="フローチャート: 代替処理 55">
                <a:extLst>
                  <a:ext uri="{FF2B5EF4-FFF2-40B4-BE49-F238E27FC236}">
                    <a16:creationId xmlns:a16="http://schemas.microsoft.com/office/drawing/2014/main" id="{E22EAE79-6C63-9262-11FF-9F496D9A013C}"/>
                  </a:ext>
                </a:extLst>
              </p:cNvPr>
              <p:cNvSpPr>
                <a:spLocks noRot="1" noChangeAspect="1" noMove="1" noResize="1" noEditPoints="1" noAdjustHandles="1" noChangeArrowheads="1" noChangeShapeType="1" noTextEdit="1"/>
              </p:cNvSpPr>
              <p:nvPr/>
            </p:nvSpPr>
            <p:spPr>
              <a:xfrm>
                <a:off x="9167445" y="5007437"/>
                <a:ext cx="1808703" cy="442127"/>
              </a:xfrm>
              <a:prstGeom prst="flowChartAlternateProcess">
                <a:avLst/>
              </a:prstGeom>
              <a:blipFill>
                <a:blip r:embed="rId8"/>
                <a:stretch>
                  <a:fillRect b="-4000"/>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AD713360-5EF7-0482-33B2-8DE7D68A87AC}"/>
              </a:ext>
            </a:extLst>
          </p:cNvPr>
          <p:cNvCxnSpPr>
            <a:cxnSpLocks/>
            <a:stCxn id="55" idx="3"/>
          </p:cNvCxnSpPr>
          <p:nvPr/>
        </p:nvCxnSpPr>
        <p:spPr>
          <a:xfrm>
            <a:off x="7899678" y="5228502"/>
            <a:ext cx="12677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E7ADF609-EED6-0023-BB0E-48CF238312F1}"/>
              </a:ext>
            </a:extLst>
          </p:cNvPr>
          <p:cNvSpPr txBox="1"/>
          <p:nvPr/>
        </p:nvSpPr>
        <p:spPr>
          <a:xfrm>
            <a:off x="8207825" y="4889947"/>
            <a:ext cx="706736" cy="338554"/>
          </a:xfrm>
          <a:prstGeom prst="rect">
            <a:avLst/>
          </a:prstGeom>
          <a:noFill/>
        </p:spPr>
        <p:txBody>
          <a:bodyPr wrap="square" rtlCol="0">
            <a:spAutoFit/>
          </a:bodyPr>
          <a:lstStyle/>
          <a:p>
            <a:r>
              <a:rPr lang="ja-JP" altLang="en-US" sz="1600" dirty="0"/>
              <a:t>一定</a:t>
            </a:r>
            <a:endParaRPr kumimoji="1" lang="ja-JP" altLang="en-US" sz="1600" dirty="0"/>
          </a:p>
        </p:txBody>
      </p:sp>
      <p:cxnSp>
        <p:nvCxnSpPr>
          <p:cNvPr id="59" name="コネクタ: カギ線 58">
            <a:extLst>
              <a:ext uri="{FF2B5EF4-FFF2-40B4-BE49-F238E27FC236}">
                <a16:creationId xmlns:a16="http://schemas.microsoft.com/office/drawing/2014/main" id="{44F30DAC-1A97-E8E7-0B01-363003A65C55}"/>
              </a:ext>
            </a:extLst>
          </p:cNvPr>
          <p:cNvCxnSpPr>
            <a:cxnSpLocks/>
            <a:stCxn id="55" idx="2"/>
            <a:endCxn id="60" idx="1"/>
          </p:cNvCxnSpPr>
          <p:nvPr/>
        </p:nvCxnSpPr>
        <p:spPr>
          <a:xfrm rot="16200000" flipH="1">
            <a:off x="7860323" y="4584569"/>
            <a:ext cx="442126" cy="21721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フローチャート: 代替処理 59">
                <a:extLst>
                  <a:ext uri="{FF2B5EF4-FFF2-40B4-BE49-F238E27FC236}">
                    <a16:creationId xmlns:a16="http://schemas.microsoft.com/office/drawing/2014/main" id="{EC39B958-8E13-A583-7E52-A943E9EDD340}"/>
                  </a:ext>
                </a:extLst>
              </p:cNvPr>
              <p:cNvSpPr/>
              <p:nvPr/>
            </p:nvSpPr>
            <p:spPr>
              <a:xfrm>
                <a:off x="9167445" y="5670627"/>
                <a:ext cx="1808703" cy="442127"/>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kumimoji="1" lang="en-US" altLang="ja-JP" sz="1600" b="1" i="1" dirty="0" smtClean="0">
                        <a:latin typeface="Cambria Math" panose="02040503050406030204" pitchFamily="18" charset="0"/>
                      </a:rPr>
                      <m:t>𝒖</m:t>
                    </m:r>
                  </m:oMath>
                </a14:m>
                <a:r>
                  <a:rPr kumimoji="1" lang="ja-JP" altLang="en-US" sz="1600" b="1" dirty="0"/>
                  <a:t>管理図</a:t>
                </a:r>
              </a:p>
            </p:txBody>
          </p:sp>
        </mc:Choice>
        <mc:Fallback xmlns="">
          <p:sp>
            <p:nvSpPr>
              <p:cNvPr id="60" name="フローチャート: 代替処理 59">
                <a:extLst>
                  <a:ext uri="{FF2B5EF4-FFF2-40B4-BE49-F238E27FC236}">
                    <a16:creationId xmlns:a16="http://schemas.microsoft.com/office/drawing/2014/main" id="{EC39B958-8E13-A583-7E52-A943E9EDD340}"/>
                  </a:ext>
                </a:extLst>
              </p:cNvPr>
              <p:cNvSpPr>
                <a:spLocks noRot="1" noChangeAspect="1" noMove="1" noResize="1" noEditPoints="1" noAdjustHandles="1" noChangeArrowheads="1" noChangeShapeType="1" noTextEdit="1"/>
              </p:cNvSpPr>
              <p:nvPr/>
            </p:nvSpPr>
            <p:spPr>
              <a:xfrm>
                <a:off x="9167445" y="5670627"/>
                <a:ext cx="1808703" cy="442127"/>
              </a:xfrm>
              <a:prstGeom prst="flowChartAlternateProcess">
                <a:avLst/>
              </a:prstGeom>
              <a:blipFill>
                <a:blip r:embed="rId9"/>
                <a:stretch>
                  <a:fillRect b="-4000"/>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FAC75E13-E941-7C63-A53F-7FBA95D73EB1}"/>
              </a:ext>
            </a:extLst>
          </p:cNvPr>
          <p:cNvSpPr txBox="1"/>
          <p:nvPr/>
        </p:nvSpPr>
        <p:spPr>
          <a:xfrm>
            <a:off x="8254717" y="5539741"/>
            <a:ext cx="706736" cy="338554"/>
          </a:xfrm>
          <a:prstGeom prst="rect">
            <a:avLst/>
          </a:prstGeom>
          <a:noFill/>
        </p:spPr>
        <p:txBody>
          <a:bodyPr wrap="square" rtlCol="0">
            <a:spAutoFit/>
          </a:bodyPr>
          <a:lstStyle/>
          <a:p>
            <a:r>
              <a:rPr lang="ja-JP" altLang="en-US" sz="1600" dirty="0"/>
              <a:t>不定</a:t>
            </a:r>
            <a:endParaRPr kumimoji="1" lang="ja-JP" altLang="en-US" sz="1600" dirty="0"/>
          </a:p>
        </p:txBody>
      </p:sp>
      <p:cxnSp>
        <p:nvCxnSpPr>
          <p:cNvPr id="62" name="コネクタ: カギ線 61">
            <a:extLst>
              <a:ext uri="{FF2B5EF4-FFF2-40B4-BE49-F238E27FC236}">
                <a16:creationId xmlns:a16="http://schemas.microsoft.com/office/drawing/2014/main" id="{3AFDD82F-597E-5B9A-5C1E-A38F781B6485}"/>
              </a:ext>
            </a:extLst>
          </p:cNvPr>
          <p:cNvCxnSpPr>
            <a:cxnSpLocks/>
            <a:stCxn id="5" idx="2"/>
            <a:endCxn id="55" idx="1"/>
          </p:cNvCxnSpPr>
          <p:nvPr/>
        </p:nvCxnSpPr>
        <p:spPr>
          <a:xfrm rot="16200000" flipH="1">
            <a:off x="4632288" y="3769815"/>
            <a:ext cx="1117044" cy="18003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a:extLst>
              <a:ext uri="{FF2B5EF4-FFF2-40B4-BE49-F238E27FC236}">
                <a16:creationId xmlns:a16="http://schemas.microsoft.com/office/drawing/2014/main" id="{DAC0EA33-AB2C-2DA1-6918-4FAFE77F13C1}"/>
              </a:ext>
            </a:extLst>
          </p:cNvPr>
          <p:cNvSpPr txBox="1"/>
          <p:nvPr/>
        </p:nvSpPr>
        <p:spPr>
          <a:xfrm>
            <a:off x="5188298" y="4889946"/>
            <a:ext cx="1014883" cy="338554"/>
          </a:xfrm>
          <a:prstGeom prst="rect">
            <a:avLst/>
          </a:prstGeom>
          <a:noFill/>
        </p:spPr>
        <p:txBody>
          <a:bodyPr wrap="square" rtlCol="0">
            <a:spAutoFit/>
          </a:bodyPr>
          <a:lstStyle/>
          <a:p>
            <a:r>
              <a:rPr lang="ja-JP" altLang="en-US" sz="1600" dirty="0"/>
              <a:t>欠点数</a:t>
            </a:r>
            <a:endParaRPr kumimoji="1" lang="ja-JP" altLang="en-US" sz="1600" dirty="0"/>
          </a:p>
        </p:txBody>
      </p:sp>
    </p:spTree>
    <p:extLst>
      <p:ext uri="{BB962C8B-B14F-4D97-AF65-F5344CB8AC3E}">
        <p14:creationId xmlns:p14="http://schemas.microsoft.com/office/powerpoint/2010/main" val="1965242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 5">
                <a:extLst>
                  <a:ext uri="{FF2B5EF4-FFF2-40B4-BE49-F238E27FC236}">
                    <a16:creationId xmlns:a16="http://schemas.microsoft.com/office/drawing/2014/main" id="{284D8A63-2F69-D6E7-0C74-3AC377069DBE}"/>
                  </a:ext>
                </a:extLst>
              </p:cNvPr>
              <p:cNvGraphicFramePr>
                <a:graphicFrameLocks noGrp="1"/>
              </p:cNvGraphicFramePr>
              <p:nvPr>
                <p:extLst>
                  <p:ext uri="{D42A27DB-BD31-4B8C-83A1-F6EECF244321}">
                    <p14:modId xmlns:p14="http://schemas.microsoft.com/office/powerpoint/2010/main" val="1415660310"/>
                  </p:ext>
                </p:extLst>
              </p:nvPr>
            </p:nvGraphicFramePr>
            <p:xfrm>
              <a:off x="579454" y="162450"/>
              <a:ext cx="11033091" cy="6533100"/>
            </p:xfrm>
            <a:graphic>
              <a:graphicData uri="http://schemas.openxmlformats.org/drawingml/2006/table">
                <a:tbl>
                  <a:tblPr firstRow="1" bandRow="1">
                    <a:tableStyleId>{5C22544A-7EE6-4342-B048-85BDC9FD1C3A}</a:tableStyleId>
                  </a:tblPr>
                  <a:tblGrid>
                    <a:gridCol w="1175659">
                      <a:extLst>
                        <a:ext uri="{9D8B030D-6E8A-4147-A177-3AD203B41FA5}">
                          <a16:colId xmlns:a16="http://schemas.microsoft.com/office/drawing/2014/main" val="1493429002"/>
                        </a:ext>
                      </a:extLst>
                    </a:gridCol>
                    <a:gridCol w="1778558">
                      <a:extLst>
                        <a:ext uri="{9D8B030D-6E8A-4147-A177-3AD203B41FA5}">
                          <a16:colId xmlns:a16="http://schemas.microsoft.com/office/drawing/2014/main" val="391380952"/>
                        </a:ext>
                      </a:extLst>
                    </a:gridCol>
                    <a:gridCol w="5054321">
                      <a:extLst>
                        <a:ext uri="{9D8B030D-6E8A-4147-A177-3AD203B41FA5}">
                          <a16:colId xmlns:a16="http://schemas.microsoft.com/office/drawing/2014/main" val="2913316717"/>
                        </a:ext>
                      </a:extLst>
                    </a:gridCol>
                    <a:gridCol w="3024553">
                      <a:extLst>
                        <a:ext uri="{9D8B030D-6E8A-4147-A177-3AD203B41FA5}">
                          <a16:colId xmlns:a16="http://schemas.microsoft.com/office/drawing/2014/main" val="3594613810"/>
                        </a:ext>
                      </a:extLst>
                    </a:gridCol>
                  </a:tblGrid>
                  <a:tr h="666540">
                    <a:tc>
                      <a:txBody>
                        <a:bodyPr/>
                        <a:lstStyle/>
                        <a:p>
                          <a:pPr algn="ctr"/>
                          <a:r>
                            <a:rPr kumimoji="1" lang="ja-JP" altLang="en-US" dirty="0"/>
                            <a:t>分類</a:t>
                          </a:r>
                        </a:p>
                      </a:txBody>
                      <a:tcPr anchor="ctr"/>
                    </a:tc>
                    <a:tc>
                      <a:txBody>
                        <a:bodyPr/>
                        <a:lstStyle/>
                        <a:p>
                          <a:pPr algn="ctr"/>
                          <a:r>
                            <a:rPr kumimoji="1" lang="ja-JP" altLang="en-US" dirty="0"/>
                            <a:t>管理図の種類</a:t>
                          </a:r>
                        </a:p>
                      </a:txBody>
                      <a:tcPr anchor="ctr"/>
                    </a:tc>
                    <a:tc>
                      <a:txBody>
                        <a:bodyPr/>
                        <a:lstStyle/>
                        <a:p>
                          <a:pPr algn="ctr"/>
                          <a:r>
                            <a:rPr kumimoji="1" lang="ja-JP" altLang="en-US" dirty="0"/>
                            <a:t>構成</a:t>
                          </a:r>
                        </a:p>
                      </a:txBody>
                      <a:tcPr anchor="ctr"/>
                    </a:tc>
                    <a:tc>
                      <a:txBody>
                        <a:bodyPr/>
                        <a:lstStyle/>
                        <a:p>
                          <a:pPr algn="ctr"/>
                          <a:r>
                            <a:rPr kumimoji="1" lang="ja-JP" altLang="en-US" dirty="0"/>
                            <a:t>特徴</a:t>
                          </a:r>
                        </a:p>
                      </a:txBody>
                      <a:tcPr anchor="ctr"/>
                    </a:tc>
                    <a:extLst>
                      <a:ext uri="{0D108BD9-81ED-4DB2-BD59-A6C34878D82A}">
                        <a16:rowId xmlns:a16="http://schemas.microsoft.com/office/drawing/2014/main" val="4247991583"/>
                      </a:ext>
                    </a:extLst>
                  </a:tr>
                  <a:tr h="666540">
                    <a:tc rowSpan="4">
                      <a:txBody>
                        <a:bodyPr/>
                        <a:lstStyle/>
                        <a:p>
                          <a:r>
                            <a:rPr kumimoji="1" lang="ja-JP" altLang="en-US" dirty="0"/>
                            <a:t>計量値</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ar>
                                <m:barPr>
                                  <m:pos m:val="top"/>
                                  <m:ctrlPr>
                                    <a:rPr kumimoji="1" lang="en-US" altLang="ja-JP" sz="1800" b="0" i="1" dirty="0" smtClean="0">
                                      <a:latin typeface="Cambria Math" panose="02040503050406030204" pitchFamily="18" charset="0"/>
                                    </a:rPr>
                                  </m:ctrlPr>
                                </m:barPr>
                                <m:e>
                                  <m:r>
                                    <a:rPr kumimoji="1" lang="en-US" altLang="ja-JP" sz="1800" b="0" i="1" dirty="0" smtClean="0">
                                      <a:latin typeface="Cambria Math" panose="02040503050406030204" pitchFamily="18" charset="0"/>
                                    </a:rPr>
                                    <m:t>𝑋</m:t>
                                  </m:r>
                                </m:e>
                              </m:bar>
                              <m:r>
                                <a:rPr kumimoji="1" lang="en-US" altLang="ja-JP" sz="1800" b="0" i="1" dirty="0" smtClean="0">
                                  <a:latin typeface="Cambria Math" panose="02040503050406030204" pitchFamily="18" charset="0"/>
                                </a:rPr>
                                <m:t>−</m:t>
                              </m:r>
                              <m:r>
                                <a:rPr kumimoji="1" lang="en-US" altLang="ja-JP" sz="1800" b="0" i="1" dirty="0" smtClean="0">
                                  <a:latin typeface="Cambria Math" panose="02040503050406030204" pitchFamily="18" charset="0"/>
                                </a:rPr>
                                <m:t>𝑅</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ar>
                                <m:barPr>
                                  <m:pos m:val="top"/>
                                  <m:ctrlPr>
                                    <a:rPr kumimoji="1" lang="en-US" altLang="ja-JP" sz="1800" b="0" i="1" dirty="0" smtClean="0">
                                      <a:latin typeface="Cambria Math" panose="02040503050406030204" pitchFamily="18" charset="0"/>
                                    </a:rPr>
                                  </m:ctrlPr>
                                </m:barPr>
                                <m:e>
                                  <m:r>
                                    <a:rPr kumimoji="1" lang="en-US" altLang="ja-JP" sz="1800" b="0" i="1" dirty="0" smtClean="0">
                                      <a:latin typeface="Cambria Math" panose="02040503050406030204" pitchFamily="18" charset="0"/>
                                    </a:rPr>
                                    <m:t>𝑋</m:t>
                                  </m:r>
                                </m:e>
                              </m:bar>
                            </m:oMath>
                          </a14:m>
                          <a:r>
                            <a:rPr kumimoji="1" lang="ja-JP" altLang="en-US" sz="1800" b="0" dirty="0"/>
                            <a:t>管理図（平均値）と</a:t>
                          </a:r>
                          <a14:m>
                            <m:oMath xmlns:m="http://schemas.openxmlformats.org/officeDocument/2006/math">
                              <m:r>
                                <a:rPr kumimoji="1" lang="en-US" altLang="ja-JP" sz="1800" b="0" i="1" dirty="0" smtClean="0">
                                  <a:latin typeface="Cambria Math" panose="02040503050406030204" pitchFamily="18" charset="0"/>
                                </a:rPr>
                                <m:t>𝑅</m:t>
                              </m:r>
                            </m:oMath>
                          </a14:m>
                          <a:r>
                            <a:rPr kumimoji="1" lang="ja-JP" altLang="en-US" sz="1800" b="0" dirty="0"/>
                            <a:t>管理図（データ範囲）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dirty="0"/>
                            <a:t>※</a:t>
                          </a:r>
                          <a14:m>
                            <m:oMath xmlns:m="http://schemas.openxmlformats.org/officeDocument/2006/math">
                              <m:bar>
                                <m:barPr>
                                  <m:pos m:val="top"/>
                                  <m:ctrlPr>
                                    <a:rPr kumimoji="1" lang="en-US" altLang="ja-JP" sz="1800" b="0" i="1" dirty="0" smtClean="0">
                                      <a:latin typeface="Cambria Math" panose="02040503050406030204" pitchFamily="18" charset="0"/>
                                    </a:rPr>
                                  </m:ctrlPr>
                                </m:barPr>
                                <m:e>
                                  <m:r>
                                    <a:rPr kumimoji="1" lang="en-US" altLang="ja-JP" sz="1800" b="0" i="1" dirty="0" smtClean="0">
                                      <a:latin typeface="Cambria Math" panose="02040503050406030204" pitchFamily="18" charset="0"/>
                                    </a:rPr>
                                    <m:t>𝑋</m:t>
                                  </m:r>
                                </m:e>
                              </m:bar>
                            </m:oMath>
                          </a14:m>
                          <a:r>
                            <a:rPr kumimoji="1" lang="ja-JP" altLang="en-US" sz="1800" b="0" dirty="0"/>
                            <a:t>は平均値、</a:t>
                          </a:r>
                          <a14:m>
                            <m:oMath xmlns:m="http://schemas.openxmlformats.org/officeDocument/2006/math">
                              <m:r>
                                <a:rPr kumimoji="1" lang="en-US" altLang="ja-JP" sz="1800" b="0" i="1" dirty="0" smtClean="0">
                                  <a:latin typeface="Cambria Math" panose="02040503050406030204" pitchFamily="18" charset="0"/>
                                </a:rPr>
                                <m:t>𝑅</m:t>
                              </m:r>
                              <m:r>
                                <a:rPr kumimoji="1" lang="ja-JP" altLang="en-US" sz="1800" b="0" i="1" dirty="0" smtClean="0">
                                  <a:latin typeface="Cambria Math" panose="02040503050406030204" pitchFamily="18" charset="0"/>
                                </a:rPr>
                                <m:t>は</m:t>
                              </m:r>
                            </m:oMath>
                          </a14:m>
                          <a:r>
                            <a:rPr kumimoji="1" lang="en-US" altLang="ja-JP" sz="1800" b="0" dirty="0"/>
                            <a:t>Range</a:t>
                          </a:r>
                          <a:r>
                            <a:rPr kumimoji="1" lang="ja-JP" altLang="en-US" sz="1800" b="0" dirty="0"/>
                            <a:t>（範囲）</a:t>
                          </a:r>
                          <a:endParaRPr kumimoji="1" lang="ja-JP" altLang="en-US" dirty="0"/>
                        </a:p>
                      </a:txBody>
                      <a:tcPr anchor="ctr"/>
                    </a:tc>
                    <a:tc>
                      <a:txBody>
                        <a:bodyPr/>
                        <a:lstStyle/>
                        <a:p>
                          <a:r>
                            <a:rPr kumimoji="1" lang="en-US" altLang="ja-JP" dirty="0"/>
                            <a:t>n</a:t>
                          </a:r>
                          <a:r>
                            <a:rPr kumimoji="1" lang="ja-JP" altLang="en-US" dirty="0"/>
                            <a:t>数が</a:t>
                          </a:r>
                          <a:r>
                            <a:rPr kumimoji="1" lang="en-US" altLang="ja-JP" dirty="0"/>
                            <a:t>10</a:t>
                          </a:r>
                          <a:r>
                            <a:rPr kumimoji="1" lang="ja-JP" altLang="en-US" dirty="0"/>
                            <a:t>未満の場合に使用する。</a:t>
                          </a:r>
                        </a:p>
                      </a:txBody>
                      <a:tcPr anchor="ctr"/>
                    </a:tc>
                    <a:extLst>
                      <a:ext uri="{0D108BD9-81ED-4DB2-BD59-A6C34878D82A}">
                        <a16:rowId xmlns:a16="http://schemas.microsoft.com/office/drawing/2014/main" val="4111287338"/>
                      </a:ext>
                    </a:extLst>
                  </a:tr>
                  <a:tr h="6665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ar>
                                <m:barPr>
                                  <m:pos m:val="top"/>
                                  <m:ctrlPr>
                                    <a:rPr kumimoji="1" lang="en-US" altLang="ja-JP" sz="1800" b="0" i="1" dirty="0" smtClean="0">
                                      <a:latin typeface="Cambria Math" panose="02040503050406030204" pitchFamily="18" charset="0"/>
                                    </a:rPr>
                                  </m:ctrlPr>
                                </m:barPr>
                                <m:e>
                                  <m:r>
                                    <a:rPr kumimoji="1" lang="en-US" altLang="ja-JP" sz="1800" b="0" i="1" dirty="0" smtClean="0">
                                      <a:latin typeface="Cambria Math" panose="02040503050406030204" pitchFamily="18" charset="0"/>
                                    </a:rPr>
                                    <m:t>𝑋</m:t>
                                  </m:r>
                                </m:e>
                              </m:bar>
                              <m:r>
                                <a:rPr kumimoji="1" lang="en-US" altLang="ja-JP" sz="1800" b="0" i="1" dirty="0" smtClean="0">
                                  <a:latin typeface="Cambria Math" panose="02040503050406030204" pitchFamily="18" charset="0"/>
                                </a:rPr>
                                <m:t>−</m:t>
                              </m:r>
                              <m:r>
                                <a:rPr kumimoji="1" lang="en-US" altLang="ja-JP" sz="1800" b="0" i="1" dirty="0" smtClean="0">
                                  <a:latin typeface="Cambria Math" panose="02040503050406030204" pitchFamily="18" charset="0"/>
                                </a:rPr>
                                <m:t>𝑠</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bar>
                                <m:barPr>
                                  <m:pos m:val="top"/>
                                  <m:ctrlPr>
                                    <a:rPr kumimoji="1" lang="en-US" altLang="ja-JP" sz="1800" b="0" i="1" dirty="0" smtClean="0">
                                      <a:latin typeface="Cambria Math" panose="02040503050406030204" pitchFamily="18" charset="0"/>
                                    </a:rPr>
                                  </m:ctrlPr>
                                </m:barPr>
                                <m:e>
                                  <m:r>
                                    <a:rPr kumimoji="1" lang="en-US" altLang="ja-JP" sz="1800" b="0" i="1" dirty="0" smtClean="0">
                                      <a:latin typeface="Cambria Math" panose="02040503050406030204" pitchFamily="18" charset="0"/>
                                    </a:rPr>
                                    <m:t>𝑋</m:t>
                                  </m:r>
                                </m:e>
                              </m:bar>
                            </m:oMath>
                          </a14:m>
                          <a:r>
                            <a:rPr kumimoji="1" lang="ja-JP" altLang="en-US" sz="1800" b="0" dirty="0"/>
                            <a:t>管理図（平均値）と</a:t>
                          </a:r>
                          <a14:m>
                            <m:oMath xmlns:m="http://schemas.openxmlformats.org/officeDocument/2006/math">
                              <m:r>
                                <m:rPr>
                                  <m:sty m:val="p"/>
                                </m:rPr>
                                <a:rPr kumimoji="1" lang="en-US" altLang="ja-JP" sz="1800" b="0" i="0" dirty="0" smtClean="0">
                                  <a:latin typeface="Cambria Math" panose="02040503050406030204" pitchFamily="18" charset="0"/>
                                </a:rPr>
                                <m:t>s</m:t>
                              </m:r>
                            </m:oMath>
                          </a14:m>
                          <a:r>
                            <a:rPr kumimoji="1" lang="ja-JP" altLang="en-US" sz="1800" b="0" dirty="0"/>
                            <a:t>管理図（標準偏差）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dirty="0"/>
                            <a:t>※</a:t>
                          </a:r>
                          <a14:m>
                            <m:oMath xmlns:m="http://schemas.openxmlformats.org/officeDocument/2006/math">
                              <m:r>
                                <a:rPr kumimoji="1" lang="en-US" altLang="ja-JP" sz="1800" b="0" i="1" dirty="0" smtClean="0">
                                  <a:latin typeface="Cambria Math" panose="02040503050406030204" pitchFamily="18" charset="0"/>
                                </a:rPr>
                                <m:t>𝑠</m:t>
                              </m:r>
                            </m:oMath>
                          </a14:m>
                          <a:r>
                            <a:rPr kumimoji="1" lang="ja-JP" altLang="en-US" sz="1800" b="0" dirty="0"/>
                            <a:t>は</a:t>
                          </a:r>
                          <a:r>
                            <a:rPr kumimoji="1" lang="en-US" altLang="ja-JP" sz="1800" b="0" dirty="0"/>
                            <a:t>Standard</a:t>
                          </a:r>
                          <a:r>
                            <a:rPr kumimoji="1" lang="en-US" altLang="ja-JP" sz="1800" b="0" baseline="0" dirty="0"/>
                            <a:t> deviation</a:t>
                          </a:r>
                          <a:r>
                            <a:rPr kumimoji="1" lang="ja-JP" altLang="en-US" sz="1800" b="0" baseline="0" dirty="0"/>
                            <a:t>（標準偏差）</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a:t>
                          </a:r>
                          <a:r>
                            <a:rPr kumimoji="1" lang="en-US" altLang="ja-JP" dirty="0"/>
                            <a:t>10</a:t>
                          </a:r>
                          <a:r>
                            <a:rPr kumimoji="1" lang="ja-JP" altLang="en-US" dirty="0"/>
                            <a:t>以上の場合に使用する。</a:t>
                          </a:r>
                        </a:p>
                      </a:txBody>
                      <a:tcPr anchor="ctr"/>
                    </a:tc>
                    <a:extLst>
                      <a:ext uri="{0D108BD9-81ED-4DB2-BD59-A6C34878D82A}">
                        <a16:rowId xmlns:a16="http://schemas.microsoft.com/office/drawing/2014/main" val="4284881011"/>
                      </a:ext>
                    </a:extLst>
                  </a:tr>
                  <a:tr h="6665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𝑀𝑒</m:t>
                              </m:r>
                              <m:r>
                                <a:rPr kumimoji="1" lang="en-US" altLang="ja-JP" sz="1800" b="0" i="1" dirty="0" smtClean="0">
                                  <a:latin typeface="Cambria Math" panose="02040503050406030204" pitchFamily="18" charset="0"/>
                                </a:rPr>
                                <m:t>−</m:t>
                              </m:r>
                              <m:r>
                                <a:rPr kumimoji="1" lang="en-US" altLang="ja-JP" sz="1800" b="0" i="1" dirty="0" smtClean="0">
                                  <a:latin typeface="Cambria Math" panose="02040503050406030204" pitchFamily="18" charset="0"/>
                                </a:rPr>
                                <m:t>𝑅</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𝑀𝑒</m:t>
                              </m:r>
                            </m:oMath>
                          </a14:m>
                          <a:r>
                            <a:rPr kumimoji="1" lang="ja-JP" altLang="en-US" sz="1800" b="0" dirty="0"/>
                            <a:t>管理図（中央値）と</a:t>
                          </a:r>
                          <a14:m>
                            <m:oMath xmlns:m="http://schemas.openxmlformats.org/officeDocument/2006/math">
                              <m:r>
                                <a:rPr kumimoji="1" lang="en-US" altLang="ja-JP" sz="1800" b="0" i="1" dirty="0" smtClean="0">
                                  <a:latin typeface="Cambria Math" panose="02040503050406030204" pitchFamily="18" charset="0"/>
                                </a:rPr>
                                <m:t>𝑅</m:t>
                              </m:r>
                            </m:oMath>
                          </a14:m>
                          <a:r>
                            <a:rPr kumimoji="1" lang="ja-JP" altLang="en-US" sz="1800" b="0" dirty="0"/>
                            <a:t>管理図（データ範囲）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dirty="0"/>
                            <a:t>※</a:t>
                          </a:r>
                          <a14:m>
                            <m:oMath xmlns:m="http://schemas.openxmlformats.org/officeDocument/2006/math">
                              <m:r>
                                <a:rPr kumimoji="1" lang="en-US" altLang="ja-JP" sz="1800" b="0" i="1" dirty="0" smtClean="0">
                                  <a:latin typeface="Cambria Math" panose="02040503050406030204" pitchFamily="18" charset="0"/>
                                </a:rPr>
                                <m:t>𝑀𝑒</m:t>
                              </m:r>
                            </m:oMath>
                          </a14:m>
                          <a:r>
                            <a:rPr kumimoji="1" lang="ja-JP" altLang="en-US" sz="1800" b="0" dirty="0"/>
                            <a:t>は</a:t>
                          </a:r>
                          <a:r>
                            <a:rPr kumimoji="1" lang="en-US" altLang="ja-JP" sz="1800" b="0" dirty="0"/>
                            <a:t>Median</a:t>
                          </a:r>
                          <a:r>
                            <a:rPr kumimoji="1" lang="ja-JP" altLang="en-US" sz="1800" b="0" dirty="0"/>
                            <a:t>（中央値）</a:t>
                          </a:r>
                          <a:endParaRPr kumimoji="1" lang="ja-JP" altLang="en-US" dirty="0"/>
                        </a:p>
                      </a:txBody>
                      <a:tcPr anchor="ctr"/>
                    </a:tc>
                    <a:tc>
                      <a:txBody>
                        <a:bodyPr/>
                        <a:lstStyle/>
                        <a:p>
                          <a:r>
                            <a:rPr kumimoji="1" lang="ja-JP" altLang="en-US" dirty="0"/>
                            <a:t>計算を簡略化したいときに使用する。</a:t>
                          </a:r>
                        </a:p>
                      </a:txBody>
                      <a:tcPr anchor="ctr"/>
                    </a:tc>
                    <a:extLst>
                      <a:ext uri="{0D108BD9-81ED-4DB2-BD59-A6C34878D82A}">
                        <a16:rowId xmlns:a16="http://schemas.microsoft.com/office/drawing/2014/main" val="702641774"/>
                      </a:ext>
                    </a:extLst>
                  </a:tr>
                  <a:tr h="6665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𝑋</m:t>
                              </m:r>
                              <m:r>
                                <a:rPr kumimoji="1" lang="en-US" altLang="ja-JP" sz="1800" b="0" i="1" dirty="0" smtClean="0">
                                  <a:latin typeface="Cambria Math" panose="02040503050406030204" pitchFamily="18" charset="0"/>
                                </a:rPr>
                                <m:t>−</m:t>
                              </m:r>
                              <m:r>
                                <a:rPr kumimoji="1" lang="en-US" altLang="ja-JP" sz="1800" b="0" i="1" dirty="0" smtClean="0">
                                  <a:latin typeface="Cambria Math" panose="02040503050406030204" pitchFamily="18" charset="0"/>
                                </a:rPr>
                                <m:t>𝑅𝑠</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𝑋</m:t>
                              </m:r>
                            </m:oMath>
                          </a14:m>
                          <a:r>
                            <a:rPr kumimoji="1" lang="ja-JP" altLang="en-US" sz="1800" b="0" dirty="0"/>
                            <a:t>管理図（測定値）と</a:t>
                          </a:r>
                          <a14:m>
                            <m:oMath xmlns:m="http://schemas.openxmlformats.org/officeDocument/2006/math">
                              <m:r>
                                <a:rPr kumimoji="1" lang="en-US" altLang="ja-JP" sz="1800" b="0" i="1" dirty="0" smtClean="0">
                                  <a:latin typeface="Cambria Math" panose="02040503050406030204" pitchFamily="18" charset="0"/>
                                </a:rPr>
                                <m:t>𝑅𝑠</m:t>
                              </m:r>
                            </m:oMath>
                          </a14:m>
                          <a:r>
                            <a:rPr kumimoji="1" lang="ja-JP" altLang="en-US" sz="1800" b="0" dirty="0"/>
                            <a:t>管理図（移動範囲）</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0" dirty="0"/>
                            <a:t>※</a:t>
                          </a:r>
                          <a14:m>
                            <m:oMath xmlns:m="http://schemas.openxmlformats.org/officeDocument/2006/math">
                              <m:r>
                                <a:rPr kumimoji="1" lang="en-US" altLang="ja-JP" sz="1800" b="0" i="1" dirty="0" smtClean="0">
                                  <a:latin typeface="Cambria Math" panose="02040503050406030204" pitchFamily="18" charset="0"/>
                                </a:rPr>
                                <m:t>𝑅𝑠</m:t>
                              </m:r>
                            </m:oMath>
                          </a14:m>
                          <a:r>
                            <a:rPr kumimoji="1" lang="ja-JP" altLang="en-US" sz="1800" b="0" dirty="0"/>
                            <a:t>は</a:t>
                          </a:r>
                          <a:r>
                            <a:rPr kumimoji="1" lang="en-US" altLang="ja-JP" sz="1800" b="0" dirty="0"/>
                            <a:t>Successive range</a:t>
                          </a:r>
                          <a:r>
                            <a:rPr kumimoji="1" lang="ja-JP" altLang="en-US" sz="1800" b="0"/>
                            <a:t>（移動範囲）</a:t>
                          </a:r>
                          <a:endParaRPr kumimoji="1" lang="ja-JP" alt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a:t>
                          </a:r>
                          <a:r>
                            <a:rPr kumimoji="1" lang="en-US" altLang="ja-JP" dirty="0"/>
                            <a:t>1</a:t>
                          </a:r>
                          <a:r>
                            <a:rPr kumimoji="1" lang="ja-JP" altLang="en-US" dirty="0"/>
                            <a:t>の場合に使用する。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バラつきの代わりに、移動範囲</a:t>
                          </a:r>
                          <a14:m>
                            <m:oMath xmlns:m="http://schemas.openxmlformats.org/officeDocument/2006/math">
                              <m:r>
                                <a:rPr kumimoji="1" lang="en-US" altLang="ja-JP" sz="1800" b="0" i="1" dirty="0" smtClean="0">
                                  <a:latin typeface="Cambria Math" panose="02040503050406030204" pitchFamily="18" charset="0"/>
                                </a:rPr>
                                <m:t>𝑅𝑠</m:t>
                              </m:r>
                            </m:oMath>
                          </a14:m>
                          <a:r>
                            <a:rPr kumimoji="1" lang="ja-JP" altLang="en-US" dirty="0"/>
                            <a:t>を使用する。</a:t>
                          </a:r>
                        </a:p>
                      </a:txBody>
                      <a:tcPr anchor="ctr"/>
                    </a:tc>
                    <a:extLst>
                      <a:ext uri="{0D108BD9-81ED-4DB2-BD59-A6C34878D82A}">
                        <a16:rowId xmlns:a16="http://schemas.microsoft.com/office/drawing/2014/main" val="693013588"/>
                      </a:ext>
                    </a:extLst>
                  </a:tr>
                  <a:tr h="666540">
                    <a:tc rowSpan="4">
                      <a:txBody>
                        <a:bodyPr/>
                        <a:lstStyle/>
                        <a:p>
                          <a:r>
                            <a:rPr kumimoji="1" lang="ja-JP" altLang="en-US" dirty="0"/>
                            <a:t>計数値</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𝑛𝑝</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𝑛𝑝</m:t>
                              </m:r>
                            </m:oMath>
                          </a14:m>
                          <a:r>
                            <a:rPr kumimoji="1" lang="ja-JP" altLang="en-US" sz="1800" b="0" dirty="0"/>
                            <a:t>（不適合品数）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14:m>
                            <m:oMath xmlns:m="http://schemas.openxmlformats.org/officeDocument/2006/math">
                              <m:r>
                                <a:rPr kumimoji="1" lang="en-US" altLang="ja-JP" sz="1800" b="0" i="1" dirty="0" smtClean="0">
                                  <a:latin typeface="Cambria Math" panose="02040503050406030204" pitchFamily="18" charset="0"/>
                                </a:rPr>
                                <m:t>𝑛</m:t>
                              </m:r>
                            </m:oMath>
                          </a14:m>
                          <a:r>
                            <a:rPr kumimoji="1" lang="ja-JP" altLang="en-US" sz="1800" b="0" dirty="0"/>
                            <a:t>は</a:t>
                          </a:r>
                          <a:r>
                            <a:rPr kumimoji="1" lang="en-US" altLang="ja-JP" sz="1800" b="0" dirty="0"/>
                            <a:t>Number</a:t>
                          </a:r>
                          <a:r>
                            <a:rPr kumimoji="1" lang="en-US" altLang="ja-JP" sz="1800" b="0" baseline="0" dirty="0"/>
                            <a:t> of </a:t>
                          </a:r>
                          <a:r>
                            <a:rPr kumimoji="1" lang="en-US" altLang="ja-JP" dirty="0"/>
                            <a:t>nonconforming items</a:t>
                          </a:r>
                          <a:r>
                            <a:rPr kumimoji="1" lang="ja-JP" altLang="en-US" dirty="0"/>
                            <a:t>（不適合品の数）、</a:t>
                          </a:r>
                          <a14:m>
                            <m:oMath xmlns:m="http://schemas.openxmlformats.org/officeDocument/2006/math">
                              <m:r>
                                <a:rPr kumimoji="1" lang="en-US" altLang="ja-JP" sz="1800" b="0" i="1" dirty="0" smtClean="0">
                                  <a:latin typeface="Cambria Math" panose="02040503050406030204" pitchFamily="18" charset="0"/>
                                </a:rPr>
                                <m:t>𝑝</m:t>
                              </m:r>
                            </m:oMath>
                          </a14:m>
                          <a:r>
                            <a:rPr kumimoji="1" lang="ja-JP" altLang="en-US" sz="1800" b="0" dirty="0"/>
                            <a:t>は</a:t>
                          </a:r>
                          <a:r>
                            <a:rPr kumimoji="1" lang="en-US" altLang="ja-JP" sz="1800" b="0" dirty="0"/>
                            <a:t>proportion</a:t>
                          </a:r>
                          <a:r>
                            <a:rPr kumimoji="1" lang="ja-JP" altLang="en-US" sz="1800" b="0" dirty="0"/>
                            <a:t>（割合）</a:t>
                          </a:r>
                          <a:endParaRPr kumimoji="1" lang="ja-JP" altLang="en-US" dirty="0"/>
                        </a:p>
                      </a:txBody>
                      <a:tcPr anchor="ctr"/>
                    </a:tc>
                    <a:tc>
                      <a:txBody>
                        <a:bodyPr/>
                        <a:lstStyle/>
                        <a:p>
                          <a:r>
                            <a:rPr kumimoji="1" lang="en-US" altLang="ja-JP" dirty="0"/>
                            <a:t>n</a:t>
                          </a:r>
                          <a:r>
                            <a:rPr kumimoji="1" lang="ja-JP" altLang="en-US" dirty="0"/>
                            <a:t>数が一定の場合に使用する。</a:t>
                          </a:r>
                          <a:r>
                            <a:rPr kumimoji="1" lang="ja-JP" altLang="en-US" dirty="0">
                              <a:solidFill>
                                <a:srgbClr val="FF0000"/>
                              </a:solidFill>
                            </a:rPr>
                            <a:t>二項分布</a:t>
                          </a:r>
                          <a:r>
                            <a:rPr kumimoji="1" lang="ja-JP" altLang="en-US" dirty="0"/>
                            <a:t>。</a:t>
                          </a:r>
                        </a:p>
                      </a:txBody>
                      <a:tcPr anchor="ctr"/>
                    </a:tc>
                    <a:extLst>
                      <a:ext uri="{0D108BD9-81ED-4DB2-BD59-A6C34878D82A}">
                        <a16:rowId xmlns:a16="http://schemas.microsoft.com/office/drawing/2014/main" val="120683005"/>
                      </a:ext>
                    </a:extLst>
                  </a:tr>
                  <a:tr h="666540">
                    <a:tc vMerge="1">
                      <a:txBody>
                        <a:bodyPr/>
                        <a:lstStyle/>
                        <a:p>
                          <a:endParaRPr kumimoji="1" lang="ja-JP" altLang="en-US" dirty="0"/>
                        </a:p>
                      </a:txBody>
                      <a:tcPr/>
                    </a:tc>
                    <a:tc>
                      <a:txBody>
                        <a:bodyPr/>
                        <a:lstStyle/>
                        <a:p>
                          <a:r>
                            <a:rPr kumimoji="1" lang="ja-JP" altLang="en-US" b="0" dirty="0"/>
                            <a:t>𝒑管理図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𝒑（不適合</a:t>
                          </a:r>
                          <a:r>
                            <a:rPr kumimoji="1" lang="ja-JP" altLang="en-US" b="0" dirty="0">
                              <a:solidFill>
                                <a:srgbClr val="FF0000"/>
                              </a:solidFill>
                            </a:rPr>
                            <a:t>率</a:t>
                          </a:r>
                          <a:r>
                            <a:rPr kumimoji="1" lang="ja-JP" altLang="en-US" b="0"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数が不定の場合に使用する。</a:t>
                          </a:r>
                          <a:r>
                            <a:rPr kumimoji="1" lang="ja-JP" altLang="en-US" dirty="0">
                              <a:solidFill>
                                <a:srgbClr val="FF0000"/>
                              </a:solidFill>
                            </a:rPr>
                            <a:t>二項分布</a:t>
                          </a:r>
                          <a:r>
                            <a:rPr kumimoji="1" lang="ja-JP" altLang="en-US" dirty="0"/>
                            <a:t>。</a:t>
                          </a:r>
                        </a:p>
                      </a:txBody>
                      <a:tcPr anchor="ctr"/>
                    </a:tc>
                    <a:extLst>
                      <a:ext uri="{0D108BD9-81ED-4DB2-BD59-A6C34878D82A}">
                        <a16:rowId xmlns:a16="http://schemas.microsoft.com/office/drawing/2014/main" val="3799873152"/>
                      </a:ext>
                    </a:extLst>
                  </a:tr>
                  <a:tr h="6665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𝑐</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𝑐</m:t>
                              </m:r>
                            </m:oMath>
                          </a14:m>
                          <a:r>
                            <a:rPr kumimoji="1" lang="ja-JP" altLang="en-US" sz="1800" b="0" dirty="0"/>
                            <a:t>（回数、欠点数）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14:m>
                            <m:oMath xmlns:m="http://schemas.openxmlformats.org/officeDocument/2006/math">
                              <m:r>
                                <a:rPr kumimoji="1" lang="en-US" altLang="ja-JP" sz="1800" b="0" i="1" dirty="0" smtClean="0">
                                  <a:latin typeface="Cambria Math" panose="02040503050406030204" pitchFamily="18" charset="0"/>
                                </a:rPr>
                                <m:t>𝑐</m:t>
                              </m:r>
                            </m:oMath>
                          </a14:m>
                          <a:r>
                            <a:rPr kumimoji="1" lang="ja-JP" altLang="en-US" sz="1800" b="0" dirty="0"/>
                            <a:t>は</a:t>
                          </a:r>
                          <a:r>
                            <a:rPr kumimoji="1" lang="en-US" altLang="ja-JP" sz="1800" b="0" dirty="0"/>
                            <a:t>Count</a:t>
                          </a:r>
                          <a:r>
                            <a:rPr kumimoji="1" lang="ja-JP" altLang="en-US" sz="1800" b="0" dirty="0"/>
                            <a:t>（数える）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数が一定の場合に使用する。</a:t>
                          </a:r>
                          <a:r>
                            <a:rPr kumimoji="1" lang="ja-JP" altLang="en-US" dirty="0">
                              <a:solidFill>
                                <a:srgbClr val="FF0000"/>
                              </a:solidFill>
                            </a:rPr>
                            <a:t>ポアソン分布</a:t>
                          </a:r>
                          <a:r>
                            <a:rPr kumimoji="1" lang="ja-JP" altLang="en-US" dirty="0"/>
                            <a:t>。</a:t>
                          </a:r>
                        </a:p>
                      </a:txBody>
                      <a:tcPr anchor="ctr"/>
                    </a:tc>
                    <a:extLst>
                      <a:ext uri="{0D108BD9-81ED-4DB2-BD59-A6C34878D82A}">
                        <a16:rowId xmlns:a16="http://schemas.microsoft.com/office/drawing/2014/main" val="593262141"/>
                      </a:ext>
                    </a:extLst>
                  </a:tr>
                  <a:tr h="6665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𝑢</m:t>
                              </m:r>
                            </m:oMath>
                          </a14:m>
                          <a:r>
                            <a:rPr kumimoji="1" lang="ja-JP" altLang="en-US" sz="1800" b="0" dirty="0"/>
                            <a:t>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1" lang="en-US" altLang="ja-JP" sz="1800" b="0" i="1" dirty="0" smtClean="0">
                                  <a:latin typeface="Cambria Math" panose="02040503050406030204" pitchFamily="18" charset="0"/>
                                </a:rPr>
                                <m:t>𝑢</m:t>
                              </m:r>
                            </m:oMath>
                          </a14:m>
                          <a:r>
                            <a:rPr kumimoji="1" lang="ja-JP" altLang="en-US" sz="1800" b="0" dirty="0"/>
                            <a:t>（発生率）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a:t>
                          </a:r>
                          <a14:m>
                            <m:oMath xmlns:m="http://schemas.openxmlformats.org/officeDocument/2006/math">
                              <m:r>
                                <a:rPr kumimoji="1" lang="en-US" altLang="ja-JP" sz="1800" b="0" i="1" dirty="0" smtClean="0">
                                  <a:latin typeface="Cambria Math" panose="02040503050406030204" pitchFamily="18" charset="0"/>
                                </a:rPr>
                                <m:t>𝑢</m:t>
                              </m:r>
                            </m:oMath>
                          </a14:m>
                          <a:r>
                            <a:rPr kumimoji="1" lang="ja-JP" altLang="en-US" sz="1800" b="0" dirty="0"/>
                            <a:t>は</a:t>
                          </a:r>
                          <a:r>
                            <a:rPr kumimoji="1" lang="en-US" altLang="ja-JP" sz="1800" b="0" dirty="0"/>
                            <a:t>Count per unit</a:t>
                          </a:r>
                          <a:r>
                            <a:rPr kumimoji="1" lang="ja-JP" altLang="en-US" sz="1800" b="0" dirty="0"/>
                            <a:t>（単位当たりの数）</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数が不定の場合に使用する。</a:t>
                          </a:r>
                          <a:r>
                            <a:rPr kumimoji="1" lang="ja-JP" altLang="en-US" dirty="0">
                              <a:solidFill>
                                <a:srgbClr val="FF0000"/>
                              </a:solidFill>
                            </a:rPr>
                            <a:t>ポアソン分布</a:t>
                          </a:r>
                          <a:r>
                            <a:rPr kumimoji="1" lang="ja-JP" altLang="en-US" dirty="0"/>
                            <a:t>。</a:t>
                          </a:r>
                        </a:p>
                      </a:txBody>
                      <a:tcPr anchor="ctr"/>
                    </a:tc>
                    <a:extLst>
                      <a:ext uri="{0D108BD9-81ED-4DB2-BD59-A6C34878D82A}">
                        <a16:rowId xmlns:a16="http://schemas.microsoft.com/office/drawing/2014/main" val="2637880653"/>
                      </a:ext>
                    </a:extLst>
                  </a:tr>
                </a:tbl>
              </a:graphicData>
            </a:graphic>
          </p:graphicFrame>
        </mc:Choice>
        <mc:Fallback xmlns="">
          <p:graphicFrame>
            <p:nvGraphicFramePr>
              <p:cNvPr id="4" name="表 5">
                <a:extLst>
                  <a:ext uri="{FF2B5EF4-FFF2-40B4-BE49-F238E27FC236}">
                    <a16:creationId xmlns:a16="http://schemas.microsoft.com/office/drawing/2014/main" id="{284D8A63-2F69-D6E7-0C74-3AC377069DBE}"/>
                  </a:ext>
                </a:extLst>
              </p:cNvPr>
              <p:cNvGraphicFramePr>
                <a:graphicFrameLocks noGrp="1"/>
              </p:cNvGraphicFramePr>
              <p:nvPr>
                <p:extLst>
                  <p:ext uri="{D42A27DB-BD31-4B8C-83A1-F6EECF244321}">
                    <p14:modId xmlns:p14="http://schemas.microsoft.com/office/powerpoint/2010/main" val="1415660310"/>
                  </p:ext>
                </p:extLst>
              </p:nvPr>
            </p:nvGraphicFramePr>
            <p:xfrm>
              <a:off x="579454" y="162450"/>
              <a:ext cx="11033091" cy="6533100"/>
            </p:xfrm>
            <a:graphic>
              <a:graphicData uri="http://schemas.openxmlformats.org/drawingml/2006/table">
                <a:tbl>
                  <a:tblPr firstRow="1" bandRow="1">
                    <a:tableStyleId>{5C22544A-7EE6-4342-B048-85BDC9FD1C3A}</a:tableStyleId>
                  </a:tblPr>
                  <a:tblGrid>
                    <a:gridCol w="1175659">
                      <a:extLst>
                        <a:ext uri="{9D8B030D-6E8A-4147-A177-3AD203B41FA5}">
                          <a16:colId xmlns:a16="http://schemas.microsoft.com/office/drawing/2014/main" val="1493429002"/>
                        </a:ext>
                      </a:extLst>
                    </a:gridCol>
                    <a:gridCol w="1778558">
                      <a:extLst>
                        <a:ext uri="{9D8B030D-6E8A-4147-A177-3AD203B41FA5}">
                          <a16:colId xmlns:a16="http://schemas.microsoft.com/office/drawing/2014/main" val="391380952"/>
                        </a:ext>
                      </a:extLst>
                    </a:gridCol>
                    <a:gridCol w="5054321">
                      <a:extLst>
                        <a:ext uri="{9D8B030D-6E8A-4147-A177-3AD203B41FA5}">
                          <a16:colId xmlns:a16="http://schemas.microsoft.com/office/drawing/2014/main" val="2913316717"/>
                        </a:ext>
                      </a:extLst>
                    </a:gridCol>
                    <a:gridCol w="3024553">
                      <a:extLst>
                        <a:ext uri="{9D8B030D-6E8A-4147-A177-3AD203B41FA5}">
                          <a16:colId xmlns:a16="http://schemas.microsoft.com/office/drawing/2014/main" val="3594613810"/>
                        </a:ext>
                      </a:extLst>
                    </a:gridCol>
                  </a:tblGrid>
                  <a:tr h="666540">
                    <a:tc>
                      <a:txBody>
                        <a:bodyPr/>
                        <a:lstStyle/>
                        <a:p>
                          <a:pPr algn="ctr"/>
                          <a:r>
                            <a:rPr kumimoji="1" lang="ja-JP" altLang="en-US" dirty="0"/>
                            <a:t>分類</a:t>
                          </a:r>
                        </a:p>
                      </a:txBody>
                      <a:tcPr anchor="ctr"/>
                    </a:tc>
                    <a:tc>
                      <a:txBody>
                        <a:bodyPr/>
                        <a:lstStyle/>
                        <a:p>
                          <a:pPr algn="ctr"/>
                          <a:r>
                            <a:rPr kumimoji="1" lang="ja-JP" altLang="en-US" dirty="0"/>
                            <a:t>管理図の種類</a:t>
                          </a:r>
                        </a:p>
                      </a:txBody>
                      <a:tcPr anchor="ctr"/>
                    </a:tc>
                    <a:tc>
                      <a:txBody>
                        <a:bodyPr/>
                        <a:lstStyle/>
                        <a:p>
                          <a:pPr algn="ctr"/>
                          <a:r>
                            <a:rPr kumimoji="1" lang="ja-JP" altLang="en-US" dirty="0"/>
                            <a:t>構成</a:t>
                          </a:r>
                        </a:p>
                      </a:txBody>
                      <a:tcPr anchor="ctr"/>
                    </a:tc>
                    <a:tc>
                      <a:txBody>
                        <a:bodyPr/>
                        <a:lstStyle/>
                        <a:p>
                          <a:pPr algn="ctr"/>
                          <a:r>
                            <a:rPr kumimoji="1" lang="ja-JP" altLang="en-US" dirty="0"/>
                            <a:t>特徴</a:t>
                          </a:r>
                        </a:p>
                      </a:txBody>
                      <a:tcPr anchor="ctr"/>
                    </a:tc>
                    <a:extLst>
                      <a:ext uri="{0D108BD9-81ED-4DB2-BD59-A6C34878D82A}">
                        <a16:rowId xmlns:a16="http://schemas.microsoft.com/office/drawing/2014/main" val="4247991583"/>
                      </a:ext>
                    </a:extLst>
                  </a:tr>
                  <a:tr h="701040">
                    <a:tc rowSpan="4">
                      <a:txBody>
                        <a:bodyPr/>
                        <a:lstStyle/>
                        <a:p>
                          <a:r>
                            <a:rPr kumimoji="1" lang="ja-JP" altLang="en-US" dirty="0"/>
                            <a:t>計量値</a:t>
                          </a:r>
                        </a:p>
                      </a:txBody>
                      <a:tcPr anchor="ctr"/>
                    </a:tc>
                    <a:tc>
                      <a:txBody>
                        <a:bodyPr/>
                        <a:lstStyle/>
                        <a:p>
                          <a:endParaRPr lang="ja-JP"/>
                        </a:p>
                      </a:txBody>
                      <a:tcPr anchor="ctr">
                        <a:blipFill>
                          <a:blip r:embed="rId2"/>
                          <a:stretch>
                            <a:fillRect l="-66438" t="-94828" r="-455479" b="-743103"/>
                          </a:stretch>
                        </a:blipFill>
                      </a:tcPr>
                    </a:tc>
                    <a:tc>
                      <a:txBody>
                        <a:bodyPr/>
                        <a:lstStyle/>
                        <a:p>
                          <a:endParaRPr lang="ja-JP"/>
                        </a:p>
                      </a:txBody>
                      <a:tcPr anchor="ctr">
                        <a:blipFill>
                          <a:blip r:embed="rId2"/>
                          <a:stretch>
                            <a:fillRect l="-58625" t="-94828" r="-60434" b="-743103"/>
                          </a:stretch>
                        </a:blipFill>
                      </a:tcPr>
                    </a:tc>
                    <a:tc>
                      <a:txBody>
                        <a:bodyPr/>
                        <a:lstStyle/>
                        <a:p>
                          <a:r>
                            <a:rPr kumimoji="1" lang="en-US" altLang="ja-JP" dirty="0"/>
                            <a:t>n</a:t>
                          </a:r>
                          <a:r>
                            <a:rPr kumimoji="1" lang="ja-JP" altLang="en-US" dirty="0"/>
                            <a:t>数が</a:t>
                          </a:r>
                          <a:r>
                            <a:rPr kumimoji="1" lang="en-US" altLang="ja-JP" dirty="0"/>
                            <a:t>10</a:t>
                          </a:r>
                          <a:r>
                            <a:rPr kumimoji="1" lang="ja-JP" altLang="en-US" dirty="0"/>
                            <a:t>未満の場合に使用する。</a:t>
                          </a:r>
                        </a:p>
                      </a:txBody>
                      <a:tcPr anchor="ctr"/>
                    </a:tc>
                    <a:extLst>
                      <a:ext uri="{0D108BD9-81ED-4DB2-BD59-A6C34878D82A}">
                        <a16:rowId xmlns:a16="http://schemas.microsoft.com/office/drawing/2014/main" val="4111287338"/>
                      </a:ext>
                    </a:extLst>
                  </a:tr>
                  <a:tr h="670560">
                    <a:tc vMerge="1">
                      <a:txBody>
                        <a:bodyPr/>
                        <a:lstStyle/>
                        <a:p>
                          <a:endParaRPr kumimoji="1" lang="ja-JP" altLang="en-US" dirty="0"/>
                        </a:p>
                      </a:txBody>
                      <a:tcPr/>
                    </a:tc>
                    <a:tc>
                      <a:txBody>
                        <a:bodyPr/>
                        <a:lstStyle/>
                        <a:p>
                          <a:endParaRPr lang="ja-JP"/>
                        </a:p>
                      </a:txBody>
                      <a:tcPr anchor="ctr">
                        <a:blipFill>
                          <a:blip r:embed="rId2"/>
                          <a:stretch>
                            <a:fillRect l="-66438" t="-205455" r="-455479" b="-683636"/>
                          </a:stretch>
                        </a:blipFill>
                      </a:tcPr>
                    </a:tc>
                    <a:tc>
                      <a:txBody>
                        <a:bodyPr/>
                        <a:lstStyle/>
                        <a:p>
                          <a:endParaRPr lang="ja-JP"/>
                        </a:p>
                      </a:txBody>
                      <a:tcPr anchor="ctr">
                        <a:blipFill>
                          <a:blip r:embed="rId2"/>
                          <a:stretch>
                            <a:fillRect l="-58625" t="-205455" r="-60434" b="-68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a:t>
                          </a:r>
                          <a:r>
                            <a:rPr kumimoji="1" lang="en-US" altLang="ja-JP" dirty="0"/>
                            <a:t>10</a:t>
                          </a:r>
                          <a:r>
                            <a:rPr kumimoji="1" lang="ja-JP" altLang="en-US" dirty="0"/>
                            <a:t>以上の場合に使用する。</a:t>
                          </a:r>
                        </a:p>
                      </a:txBody>
                      <a:tcPr anchor="ctr"/>
                    </a:tc>
                    <a:extLst>
                      <a:ext uri="{0D108BD9-81ED-4DB2-BD59-A6C34878D82A}">
                        <a16:rowId xmlns:a16="http://schemas.microsoft.com/office/drawing/2014/main" val="4284881011"/>
                      </a:ext>
                    </a:extLst>
                  </a:tr>
                  <a:tr h="666540">
                    <a:tc vMerge="1">
                      <a:txBody>
                        <a:bodyPr/>
                        <a:lstStyle/>
                        <a:p>
                          <a:endParaRPr kumimoji="1" lang="ja-JP" altLang="en-US" dirty="0"/>
                        </a:p>
                      </a:txBody>
                      <a:tcPr/>
                    </a:tc>
                    <a:tc>
                      <a:txBody>
                        <a:bodyPr/>
                        <a:lstStyle/>
                        <a:p>
                          <a:endParaRPr lang="ja-JP"/>
                        </a:p>
                      </a:txBody>
                      <a:tcPr anchor="ctr">
                        <a:blipFill>
                          <a:blip r:embed="rId2"/>
                          <a:stretch>
                            <a:fillRect l="-66438" t="-308257" r="-455479" b="-589908"/>
                          </a:stretch>
                        </a:blipFill>
                      </a:tcPr>
                    </a:tc>
                    <a:tc>
                      <a:txBody>
                        <a:bodyPr/>
                        <a:lstStyle/>
                        <a:p>
                          <a:endParaRPr lang="ja-JP"/>
                        </a:p>
                      </a:txBody>
                      <a:tcPr anchor="ctr">
                        <a:blipFill>
                          <a:blip r:embed="rId2"/>
                          <a:stretch>
                            <a:fillRect l="-58625" t="-308257" r="-60434" b="-589908"/>
                          </a:stretch>
                        </a:blipFill>
                      </a:tcPr>
                    </a:tc>
                    <a:tc>
                      <a:txBody>
                        <a:bodyPr/>
                        <a:lstStyle/>
                        <a:p>
                          <a:r>
                            <a:rPr kumimoji="1" lang="ja-JP" altLang="en-US" dirty="0"/>
                            <a:t>計算を簡略化したいときに使用する。</a:t>
                          </a:r>
                        </a:p>
                      </a:txBody>
                      <a:tcPr anchor="ctr"/>
                    </a:tc>
                    <a:extLst>
                      <a:ext uri="{0D108BD9-81ED-4DB2-BD59-A6C34878D82A}">
                        <a16:rowId xmlns:a16="http://schemas.microsoft.com/office/drawing/2014/main" val="702641774"/>
                      </a:ext>
                    </a:extLst>
                  </a:tr>
                  <a:tr h="914400">
                    <a:tc vMerge="1">
                      <a:txBody>
                        <a:bodyPr/>
                        <a:lstStyle/>
                        <a:p>
                          <a:endParaRPr kumimoji="1" lang="ja-JP" altLang="en-US" dirty="0"/>
                        </a:p>
                      </a:txBody>
                      <a:tcPr/>
                    </a:tc>
                    <a:tc>
                      <a:txBody>
                        <a:bodyPr/>
                        <a:lstStyle/>
                        <a:p>
                          <a:endParaRPr lang="ja-JP"/>
                        </a:p>
                      </a:txBody>
                      <a:tcPr anchor="ctr">
                        <a:blipFill>
                          <a:blip r:embed="rId2"/>
                          <a:stretch>
                            <a:fillRect l="-66438" t="-296667" r="-455479" b="-328667"/>
                          </a:stretch>
                        </a:blipFill>
                      </a:tcPr>
                    </a:tc>
                    <a:tc>
                      <a:txBody>
                        <a:bodyPr/>
                        <a:lstStyle/>
                        <a:p>
                          <a:endParaRPr lang="ja-JP"/>
                        </a:p>
                      </a:txBody>
                      <a:tcPr anchor="ctr">
                        <a:blipFill>
                          <a:blip r:embed="rId2"/>
                          <a:stretch>
                            <a:fillRect l="-58625" t="-296667" r="-60434" b="-328667"/>
                          </a:stretch>
                        </a:blipFill>
                      </a:tcPr>
                    </a:tc>
                    <a:tc>
                      <a:txBody>
                        <a:bodyPr/>
                        <a:lstStyle/>
                        <a:p>
                          <a:endParaRPr lang="ja-JP"/>
                        </a:p>
                      </a:txBody>
                      <a:tcPr anchor="ctr">
                        <a:blipFill>
                          <a:blip r:embed="rId2"/>
                          <a:stretch>
                            <a:fillRect l="-265121" t="-296667" r="-1008" b="-328667"/>
                          </a:stretch>
                        </a:blipFill>
                      </a:tcPr>
                    </a:tc>
                    <a:extLst>
                      <a:ext uri="{0D108BD9-81ED-4DB2-BD59-A6C34878D82A}">
                        <a16:rowId xmlns:a16="http://schemas.microsoft.com/office/drawing/2014/main" val="693013588"/>
                      </a:ext>
                    </a:extLst>
                  </a:tr>
                  <a:tr h="914400">
                    <a:tc rowSpan="4">
                      <a:txBody>
                        <a:bodyPr/>
                        <a:lstStyle/>
                        <a:p>
                          <a:r>
                            <a:rPr kumimoji="1" lang="ja-JP" altLang="en-US" dirty="0"/>
                            <a:t>計数値</a:t>
                          </a:r>
                        </a:p>
                      </a:txBody>
                      <a:tcPr anchor="ctr"/>
                    </a:tc>
                    <a:tc>
                      <a:txBody>
                        <a:bodyPr/>
                        <a:lstStyle/>
                        <a:p>
                          <a:endParaRPr lang="ja-JP"/>
                        </a:p>
                      </a:txBody>
                      <a:tcPr anchor="ctr">
                        <a:blipFill>
                          <a:blip r:embed="rId2"/>
                          <a:stretch>
                            <a:fillRect l="-66438" t="-394040" r="-455479" b="-226490"/>
                          </a:stretch>
                        </a:blipFill>
                      </a:tcPr>
                    </a:tc>
                    <a:tc>
                      <a:txBody>
                        <a:bodyPr/>
                        <a:lstStyle/>
                        <a:p>
                          <a:endParaRPr lang="ja-JP"/>
                        </a:p>
                      </a:txBody>
                      <a:tcPr anchor="ctr">
                        <a:blipFill>
                          <a:blip r:embed="rId2"/>
                          <a:stretch>
                            <a:fillRect l="-58625" t="-394040" r="-60434" b="-226490"/>
                          </a:stretch>
                        </a:blipFill>
                      </a:tcPr>
                    </a:tc>
                    <a:tc>
                      <a:txBody>
                        <a:bodyPr/>
                        <a:lstStyle/>
                        <a:p>
                          <a:r>
                            <a:rPr kumimoji="1" lang="en-US" altLang="ja-JP" dirty="0"/>
                            <a:t>n</a:t>
                          </a:r>
                          <a:r>
                            <a:rPr kumimoji="1" lang="ja-JP" altLang="en-US" dirty="0"/>
                            <a:t>数が一定の場合に使用する。</a:t>
                          </a:r>
                          <a:r>
                            <a:rPr kumimoji="1" lang="ja-JP" altLang="en-US" dirty="0">
                              <a:solidFill>
                                <a:srgbClr val="FF0000"/>
                              </a:solidFill>
                            </a:rPr>
                            <a:t>二項分布</a:t>
                          </a:r>
                          <a:r>
                            <a:rPr kumimoji="1" lang="ja-JP" altLang="en-US" dirty="0"/>
                            <a:t>。</a:t>
                          </a:r>
                        </a:p>
                      </a:txBody>
                      <a:tcPr anchor="ctr"/>
                    </a:tc>
                    <a:extLst>
                      <a:ext uri="{0D108BD9-81ED-4DB2-BD59-A6C34878D82A}">
                        <a16:rowId xmlns:a16="http://schemas.microsoft.com/office/drawing/2014/main" val="120683005"/>
                      </a:ext>
                    </a:extLst>
                  </a:tr>
                  <a:tr h="666540">
                    <a:tc vMerge="1">
                      <a:txBody>
                        <a:bodyPr/>
                        <a:lstStyle/>
                        <a:p>
                          <a:endParaRPr kumimoji="1" lang="ja-JP" altLang="en-US" dirty="0"/>
                        </a:p>
                      </a:txBody>
                      <a:tcPr/>
                    </a:tc>
                    <a:tc>
                      <a:txBody>
                        <a:bodyPr/>
                        <a:lstStyle/>
                        <a:p>
                          <a:r>
                            <a:rPr kumimoji="1" lang="ja-JP" altLang="en-US" b="0" dirty="0"/>
                            <a:t>𝒑管理図</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0" dirty="0"/>
                            <a:t>𝒑（不適合</a:t>
                          </a:r>
                          <a:r>
                            <a:rPr kumimoji="1" lang="ja-JP" altLang="en-US" b="0" dirty="0">
                              <a:solidFill>
                                <a:srgbClr val="FF0000"/>
                              </a:solidFill>
                            </a:rPr>
                            <a:t>率</a:t>
                          </a:r>
                          <a:r>
                            <a:rPr kumimoji="1" lang="ja-JP" altLang="en-US" b="0" dirty="0"/>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数が不定の場合に使用する。</a:t>
                          </a:r>
                          <a:r>
                            <a:rPr kumimoji="1" lang="ja-JP" altLang="en-US" dirty="0">
                              <a:solidFill>
                                <a:srgbClr val="FF0000"/>
                              </a:solidFill>
                            </a:rPr>
                            <a:t>二項分布</a:t>
                          </a:r>
                          <a:r>
                            <a:rPr kumimoji="1" lang="ja-JP" altLang="en-US" dirty="0"/>
                            <a:t>。</a:t>
                          </a:r>
                        </a:p>
                      </a:txBody>
                      <a:tcPr anchor="ctr"/>
                    </a:tc>
                    <a:extLst>
                      <a:ext uri="{0D108BD9-81ED-4DB2-BD59-A6C34878D82A}">
                        <a16:rowId xmlns:a16="http://schemas.microsoft.com/office/drawing/2014/main" val="3799873152"/>
                      </a:ext>
                    </a:extLst>
                  </a:tr>
                  <a:tr h="666540">
                    <a:tc vMerge="1">
                      <a:txBody>
                        <a:bodyPr/>
                        <a:lstStyle/>
                        <a:p>
                          <a:endParaRPr kumimoji="1" lang="ja-JP" altLang="en-US" dirty="0"/>
                        </a:p>
                      </a:txBody>
                      <a:tcPr/>
                    </a:tc>
                    <a:tc>
                      <a:txBody>
                        <a:bodyPr/>
                        <a:lstStyle/>
                        <a:p>
                          <a:endParaRPr lang="ja-JP"/>
                        </a:p>
                      </a:txBody>
                      <a:tcPr anchor="ctr">
                        <a:blipFill>
                          <a:blip r:embed="rId2"/>
                          <a:stretch>
                            <a:fillRect l="-66438" t="-777273" r="-455479" b="-111818"/>
                          </a:stretch>
                        </a:blipFill>
                      </a:tcPr>
                    </a:tc>
                    <a:tc>
                      <a:txBody>
                        <a:bodyPr/>
                        <a:lstStyle/>
                        <a:p>
                          <a:endParaRPr lang="ja-JP"/>
                        </a:p>
                      </a:txBody>
                      <a:tcPr anchor="ctr">
                        <a:blipFill>
                          <a:blip r:embed="rId2"/>
                          <a:stretch>
                            <a:fillRect l="-58625" t="-777273" r="-60434" b="-11181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数が一定の場合に使用する。</a:t>
                          </a:r>
                          <a:r>
                            <a:rPr kumimoji="1" lang="ja-JP" altLang="en-US" dirty="0">
                              <a:solidFill>
                                <a:srgbClr val="FF0000"/>
                              </a:solidFill>
                            </a:rPr>
                            <a:t>ポアソン分布</a:t>
                          </a:r>
                          <a:r>
                            <a:rPr kumimoji="1" lang="ja-JP" altLang="en-US" dirty="0"/>
                            <a:t>。</a:t>
                          </a:r>
                        </a:p>
                      </a:txBody>
                      <a:tcPr anchor="ctr"/>
                    </a:tc>
                    <a:extLst>
                      <a:ext uri="{0D108BD9-81ED-4DB2-BD59-A6C34878D82A}">
                        <a16:rowId xmlns:a16="http://schemas.microsoft.com/office/drawing/2014/main" val="593262141"/>
                      </a:ext>
                    </a:extLst>
                  </a:tr>
                  <a:tr h="666540">
                    <a:tc vMerge="1">
                      <a:txBody>
                        <a:bodyPr/>
                        <a:lstStyle/>
                        <a:p>
                          <a:endParaRPr kumimoji="1" lang="ja-JP" altLang="en-US" dirty="0"/>
                        </a:p>
                      </a:txBody>
                      <a:tcPr/>
                    </a:tc>
                    <a:tc>
                      <a:txBody>
                        <a:bodyPr/>
                        <a:lstStyle/>
                        <a:p>
                          <a:endParaRPr lang="ja-JP"/>
                        </a:p>
                      </a:txBody>
                      <a:tcPr anchor="ctr">
                        <a:blipFill>
                          <a:blip r:embed="rId2"/>
                          <a:stretch>
                            <a:fillRect l="-66438" t="-885321" r="-455479" b="-12844"/>
                          </a:stretch>
                        </a:blipFill>
                      </a:tcPr>
                    </a:tc>
                    <a:tc>
                      <a:txBody>
                        <a:bodyPr/>
                        <a:lstStyle/>
                        <a:p>
                          <a:endParaRPr lang="ja-JP"/>
                        </a:p>
                      </a:txBody>
                      <a:tcPr anchor="ctr">
                        <a:blipFill>
                          <a:blip r:embed="rId2"/>
                          <a:stretch>
                            <a:fillRect l="-58625" t="-885321" r="-60434" b="-12844"/>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n</a:t>
                          </a:r>
                          <a:r>
                            <a:rPr kumimoji="1" lang="ja-JP" altLang="en-US" dirty="0"/>
                            <a:t>数が不定の場合に使用する。</a:t>
                          </a:r>
                          <a:r>
                            <a:rPr kumimoji="1" lang="ja-JP" altLang="en-US" dirty="0">
                              <a:solidFill>
                                <a:srgbClr val="FF0000"/>
                              </a:solidFill>
                            </a:rPr>
                            <a:t>ポアソン分布</a:t>
                          </a:r>
                          <a:r>
                            <a:rPr kumimoji="1" lang="ja-JP" altLang="en-US" dirty="0"/>
                            <a:t>。</a:t>
                          </a:r>
                        </a:p>
                      </a:txBody>
                      <a:tcPr anchor="ctr"/>
                    </a:tc>
                    <a:extLst>
                      <a:ext uri="{0D108BD9-81ED-4DB2-BD59-A6C34878D82A}">
                        <a16:rowId xmlns:a16="http://schemas.microsoft.com/office/drawing/2014/main" val="2637880653"/>
                      </a:ext>
                    </a:extLst>
                  </a:tr>
                </a:tbl>
              </a:graphicData>
            </a:graphic>
          </p:graphicFrame>
        </mc:Fallback>
      </mc:AlternateContent>
    </p:spTree>
    <p:extLst>
      <p:ext uri="{BB962C8B-B14F-4D97-AF65-F5344CB8AC3E}">
        <p14:creationId xmlns:p14="http://schemas.microsoft.com/office/powerpoint/2010/main" val="168748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977232" y="1380360"/>
                <a:ext cx="1786096" cy="523220"/>
              </a:xfrm>
              <a:prstGeom prst="rect">
                <a:avLst/>
              </a:prstGeom>
              <a:noFill/>
            </p:spPr>
            <p:txBody>
              <a:bodyPr wrap="square" rtlCol="0">
                <a:spAutoFit/>
              </a:bodyPr>
              <a:lstStyle/>
              <a:p>
                <a14:m>
                  <m:oMath xmlns:m="http://schemas.openxmlformats.org/officeDocument/2006/math">
                    <m:acc>
                      <m:accPr>
                        <m:chr m:val="̅"/>
                        <m:ctrlPr>
                          <a:rPr lang="en-US" altLang="ja-JP" sz="2800" b="1" i="1" smtClean="0">
                            <a:solidFill>
                              <a:srgbClr val="FF0000"/>
                            </a:solidFill>
                            <a:latin typeface="Cambria Math" panose="02040503050406030204" pitchFamily="18" charset="0"/>
                          </a:rPr>
                        </m:ctrlPr>
                      </m:accPr>
                      <m:e>
                        <m:r>
                          <a:rPr lang="en-US" altLang="ja-JP" sz="2800" b="1" i="1" smtClean="0">
                            <a:solidFill>
                              <a:srgbClr val="FF0000"/>
                            </a:solidFill>
                            <a:latin typeface="Cambria Math" panose="02040503050406030204" pitchFamily="18" charset="0"/>
                          </a:rPr>
                          <m:t>𝑿</m:t>
                        </m:r>
                      </m:e>
                    </m:acc>
                  </m:oMath>
                </a14:m>
                <a:r>
                  <a:rPr lang="en-US" altLang="ja-JP" sz="2800" b="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977232" y="1380360"/>
                <a:ext cx="1786096" cy="523220"/>
              </a:xfrm>
              <a:prstGeom prst="rect">
                <a:avLst/>
              </a:prstGeom>
              <a:blipFill>
                <a:blip r:embed="rId2"/>
                <a:stretch>
                  <a:fillRect t="-11628"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6615337" cy="400110"/>
              </a:xfrm>
              <a:prstGeom prst="rect">
                <a:avLst/>
              </a:prstGeom>
              <a:noFill/>
            </p:spPr>
            <p:txBody>
              <a:bodyPr wrap="none" lIns="0" tIns="0" rIns="0" bIns="0" rtlCol="0">
                <a:spAutoFit/>
              </a:bodyPr>
              <a:lstStyle/>
              <a:p>
                <a14:m>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𝐴</m:t>
                        </m:r>
                      </m:e>
                      <m:sub>
                        <m:r>
                          <a:rPr kumimoji="1" lang="en-US" altLang="ja-JP" sz="2400" b="0" i="1" smtClean="0">
                            <a:latin typeface="Cambria Math" panose="02040503050406030204" pitchFamily="18" charset="0"/>
                          </a:rPr>
                          <m:t>2</m:t>
                        </m:r>
                      </m:sub>
                    </m:sSub>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𝑅</m:t>
                        </m:r>
                      </m:e>
                    </m:acc>
                  </m:oMath>
                </a14:m>
                <a:r>
                  <a:rPr kumimoji="1" lang="ja-JP" altLang="en-US" sz="2400" dirty="0"/>
                  <a:t> または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b="0" i="1" smtClean="0">
                            <a:latin typeface="Cambria Math" panose="02040503050406030204" pitchFamily="18" charset="0"/>
                          </a:rPr>
                          <m:t>3</m:t>
                        </m:r>
                      </m:sub>
                    </m:sSub>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𝑠</m:t>
                        </m:r>
                      </m:e>
                    </m:acc>
                  </m:oMath>
                </a14:m>
                <a:r>
                  <a:rPr lang="ja-JP" altLang="en-US" sz="2400" dirty="0"/>
                  <a:t> </a:t>
                </a:r>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6615337" cy="400110"/>
              </a:xfrm>
              <a:prstGeom prst="rect">
                <a:avLst/>
              </a:prstGeom>
              <a:blipFill>
                <a:blip r:embed="rId3"/>
                <a:stretch>
                  <a:fillRect t="-13636" b="-4697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235308" y="3817645"/>
                <a:ext cx="6346481" cy="400110"/>
              </a:xfrm>
              <a:prstGeom prst="rect">
                <a:avLst/>
              </a:prstGeom>
              <a:noFill/>
            </p:spPr>
            <p:txBody>
              <a:bodyPr wrap="none" lIns="0" tIns="0" rIns="0" bIns="0" rtlCol="0">
                <a:spAutoFit/>
              </a:bodyPr>
              <a:lstStyle/>
              <a:p>
                <a14:m>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2</m:t>
                        </m:r>
                      </m:sub>
                    </m:sSub>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𝑅</m:t>
                        </m:r>
                      </m:e>
                    </m:acc>
                  </m:oMath>
                </a14:m>
                <a:r>
                  <a:rPr lang="ja-JP" altLang="en-US" sz="2400" dirty="0"/>
                  <a:t>または </a:t>
                </a:r>
                <a14:m>
                  <m:oMath xmlns:m="http://schemas.openxmlformats.org/officeDocument/2006/math">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𝐴</m:t>
                        </m:r>
                      </m:e>
                      <m:sub>
                        <m:r>
                          <a:rPr lang="en-US" altLang="ja-JP" sz="2400" i="1">
                            <a:latin typeface="Cambria Math" panose="02040503050406030204" pitchFamily="18" charset="0"/>
                          </a:rPr>
                          <m:t>3</m:t>
                        </m:r>
                      </m:sub>
                    </m:sSub>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𝑠</m:t>
                        </m:r>
                      </m:e>
                    </m:acc>
                  </m:oMath>
                </a14:m>
                <a:r>
                  <a:rPr lang="ja-JP" altLang="en-US" sz="2400" dirty="0"/>
                  <a:t> </a:t>
                </a:r>
                <a:endParaRPr kumimoji="1" lang="ja-JP" altLang="en-US" sz="2400" dirty="0"/>
              </a:p>
            </p:txBody>
          </p:sp>
        </mc:Choice>
        <mc:Fallback>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235308" y="3817645"/>
                <a:ext cx="6346481" cy="400110"/>
              </a:xfrm>
              <a:prstGeom prst="rect">
                <a:avLst/>
              </a:prstGeom>
              <a:blipFill>
                <a:blip r:embed="rId4"/>
                <a:stretch>
                  <a:fillRect t="-13636" b="-469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273515"/>
                <a:ext cx="2279855"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273515"/>
                <a:ext cx="2279855" cy="40011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53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A41970-13D0-93F0-961A-319D56239CD9}"/>
                  </a:ext>
                </a:extLst>
              </p:cNvPr>
              <p:cNvSpPr txBox="1"/>
              <p:nvPr/>
            </p:nvSpPr>
            <p:spPr>
              <a:xfrm>
                <a:off x="1977232" y="1380360"/>
                <a:ext cx="1786096" cy="523220"/>
              </a:xfrm>
              <a:prstGeom prst="rect">
                <a:avLst/>
              </a:prstGeom>
              <a:noFill/>
            </p:spPr>
            <p:txBody>
              <a:bodyPr wrap="square" rtlCol="0">
                <a:spAutoFit/>
              </a:bodyPr>
              <a:lstStyle/>
              <a:p>
                <a14:m>
                  <m:oMath xmlns:m="http://schemas.openxmlformats.org/officeDocument/2006/math">
                    <m:acc>
                      <m:accPr>
                        <m:chr m:val="̅"/>
                        <m:ctrlPr>
                          <a:rPr lang="en-US" altLang="ja-JP" sz="2800" b="1" i="1" smtClean="0">
                            <a:solidFill>
                              <a:srgbClr val="FF0000"/>
                            </a:solidFill>
                            <a:latin typeface="Cambria Math" panose="02040503050406030204" pitchFamily="18" charset="0"/>
                          </a:rPr>
                        </m:ctrlPr>
                      </m:accPr>
                      <m:e>
                        <m:r>
                          <a:rPr lang="en-US" altLang="ja-JP" sz="2800" b="1" i="1" smtClean="0">
                            <a:solidFill>
                              <a:srgbClr val="FF0000"/>
                            </a:solidFill>
                            <a:latin typeface="Cambria Math" panose="02040503050406030204" pitchFamily="18" charset="0"/>
                          </a:rPr>
                          <m:t>𝑹</m:t>
                        </m:r>
                      </m:e>
                    </m:acc>
                  </m:oMath>
                </a14:m>
                <a:r>
                  <a:rPr lang="en-US" altLang="ja-JP" sz="2800" b="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Choice>
        <mc:Fallback xmlns="">
          <p:sp>
            <p:nvSpPr>
              <p:cNvPr id="4" name="テキスト ボックス 3">
                <a:extLst>
                  <a:ext uri="{FF2B5EF4-FFF2-40B4-BE49-F238E27FC236}">
                    <a16:creationId xmlns:a16="http://schemas.microsoft.com/office/drawing/2014/main" id="{A2A41970-13D0-93F0-961A-319D56239CD9}"/>
                  </a:ext>
                </a:extLst>
              </p:cNvPr>
              <p:cNvSpPr txBox="1">
                <a:spLocks noRot="1" noChangeAspect="1" noMove="1" noResize="1" noEditPoints="1" noAdjustHandles="1" noChangeArrowheads="1" noChangeShapeType="1" noTextEdit="1"/>
              </p:cNvSpPr>
              <p:nvPr/>
            </p:nvSpPr>
            <p:spPr>
              <a:xfrm>
                <a:off x="1977232" y="1380360"/>
                <a:ext cx="1786096" cy="523220"/>
              </a:xfrm>
              <a:prstGeom prst="rect">
                <a:avLst/>
              </a:prstGeom>
              <a:blipFill>
                <a:blip r:embed="rId2"/>
                <a:stretch>
                  <a:fillRect t="-11628"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3837845" cy="3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𝐷</m:t>
                          </m:r>
                        </m:e>
                        <m:sub>
                          <m:r>
                            <a:rPr kumimoji="1" lang="en-US" altLang="ja-JP" sz="2400" b="0" i="1" smtClean="0">
                              <a:latin typeface="Cambria Math" panose="02040503050406030204" pitchFamily="18" charset="0"/>
                            </a:rPr>
                            <m:t>4</m:t>
                          </m:r>
                        </m:sub>
                      </m:sSub>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𝑅</m:t>
                          </m:r>
                        </m:e>
                      </m:acc>
                    </m:oMath>
                  </m:oMathPara>
                </a14:m>
                <a:endParaRPr kumimoji="1" lang="ja-JP" altLang="en-US" sz="2400" dirty="0"/>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3837845" cy="370999"/>
              </a:xfrm>
              <a:prstGeom prst="rect">
                <a:avLst/>
              </a:prstGeom>
              <a:blipFill>
                <a:blip r:embed="rId3"/>
                <a:stretch>
                  <a:fillRect l="-794" t="-9836" r="-8413"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220593" y="3629066"/>
                <a:ext cx="3789755" cy="3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𝐷</m:t>
                          </m:r>
                        </m:e>
                        <m:sub>
                          <m:r>
                            <a:rPr lang="en-US" altLang="ja-JP" sz="2400" b="0" i="1" smtClean="0">
                              <a:latin typeface="Cambria Math" panose="02040503050406030204" pitchFamily="18" charset="0"/>
                            </a:rPr>
                            <m:t>3</m:t>
                          </m:r>
                        </m:sub>
                      </m:sSub>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𝑅</m:t>
                          </m:r>
                        </m:e>
                      </m:acc>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220593" y="3629066"/>
                <a:ext cx="3789755" cy="370999"/>
              </a:xfrm>
              <a:prstGeom prst="rect">
                <a:avLst/>
              </a:prstGeom>
              <a:blipFill>
                <a:blip r:embed="rId4"/>
                <a:stretch>
                  <a:fillRect l="-804" t="-9836" r="-852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273515"/>
                <a:ext cx="2278188" cy="372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𝑅</m:t>
                          </m:r>
                        </m:e>
                      </m:acc>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273515"/>
                <a:ext cx="2278188" cy="372218"/>
              </a:xfrm>
              <a:prstGeom prst="rect">
                <a:avLst/>
              </a:prstGeom>
              <a:blipFill>
                <a:blip r:embed="rId5"/>
                <a:stretch>
                  <a:fillRect l="-3743" t="-11475" r="-16578"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4533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2195893" y="1642978"/>
            <a:ext cx="1786096" cy="523220"/>
          </a:xfrm>
          <a:prstGeom prst="rect">
            <a:avLst/>
          </a:prstGeom>
          <a:noFill/>
        </p:spPr>
        <p:txBody>
          <a:bodyPr wrap="square" rtlCol="0">
            <a:spAutoFit/>
          </a:bodyPr>
          <a:lstStyle/>
          <a:p>
            <a:r>
              <a:rPr lang="en-US" altLang="ja-JP" sz="2800" b="1" i="1" dirty="0">
                <a:solidFill>
                  <a:srgbClr val="FF0000"/>
                </a:solidFill>
              </a:rPr>
              <a:t>s</a:t>
            </a:r>
            <a:r>
              <a:rPr lang="en-US" altLang="ja-JP" sz="2800" b="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3675365" cy="3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𝐵</m:t>
                          </m:r>
                        </m:e>
                        <m:sub>
                          <m:r>
                            <a:rPr kumimoji="1" lang="en-US" altLang="ja-JP" sz="2400" b="0" i="1" smtClean="0">
                              <a:latin typeface="Cambria Math" panose="02040503050406030204" pitchFamily="18" charset="0"/>
                            </a:rPr>
                            <m:t>4</m:t>
                          </m:r>
                        </m:sub>
                      </m:sSub>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𝑠</m:t>
                          </m:r>
                        </m:e>
                      </m:acc>
                    </m:oMath>
                  </m:oMathPara>
                </a14:m>
                <a:endParaRPr kumimoji="1" lang="ja-JP" altLang="en-US" sz="2400" dirty="0"/>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3675365" cy="370999"/>
              </a:xfrm>
              <a:prstGeom prst="rect">
                <a:avLst/>
              </a:prstGeom>
              <a:blipFill>
                <a:blip r:embed="rId2"/>
                <a:stretch>
                  <a:fillRect l="-1990" t="-9836" r="-11277"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220593" y="3629066"/>
                <a:ext cx="3640420" cy="3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𝐵</m:t>
                          </m:r>
                        </m:e>
                        <m:sub>
                          <m:r>
                            <a:rPr lang="en-US" altLang="ja-JP" sz="2400" b="0" i="1" smtClean="0">
                              <a:latin typeface="Cambria Math" panose="02040503050406030204" pitchFamily="18" charset="0"/>
                            </a:rPr>
                            <m:t>3</m:t>
                          </m:r>
                        </m:sub>
                      </m:sSub>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𝑠</m:t>
                          </m:r>
                        </m:e>
                      </m:acc>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220593" y="3629066"/>
                <a:ext cx="3640420" cy="370999"/>
              </a:xfrm>
              <a:prstGeom prst="rect">
                <a:avLst/>
              </a:prstGeom>
              <a:blipFill>
                <a:blip r:embed="rId3"/>
                <a:stretch>
                  <a:fillRect l="-2010" t="-9836" r="-11390"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379615"/>
                <a:ext cx="2222532" cy="372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𝑠</m:t>
                          </m:r>
                        </m:e>
                      </m:acc>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379615"/>
                <a:ext cx="2222532" cy="372218"/>
              </a:xfrm>
              <a:prstGeom prst="rect">
                <a:avLst/>
              </a:prstGeom>
              <a:blipFill>
                <a:blip r:embed="rId4"/>
                <a:stretch>
                  <a:fillRect l="-3836" t="-9836" r="-18630"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660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2195892" y="1642978"/>
            <a:ext cx="2038177" cy="523220"/>
          </a:xfrm>
          <a:prstGeom prst="rect">
            <a:avLst/>
          </a:prstGeom>
          <a:noFill/>
        </p:spPr>
        <p:txBody>
          <a:bodyPr wrap="square" rtlCol="0">
            <a:spAutoFit/>
          </a:bodyPr>
          <a:lstStyle/>
          <a:p>
            <a:r>
              <a:rPr lang="en-US" altLang="ja-JP" sz="2800" b="1" i="1" dirty="0">
                <a:solidFill>
                  <a:srgbClr val="FF0000"/>
                </a:solidFill>
              </a:rPr>
              <a:t>Rm</a:t>
            </a:r>
            <a:r>
              <a:rPr lang="en-US" altLang="ja-JP" sz="2800" b="1" dirty="0">
                <a:solidFill>
                  <a:srgbClr val="FF0000"/>
                </a:solidFill>
              </a:rPr>
              <a:t> </a:t>
            </a:r>
            <a:r>
              <a:rPr lang="ja-JP" altLang="en-US" sz="2800" b="1" dirty="0">
                <a:solidFill>
                  <a:srgbClr val="FF0000"/>
                </a:solidFill>
              </a:rPr>
              <a:t>管理図</a:t>
            </a:r>
            <a:endParaRPr lang="en-US" altLang="ja-JP" sz="2800" b="1" dirty="0">
              <a:solidFill>
                <a:srgbClr val="FF0000"/>
              </a:solidFill>
            </a:endParaRPr>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4409605" cy="3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=3.267</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𝑅</m:t>
                          </m:r>
                          <m:r>
                            <a:rPr kumimoji="1" lang="en-US" altLang="ja-JP" sz="2400" b="0" i="1" smtClean="0">
                              <a:latin typeface="Cambria Math" panose="02040503050406030204" pitchFamily="18" charset="0"/>
                            </a:rPr>
                            <m:t>𝑚</m:t>
                          </m:r>
                        </m:e>
                      </m:acc>
                    </m:oMath>
                  </m:oMathPara>
                </a14:m>
                <a:endParaRPr kumimoji="1" lang="ja-JP" altLang="en-US" sz="2400" dirty="0"/>
              </a:p>
            </p:txBody>
          </p:sp>
        </mc:Choice>
        <mc:Fallback>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4409605" cy="370999"/>
              </a:xfrm>
              <a:prstGeom prst="rect">
                <a:avLst/>
              </a:prstGeom>
              <a:blipFill>
                <a:blip r:embed="rId2"/>
                <a:stretch>
                  <a:fillRect l="-1519" t="-9836" r="-276"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220593" y="3629066"/>
                <a:ext cx="4613827" cy="370999"/>
              </a:xfrm>
              <a:prstGeom prst="rect">
                <a:avLst/>
              </a:prstGeom>
              <a:noFill/>
            </p:spPr>
            <p:txBody>
              <a:bodyPr wrap="none" lIns="0" tIns="0" rIns="0" bIns="0" rtlCol="0">
                <a:spAutoFit/>
              </a:bodyPr>
              <a:lstStyle/>
              <a:p>
                <a14:m>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oMath>
                </a14:m>
                <a:r>
                  <a:rPr kumimoji="1" lang="ja-JP" altLang="en-US" sz="2400" dirty="0"/>
                  <a:t> </a:t>
                </a:r>
                <a:r>
                  <a:rPr lang="ja-JP" altLang="en-US" sz="2400" dirty="0"/>
                  <a:t>示されない</a:t>
                </a:r>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220593" y="3629066"/>
                <a:ext cx="4613827" cy="370999"/>
              </a:xfrm>
              <a:prstGeom prst="rect">
                <a:avLst/>
              </a:prstGeom>
              <a:blipFill>
                <a:blip r:embed="rId3"/>
                <a:stretch>
                  <a:fillRect l="-2906" t="-22951" r="-3038" b="-5082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2379615"/>
                <a:ext cx="2532488" cy="372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r>
                        <a:rPr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𝑅</m:t>
                          </m:r>
                          <m:r>
                            <a:rPr lang="en-US" altLang="ja-JP" sz="2400" b="0" i="1" smtClean="0">
                              <a:latin typeface="Cambria Math" panose="02040503050406030204" pitchFamily="18" charset="0"/>
                            </a:rPr>
                            <m:t>𝑚</m:t>
                          </m:r>
                        </m:e>
                      </m:acc>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2379615"/>
                <a:ext cx="2532488" cy="372218"/>
              </a:xfrm>
              <a:prstGeom prst="rect">
                <a:avLst/>
              </a:prstGeom>
              <a:blipFill>
                <a:blip r:embed="rId4"/>
                <a:stretch>
                  <a:fillRect l="-3365" t="-9836" r="-721" b="-1967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0683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539910" y="828232"/>
            <a:ext cx="1786096" cy="523220"/>
          </a:xfrm>
          <a:prstGeom prst="rect">
            <a:avLst/>
          </a:prstGeom>
          <a:noFill/>
        </p:spPr>
        <p:txBody>
          <a:bodyPr wrap="square" rtlCol="0">
            <a:spAutoFit/>
          </a:bodyPr>
          <a:lstStyle/>
          <a:p>
            <a:r>
              <a:rPr lang="en-US" altLang="ja-JP" sz="2800" b="1" dirty="0">
                <a:solidFill>
                  <a:srgbClr val="FF0000"/>
                </a:solidFill>
              </a:rPr>
              <a:t>P</a:t>
            </a:r>
            <a:r>
              <a:rPr lang="ja-JP" altLang="en-US" sz="2800" b="1" dirty="0">
                <a:solidFill>
                  <a:srgbClr val="FF0000"/>
                </a:solidFill>
              </a:rPr>
              <a:t>管理図</a:t>
            </a:r>
            <a:endParaRPr lang="en-US" altLang="ja-JP" sz="2800" b="1" dirty="0">
              <a:solidFill>
                <a:srgbClr val="FF0000"/>
              </a:solidFill>
            </a:endParaRP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10CEB97-46E2-B6E0-BBB5-6E3572DC1F58}"/>
                  </a:ext>
                </a:extLst>
              </p:cNvPr>
              <p:cNvSpPr txBox="1"/>
              <p:nvPr/>
            </p:nvSpPr>
            <p:spPr>
              <a:xfrm>
                <a:off x="3172503" y="3044650"/>
                <a:ext cx="5433347"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上方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kumimoji="1" lang="en-US" altLang="ja-JP" sz="2400" b="0" i="1" smtClean="0">
                          <a:latin typeface="Cambria Math" panose="02040503050406030204" pitchFamily="18" charset="0"/>
                        </a:rPr>
                        <m:t>𝑈𝐶𝐿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e>
                              </m:d>
                            </m:num>
                            <m:den>
                              <m:r>
                                <a:rPr kumimoji="1" lang="en-US" altLang="ja-JP" sz="2400" b="0" i="1" smtClean="0">
                                  <a:latin typeface="Cambria Math" panose="02040503050406030204" pitchFamily="18" charset="0"/>
                                </a:rPr>
                                <m:t>𝑛</m:t>
                              </m:r>
                            </m:den>
                          </m:f>
                        </m:e>
                      </m:rad>
                    </m:oMath>
                  </m:oMathPara>
                </a14:m>
                <a:endParaRPr kumimoji="1" lang="ja-JP" altLang="en-US" sz="2400" dirty="0"/>
              </a:p>
            </p:txBody>
          </p:sp>
        </mc:Choice>
        <mc:Fallback xmlns="">
          <p:sp>
            <p:nvSpPr>
              <p:cNvPr id="2" name="テキスト ボックス 1">
                <a:extLst>
                  <a:ext uri="{FF2B5EF4-FFF2-40B4-BE49-F238E27FC236}">
                    <a16:creationId xmlns:a16="http://schemas.microsoft.com/office/drawing/2014/main" id="{810CEB97-46E2-B6E0-BBB5-6E3572DC1F58}"/>
                  </a:ext>
                </a:extLst>
              </p:cNvPr>
              <p:cNvSpPr txBox="1">
                <a:spLocks noRot="1" noChangeAspect="1" noMove="1" noResize="1" noEditPoints="1" noAdjustHandles="1" noChangeArrowheads="1" noChangeShapeType="1" noTextEdit="1"/>
              </p:cNvSpPr>
              <p:nvPr/>
            </p:nvSpPr>
            <p:spPr>
              <a:xfrm>
                <a:off x="3172503" y="3044650"/>
                <a:ext cx="5433347" cy="10911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7AE685E-5675-4224-F84C-5F0BEC40EEF0}"/>
                  </a:ext>
                </a:extLst>
              </p:cNvPr>
              <p:cNvSpPr txBox="1"/>
              <p:nvPr/>
            </p:nvSpPr>
            <p:spPr>
              <a:xfrm>
                <a:off x="3207769" y="4513384"/>
                <a:ext cx="5385257" cy="109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下方</m:t>
                      </m:r>
                      <m:r>
                        <a:rPr lang="ja-JP" altLang="en-US" sz="2400" i="1">
                          <a:latin typeface="Cambria Math" panose="02040503050406030204" pitchFamily="18" charset="0"/>
                        </a:rPr>
                        <m:t>管理限界</m:t>
                      </m:r>
                      <m:r>
                        <a:rPr lang="ja-JP" altLang="en-US" sz="2400" i="1" smtClean="0">
                          <a:latin typeface="Cambria Math" panose="02040503050406030204" pitchFamily="18" charset="0"/>
                        </a:rPr>
                        <m:t>：</m:t>
                      </m:r>
                      <m:r>
                        <a:rPr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𝐶𝐿</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r>
                        <a:rPr kumimoji="1" lang="en-US" altLang="ja-JP" sz="2400" b="0" i="1" smtClean="0">
                          <a:latin typeface="Cambria Math" panose="02040503050406030204" pitchFamily="18" charset="0"/>
                        </a:rPr>
                        <m:t>−3</m:t>
                      </m:r>
                      <m:rad>
                        <m:radPr>
                          <m:degHide m:val="on"/>
                          <m:ctrlPr>
                            <a:rPr kumimoji="1" lang="en-US" altLang="ja-JP" sz="2400" b="0" i="1" smtClean="0">
                              <a:latin typeface="Cambria Math" panose="02040503050406030204" pitchFamily="18" charset="0"/>
                            </a:rPr>
                          </m:ctrlPr>
                        </m:radPr>
                        <m:deg/>
                        <m:e>
                          <m:f>
                            <m:fPr>
                              <m:ctrlPr>
                                <a:rPr kumimoji="1" lang="en-US" altLang="ja-JP" sz="2400" b="0" i="1" smtClean="0">
                                  <a:latin typeface="Cambria Math" panose="02040503050406030204" pitchFamily="18" charset="0"/>
                                </a:rPr>
                              </m:ctrlPr>
                            </m:fPr>
                            <m:num>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𝑃</m:t>
                                      </m:r>
                                    </m:e>
                                  </m:acc>
                                </m:e>
                              </m:d>
                            </m:num>
                            <m:den>
                              <m:r>
                                <a:rPr kumimoji="1" lang="en-US" altLang="ja-JP" sz="2400" b="0" i="1" smtClean="0">
                                  <a:latin typeface="Cambria Math" panose="02040503050406030204" pitchFamily="18" charset="0"/>
                                </a:rPr>
                                <m:t>𝑛</m:t>
                              </m:r>
                            </m:den>
                          </m:f>
                        </m:e>
                      </m:ra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37AE685E-5675-4224-F84C-5F0BEC40EEF0}"/>
                  </a:ext>
                </a:extLst>
              </p:cNvPr>
              <p:cNvSpPr txBox="1">
                <a:spLocks noRot="1" noChangeAspect="1" noMove="1" noResize="1" noEditPoints="1" noAdjustHandles="1" noChangeArrowheads="1" noChangeShapeType="1" noTextEdit="1"/>
              </p:cNvSpPr>
              <p:nvPr/>
            </p:nvSpPr>
            <p:spPr>
              <a:xfrm>
                <a:off x="3207769" y="4513384"/>
                <a:ext cx="5385257" cy="10911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C52D38D-8227-8DCF-02C9-9E696456F9B1}"/>
                  </a:ext>
                </a:extLst>
              </p:cNvPr>
              <p:cNvSpPr txBox="1"/>
              <p:nvPr/>
            </p:nvSpPr>
            <p:spPr>
              <a:xfrm>
                <a:off x="3172503" y="1981200"/>
                <a:ext cx="2547557" cy="714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中心線：</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𝑃</m:t>
                          </m:r>
                        </m:e>
                      </m:acc>
                      <m:r>
                        <a:rPr kumimoji="1" lang="en-US" altLang="ja-JP" sz="2400" b="0" i="1" smtClean="0">
                          <a:latin typeface="Cambria Math" panose="02040503050406030204" pitchFamily="18" charset="0"/>
                        </a:rPr>
                        <m:t>=</m:t>
                      </m:r>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nary>
                            <m:naryPr>
                              <m:chr m:val="∑"/>
                              <m:subHide m:val="on"/>
                              <m:supHide m:val="on"/>
                              <m:ctrlPr>
                                <a:rPr kumimoji="1" lang="en-US" altLang="ja-JP" sz="2400" b="0" i="1" smtClean="0">
                                  <a:latin typeface="Cambria Math" panose="02040503050406030204" pitchFamily="18" charset="0"/>
                                </a:rPr>
                              </m:ctrlPr>
                            </m:naryP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𝑛</m:t>
                                  </m:r>
                                </m:sub>
                              </m:sSub>
                            </m:e>
                          </m:nary>
                        </m:num>
                        <m:den>
                          <m:r>
                            <a:rPr kumimoji="1" lang="en-US" altLang="ja-JP" sz="2400" b="0" i="1" smtClean="0">
                              <a:latin typeface="Cambria Math" panose="02040503050406030204" pitchFamily="18" charset="0"/>
                            </a:rPr>
                            <m:t>𝑛</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C52D38D-8227-8DCF-02C9-9E696456F9B1}"/>
                  </a:ext>
                </a:extLst>
              </p:cNvPr>
              <p:cNvSpPr txBox="1">
                <a:spLocks noRot="1" noChangeAspect="1" noMove="1" noResize="1" noEditPoints="1" noAdjustHandles="1" noChangeArrowheads="1" noChangeShapeType="1" noTextEdit="1"/>
              </p:cNvSpPr>
              <p:nvPr/>
            </p:nvSpPr>
            <p:spPr>
              <a:xfrm>
                <a:off x="3172503" y="1981200"/>
                <a:ext cx="2547557" cy="71410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13318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777</TotalTime>
  <Words>1774</Words>
  <Application>Microsoft Office PowerPoint</Application>
  <PresentationFormat>ワイド画面</PresentationFormat>
  <Paragraphs>207</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Clarimo UD PE Regular</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297</cp:revision>
  <dcterms:created xsi:type="dcterms:W3CDTF">2023-10-19T04:21:29Z</dcterms:created>
  <dcterms:modified xsi:type="dcterms:W3CDTF">2024-03-11T05:59:49Z</dcterms:modified>
</cp:coreProperties>
</file>