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6" r:id="rId2"/>
    <p:sldId id="347" r:id="rId3"/>
    <p:sldId id="348" r:id="rId4"/>
    <p:sldId id="349" r:id="rId5"/>
    <p:sldId id="345" r:id="rId6"/>
    <p:sldId id="350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76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13EE13-E53E-968F-10AA-3E5BD16991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0139F6-0006-5DE6-ABC8-29A080222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6D393B-E17B-BE59-CDB5-2B52AC116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C20AC5-313F-68FB-1F82-9A1C040FA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7F714C-63B4-E0A6-2634-DC561C25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6233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51349-E83E-189C-3F6F-02919DF17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F9EE85F-5471-5414-28E5-3BA55E64E3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E5D245-05A9-8B7A-2CDD-2A7B4E515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13A2C2-F277-00F1-B0C7-43782D6E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C5759B-A2EA-E12E-BF72-D24375505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792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75389E-1A6E-E07E-E236-F5CA39448A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B913E6F-3D87-98A2-75E1-E3122A406C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C342B24-18A5-4E75-CBA4-E1EDE74E4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B8E504-2216-6822-D971-228FE511D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6FF23-9AED-D68C-CA65-DBBD5F1C2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003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650E4A-3EC1-972D-77E5-4923D1D2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2C92F36-A6DF-D0B5-05DC-FFFFF8836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22459-9663-2080-9CF8-395CE08AB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E30E9B-2FA6-B5AB-ACE3-A50C2149F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028879-FD21-37E3-3552-85DAEEB00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430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BA3A2-874D-4BE9-C388-B3A0E374F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AACCB62-16D5-08E5-CEBE-F05B066A5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D4585-BACF-06B0-2EA1-673595CD2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05A1CF-D0F1-D75F-A992-2AE817BCE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6DD052-4C4A-CAB9-61A8-FA662BE16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496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E3567D-A8ED-D111-D0F3-9A21536E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4C964D-D31A-AEF3-475D-19B96BDB81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B00E2D-7C09-871D-07F9-BCA93E5BE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A69DC15-3DAB-9BE6-D240-CF4A620AF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385BEF-E649-B4EF-803A-4A1AA169F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B2662CD-7659-B569-8E30-51F404FCE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B73D7A-CBB2-E8A7-0EE5-14427EF7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21B17B-FCEA-FF8D-163A-E51A6EA9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B57FCA-C47F-031D-AE2E-6F48D6991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022031-A2AE-5E9C-231E-0B674A59B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12758D5-3390-4047-167C-3EE3AC9E22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3E056F-2928-67C9-1B64-17EA35FB1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F018C53-BA0E-007E-E622-25CEEC695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917D049-579A-DD47-19B3-8D81489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917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EDA101-AC73-9BF6-9B5C-6DE970EF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594641-2C8E-D76D-7628-A5C2C3DD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CC370C7-D57C-0F5C-003A-F090A0045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F4F308-9A95-CFBE-C5DC-8B5D53D4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89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C1A3471-3FD9-21D7-F730-DCE80BAF8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12A1E2E-FFB2-7C2B-270D-BFD94A3D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2D76C60-BB7F-CB36-158C-CE7891378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42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C6154A-F873-61AA-7805-53B27E5B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513261-1500-8A8E-F1F1-451DCA237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69AED63-0AD7-6D39-DBB0-102603CF2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569ADC-732C-872D-F810-3303EF112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6A99248-A80B-6DD7-C4F8-B60633684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4404F0-A918-5F82-8E0E-EDA0FBF46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065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6D44FD-8E6D-B02B-C9A6-082997C46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28458CF-2AA9-5B1D-B4BA-C274597DD5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EA36BC0-312F-E5EA-A324-89100030D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B7F34A-6207-D10B-2191-645ED969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9D7CD2-5DAF-9E00-783B-C4402826B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1972243-B18D-C5B8-391B-2EE5DCAB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88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2D95810-6BE8-51BE-56C8-A1BEC246D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6E507CC-6800-03FC-0943-6F0712A4A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987754-2B7D-1867-63AD-BC8CA072EE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59E3-AF4E-4097-B951-5CEE4C68EC00}" type="datetimeFigureOut">
              <a:rPr kumimoji="1" lang="ja-JP" altLang="en-US" smtClean="0"/>
              <a:t>2024/2/26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12A0E5-4AA1-5ED8-A89A-995482AEB3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ABE94A-721A-9BF8-F7D3-43AECE9A41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E4005-32D0-46A9-BCBD-AA3147AE2A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56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19235" y="863647"/>
            <a:ext cx="98951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管理項目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en-US" altLang="ja-JP" sz="2400" b="0" i="0" dirty="0">
                <a:solidFill>
                  <a:srgbClr val="333333"/>
                </a:solidFill>
                <a:effectLst/>
                <a:latin typeface="Clarimo UD PE Regular"/>
              </a:rPr>
              <a:t>JIS Q 9023:2018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では、</a:t>
            </a:r>
            <a:r>
              <a:rPr lang="ja-JP" altLang="en-US" sz="2400" b="1" i="0" dirty="0">
                <a:solidFill>
                  <a:srgbClr val="333333"/>
                </a:solidFill>
                <a:effectLst/>
                <a:latin typeface="Clarimo UD PE Regular"/>
              </a:rPr>
              <a:t>「目標の達成を管理するために、評価尺度として選定した項目</a:t>
            </a:r>
            <a:r>
              <a:rPr lang="ja-JP" altLang="en-US" sz="2400" b="1" dirty="0">
                <a:solidFill>
                  <a:srgbClr val="333333"/>
                </a:solidFill>
                <a:latin typeface="Clarimo UD PE Regular"/>
              </a:rPr>
              <a:t>」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と定義されている。管理項目は、結果系と要因系に区別される。</a:t>
            </a:r>
            <a:endParaRPr lang="en-US" altLang="ja-JP" sz="2400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74E503BC-C01E-B317-0F99-377790983803}"/>
              </a:ext>
            </a:extLst>
          </p:cNvPr>
          <p:cNvSpPr/>
          <p:nvPr/>
        </p:nvSpPr>
        <p:spPr>
          <a:xfrm>
            <a:off x="1977886" y="3866322"/>
            <a:ext cx="1630018" cy="516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管理項目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A596BA0F-DD8A-7523-2D9C-4B2CCB6451CD}"/>
              </a:ext>
            </a:extLst>
          </p:cNvPr>
          <p:cNvSpPr/>
          <p:nvPr/>
        </p:nvSpPr>
        <p:spPr>
          <a:xfrm>
            <a:off x="4366591" y="3064566"/>
            <a:ext cx="1630018" cy="5168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結果系</a:t>
            </a:r>
            <a:endParaRPr kumimoji="1" lang="ja-JP" altLang="en-US" sz="2000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C98602DB-CE4C-4B59-8B88-3FFD4D8601DA}"/>
              </a:ext>
            </a:extLst>
          </p:cNvPr>
          <p:cNvSpPr/>
          <p:nvPr/>
        </p:nvSpPr>
        <p:spPr>
          <a:xfrm>
            <a:off x="4366591" y="4757531"/>
            <a:ext cx="1630018" cy="5168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要因系</a:t>
            </a:r>
            <a:endParaRPr kumimoji="1" lang="ja-JP" altLang="en-US" sz="2000" b="1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4150ABB-1769-94F0-9CEB-68BFAAC2AFC6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607904" y="3322984"/>
            <a:ext cx="758687" cy="801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CD16A6B-678D-3EA3-F74A-6575FC9BC82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607904" y="4124740"/>
            <a:ext cx="758687" cy="891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C6EAE2-B428-D750-47BA-ACEFEE8D1FA6}"/>
              </a:ext>
            </a:extLst>
          </p:cNvPr>
          <p:cNvSpPr txBox="1"/>
          <p:nvPr/>
        </p:nvSpPr>
        <p:spPr>
          <a:xfrm>
            <a:off x="4509879" y="3653015"/>
            <a:ext cx="3998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Clarimo UD PE Regular"/>
              </a:rPr>
              <a:t>製品の出来栄え</a:t>
            </a:r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のこと</a:t>
            </a:r>
            <a:endParaRPr lang="ja-JP" altLang="en-US" sz="20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7CE2462-0AC6-35B2-8265-89A2134D508D}"/>
              </a:ext>
            </a:extLst>
          </p:cNvPr>
          <p:cNvSpPr txBox="1"/>
          <p:nvPr/>
        </p:nvSpPr>
        <p:spPr>
          <a:xfrm>
            <a:off x="4509879" y="5405400"/>
            <a:ext cx="5916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所定の出来栄えにするために</a:t>
            </a:r>
            <a:r>
              <a:rPr lang="ja-JP" altLang="en-US" sz="2000" b="1" dirty="0">
                <a:solidFill>
                  <a:srgbClr val="FF0000"/>
                </a:solidFill>
                <a:latin typeface="Clarimo UD PE Regular"/>
              </a:rPr>
              <a:t>チェック</a:t>
            </a:r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すべきこと</a:t>
            </a:r>
            <a:endParaRPr lang="ja-JP" altLang="en-US" sz="2000" b="1" dirty="0"/>
          </a:p>
        </p:txBody>
      </p:sp>
      <p:sp>
        <p:nvSpPr>
          <p:cNvPr id="32" name="矢印: ストライプ 31">
            <a:extLst>
              <a:ext uri="{FF2B5EF4-FFF2-40B4-BE49-F238E27FC236}">
                <a16:creationId xmlns:a16="http://schemas.microsoft.com/office/drawing/2014/main" id="{423EC5D3-CA09-AACE-652A-78CCF85C0712}"/>
              </a:ext>
            </a:extLst>
          </p:cNvPr>
          <p:cNvSpPr/>
          <p:nvPr/>
        </p:nvSpPr>
        <p:spPr>
          <a:xfrm rot="16200000">
            <a:off x="4959626" y="4022615"/>
            <a:ext cx="556592" cy="596348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D8B0E19C-F748-23DE-C9E7-D0250B13C118}"/>
              </a:ext>
            </a:extLst>
          </p:cNvPr>
          <p:cNvSpPr/>
          <p:nvPr/>
        </p:nvSpPr>
        <p:spPr>
          <a:xfrm>
            <a:off x="6286062" y="3213653"/>
            <a:ext cx="591816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6AE29BEE-074E-1C9F-BC68-85ABA011A2A9}"/>
              </a:ext>
            </a:extLst>
          </p:cNvPr>
          <p:cNvSpPr/>
          <p:nvPr/>
        </p:nvSpPr>
        <p:spPr>
          <a:xfrm>
            <a:off x="6286062" y="4906617"/>
            <a:ext cx="591816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3CB2E4B0-134A-58AB-0B89-996A47F2292E}"/>
              </a:ext>
            </a:extLst>
          </p:cNvPr>
          <p:cNvSpPr/>
          <p:nvPr/>
        </p:nvSpPr>
        <p:spPr>
          <a:xfrm>
            <a:off x="7167330" y="3067880"/>
            <a:ext cx="1630018" cy="5168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管理点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FE43B57-2B08-3225-9DF6-AB7ABBA1A624}"/>
              </a:ext>
            </a:extLst>
          </p:cNvPr>
          <p:cNvSpPr/>
          <p:nvPr/>
        </p:nvSpPr>
        <p:spPr>
          <a:xfrm>
            <a:off x="7167330" y="4757531"/>
            <a:ext cx="1630018" cy="5168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点検点</a:t>
            </a:r>
          </a:p>
        </p:txBody>
      </p:sp>
    </p:spTree>
    <p:extLst>
      <p:ext uri="{BB962C8B-B14F-4D97-AF65-F5344CB8AC3E}">
        <p14:creationId xmlns:p14="http://schemas.microsoft.com/office/powerpoint/2010/main" val="102541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219235" y="1018271"/>
            <a:ext cx="9895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結果系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製品の出来栄えのことであり、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管理点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という。</a:t>
            </a:r>
            <a:endParaRPr lang="en-US" altLang="ja-JP" sz="2400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74E503BC-C01E-B317-0F99-377790983803}"/>
              </a:ext>
            </a:extLst>
          </p:cNvPr>
          <p:cNvSpPr/>
          <p:nvPr/>
        </p:nvSpPr>
        <p:spPr>
          <a:xfrm>
            <a:off x="1938129" y="3458817"/>
            <a:ext cx="1630018" cy="516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管理項目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A596BA0F-DD8A-7523-2D9C-4B2CCB6451CD}"/>
              </a:ext>
            </a:extLst>
          </p:cNvPr>
          <p:cNvSpPr/>
          <p:nvPr/>
        </p:nvSpPr>
        <p:spPr>
          <a:xfrm>
            <a:off x="4326834" y="2657061"/>
            <a:ext cx="1630018" cy="5168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結果系</a:t>
            </a:r>
            <a:endParaRPr kumimoji="1" lang="ja-JP" altLang="en-US" sz="2000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C98602DB-CE4C-4B59-8B88-3FFD4D8601DA}"/>
              </a:ext>
            </a:extLst>
          </p:cNvPr>
          <p:cNvSpPr/>
          <p:nvPr/>
        </p:nvSpPr>
        <p:spPr>
          <a:xfrm>
            <a:off x="4326834" y="4350026"/>
            <a:ext cx="1630018" cy="5168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要因系</a:t>
            </a:r>
            <a:endParaRPr kumimoji="1" lang="ja-JP" altLang="en-US" sz="2000" b="1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4150ABB-1769-94F0-9CEB-68BFAAC2AFC6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568147" y="2915479"/>
            <a:ext cx="758687" cy="801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CD16A6B-678D-3EA3-F74A-6575FC9BC82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568147" y="3717235"/>
            <a:ext cx="758687" cy="891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C6EAE2-B428-D750-47BA-ACEFEE8D1FA6}"/>
              </a:ext>
            </a:extLst>
          </p:cNvPr>
          <p:cNvSpPr txBox="1"/>
          <p:nvPr/>
        </p:nvSpPr>
        <p:spPr>
          <a:xfrm>
            <a:off x="4470122" y="3245510"/>
            <a:ext cx="3998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FF0000"/>
                </a:solidFill>
                <a:latin typeface="Clarimo UD PE Regular"/>
              </a:rPr>
              <a:t>製品の出来栄え</a:t>
            </a:r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のこと</a:t>
            </a:r>
            <a:endParaRPr lang="ja-JP" altLang="en-US" sz="20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7CE2462-0AC6-35B2-8265-89A2134D508D}"/>
              </a:ext>
            </a:extLst>
          </p:cNvPr>
          <p:cNvSpPr txBox="1"/>
          <p:nvPr/>
        </p:nvSpPr>
        <p:spPr>
          <a:xfrm>
            <a:off x="4470122" y="4997895"/>
            <a:ext cx="5916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所定の出来栄えにするために</a:t>
            </a:r>
            <a:r>
              <a:rPr lang="ja-JP" altLang="en-US" sz="2000" b="1" dirty="0">
                <a:solidFill>
                  <a:srgbClr val="FF0000"/>
                </a:solidFill>
                <a:latin typeface="Clarimo UD PE Regular"/>
              </a:rPr>
              <a:t>チェック</a:t>
            </a:r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すべきこと</a:t>
            </a:r>
            <a:endParaRPr lang="ja-JP" altLang="en-US" sz="2000" b="1" dirty="0"/>
          </a:p>
        </p:txBody>
      </p:sp>
      <p:sp>
        <p:nvSpPr>
          <p:cNvPr id="32" name="矢印: ストライプ 31">
            <a:extLst>
              <a:ext uri="{FF2B5EF4-FFF2-40B4-BE49-F238E27FC236}">
                <a16:creationId xmlns:a16="http://schemas.microsoft.com/office/drawing/2014/main" id="{423EC5D3-CA09-AACE-652A-78CCF85C0712}"/>
              </a:ext>
            </a:extLst>
          </p:cNvPr>
          <p:cNvSpPr/>
          <p:nvPr/>
        </p:nvSpPr>
        <p:spPr>
          <a:xfrm rot="16200000">
            <a:off x="4919869" y="3615110"/>
            <a:ext cx="556592" cy="596348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D8B0E19C-F748-23DE-C9E7-D0250B13C118}"/>
              </a:ext>
            </a:extLst>
          </p:cNvPr>
          <p:cNvSpPr/>
          <p:nvPr/>
        </p:nvSpPr>
        <p:spPr>
          <a:xfrm>
            <a:off x="6246305" y="2806148"/>
            <a:ext cx="591816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6AE29BEE-074E-1C9F-BC68-85ABA011A2A9}"/>
              </a:ext>
            </a:extLst>
          </p:cNvPr>
          <p:cNvSpPr/>
          <p:nvPr/>
        </p:nvSpPr>
        <p:spPr>
          <a:xfrm>
            <a:off x="6246305" y="4499112"/>
            <a:ext cx="591816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3CB2E4B0-134A-58AB-0B89-996A47F2292E}"/>
              </a:ext>
            </a:extLst>
          </p:cNvPr>
          <p:cNvSpPr/>
          <p:nvPr/>
        </p:nvSpPr>
        <p:spPr>
          <a:xfrm>
            <a:off x="7127573" y="2660375"/>
            <a:ext cx="1630018" cy="5168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管理点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FE43B57-2B08-3225-9DF6-AB7ABBA1A624}"/>
              </a:ext>
            </a:extLst>
          </p:cNvPr>
          <p:cNvSpPr/>
          <p:nvPr/>
        </p:nvSpPr>
        <p:spPr>
          <a:xfrm>
            <a:off x="7127573" y="4350026"/>
            <a:ext cx="1630018" cy="5168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点検点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18A28E-3AC3-13BA-82DC-A383B204F6B4}"/>
              </a:ext>
            </a:extLst>
          </p:cNvPr>
          <p:cNvSpPr/>
          <p:nvPr/>
        </p:nvSpPr>
        <p:spPr>
          <a:xfrm>
            <a:off x="4075043" y="2435087"/>
            <a:ext cx="4850296" cy="12105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698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170740" y="1079179"/>
            <a:ext cx="10151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要因系</a:t>
            </a:r>
            <a:endParaRPr lang="en-US" altLang="ja-JP" sz="2400" b="1" dirty="0">
              <a:solidFill>
                <a:srgbClr val="FF0000"/>
              </a:solidFill>
            </a:endParaRPr>
          </a:p>
          <a:p>
            <a:endParaRPr lang="en-US" altLang="ja-JP" sz="2400" dirty="0"/>
          </a:p>
          <a:p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所定の出来栄えにするためにチェックすべきことであり、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点検点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という。</a:t>
            </a:r>
            <a:endParaRPr lang="en-US" altLang="ja-JP" sz="2400" dirty="0"/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74E503BC-C01E-B317-0F99-377790983803}"/>
              </a:ext>
            </a:extLst>
          </p:cNvPr>
          <p:cNvSpPr/>
          <p:nvPr/>
        </p:nvSpPr>
        <p:spPr>
          <a:xfrm>
            <a:off x="1938129" y="3458817"/>
            <a:ext cx="1630018" cy="51683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管理項目</a:t>
            </a:r>
          </a:p>
        </p:txBody>
      </p:sp>
      <p:sp>
        <p:nvSpPr>
          <p:cNvPr id="8" name="フローチャート: 代替処理 7">
            <a:extLst>
              <a:ext uri="{FF2B5EF4-FFF2-40B4-BE49-F238E27FC236}">
                <a16:creationId xmlns:a16="http://schemas.microsoft.com/office/drawing/2014/main" id="{A596BA0F-DD8A-7523-2D9C-4B2CCB6451CD}"/>
              </a:ext>
            </a:extLst>
          </p:cNvPr>
          <p:cNvSpPr/>
          <p:nvPr/>
        </p:nvSpPr>
        <p:spPr>
          <a:xfrm>
            <a:off x="4326834" y="2657061"/>
            <a:ext cx="1630018" cy="5168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結果系</a:t>
            </a:r>
            <a:endParaRPr kumimoji="1" lang="ja-JP" altLang="en-US" sz="2000" b="1" dirty="0"/>
          </a:p>
        </p:txBody>
      </p:sp>
      <p:sp>
        <p:nvSpPr>
          <p:cNvPr id="11" name="フローチャート: 代替処理 10">
            <a:extLst>
              <a:ext uri="{FF2B5EF4-FFF2-40B4-BE49-F238E27FC236}">
                <a16:creationId xmlns:a16="http://schemas.microsoft.com/office/drawing/2014/main" id="{C98602DB-CE4C-4B59-8B88-3FFD4D8601DA}"/>
              </a:ext>
            </a:extLst>
          </p:cNvPr>
          <p:cNvSpPr/>
          <p:nvPr/>
        </p:nvSpPr>
        <p:spPr>
          <a:xfrm>
            <a:off x="4326834" y="4350026"/>
            <a:ext cx="1630018" cy="5168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000" b="1" dirty="0"/>
              <a:t>要因系</a:t>
            </a:r>
            <a:endParaRPr kumimoji="1" lang="ja-JP" altLang="en-US" sz="2000" b="1" dirty="0"/>
          </a:p>
        </p:txBody>
      </p:sp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D4150ABB-1769-94F0-9CEB-68BFAAC2AFC6}"/>
              </a:ext>
            </a:extLst>
          </p:cNvPr>
          <p:cNvCxnSpPr>
            <a:stCxn id="5" idx="3"/>
            <a:endCxn id="8" idx="1"/>
          </p:cNvCxnSpPr>
          <p:nvPr/>
        </p:nvCxnSpPr>
        <p:spPr>
          <a:xfrm flipV="1">
            <a:off x="3568147" y="2915479"/>
            <a:ext cx="758687" cy="8017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7CD16A6B-678D-3EA3-F74A-6575FC9BC82D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3568147" y="3717235"/>
            <a:ext cx="758687" cy="8912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AC6EAE2-B428-D750-47BA-ACEFEE8D1FA6}"/>
              </a:ext>
            </a:extLst>
          </p:cNvPr>
          <p:cNvSpPr txBox="1"/>
          <p:nvPr/>
        </p:nvSpPr>
        <p:spPr>
          <a:xfrm>
            <a:off x="4470122" y="3245510"/>
            <a:ext cx="39980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latin typeface="Clarimo UD PE Regular"/>
              </a:rPr>
              <a:t>製品の出来栄え</a:t>
            </a:r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のこと</a:t>
            </a:r>
            <a:endParaRPr lang="ja-JP" altLang="en-US" sz="2000" b="1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7CE2462-0AC6-35B2-8265-89A2134D508D}"/>
              </a:ext>
            </a:extLst>
          </p:cNvPr>
          <p:cNvSpPr txBox="1"/>
          <p:nvPr/>
        </p:nvSpPr>
        <p:spPr>
          <a:xfrm>
            <a:off x="4470122" y="4997895"/>
            <a:ext cx="5916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所定の出来栄えにするために</a:t>
            </a:r>
            <a:r>
              <a:rPr lang="ja-JP" altLang="en-US" sz="2000" b="1" dirty="0">
                <a:solidFill>
                  <a:srgbClr val="FF0000"/>
                </a:solidFill>
                <a:latin typeface="Clarimo UD PE Regular"/>
              </a:rPr>
              <a:t>チェック</a:t>
            </a:r>
            <a:r>
              <a:rPr lang="ja-JP" altLang="en-US" sz="2000" b="1" dirty="0">
                <a:solidFill>
                  <a:srgbClr val="333333"/>
                </a:solidFill>
                <a:latin typeface="Clarimo UD PE Regular"/>
              </a:rPr>
              <a:t>すべきこと</a:t>
            </a:r>
            <a:endParaRPr lang="ja-JP" altLang="en-US" sz="2000" b="1" dirty="0"/>
          </a:p>
        </p:txBody>
      </p:sp>
      <p:sp>
        <p:nvSpPr>
          <p:cNvPr id="32" name="矢印: ストライプ 31">
            <a:extLst>
              <a:ext uri="{FF2B5EF4-FFF2-40B4-BE49-F238E27FC236}">
                <a16:creationId xmlns:a16="http://schemas.microsoft.com/office/drawing/2014/main" id="{423EC5D3-CA09-AACE-652A-78CCF85C0712}"/>
              </a:ext>
            </a:extLst>
          </p:cNvPr>
          <p:cNvSpPr/>
          <p:nvPr/>
        </p:nvSpPr>
        <p:spPr>
          <a:xfrm rot="16200000">
            <a:off x="4919869" y="3615110"/>
            <a:ext cx="556592" cy="596348"/>
          </a:xfrm>
          <a:prstGeom prst="strip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右 32">
            <a:extLst>
              <a:ext uri="{FF2B5EF4-FFF2-40B4-BE49-F238E27FC236}">
                <a16:creationId xmlns:a16="http://schemas.microsoft.com/office/drawing/2014/main" id="{D8B0E19C-F748-23DE-C9E7-D0250B13C118}"/>
              </a:ext>
            </a:extLst>
          </p:cNvPr>
          <p:cNvSpPr/>
          <p:nvPr/>
        </p:nvSpPr>
        <p:spPr>
          <a:xfrm>
            <a:off x="6246305" y="2806148"/>
            <a:ext cx="591816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6AE29BEE-074E-1C9F-BC68-85ABA011A2A9}"/>
              </a:ext>
            </a:extLst>
          </p:cNvPr>
          <p:cNvSpPr/>
          <p:nvPr/>
        </p:nvSpPr>
        <p:spPr>
          <a:xfrm>
            <a:off x="6246305" y="4499112"/>
            <a:ext cx="591816" cy="21866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代替処理 34">
            <a:extLst>
              <a:ext uri="{FF2B5EF4-FFF2-40B4-BE49-F238E27FC236}">
                <a16:creationId xmlns:a16="http://schemas.microsoft.com/office/drawing/2014/main" id="{3CB2E4B0-134A-58AB-0B89-996A47F2292E}"/>
              </a:ext>
            </a:extLst>
          </p:cNvPr>
          <p:cNvSpPr/>
          <p:nvPr/>
        </p:nvSpPr>
        <p:spPr>
          <a:xfrm>
            <a:off x="7127573" y="2660375"/>
            <a:ext cx="1630018" cy="516835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管理点</a:t>
            </a:r>
          </a:p>
        </p:txBody>
      </p:sp>
      <p:sp>
        <p:nvSpPr>
          <p:cNvPr id="36" name="フローチャート: 代替処理 35">
            <a:extLst>
              <a:ext uri="{FF2B5EF4-FFF2-40B4-BE49-F238E27FC236}">
                <a16:creationId xmlns:a16="http://schemas.microsoft.com/office/drawing/2014/main" id="{6FE43B57-2B08-3225-9DF6-AB7ABBA1A624}"/>
              </a:ext>
            </a:extLst>
          </p:cNvPr>
          <p:cNvSpPr/>
          <p:nvPr/>
        </p:nvSpPr>
        <p:spPr>
          <a:xfrm>
            <a:off x="7127573" y="4350026"/>
            <a:ext cx="1630018" cy="516835"/>
          </a:xfrm>
          <a:prstGeom prst="flowChartAlternateProcess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/>
              <a:t>点検点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18A28E-3AC3-13BA-82DC-A383B204F6B4}"/>
              </a:ext>
            </a:extLst>
          </p:cNvPr>
          <p:cNvSpPr/>
          <p:nvPr/>
        </p:nvSpPr>
        <p:spPr>
          <a:xfrm>
            <a:off x="4117064" y="4209377"/>
            <a:ext cx="6269325" cy="14062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243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1148442" y="1341782"/>
            <a:ext cx="98951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</a:rPr>
              <a:t>管理点、点検点マトリクスの例</a:t>
            </a:r>
            <a:endParaRPr lang="en-US" altLang="ja-JP" sz="2400" b="1" dirty="0">
              <a:solidFill>
                <a:srgbClr val="FF0000"/>
              </a:solidFill>
            </a:endParaRPr>
          </a:p>
        </p:txBody>
      </p:sp>
      <p:graphicFrame>
        <p:nvGraphicFramePr>
          <p:cNvPr id="2" name="表 2">
            <a:extLst>
              <a:ext uri="{FF2B5EF4-FFF2-40B4-BE49-F238E27FC236}">
                <a16:creationId xmlns:a16="http://schemas.microsoft.com/office/drawing/2014/main" id="{62C80EE0-2236-F25E-7E6E-FA58B4E0E9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609577"/>
              </p:ext>
            </p:extLst>
          </p:nvPr>
        </p:nvGraphicFramePr>
        <p:xfrm>
          <a:off x="3075609" y="2329804"/>
          <a:ext cx="5740400" cy="31864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113">
                  <a:extLst>
                    <a:ext uri="{9D8B030D-6E8A-4147-A177-3AD203B41FA5}">
                      <a16:colId xmlns:a16="http://schemas.microsoft.com/office/drawing/2014/main" val="3977520116"/>
                    </a:ext>
                  </a:extLst>
                </a:gridCol>
                <a:gridCol w="874644">
                  <a:extLst>
                    <a:ext uri="{9D8B030D-6E8A-4147-A177-3AD203B41FA5}">
                      <a16:colId xmlns:a16="http://schemas.microsoft.com/office/drawing/2014/main" val="4013675422"/>
                    </a:ext>
                  </a:extLst>
                </a:gridCol>
                <a:gridCol w="1331843">
                  <a:extLst>
                    <a:ext uri="{9D8B030D-6E8A-4147-A177-3AD203B41FA5}">
                      <a16:colId xmlns:a16="http://schemas.microsoft.com/office/drawing/2014/main" val="1526786998"/>
                    </a:ext>
                  </a:extLst>
                </a:gridCol>
                <a:gridCol w="1639957">
                  <a:extLst>
                    <a:ext uri="{9D8B030D-6E8A-4147-A177-3AD203B41FA5}">
                      <a16:colId xmlns:a16="http://schemas.microsoft.com/office/drawing/2014/main" val="2679427238"/>
                    </a:ext>
                  </a:extLst>
                </a:gridCol>
                <a:gridCol w="1331843">
                  <a:extLst>
                    <a:ext uri="{9D8B030D-6E8A-4147-A177-3AD203B41FA5}">
                      <a16:colId xmlns:a16="http://schemas.microsoft.com/office/drawing/2014/main" val="2978929854"/>
                    </a:ext>
                  </a:extLst>
                </a:gridCol>
              </a:tblGrid>
              <a:tr h="531069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管理点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3213514"/>
                  </a:ext>
                </a:extLst>
              </a:tr>
              <a:tr h="531069"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寸法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深さ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外観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300077301"/>
                  </a:ext>
                </a:extLst>
              </a:tr>
              <a:tr h="531069">
                <a:tc rowSpan="4"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点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検</a:t>
                      </a:r>
                      <a:endParaRPr kumimoji="1" lang="en-US" altLang="ja-JP" dirty="0"/>
                    </a:p>
                    <a:p>
                      <a:pPr algn="ctr"/>
                      <a:r>
                        <a:rPr kumimoji="1" lang="ja-JP" altLang="en-US" dirty="0"/>
                        <a:t>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型番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9831781"/>
                  </a:ext>
                </a:extLst>
              </a:tr>
              <a:tr h="53106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摩耗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4355454"/>
                  </a:ext>
                </a:extLst>
              </a:tr>
              <a:tr h="53106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9734696"/>
                  </a:ext>
                </a:extLst>
              </a:tr>
              <a:tr h="531069">
                <a:tc v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dirty="0"/>
                        <a:t>速度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6684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14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89415" y="643284"/>
            <a:ext cx="103610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1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1200" dirty="0"/>
          </a:p>
          <a:p>
            <a:r>
              <a:rPr lang="ja-JP" altLang="en-US" sz="2400" dirty="0"/>
              <a:t>次の（１）から（３）に入るものを選びなさい。</a:t>
            </a:r>
            <a:endParaRPr lang="en-US" altLang="ja-JP" sz="2400" dirty="0"/>
          </a:p>
          <a:p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ドッコイ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ドリンク株式会社は、飲料用ペットボトルに無菌充填するラインを新設した。新規稼働にあたり、新ラインの日常管理の管理項目を決めることにした。管理項目の一つとして炭酸飲料では、原因系であるプレート殺菌器の設定温度を（　 　１　　 ）に、その結果系である製品出来高を（　　２　　）とした。（　 　１　　 ）に選定した管理項目を活用し、取り除く必要のある原因によって、結果が通常の安定した状態から大きく外れる（　　３　　）を適切に発見し、再発防止につなげるようにした。</a:t>
            </a:r>
            <a:endParaRPr lang="en-US" altLang="ja-JP" sz="2400" b="0" i="0" dirty="0">
              <a:solidFill>
                <a:srgbClr val="333333"/>
              </a:solidFill>
              <a:effectLst/>
              <a:latin typeface="Clarimo UD PE Regular"/>
            </a:endParaRPr>
          </a:p>
          <a:p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【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選択肢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】</a:t>
            </a:r>
          </a:p>
          <a:p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　　　　　１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検査点　２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管理点　　３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測定点　　４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インプット</a:t>
            </a:r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　　　　　５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点検点　６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工程異常　７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管理水準　８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アウトプット</a:t>
            </a:r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81415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2A41970-13D0-93F0-961A-319D56239CD9}"/>
              </a:ext>
            </a:extLst>
          </p:cNvPr>
          <p:cNvSpPr txBox="1"/>
          <p:nvPr/>
        </p:nvSpPr>
        <p:spPr>
          <a:xfrm>
            <a:off x="989415" y="643284"/>
            <a:ext cx="103610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solidFill>
                  <a:srgbClr val="0070C0"/>
                </a:solidFill>
              </a:rPr>
              <a:t>例題（</a:t>
            </a:r>
            <a:r>
              <a:rPr lang="en-US" altLang="ja-JP" sz="2400" b="1" dirty="0">
                <a:solidFill>
                  <a:srgbClr val="0070C0"/>
                </a:solidFill>
              </a:rPr>
              <a:t>1</a:t>
            </a:r>
            <a:r>
              <a:rPr lang="ja-JP" altLang="en-US" sz="2400" b="1" dirty="0">
                <a:solidFill>
                  <a:srgbClr val="0070C0"/>
                </a:solidFill>
              </a:rPr>
              <a:t>）</a:t>
            </a:r>
            <a:endParaRPr lang="en-US" altLang="ja-JP" sz="2400" b="1" dirty="0">
              <a:solidFill>
                <a:srgbClr val="0070C0"/>
              </a:solidFill>
            </a:endParaRPr>
          </a:p>
          <a:p>
            <a:endParaRPr lang="en-US" altLang="ja-JP" sz="1200" dirty="0"/>
          </a:p>
          <a:p>
            <a:r>
              <a:rPr lang="ja-JP" altLang="en-US" sz="2400" dirty="0"/>
              <a:t>次の（１）から（３）に入るものを選びなさい。</a:t>
            </a:r>
            <a:endParaRPr lang="en-US" altLang="ja-JP" sz="2400" dirty="0"/>
          </a:p>
          <a:p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ドッコイ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ドリンク株式会社は、飲料用ペットボトルに無菌充填するラインを新設した。新規稼働にあたり、新ラインの日常管理の管理項目を決めることにした。管理項目の一つとして炭酸飲料では、原因系であるプレート殺菌器の設定温度を（ 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１</a:t>
            </a:r>
            <a:r>
              <a:rPr lang="en-US" altLang="ja-JP" sz="2400" b="1" i="0" dirty="0">
                <a:solidFill>
                  <a:srgbClr val="FF0000"/>
                </a:solidFill>
                <a:effectLst/>
                <a:latin typeface="Clarimo UD PE Regular"/>
              </a:rPr>
              <a:t>.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点検点　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）に、その結果系である製品出来高を（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  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２</a:t>
            </a:r>
            <a:r>
              <a:rPr lang="en-US" altLang="ja-JP" sz="2400" b="1" i="0" dirty="0">
                <a:solidFill>
                  <a:srgbClr val="FF0000"/>
                </a:solidFill>
                <a:effectLst/>
                <a:latin typeface="Clarimo UD PE Regular"/>
              </a:rPr>
              <a:t>.</a:t>
            </a:r>
            <a:r>
              <a:rPr lang="ja-JP" altLang="en-US" sz="2400" b="1" dirty="0">
                <a:solidFill>
                  <a:srgbClr val="FF0000"/>
                </a:solidFill>
                <a:latin typeface="Clarimo UD PE Regular"/>
              </a:rPr>
              <a:t>管理点   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）とした。（  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１</a:t>
            </a:r>
            <a:r>
              <a:rPr lang="en-US" altLang="ja-JP" sz="2400" b="1" i="0" dirty="0">
                <a:solidFill>
                  <a:srgbClr val="FF0000"/>
                </a:solidFill>
                <a:effectLst/>
                <a:latin typeface="Clarimo UD PE Regular"/>
              </a:rPr>
              <a:t>.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Clarimo UD PE Regular"/>
              </a:rPr>
              <a:t>点検点  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）に選定した管理項目を活用し、取り除く必要のある原因によって、結果が通常の安定した状態から大きく外れる（ </a:t>
            </a:r>
            <a:r>
              <a:rPr lang="ja-JP" altLang="en-US" sz="2400" b="1" dirty="0">
                <a:solidFill>
                  <a:srgbClr val="FF0000"/>
                </a:solidFill>
                <a:latin typeface="Clarimo UD PE Regular"/>
              </a:rPr>
              <a:t>６</a:t>
            </a:r>
            <a:r>
              <a:rPr lang="en-US" altLang="ja-JP" sz="2400" b="1" dirty="0">
                <a:solidFill>
                  <a:srgbClr val="FF0000"/>
                </a:solidFill>
                <a:latin typeface="Clarimo UD PE Regular"/>
              </a:rPr>
              <a:t>.</a:t>
            </a:r>
            <a:r>
              <a:rPr lang="ja-JP" altLang="en-US" sz="2400" b="1" dirty="0">
                <a:solidFill>
                  <a:srgbClr val="FF0000"/>
                </a:solidFill>
                <a:latin typeface="Clarimo UD PE Regular"/>
              </a:rPr>
              <a:t>工程異常 </a:t>
            </a:r>
            <a:r>
              <a:rPr lang="ja-JP" altLang="en-US" sz="2400" b="0" i="0" dirty="0">
                <a:solidFill>
                  <a:srgbClr val="333333"/>
                </a:solidFill>
                <a:effectLst/>
                <a:latin typeface="Clarimo UD PE Regular"/>
              </a:rPr>
              <a:t>）を適切に発見し、再発防止につなげるようにした。</a:t>
            </a:r>
            <a:endParaRPr lang="en-US" altLang="ja-JP" sz="2400" b="0" i="0" dirty="0">
              <a:solidFill>
                <a:srgbClr val="333333"/>
              </a:solidFill>
              <a:effectLst/>
              <a:latin typeface="Clarimo UD PE Regular"/>
            </a:endParaRPr>
          </a:p>
          <a:p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【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選択肢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】</a:t>
            </a:r>
          </a:p>
          <a:p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　　　　　１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検査点　２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管理点　　３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測定点　　４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インプット</a:t>
            </a:r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  <a:p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　　　　　５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点検点　６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工程異常　７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管理水準　８</a:t>
            </a:r>
            <a:r>
              <a:rPr lang="en-US" altLang="ja-JP" sz="2400" dirty="0">
                <a:solidFill>
                  <a:srgbClr val="333333"/>
                </a:solidFill>
                <a:latin typeface="Clarimo UD PE Regular"/>
              </a:rPr>
              <a:t>.</a:t>
            </a:r>
            <a:r>
              <a:rPr lang="ja-JP" altLang="en-US" sz="2400" dirty="0">
                <a:solidFill>
                  <a:srgbClr val="333333"/>
                </a:solidFill>
                <a:latin typeface="Clarimo UD PE Regular"/>
              </a:rPr>
              <a:t>アウトプット</a:t>
            </a:r>
            <a:endParaRPr lang="en-US" altLang="ja-JP" sz="2400" dirty="0">
              <a:solidFill>
                <a:srgbClr val="333333"/>
              </a:solidFill>
              <a:latin typeface="Clarimo UD P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329970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882</TotalTime>
  <Words>523</Words>
  <Application>Microsoft Office PowerPoint</Application>
  <PresentationFormat>ワイド画面</PresentationFormat>
  <Paragraphs>64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Clarimo UD PE Regular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旭化成グループ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矢野　雅也(Yano, Masaya)</dc:creator>
  <cp:lastModifiedBy>矢野　雅也(Yano, Masaya)</cp:lastModifiedBy>
  <cp:revision>343</cp:revision>
  <dcterms:created xsi:type="dcterms:W3CDTF">2023-10-19T04:21:29Z</dcterms:created>
  <dcterms:modified xsi:type="dcterms:W3CDTF">2024-02-26T07:47:42Z</dcterms:modified>
</cp:coreProperties>
</file>