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60" r:id="rId3"/>
    <p:sldId id="368" r:id="rId4"/>
    <p:sldId id="375" r:id="rId5"/>
    <p:sldId id="369" r:id="rId6"/>
    <p:sldId id="370" r:id="rId7"/>
    <p:sldId id="376" r:id="rId8"/>
    <p:sldId id="377" r:id="rId9"/>
    <p:sldId id="371" r:id="rId10"/>
    <p:sldId id="373" r:id="rId11"/>
    <p:sldId id="37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6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X_bar_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X_bar_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X_bar_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1048554\Desktop\&#12381;&#12398;&#20182;\QC&#26908;&#23450;\X_bar_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Xbar</a:t>
            </a:r>
            <a:r>
              <a:rPr lang="ja-JP" altLang="en-US"/>
              <a:t>管理図</a:t>
            </a:r>
          </a:p>
        </c:rich>
      </c:tx>
      <c:layout>
        <c:manualLayout>
          <c:xMode val="edge"/>
          <c:yMode val="edge"/>
          <c:x val="0.375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3162037037037036"/>
          <c:w val="0.90286351706036749"/>
          <c:h val="0.65507691746864971"/>
        </c:manualLayout>
      </c:layout>
      <c:lineChart>
        <c:grouping val="standard"/>
        <c:varyColors val="0"/>
        <c:ser>
          <c:idx val="0"/>
          <c:order val="0"/>
          <c:tx>
            <c:v>平均値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Sheet1!$B$19:$B$26</c:f>
              <c:numCache>
                <c:formatCode>General</c:formatCode>
                <c:ptCount val="8"/>
                <c:pt idx="0">
                  <c:v>34.5</c:v>
                </c:pt>
                <c:pt idx="1">
                  <c:v>36</c:v>
                </c:pt>
                <c:pt idx="2">
                  <c:v>33</c:v>
                </c:pt>
                <c:pt idx="3">
                  <c:v>39.5</c:v>
                </c:pt>
                <c:pt idx="4">
                  <c:v>35.5</c:v>
                </c:pt>
                <c:pt idx="5">
                  <c:v>38.5</c:v>
                </c:pt>
                <c:pt idx="6">
                  <c:v>32.5</c:v>
                </c:pt>
                <c:pt idx="7">
                  <c:v>39.5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64-457D-BA40-4C3C7285C8EE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Sheet1!$C$19:$C$26</c:f>
              <c:numCache>
                <c:formatCode>0.0</c:formatCode>
                <c:ptCount val="8"/>
                <c:pt idx="0">
                  <c:v>41.957000000000001</c:v>
                </c:pt>
                <c:pt idx="1">
                  <c:v>41.957000000000001</c:v>
                </c:pt>
                <c:pt idx="2">
                  <c:v>41.957000000000001</c:v>
                </c:pt>
                <c:pt idx="3">
                  <c:v>41.957000000000001</c:v>
                </c:pt>
                <c:pt idx="4">
                  <c:v>41.957000000000001</c:v>
                </c:pt>
                <c:pt idx="5">
                  <c:v>41.957000000000001</c:v>
                </c:pt>
                <c:pt idx="6">
                  <c:v>41.957000000000001</c:v>
                </c:pt>
                <c:pt idx="7">
                  <c:v>41.957000000000001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64-457D-BA40-4C3C7285C8EE}"/>
            </c:ext>
          </c:extLst>
        </c:ser>
        <c:ser>
          <c:idx val="2"/>
          <c:order val="2"/>
          <c:tx>
            <c:v>CL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Sheet1!$D$19:$D$26</c:f>
              <c:numCache>
                <c:formatCode>0.0</c:formatCode>
                <c:ptCount val="8"/>
                <c:pt idx="0">
                  <c:v>36.125</c:v>
                </c:pt>
                <c:pt idx="1">
                  <c:v>36.125</c:v>
                </c:pt>
                <c:pt idx="2">
                  <c:v>36.125</c:v>
                </c:pt>
                <c:pt idx="3">
                  <c:v>36.125</c:v>
                </c:pt>
                <c:pt idx="4">
                  <c:v>36.125</c:v>
                </c:pt>
                <c:pt idx="5">
                  <c:v>36.125</c:v>
                </c:pt>
                <c:pt idx="6">
                  <c:v>36.125</c:v>
                </c:pt>
                <c:pt idx="7">
                  <c:v>36.125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64-457D-BA40-4C3C7285C8EE}"/>
            </c:ext>
          </c:extLst>
        </c:ser>
        <c:ser>
          <c:idx val="3"/>
          <c:order val="3"/>
          <c:tx>
            <c:strRef>
              <c:f>Sheet1!$E$18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flat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Sheet1!$E$19:$E$26</c:f>
              <c:numCache>
                <c:formatCode>0.0</c:formatCode>
                <c:ptCount val="8"/>
                <c:pt idx="0">
                  <c:v>30.292999999999999</c:v>
                </c:pt>
                <c:pt idx="1">
                  <c:v>30.292999999999999</c:v>
                </c:pt>
                <c:pt idx="2">
                  <c:v>30.292999999999999</c:v>
                </c:pt>
                <c:pt idx="3">
                  <c:v>30.292999999999999</c:v>
                </c:pt>
                <c:pt idx="4">
                  <c:v>30.292999999999999</c:v>
                </c:pt>
                <c:pt idx="5">
                  <c:v>30.292999999999999</c:v>
                </c:pt>
                <c:pt idx="6">
                  <c:v>30.292999999999999</c:v>
                </c:pt>
                <c:pt idx="7">
                  <c:v>30.292999999999999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864-457D-BA40-4C3C7285C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994856"/>
        <c:axId val="650990176"/>
      </c:lineChart>
      <c:catAx>
        <c:axId val="650994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0990176"/>
        <c:crosses val="autoZero"/>
        <c:auto val="1"/>
        <c:lblAlgn val="ctr"/>
        <c:lblOffset val="100"/>
        <c:noMultiLvlLbl val="0"/>
      </c:catAx>
      <c:valAx>
        <c:axId val="650990176"/>
        <c:scaling>
          <c:orientation val="minMax"/>
          <c:min val="2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099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i="1"/>
              <a:t>R</a:t>
            </a:r>
            <a:r>
              <a:rPr lang="ja-JP" altLang="en-US"/>
              <a:t>管理図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4087962962962963"/>
          <c:w val="0.90286351706036749"/>
          <c:h val="0.64581765820939052"/>
        </c:manualLayout>
      </c:layout>
      <c:lineChart>
        <c:grouping val="standard"/>
        <c:varyColors val="0"/>
        <c:ser>
          <c:idx val="0"/>
          <c:order val="0"/>
          <c:tx>
            <c:v>範囲(R)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Sheet1!$B$30:$B$37</c:f>
              <c:numCache>
                <c:formatCode>General</c:formatCode>
                <c:ptCount val="8"/>
                <c:pt idx="0">
                  <c:v>2</c:v>
                </c:pt>
                <c:pt idx="1">
                  <c:v>7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  <c:pt idx="6">
                  <c:v>7</c:v>
                </c:pt>
                <c:pt idx="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D0-45D4-9E9A-C9A444489188}"/>
            </c:ext>
          </c:extLst>
        </c:ser>
        <c:ser>
          <c:idx val="1"/>
          <c:order val="1"/>
          <c:tx>
            <c:strRef>
              <c:f>Sheet1!$C$29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Sheet1!$C$30:$C$37</c:f>
              <c:numCache>
                <c:formatCode>0.0</c:formatCode>
                <c:ptCount val="8"/>
                <c:pt idx="0">
                  <c:v>18.256</c:v>
                </c:pt>
                <c:pt idx="1">
                  <c:v>18.256</c:v>
                </c:pt>
                <c:pt idx="2">
                  <c:v>18.256</c:v>
                </c:pt>
                <c:pt idx="3">
                  <c:v>18.256</c:v>
                </c:pt>
                <c:pt idx="4">
                  <c:v>18.256</c:v>
                </c:pt>
                <c:pt idx="5">
                  <c:v>18.256</c:v>
                </c:pt>
                <c:pt idx="6">
                  <c:v>18.256</c:v>
                </c:pt>
                <c:pt idx="7">
                  <c:v>18.256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D0-45D4-9E9A-C9A444489188}"/>
            </c:ext>
          </c:extLst>
        </c:ser>
        <c:ser>
          <c:idx val="2"/>
          <c:order val="2"/>
          <c:tx>
            <c:v>CL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Sheet1!$D$30:$D$37</c:f>
              <c:numCache>
                <c:formatCode>0.0</c:formatCode>
                <c:ptCount val="8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D0-45D4-9E9A-C9A444489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464048"/>
        <c:axId val="781660728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Sheet1!$E$29</c15:sqref>
                        </c15:formulaRef>
                      </c:ext>
                    </c:extLst>
                    <c:strCache>
                      <c:ptCount val="1"/>
                      <c:pt idx="0">
                        <c:v>LCL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Sheet1!$E$30:$E$37</c15:sqref>
                        </c15:formulaRef>
                      </c:ext>
                    </c:extLst>
                    <c:numCache>
                      <c:formatCode>0.0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CFD0-45D4-9E9A-C9A444489188}"/>
                  </c:ext>
                </c:extLst>
              </c15:ser>
            </c15:filteredLineSeries>
          </c:ext>
        </c:extLst>
      </c:lineChart>
      <c:catAx>
        <c:axId val="657464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1660728"/>
        <c:crosses val="autoZero"/>
        <c:auto val="1"/>
        <c:lblAlgn val="ctr"/>
        <c:lblOffset val="100"/>
        <c:noMultiLvlLbl val="0"/>
      </c:catAx>
      <c:valAx>
        <c:axId val="781660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746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i="1"/>
              <a:t>R</a:t>
            </a:r>
            <a:r>
              <a:rPr lang="ja-JP" altLang="en-US"/>
              <a:t>管理図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4087962962962963"/>
          <c:w val="0.90286351706036749"/>
          <c:h val="0.64581765820939052"/>
        </c:manualLayout>
      </c:layout>
      <c:lineChart>
        <c:grouping val="standard"/>
        <c:varyColors val="0"/>
        <c:ser>
          <c:idx val="0"/>
          <c:order val="0"/>
          <c:tx>
            <c:v>範囲(R)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Sheet1!$B$30:$B$37</c:f>
              <c:numCache>
                <c:formatCode>General</c:formatCode>
                <c:ptCount val="8"/>
                <c:pt idx="0">
                  <c:v>2</c:v>
                </c:pt>
                <c:pt idx="1">
                  <c:v>7</c:v>
                </c:pt>
                <c:pt idx="2">
                  <c:v>8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  <c:pt idx="6">
                  <c:v>7</c:v>
                </c:pt>
                <c:pt idx="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0A-446C-813E-5DDCA3D14154}"/>
            </c:ext>
          </c:extLst>
        </c:ser>
        <c:ser>
          <c:idx val="1"/>
          <c:order val="1"/>
          <c:tx>
            <c:strRef>
              <c:f>Sheet1!$C$29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Sheet1!$C$30:$C$37</c:f>
              <c:numCache>
                <c:formatCode>0.0</c:formatCode>
                <c:ptCount val="8"/>
                <c:pt idx="0">
                  <c:v>18.256</c:v>
                </c:pt>
                <c:pt idx="1">
                  <c:v>18.256</c:v>
                </c:pt>
                <c:pt idx="2">
                  <c:v>18.256</c:v>
                </c:pt>
                <c:pt idx="3">
                  <c:v>18.256</c:v>
                </c:pt>
                <c:pt idx="4">
                  <c:v>18.256</c:v>
                </c:pt>
                <c:pt idx="5">
                  <c:v>18.256</c:v>
                </c:pt>
                <c:pt idx="6">
                  <c:v>18.256</c:v>
                </c:pt>
                <c:pt idx="7">
                  <c:v>18.256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0A-446C-813E-5DDCA3D14154}"/>
            </c:ext>
          </c:extLst>
        </c:ser>
        <c:ser>
          <c:idx val="2"/>
          <c:order val="2"/>
          <c:tx>
            <c:v>CL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Sheet1!$D$30:$D$37</c:f>
              <c:numCache>
                <c:formatCode>0.0</c:formatCode>
                <c:ptCount val="8"/>
                <c:pt idx="0">
                  <c:v>6.8</c:v>
                </c:pt>
                <c:pt idx="1">
                  <c:v>6.8</c:v>
                </c:pt>
                <c:pt idx="2">
                  <c:v>6.8</c:v>
                </c:pt>
                <c:pt idx="3">
                  <c:v>6.8</c:v>
                </c:pt>
                <c:pt idx="4">
                  <c:v>6.8</c:v>
                </c:pt>
                <c:pt idx="5">
                  <c:v>6.8</c:v>
                </c:pt>
                <c:pt idx="6">
                  <c:v>6.8</c:v>
                </c:pt>
                <c:pt idx="7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0A-446C-813E-5DDCA3D14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464048"/>
        <c:axId val="781660728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Sheet1!$E$29</c15:sqref>
                        </c15:formulaRef>
                      </c:ext>
                    </c:extLst>
                    <c:strCache>
                      <c:ptCount val="1"/>
                      <c:pt idx="0">
                        <c:v>LCL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val>
                  <c:numRef>
                    <c:extLst>
                      <c:ext uri="{02D57815-91ED-43cb-92C2-25804820EDAC}">
                        <c15:formulaRef>
                          <c15:sqref>Sheet1!$E$30:$E$37</c15:sqref>
                        </c15:formulaRef>
                      </c:ext>
                    </c:extLst>
                    <c:numCache>
                      <c:formatCode>0.0</c:formatCode>
                      <c:ptCount val="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840A-446C-813E-5DDCA3D14154}"/>
                  </c:ext>
                </c:extLst>
              </c15:ser>
            </c15:filteredLineSeries>
          </c:ext>
        </c:extLst>
      </c:lineChart>
      <c:catAx>
        <c:axId val="6574640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81660728"/>
        <c:crosses val="autoZero"/>
        <c:auto val="1"/>
        <c:lblAlgn val="ctr"/>
        <c:lblOffset val="100"/>
        <c:noMultiLvlLbl val="0"/>
      </c:catAx>
      <c:valAx>
        <c:axId val="781660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7464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Xbar</a:t>
            </a:r>
            <a:r>
              <a:rPr lang="ja-JP" altLang="en-US"/>
              <a:t>管理図</a:t>
            </a:r>
          </a:p>
        </c:rich>
      </c:tx>
      <c:layout>
        <c:manualLayout>
          <c:xMode val="edge"/>
          <c:yMode val="edge"/>
          <c:x val="0.375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6580927384076991E-2"/>
          <c:y val="0.13162037037037036"/>
          <c:w val="0.90286351706036749"/>
          <c:h val="0.65507691746864971"/>
        </c:manualLayout>
      </c:layout>
      <c:lineChart>
        <c:grouping val="standard"/>
        <c:varyColors val="0"/>
        <c:ser>
          <c:idx val="0"/>
          <c:order val="0"/>
          <c:tx>
            <c:v>平均値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Sheet1!$B$19:$B$26</c:f>
              <c:numCache>
                <c:formatCode>General</c:formatCode>
                <c:ptCount val="8"/>
                <c:pt idx="0">
                  <c:v>34.5</c:v>
                </c:pt>
                <c:pt idx="1">
                  <c:v>36</c:v>
                </c:pt>
                <c:pt idx="2">
                  <c:v>33</c:v>
                </c:pt>
                <c:pt idx="3">
                  <c:v>39.5</c:v>
                </c:pt>
                <c:pt idx="4">
                  <c:v>35.5</c:v>
                </c:pt>
                <c:pt idx="5">
                  <c:v>38.5</c:v>
                </c:pt>
                <c:pt idx="6">
                  <c:v>32.5</c:v>
                </c:pt>
                <c:pt idx="7">
                  <c:v>39.5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64-40EB-9AB1-ED7E30C67B6F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UCL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Sheet1!$C$19:$C$26</c:f>
              <c:numCache>
                <c:formatCode>0.0</c:formatCode>
                <c:ptCount val="8"/>
                <c:pt idx="0">
                  <c:v>41.957000000000001</c:v>
                </c:pt>
                <c:pt idx="1">
                  <c:v>41.957000000000001</c:v>
                </c:pt>
                <c:pt idx="2">
                  <c:v>41.957000000000001</c:v>
                </c:pt>
                <c:pt idx="3">
                  <c:v>41.957000000000001</c:v>
                </c:pt>
                <c:pt idx="4">
                  <c:v>41.957000000000001</c:v>
                </c:pt>
                <c:pt idx="5">
                  <c:v>41.957000000000001</c:v>
                </c:pt>
                <c:pt idx="6">
                  <c:v>41.957000000000001</c:v>
                </c:pt>
                <c:pt idx="7">
                  <c:v>41.957000000000001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64-40EB-9AB1-ED7E30C67B6F}"/>
            </c:ext>
          </c:extLst>
        </c:ser>
        <c:ser>
          <c:idx val="2"/>
          <c:order val="2"/>
          <c:tx>
            <c:v>CL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Sheet1!$D$19:$D$26</c:f>
              <c:numCache>
                <c:formatCode>0.0</c:formatCode>
                <c:ptCount val="8"/>
                <c:pt idx="0">
                  <c:v>36.200000000000003</c:v>
                </c:pt>
                <c:pt idx="1">
                  <c:v>36.200000000000003</c:v>
                </c:pt>
                <c:pt idx="2">
                  <c:v>36.200000000000003</c:v>
                </c:pt>
                <c:pt idx="3">
                  <c:v>36.200000000000003</c:v>
                </c:pt>
                <c:pt idx="4">
                  <c:v>36.200000000000003</c:v>
                </c:pt>
                <c:pt idx="5">
                  <c:v>36.200000000000003</c:v>
                </c:pt>
                <c:pt idx="6">
                  <c:v>36.200000000000003</c:v>
                </c:pt>
                <c:pt idx="7">
                  <c:v>36.200000000000003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64-40EB-9AB1-ED7E30C67B6F}"/>
            </c:ext>
          </c:extLst>
        </c:ser>
        <c:ser>
          <c:idx val="3"/>
          <c:order val="3"/>
          <c:tx>
            <c:strRef>
              <c:f>Sheet1!$E$18</c:f>
              <c:strCache>
                <c:ptCount val="1"/>
                <c:pt idx="0">
                  <c:v>LCL</c:v>
                </c:pt>
              </c:strCache>
            </c:strRef>
          </c:tx>
          <c:spPr>
            <a:ln w="28575" cap="flat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Sheet1!$E$19:$E$26</c:f>
              <c:numCache>
                <c:formatCode>0.0</c:formatCode>
                <c:ptCount val="8"/>
                <c:pt idx="0">
                  <c:v>30.292999999999999</c:v>
                </c:pt>
                <c:pt idx="1">
                  <c:v>30.292999999999999</c:v>
                </c:pt>
                <c:pt idx="2">
                  <c:v>30.292999999999999</c:v>
                </c:pt>
                <c:pt idx="3">
                  <c:v>30.292999999999999</c:v>
                </c:pt>
                <c:pt idx="4">
                  <c:v>30.292999999999999</c:v>
                </c:pt>
                <c:pt idx="5">
                  <c:v>30.292999999999999</c:v>
                </c:pt>
                <c:pt idx="6">
                  <c:v>30.292999999999999</c:v>
                </c:pt>
                <c:pt idx="7">
                  <c:v>30.292999999999999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E64-40EB-9AB1-ED7E30C67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994856"/>
        <c:axId val="650990176"/>
      </c:lineChart>
      <c:catAx>
        <c:axId val="650994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0990176"/>
        <c:crosses val="autoZero"/>
        <c:auto val="1"/>
        <c:lblAlgn val="ctr"/>
        <c:lblOffset val="100"/>
        <c:noMultiLvlLbl val="0"/>
      </c:catAx>
      <c:valAx>
        <c:axId val="650990176"/>
        <c:scaling>
          <c:orientation val="minMax"/>
          <c:min val="2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099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8.emf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png"/><Relationship Id="rId4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A41970-13D0-93F0-961A-319D56239CD9}"/>
                  </a:ext>
                </a:extLst>
              </p:cNvPr>
              <p:cNvSpPr txBox="1"/>
              <p:nvPr/>
            </p:nvSpPr>
            <p:spPr>
              <a:xfrm>
                <a:off x="658733" y="885720"/>
                <a:ext cx="11165837" cy="2231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ja-JP" sz="2400" b="1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ja-JP" sz="2400" b="1" i="1" dirty="0">
                    <a:solidFill>
                      <a:srgbClr val="FF0000"/>
                    </a:solidFill>
                  </a:rPr>
                  <a:t>R 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管理図</a:t>
                </a:r>
                <a:endParaRPr lang="en-US" altLang="ja-JP" sz="2400" b="1" dirty="0">
                  <a:solidFill>
                    <a:srgbClr val="FF0000"/>
                  </a:solidFill>
                </a:endParaRPr>
              </a:p>
              <a:p>
                <a:endParaRPr lang="en-US" altLang="ja-JP" sz="1200" dirty="0"/>
              </a:p>
              <a:p>
                <a:r>
                  <a:rPr lang="ja-JP" altLang="en-US" sz="2400" b="1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計量値</a:t>
                </a:r>
                <a:r>
                  <a:rPr lang="ja-JP" altLang="en-US" sz="2400" b="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で工程を管理する時に用いる管理図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。</a:t>
                </a:r>
                <a:r>
                  <a:rPr lang="ja-JP" altLang="en-US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群ごとの平均値</a:t>
                </a:r>
                <a:r>
                  <a:rPr lang="en-US" altLang="ja-JP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ja-JP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)</a:t>
                </a:r>
                <a:r>
                  <a:rPr lang="ja-JP" altLang="en-US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と範囲</a:t>
                </a:r>
                <a:r>
                  <a:rPr lang="en-US" altLang="ja-JP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(</a:t>
                </a:r>
                <a:r>
                  <a:rPr lang="en-US" altLang="ja-JP" sz="2400" b="0" i="1" dirty="0">
                    <a:solidFill>
                      <a:srgbClr val="000000"/>
                    </a:solidFill>
                    <a:effectLst/>
                    <a:latin typeface="游ゴシック体"/>
                  </a:rPr>
                  <a:t>R</a:t>
                </a:r>
                <a:r>
                  <a:rPr lang="en-US" altLang="ja-JP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)</a:t>
                </a:r>
                <a:r>
                  <a:rPr lang="ja-JP" altLang="en-US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を</a:t>
                </a:r>
                <a:endParaRPr lang="en-US" altLang="ja-JP" sz="2400" b="0" i="0" dirty="0">
                  <a:solidFill>
                    <a:srgbClr val="000000"/>
                  </a:solidFill>
                  <a:effectLst/>
                  <a:latin typeface="游ゴシック体"/>
                </a:endParaRPr>
              </a:p>
              <a:p>
                <a:r>
                  <a:rPr lang="ja-JP" altLang="en-US" sz="2400" dirty="0">
                    <a:solidFill>
                      <a:srgbClr val="000000"/>
                    </a:solidFill>
                    <a:latin typeface="游ゴシック体"/>
                  </a:rPr>
                  <a:t>求め</a:t>
                </a:r>
                <a:r>
                  <a:rPr lang="ja-JP" altLang="en-US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、「</a:t>
                </a:r>
                <a:r>
                  <a:rPr lang="en-US" altLang="ja-JP" sz="2400" dirty="0">
                    <a:solidFill>
                      <a:srgbClr val="000000"/>
                    </a:solidFill>
                    <a:latin typeface="游ゴシック体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管理図」、「</a:t>
                </a:r>
                <a:r>
                  <a:rPr lang="en-US" altLang="ja-JP" sz="2400" b="0" i="1" dirty="0">
                    <a:solidFill>
                      <a:srgbClr val="000000"/>
                    </a:solidFill>
                    <a:effectLst/>
                    <a:latin typeface="游ゴシック体"/>
                  </a:rPr>
                  <a:t>R</a:t>
                </a:r>
                <a:r>
                  <a:rPr lang="ja-JP" altLang="en-US" sz="2400" b="0" i="0" dirty="0">
                    <a:solidFill>
                      <a:srgbClr val="000000"/>
                    </a:solidFill>
                    <a:effectLst/>
                    <a:latin typeface="游ゴシック体"/>
                  </a:rPr>
                  <a:t>管理図」を別々にプロットして管理する。</a:t>
                </a:r>
                <a:r>
                  <a:rPr lang="en-US" altLang="ja-JP" sz="2400" dirty="0">
                    <a:solidFill>
                      <a:srgbClr val="00000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sz="2400" dirty="0">
                    <a:solidFill>
                      <a:srgbClr val="000000"/>
                    </a:solidFill>
                    <a:latin typeface="游ゴシック体"/>
                  </a:rPr>
                  <a:t>管理図は</a:t>
                </a:r>
                <a:r>
                  <a:rPr lang="ja-JP" altLang="en-US" sz="2400" b="1" dirty="0">
                    <a:solidFill>
                      <a:srgbClr val="000000"/>
                    </a:solidFill>
                    <a:latin typeface="游ゴシック体"/>
                  </a:rPr>
                  <a:t>平均値</a:t>
                </a:r>
                <a:r>
                  <a:rPr lang="ja-JP" altLang="en-US" sz="2400" dirty="0">
                    <a:solidFill>
                      <a:srgbClr val="000000"/>
                    </a:solidFill>
                    <a:latin typeface="游ゴシック体"/>
                  </a:rPr>
                  <a:t>（</a:t>
                </a:r>
                <a:r>
                  <a:rPr lang="ja-JP" altLang="en-US" sz="2400" b="1" dirty="0">
                    <a:solidFill>
                      <a:srgbClr val="000000"/>
                    </a:solidFill>
                    <a:latin typeface="游ゴシック体"/>
                  </a:rPr>
                  <a:t>群間変動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 dirty="0">
                    <a:solidFill>
                      <a:srgbClr val="000000"/>
                    </a:solidFill>
                    <a:latin typeface="游ゴシック体"/>
                  </a:rPr>
                  <a:t>＝分散</a:t>
                </a:r>
                <a:r>
                  <a:rPr lang="ja-JP" altLang="en-US" sz="2400" dirty="0">
                    <a:solidFill>
                      <a:srgbClr val="000000"/>
                    </a:solidFill>
                    <a:latin typeface="游ゴシック体"/>
                  </a:rPr>
                  <a:t>）、</a:t>
                </a:r>
                <a:r>
                  <a:rPr lang="en-US" altLang="ja-JP" sz="2400" i="1" dirty="0">
                    <a:solidFill>
                      <a:srgbClr val="000000"/>
                    </a:solidFill>
                    <a:latin typeface="游ゴシック体"/>
                  </a:rPr>
                  <a:t>R</a:t>
                </a:r>
                <a:r>
                  <a:rPr lang="ja-JP" altLang="en-US" sz="2400" dirty="0">
                    <a:solidFill>
                      <a:srgbClr val="000000"/>
                    </a:solidFill>
                    <a:latin typeface="游ゴシック体"/>
                  </a:rPr>
                  <a:t>管理図は</a:t>
                </a:r>
                <a:r>
                  <a:rPr lang="ja-JP" altLang="en-US" sz="2400" b="1" dirty="0">
                    <a:solidFill>
                      <a:srgbClr val="000000"/>
                    </a:solidFill>
                    <a:latin typeface="游ゴシック体"/>
                  </a:rPr>
                  <a:t>範囲（群内変動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 dirty="0">
                    <a:solidFill>
                      <a:srgbClr val="000000"/>
                    </a:solidFill>
                    <a:latin typeface="游ゴシック体"/>
                  </a:rPr>
                  <a:t>＝分散）</a:t>
                </a:r>
                <a:r>
                  <a:rPr lang="ja-JP" altLang="en-US" sz="2400" dirty="0">
                    <a:solidFill>
                      <a:srgbClr val="000000"/>
                    </a:solidFill>
                    <a:latin typeface="游ゴシック体"/>
                  </a:rPr>
                  <a:t>により示され、これらを求める一組のサンプルの事を群と言う。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A41970-13D0-93F0-961A-319D56239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3" y="885720"/>
                <a:ext cx="11165837" cy="2231188"/>
              </a:xfrm>
              <a:prstGeom prst="rect">
                <a:avLst/>
              </a:prstGeom>
              <a:blipFill>
                <a:blip r:embed="rId2"/>
                <a:stretch>
                  <a:fillRect l="-819" t="-1913" r="-819" b="-1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63785707-BAF5-97BA-4211-7BA6CF3F1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01319"/>
              </p:ext>
            </p:extLst>
          </p:nvPr>
        </p:nvGraphicFramePr>
        <p:xfrm>
          <a:off x="6609567" y="322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F3E1C8F9-32DE-4289-4932-D8331D8BA7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589624"/>
              </p:ext>
            </p:extLst>
          </p:nvPr>
        </p:nvGraphicFramePr>
        <p:xfrm>
          <a:off x="1123167" y="32290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矢印: 右 1">
            <a:extLst>
              <a:ext uri="{FF2B5EF4-FFF2-40B4-BE49-F238E27FC236}">
                <a16:creationId xmlns:a16="http://schemas.microsoft.com/office/drawing/2014/main" id="{DCC60070-640D-D2B5-CB3F-9B797DB44E95}"/>
              </a:ext>
            </a:extLst>
          </p:cNvPr>
          <p:cNvSpPr/>
          <p:nvPr/>
        </p:nvSpPr>
        <p:spPr>
          <a:xfrm>
            <a:off x="5832953" y="4033381"/>
            <a:ext cx="526093" cy="789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43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/>
              <p:nvPr/>
            </p:nvSpPr>
            <p:spPr>
              <a:xfrm>
                <a:off x="1485260" y="688952"/>
                <a:ext cx="9109481" cy="1416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ja-JP" altLang="en-US" sz="2400" b="1" dirty="0">
                    <a:solidFill>
                      <a:schemeClr val="accent1"/>
                    </a:solidFill>
                  </a:rPr>
                  <a:t>管理図②</a:t>
                </a:r>
                <a:endParaRPr lang="en-US" altLang="ja-JP" sz="2400" b="1" dirty="0">
                  <a:solidFill>
                    <a:schemeClr val="accent1"/>
                  </a:solidFill>
                </a:endParaRPr>
              </a:p>
              <a:p>
                <a:endParaRPr lang="en-US" altLang="ja-JP" sz="1200" dirty="0"/>
              </a:p>
              <a:p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「管理図のための計数表」から、</a:t>
                </a:r>
                <a:r>
                  <a:rPr lang="en-US" altLang="ja-JP" sz="2400" i="1" dirty="0">
                    <a:solidFill>
                      <a:srgbClr val="333333"/>
                    </a:solidFill>
                    <a:latin typeface="Clarimo UD PE Regular"/>
                  </a:rPr>
                  <a:t>A</a:t>
                </a:r>
                <a:r>
                  <a:rPr lang="en-US" altLang="ja-JP" sz="2400" baseline="-25000" dirty="0">
                    <a:solidFill>
                      <a:srgbClr val="333333"/>
                    </a:solidFill>
                    <a:latin typeface="Clarimo UD PE Regular"/>
                  </a:rPr>
                  <a:t>2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を用いて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Clarimo UD PE Regular"/>
                  </a:rPr>
                  <a:t>UCL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、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Clarimo UD PE Regular"/>
                  </a:rPr>
                  <a:t>LCL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を求める。</a:t>
                </a:r>
                <a:endParaRPr lang="en-US" altLang="ja-JP" sz="2400" dirty="0">
                  <a:solidFill>
                    <a:srgbClr val="333333"/>
                  </a:solidFill>
                  <a:latin typeface="Clarimo UD PE Regular"/>
                </a:endParaRPr>
              </a:p>
              <a:p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（今回は</a:t>
                </a:r>
                <a:r>
                  <a:rPr lang="en-US" altLang="ja-JP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n=4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）</a:t>
                </a:r>
                <a:endParaRPr lang="en-US" altLang="ja-JP" sz="2400" i="0" dirty="0">
                  <a:solidFill>
                    <a:srgbClr val="333333"/>
                  </a:solidFill>
                  <a:effectLst/>
                  <a:latin typeface="Clarimo UD PE Regular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60" y="688952"/>
                <a:ext cx="9109481" cy="1416157"/>
              </a:xfrm>
              <a:prstGeom prst="rect">
                <a:avLst/>
              </a:prstGeom>
              <a:blipFill>
                <a:blip r:embed="rId2"/>
                <a:stretch>
                  <a:fillRect l="-1071" t="-3017" b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9">
                <a:extLst>
                  <a:ext uri="{FF2B5EF4-FFF2-40B4-BE49-F238E27FC236}">
                    <a16:creationId xmlns:a16="http://schemas.microsoft.com/office/drawing/2014/main" id="{3DAAF7C3-B2AD-4C8C-A1AB-C24BAA06CF66}"/>
                  </a:ext>
                </a:extLst>
              </p:cNvPr>
              <p:cNvSpPr txBox="1"/>
              <p:nvPr/>
            </p:nvSpPr>
            <p:spPr>
              <a:xfrm>
                <a:off x="5061608" y="4425007"/>
                <a:ext cx="5024100" cy="46685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dirty="0"/>
                  <a:t>上方</a:t>
                </a:r>
                <a14:m>
                  <m:oMath xmlns:m="http://schemas.openxmlformats.org/officeDocument/2006/math"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管理限界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en-US" altLang="ja-JP" sz="2800" b="0" i="1">
                        <a:latin typeface="Cambria Math" panose="02040503050406030204" pitchFamily="18" charset="0"/>
                      </a:rPr>
                      <m:t>𝑈𝐶𝐿</m:t>
                    </m:r>
                    <m:r>
                      <a:rPr kumimoji="1" lang="en-US" altLang="ja-JP" sz="28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̿"/>
                        <m:ctrlPr>
                          <a:rPr lang="ja-JP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9">
                <a:extLst>
                  <a:ext uri="{FF2B5EF4-FFF2-40B4-BE49-F238E27FC236}">
                    <a16:creationId xmlns:a16="http://schemas.microsoft.com/office/drawing/2014/main" id="{3DAAF7C3-B2AD-4C8C-A1AB-C24BAA06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08" y="4425007"/>
                <a:ext cx="5024100" cy="466859"/>
              </a:xfrm>
              <a:prstGeom prst="rect">
                <a:avLst/>
              </a:prstGeom>
              <a:blipFill>
                <a:blip r:embed="rId3"/>
                <a:stretch>
                  <a:fillRect l="-4248" t="-14474" b="-47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10">
                <a:extLst>
                  <a:ext uri="{FF2B5EF4-FFF2-40B4-BE49-F238E27FC236}">
                    <a16:creationId xmlns:a16="http://schemas.microsoft.com/office/drawing/2014/main" id="{C32E99BD-446F-4004-A3EF-5A2DBDD8454D}"/>
                  </a:ext>
                </a:extLst>
              </p:cNvPr>
              <p:cNvSpPr txBox="1"/>
              <p:nvPr/>
            </p:nvSpPr>
            <p:spPr>
              <a:xfrm>
                <a:off x="5061608" y="4924288"/>
                <a:ext cx="5184995" cy="46685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800" b="0" dirty="0"/>
                  <a:t>下方管理限界：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𝐿𝐶𝐿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̿"/>
                        <m:ctrlPr>
                          <a:rPr lang="ja-JP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ja-JP" sz="2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10">
                <a:extLst>
                  <a:ext uri="{FF2B5EF4-FFF2-40B4-BE49-F238E27FC236}">
                    <a16:creationId xmlns:a16="http://schemas.microsoft.com/office/drawing/2014/main" id="{C32E99BD-446F-4004-A3EF-5A2DBDD8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08" y="4924288"/>
                <a:ext cx="5184995" cy="466859"/>
              </a:xfrm>
              <a:prstGeom prst="rect">
                <a:avLst/>
              </a:prstGeom>
              <a:blipFill>
                <a:blip r:embed="rId4"/>
                <a:stretch>
                  <a:fillRect l="-4113" t="-14474" b="-47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EC7E7D60-425F-C330-EDC2-95D8CEE13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144" y="2523386"/>
            <a:ext cx="6803712" cy="180373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D7CCDF-F112-9AA6-A392-9E53A77DEB35}"/>
              </a:ext>
            </a:extLst>
          </p:cNvPr>
          <p:cNvSpPr/>
          <p:nvPr/>
        </p:nvSpPr>
        <p:spPr>
          <a:xfrm>
            <a:off x="3467518" y="2519752"/>
            <a:ext cx="764001" cy="1807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93FA06-FE39-0761-51E9-CB89C0F24DAB}"/>
              </a:ext>
            </a:extLst>
          </p:cNvPr>
          <p:cNvSpPr txBox="1"/>
          <p:nvPr/>
        </p:nvSpPr>
        <p:spPr>
          <a:xfrm>
            <a:off x="2561624" y="2154054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管理図のための計数表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5D65CE-54BD-FF39-82DB-60D5679B7F90}"/>
              </a:ext>
            </a:extLst>
          </p:cNvPr>
          <p:cNvSpPr/>
          <p:nvPr/>
        </p:nvSpPr>
        <p:spPr>
          <a:xfrm>
            <a:off x="2694144" y="3268118"/>
            <a:ext cx="6803712" cy="3073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5BE4FDA-1BF9-BDFA-001F-5791BB69FF67}"/>
              </a:ext>
            </a:extLst>
          </p:cNvPr>
          <p:cNvSpPr/>
          <p:nvPr/>
        </p:nvSpPr>
        <p:spPr>
          <a:xfrm>
            <a:off x="4228773" y="4583380"/>
            <a:ext cx="575337" cy="681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53273C-06AD-1876-10E2-D39767534DC9}"/>
              </a:ext>
            </a:extLst>
          </p:cNvPr>
          <p:cNvSpPr/>
          <p:nvPr/>
        </p:nvSpPr>
        <p:spPr>
          <a:xfrm>
            <a:off x="3464772" y="3299589"/>
            <a:ext cx="764001" cy="2918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8C9778-2073-41EA-7BDB-AF0BF0288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144" y="5596516"/>
            <a:ext cx="6803712" cy="468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7E2A550-1B16-4227-3CBB-F2D82376069C}"/>
                  </a:ext>
                </a:extLst>
              </p:cNvPr>
              <p:cNvSpPr txBox="1"/>
              <p:nvPr/>
            </p:nvSpPr>
            <p:spPr>
              <a:xfrm>
                <a:off x="2694144" y="5569238"/>
                <a:ext cx="57533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7E2A550-1B16-4227-3CBB-F2D823760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44" y="5569238"/>
                <a:ext cx="57533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39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/>
              <p:nvPr/>
            </p:nvSpPr>
            <p:spPr>
              <a:xfrm>
                <a:off x="748502" y="846420"/>
                <a:ext cx="10694995" cy="10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ja-JP" altLang="en-US" sz="2400" b="1" dirty="0">
                    <a:solidFill>
                      <a:schemeClr val="accent1"/>
                    </a:solidFill>
                  </a:rPr>
                  <a:t>管理図③</a:t>
                </a:r>
                <a:endParaRPr lang="en-US" altLang="ja-JP" sz="2400" b="1" dirty="0">
                  <a:solidFill>
                    <a:schemeClr val="accent1"/>
                  </a:solidFill>
                </a:endParaRPr>
              </a:p>
              <a:p>
                <a:endParaRPr lang="en-US" altLang="ja-JP" sz="12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管理図用の表を作成し、作図する。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2" y="846420"/>
                <a:ext cx="10694995" cy="1046825"/>
              </a:xfrm>
              <a:prstGeom prst="rect">
                <a:avLst/>
              </a:prstGeom>
              <a:blipFill>
                <a:blip r:embed="rId2"/>
                <a:stretch>
                  <a:fillRect l="-171" t="-4070" b="-988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844483B8-89B6-AA8B-4836-66882277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145" y="2322775"/>
            <a:ext cx="4473931" cy="32144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9C24A3-2A56-8B61-B0B8-FA35D476FD46}"/>
                  </a:ext>
                </a:extLst>
              </p:cNvPr>
              <p:cNvSpPr txBox="1"/>
              <p:nvPr/>
            </p:nvSpPr>
            <p:spPr>
              <a:xfrm>
                <a:off x="1767218" y="2310249"/>
                <a:ext cx="575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9C24A3-2A56-8B61-B0B8-FA35D476F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218" y="2310249"/>
                <a:ext cx="57533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55DFFB0-036B-7F63-D12C-9A5FD6B92421}"/>
                  </a:ext>
                </a:extLst>
              </p:cNvPr>
              <p:cNvSpPr txBox="1"/>
              <p:nvPr/>
            </p:nvSpPr>
            <p:spPr>
              <a:xfrm>
                <a:off x="3798518" y="2310249"/>
                <a:ext cx="575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ja-JP" alt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55DFFB0-036B-7F63-D12C-9A5FD6B92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518" y="2310249"/>
                <a:ext cx="575337" cy="400110"/>
              </a:xfrm>
              <a:prstGeom prst="rect">
                <a:avLst/>
              </a:prstGeom>
              <a:blipFill>
                <a:blip r:embed="rId5"/>
                <a:stretch>
                  <a:fillRect t="-12121" r="-85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グラフ 7">
            <a:extLst>
              <a:ext uri="{FF2B5EF4-FFF2-40B4-BE49-F238E27FC236}">
                <a16:creationId xmlns:a16="http://schemas.microsoft.com/office/drawing/2014/main" id="{63785707-BAF5-97BA-4211-7BA6CF3F13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99937"/>
              </p:ext>
            </p:extLst>
          </p:nvPr>
        </p:nvGraphicFramePr>
        <p:xfrm>
          <a:off x="5829818" y="2057399"/>
          <a:ext cx="5268242" cy="3479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6623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C0CC903-5D1C-B857-9623-0ADDC887B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86" y="2521787"/>
            <a:ext cx="9758822" cy="34487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/>
              <p:nvPr/>
            </p:nvSpPr>
            <p:spPr>
              <a:xfrm>
                <a:off x="748502" y="553483"/>
                <a:ext cx="10694995" cy="1826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i="1" dirty="0">
                    <a:solidFill>
                      <a:srgbClr val="FF0000"/>
                    </a:solidFill>
                  </a:rPr>
                  <a:t>R 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管理図（郡内変動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と群間変動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を求める）①</a:t>
                </a:r>
                <a:endParaRPr lang="en-US" altLang="ja-JP" sz="2400" b="1" dirty="0">
                  <a:solidFill>
                    <a:srgbClr val="FF0000"/>
                  </a:solidFill>
                </a:endParaRPr>
              </a:p>
              <a:p>
                <a:endParaRPr lang="en-US" altLang="ja-JP" sz="1200" dirty="0"/>
              </a:p>
              <a:p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撹拌機が</a:t>
                </a:r>
                <a:r>
                  <a:rPr lang="en-US" altLang="ja-JP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2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機あり、午前と午後に二日掛けて</a:t>
                </a:r>
                <a:r>
                  <a:rPr lang="en-US" altLang="ja-JP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4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回ずつ攪拌能力の試験を行った。各行を郡内とし、その範囲（最大値</a:t>
                </a:r>
                <a:r>
                  <a:rPr lang="en-US" altLang="ja-JP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-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最小値）は</a:t>
                </a:r>
                <a:r>
                  <a:rPr lang="en-US" altLang="ja-JP" sz="2400" i="1" dirty="0">
                    <a:solidFill>
                      <a:srgbClr val="333333"/>
                    </a:solidFill>
                    <a:effectLst/>
                    <a:latin typeface="Clarimo UD PE Regular"/>
                  </a:rPr>
                  <a:t>R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列、範囲</a:t>
                </a:r>
                <a:r>
                  <a:rPr lang="en-US" altLang="ja-JP" sz="2400" i="1" dirty="0">
                    <a:solidFill>
                      <a:srgbClr val="333333"/>
                    </a:solidFill>
                    <a:effectLst/>
                    <a:latin typeface="Clarimo UD PE Regular"/>
                  </a:rPr>
                  <a:t>R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の平均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とする。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なお、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ja-JP" altLang="en-US" sz="2400" dirty="0"/>
                  <a:t>の個々の値から計算した分散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ja-JP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2400" dirty="0"/>
                  <a:t>推定値は</a:t>
                </a:r>
                <a:r>
                  <a:rPr lang="en-US" altLang="ja-JP" sz="2400" dirty="0"/>
                  <a:t>7.80</a:t>
                </a:r>
                <a:r>
                  <a:rPr lang="ja-JP" altLang="en-US" sz="2400" dirty="0"/>
                  <a:t>となった。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2" y="553483"/>
                <a:ext cx="10694995" cy="1826654"/>
              </a:xfrm>
              <a:prstGeom prst="rect">
                <a:avLst/>
              </a:prstGeom>
              <a:blipFill>
                <a:blip r:embed="rId3"/>
                <a:stretch>
                  <a:fillRect l="-912" t="-1003" r="-2395" b="-70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36196D1-1450-5EDF-0AB5-4A7C7554BC01}"/>
              </a:ext>
            </a:extLst>
          </p:cNvPr>
          <p:cNvSpPr/>
          <p:nvPr/>
        </p:nvSpPr>
        <p:spPr>
          <a:xfrm>
            <a:off x="1243012" y="2906037"/>
            <a:ext cx="7212056" cy="338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F888F8C-93F4-06A0-5FC8-C00739550020}"/>
              </a:ext>
            </a:extLst>
          </p:cNvPr>
          <p:cNvSpPr/>
          <p:nvPr/>
        </p:nvSpPr>
        <p:spPr>
          <a:xfrm>
            <a:off x="9720196" y="2906037"/>
            <a:ext cx="1228791" cy="338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5F7D86-5488-16A5-BCA3-BAFACB880D56}"/>
              </a:ext>
            </a:extLst>
          </p:cNvPr>
          <p:cNvSpPr/>
          <p:nvPr/>
        </p:nvSpPr>
        <p:spPr>
          <a:xfrm>
            <a:off x="9720195" y="5596794"/>
            <a:ext cx="1228791" cy="338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BF64BEB-632B-09C9-84BF-74645E532FE1}"/>
                  </a:ext>
                </a:extLst>
              </p:cNvPr>
              <p:cNvSpPr txBox="1"/>
              <p:nvPr/>
            </p:nvSpPr>
            <p:spPr>
              <a:xfrm>
                <a:off x="5427944" y="5740819"/>
                <a:ext cx="2658805" cy="434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中心線：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BF64BEB-632B-09C9-84BF-74645E532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44" y="5740819"/>
                <a:ext cx="2658805" cy="434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0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/>
              <p:nvPr/>
            </p:nvSpPr>
            <p:spPr>
              <a:xfrm>
                <a:off x="748502" y="725060"/>
                <a:ext cx="10694995" cy="1416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i="1" dirty="0">
                    <a:solidFill>
                      <a:srgbClr val="FF0000"/>
                    </a:solidFill>
                  </a:rPr>
                  <a:t>R 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管理図（郡内変動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と群間変動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を求める） ②</a:t>
                </a:r>
                <a:endParaRPr lang="en-US" altLang="ja-JP" sz="2400" b="1" dirty="0">
                  <a:solidFill>
                    <a:srgbClr val="FF0000"/>
                  </a:solidFill>
                </a:endParaRPr>
              </a:p>
              <a:p>
                <a:endParaRPr lang="en-US" altLang="ja-JP" sz="1200" dirty="0"/>
              </a:p>
              <a:p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「管理図のための計数表」から、</a:t>
                </a:r>
                <a:r>
                  <a:rPr lang="en-US" altLang="ja-JP" sz="2400" i="1" dirty="0">
                    <a:solidFill>
                      <a:srgbClr val="333333"/>
                    </a:solidFill>
                    <a:latin typeface="Clarimo UD PE Regular"/>
                  </a:rPr>
                  <a:t>D</a:t>
                </a:r>
                <a:r>
                  <a:rPr lang="en-US" altLang="ja-JP" sz="2400" baseline="-25000" dirty="0">
                    <a:solidFill>
                      <a:srgbClr val="333333"/>
                    </a:solidFill>
                    <a:latin typeface="Clarimo UD PE Regular"/>
                  </a:rPr>
                  <a:t>4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、</a:t>
                </a:r>
                <a:r>
                  <a:rPr lang="en-US" altLang="ja-JP" sz="2400" i="1" dirty="0">
                    <a:solidFill>
                      <a:srgbClr val="333333"/>
                    </a:solidFill>
                    <a:latin typeface="Clarimo UD PE Regular"/>
                  </a:rPr>
                  <a:t>D</a:t>
                </a:r>
                <a:r>
                  <a:rPr lang="en-US" altLang="ja-JP" sz="2400" baseline="-25000" dirty="0">
                    <a:solidFill>
                      <a:srgbClr val="333333"/>
                    </a:solidFill>
                    <a:latin typeface="Clarimo UD PE Regular"/>
                  </a:rPr>
                  <a:t>3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を用いて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Clarimo UD PE Regular"/>
                  </a:rPr>
                  <a:t>UCL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、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Clarimo UD PE Regular"/>
                  </a:rPr>
                  <a:t>LCL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を求める。</a:t>
                </a:r>
                <a:endParaRPr lang="en-US" altLang="ja-JP" sz="2400" dirty="0">
                  <a:solidFill>
                    <a:srgbClr val="333333"/>
                  </a:solidFill>
                  <a:latin typeface="Clarimo UD PE Regular"/>
                </a:endParaRPr>
              </a:p>
              <a:p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（今回は</a:t>
                </a:r>
                <a:r>
                  <a:rPr lang="en-US" altLang="ja-JP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n=4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）</a:t>
                </a:r>
                <a:endParaRPr lang="en-US" altLang="ja-JP" sz="2400" i="0" dirty="0">
                  <a:solidFill>
                    <a:srgbClr val="333333"/>
                  </a:solidFill>
                  <a:effectLst/>
                  <a:latin typeface="Clarimo UD PE Regular"/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2" y="725060"/>
                <a:ext cx="10694995" cy="1416157"/>
              </a:xfrm>
              <a:prstGeom prst="rect">
                <a:avLst/>
              </a:prstGeom>
              <a:blipFill>
                <a:blip r:embed="rId2"/>
                <a:stretch>
                  <a:fillRect l="-912" t="-1293" b="-90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9">
                <a:extLst>
                  <a:ext uri="{FF2B5EF4-FFF2-40B4-BE49-F238E27FC236}">
                    <a16:creationId xmlns:a16="http://schemas.microsoft.com/office/drawing/2014/main" id="{3DAAF7C3-B2AD-4C8C-A1AB-C24BAA06CF66}"/>
                  </a:ext>
                </a:extLst>
              </p:cNvPr>
              <p:cNvSpPr txBox="1"/>
              <p:nvPr/>
            </p:nvSpPr>
            <p:spPr>
              <a:xfrm>
                <a:off x="1081414" y="4595172"/>
                <a:ext cx="4691188" cy="4328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dirty="0"/>
                  <a:t>上方</a:t>
                </a:r>
                <a14:m>
                  <m:oMath xmlns:m="http://schemas.openxmlformats.org/officeDocument/2006/math">
                    <m:r>
                      <a:rPr kumimoji="1" lang="ja-JP" altLang="en-US" sz="2800" b="0" i="1" smtClean="0">
                        <a:latin typeface="Cambria Math" panose="02040503050406030204" pitchFamily="18" charset="0"/>
                      </a:rPr>
                      <m:t>管理限界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en-US" altLang="ja-JP" sz="2800" b="0" i="1">
                        <a:latin typeface="Cambria Math" panose="02040503050406030204" pitchFamily="18" charset="0"/>
                      </a:rPr>
                      <m:t>𝑈𝐶𝐿</m:t>
                    </m:r>
                    <m:r>
                      <a:rPr kumimoji="1" lang="en-US" altLang="ja-JP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9">
                <a:extLst>
                  <a:ext uri="{FF2B5EF4-FFF2-40B4-BE49-F238E27FC236}">
                    <a16:creationId xmlns:a16="http://schemas.microsoft.com/office/drawing/2014/main" id="{3DAAF7C3-B2AD-4C8C-A1AB-C24BAA06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14" y="4595172"/>
                <a:ext cx="4691188" cy="432875"/>
              </a:xfrm>
              <a:prstGeom prst="rect">
                <a:avLst/>
              </a:prstGeom>
              <a:blipFill>
                <a:blip r:embed="rId3"/>
                <a:stretch>
                  <a:fillRect l="-4545" t="-22535" b="-50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10">
                <a:extLst>
                  <a:ext uri="{FF2B5EF4-FFF2-40B4-BE49-F238E27FC236}">
                    <a16:creationId xmlns:a16="http://schemas.microsoft.com/office/drawing/2014/main" id="{C32E99BD-446F-4004-A3EF-5A2DBDD8454D}"/>
                  </a:ext>
                </a:extLst>
              </p:cNvPr>
              <p:cNvSpPr txBox="1"/>
              <p:nvPr/>
            </p:nvSpPr>
            <p:spPr>
              <a:xfrm>
                <a:off x="6514314" y="4594764"/>
                <a:ext cx="4691188" cy="4308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800" b="0" dirty="0"/>
                  <a:t>下方管理限界：</a:t>
                </a:r>
                <a14:m>
                  <m:oMath xmlns:m="http://schemas.openxmlformats.org/officeDocument/2006/math">
                    <m:r>
                      <a:rPr kumimoji="1" lang="en-US" altLang="ja-JP" sz="2800" b="0" i="1">
                        <a:latin typeface="Cambria Math" panose="02040503050406030204" pitchFamily="18" charset="0"/>
                      </a:rPr>
                      <m:t>𝐿𝐶𝐿</m:t>
                    </m:r>
                    <m:r>
                      <a:rPr kumimoji="1" lang="en-US" altLang="ja-JP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8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10">
                <a:extLst>
                  <a:ext uri="{FF2B5EF4-FFF2-40B4-BE49-F238E27FC236}">
                    <a16:creationId xmlns:a16="http://schemas.microsoft.com/office/drawing/2014/main" id="{C32E99BD-446F-4004-A3EF-5A2DBDD84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314" y="4594764"/>
                <a:ext cx="4691188" cy="430887"/>
              </a:xfrm>
              <a:prstGeom prst="rect">
                <a:avLst/>
              </a:prstGeom>
              <a:blipFill>
                <a:blip r:embed="rId4"/>
                <a:stretch>
                  <a:fillRect l="-4681" t="-24286" b="-5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図 1">
            <a:extLst>
              <a:ext uri="{FF2B5EF4-FFF2-40B4-BE49-F238E27FC236}">
                <a16:creationId xmlns:a16="http://schemas.microsoft.com/office/drawing/2014/main" id="{EC7E7D60-425F-C330-EDC2-95D8CEE13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855" y="2498334"/>
            <a:ext cx="6803712" cy="180373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D7CCDF-F112-9AA6-A392-9E53A77DEB35}"/>
              </a:ext>
            </a:extLst>
          </p:cNvPr>
          <p:cNvSpPr/>
          <p:nvPr/>
        </p:nvSpPr>
        <p:spPr>
          <a:xfrm>
            <a:off x="7453073" y="2517084"/>
            <a:ext cx="1533494" cy="1784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93FA06-FE39-0761-51E9-CB89C0F24DAB}"/>
              </a:ext>
            </a:extLst>
          </p:cNvPr>
          <p:cNvSpPr txBox="1"/>
          <p:nvPr/>
        </p:nvSpPr>
        <p:spPr>
          <a:xfrm>
            <a:off x="2050335" y="2129002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管理図のための計数表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5D65CE-54BD-FF39-82DB-60D5679B7F90}"/>
              </a:ext>
            </a:extLst>
          </p:cNvPr>
          <p:cNvSpPr/>
          <p:nvPr/>
        </p:nvSpPr>
        <p:spPr>
          <a:xfrm>
            <a:off x="2182855" y="3243066"/>
            <a:ext cx="6803712" cy="3073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5BE4FDA-1BF9-BDFA-001F-5791BB69FF67}"/>
              </a:ext>
            </a:extLst>
          </p:cNvPr>
          <p:cNvSpPr/>
          <p:nvPr/>
        </p:nvSpPr>
        <p:spPr>
          <a:xfrm>
            <a:off x="5772602" y="4579116"/>
            <a:ext cx="323398" cy="6818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753273C-06AD-1876-10E2-D39767534DC9}"/>
              </a:ext>
            </a:extLst>
          </p:cNvPr>
          <p:cNvSpPr/>
          <p:nvPr/>
        </p:nvSpPr>
        <p:spPr>
          <a:xfrm>
            <a:off x="7453073" y="3224316"/>
            <a:ext cx="1533494" cy="3260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A410E0D9-487D-771F-853F-169D68F75C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855" y="5458837"/>
            <a:ext cx="7051404" cy="4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2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13CEAE-E4F1-136A-62AB-F1C10C1042DE}"/>
                  </a:ext>
                </a:extLst>
              </p:cNvPr>
              <p:cNvSpPr txBox="1"/>
              <p:nvPr/>
            </p:nvSpPr>
            <p:spPr>
              <a:xfrm>
                <a:off x="1222923" y="1398089"/>
                <a:ext cx="967656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4800" dirty="0">
                    <a:solidFill>
                      <a:srgbClr val="FF0000"/>
                    </a:solidFill>
                  </a:rPr>
                  <a:t>上</a:t>
                </a:r>
                <a:r>
                  <a:rPr lang="ja-JP" altLang="en-US" sz="4800" dirty="0"/>
                  <a:t>（</a:t>
                </a:r>
                <a:r>
                  <a:rPr lang="en-US" altLang="ja-JP" sz="4800" dirty="0"/>
                  <a:t>UCL</a:t>
                </a:r>
                <a:r>
                  <a:rPr lang="ja-JP" altLang="en-US" sz="4800" dirty="0"/>
                  <a:t>）</a:t>
                </a:r>
                <a:r>
                  <a:rPr lang="ja-JP" altLang="en-US" sz="4800" dirty="0">
                    <a:solidFill>
                      <a:srgbClr val="FF0000"/>
                    </a:solidFill>
                  </a:rPr>
                  <a:t>でしろー</a:t>
                </a:r>
                <a:r>
                  <a:rPr lang="ja-JP" altLang="en-US" sz="4800" dirty="0"/>
                  <a:t>（</a:t>
                </a:r>
                <a:r>
                  <a:rPr kumimoji="1" lang="en-US" altLang="ja-JP" sz="4800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ja-JP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ja-JP" sz="4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4800" dirty="0"/>
                  <a:t>）！</a:t>
                </a:r>
                <a:endParaRPr lang="en-US" altLang="ja-JP" sz="4800" dirty="0"/>
              </a:p>
              <a:p>
                <a:pPr algn="ctr"/>
                <a:r>
                  <a:rPr lang="ja-JP" altLang="en-US" sz="4800" dirty="0">
                    <a:solidFill>
                      <a:srgbClr val="FF0000"/>
                    </a:solidFill>
                  </a:rPr>
                  <a:t>下</a:t>
                </a:r>
                <a:r>
                  <a:rPr lang="ja-JP" altLang="en-US" sz="4800" dirty="0"/>
                  <a:t>（</a:t>
                </a:r>
                <a:r>
                  <a:rPr lang="en-US" altLang="ja-JP" sz="4800" dirty="0"/>
                  <a:t>LCL</a:t>
                </a:r>
                <a:r>
                  <a:rPr lang="ja-JP" altLang="en-US" sz="4800" dirty="0"/>
                  <a:t>）</a:t>
                </a:r>
                <a:r>
                  <a:rPr lang="ja-JP" altLang="en-US" sz="4800" dirty="0">
                    <a:solidFill>
                      <a:srgbClr val="FF0000"/>
                    </a:solidFill>
                  </a:rPr>
                  <a:t>でする</a:t>
                </a:r>
                <a:r>
                  <a:rPr lang="ja-JP" altLang="en-US" sz="4800" dirty="0"/>
                  <a:t>（</a:t>
                </a:r>
                <a:r>
                  <a:rPr kumimoji="1" lang="en-US" altLang="ja-JP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ja-JP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ja-JP" sz="4800" i="1" baseline="-25000" dirty="0"/>
                  <a:t> </a:t>
                </a:r>
                <a:r>
                  <a:rPr lang="ja-JP" altLang="en-US" sz="4800" dirty="0"/>
                  <a:t>）！！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13CEAE-E4F1-136A-62AB-F1C10C104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23" y="1398089"/>
                <a:ext cx="9676563" cy="1569660"/>
              </a:xfrm>
              <a:prstGeom prst="rect">
                <a:avLst/>
              </a:prstGeom>
              <a:blipFill>
                <a:blip r:embed="rId2"/>
                <a:stretch>
                  <a:fillRect t="-8527" b="-197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9">
                <a:extLst>
                  <a:ext uri="{FF2B5EF4-FFF2-40B4-BE49-F238E27FC236}">
                    <a16:creationId xmlns:a16="http://schemas.microsoft.com/office/drawing/2014/main" id="{FB98D115-0455-85DE-3B56-F28D16CD936F}"/>
                  </a:ext>
                </a:extLst>
              </p:cNvPr>
              <p:cNvSpPr txBox="1"/>
              <p:nvPr/>
            </p:nvSpPr>
            <p:spPr>
              <a:xfrm>
                <a:off x="1119932" y="542899"/>
                <a:ext cx="4691188" cy="4308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ja-JP" altLang="en-US" sz="2800" b="1" dirty="0">
                    <a:solidFill>
                      <a:schemeClr val="accent1"/>
                    </a:solidFill>
                  </a:rPr>
                  <a:t>上方管理限界</a:t>
                </a:r>
                <a14:m>
                  <m:oMath xmlns:m="http://schemas.openxmlformats.org/officeDocument/2006/math">
                    <m:r>
                      <a:rPr lang="ja-JP" altLang="en-US" sz="28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en-US" altLang="ja-JP" sz="28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𝑼𝑪𝑳</m:t>
                    </m:r>
                    <m:r>
                      <a:rPr kumimoji="1" lang="en-US" altLang="ja-JP" sz="28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kumimoji="1" lang="ja-JP" alt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テキスト ボックス 9">
                <a:extLst>
                  <a:ext uri="{FF2B5EF4-FFF2-40B4-BE49-F238E27FC236}">
                    <a16:creationId xmlns:a16="http://schemas.microsoft.com/office/drawing/2014/main" id="{FB98D115-0455-85DE-3B56-F28D16CD9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32" y="542899"/>
                <a:ext cx="4691188" cy="430887"/>
              </a:xfrm>
              <a:prstGeom prst="rect">
                <a:avLst/>
              </a:prstGeom>
              <a:blipFill>
                <a:blip r:embed="rId3"/>
                <a:stretch>
                  <a:fillRect l="-4681" t="-25352" b="-492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10">
                <a:extLst>
                  <a:ext uri="{FF2B5EF4-FFF2-40B4-BE49-F238E27FC236}">
                    <a16:creationId xmlns:a16="http://schemas.microsoft.com/office/drawing/2014/main" id="{AFA949B7-7E8B-9166-CEC4-0F6EDEE7DBEA}"/>
                  </a:ext>
                </a:extLst>
              </p:cNvPr>
              <p:cNvSpPr txBox="1"/>
              <p:nvPr/>
            </p:nvSpPr>
            <p:spPr>
              <a:xfrm>
                <a:off x="6208298" y="536050"/>
                <a:ext cx="4691188" cy="430887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ja-JP" altLang="en-US" sz="2800" b="1" dirty="0">
                    <a:solidFill>
                      <a:schemeClr val="accent1"/>
                    </a:solidFill>
                  </a:rPr>
                  <a:t>下方管理限界：</a:t>
                </a:r>
                <a14:m>
                  <m:oMath xmlns:m="http://schemas.openxmlformats.org/officeDocument/2006/math">
                    <m:r>
                      <a:rPr kumimoji="1" lang="en-US" altLang="ja-JP" sz="28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𝑳𝑪𝑳</m:t>
                    </m:r>
                    <m:r>
                      <a:rPr kumimoji="1" lang="en-US" altLang="ja-JP" sz="28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kumimoji="1"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endParaRPr kumimoji="1" lang="ja-JP" alt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テキスト ボックス 10">
                <a:extLst>
                  <a:ext uri="{FF2B5EF4-FFF2-40B4-BE49-F238E27FC236}">
                    <a16:creationId xmlns:a16="http://schemas.microsoft.com/office/drawing/2014/main" id="{AFA949B7-7E8B-9166-CEC4-0F6EDEE7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98" y="536050"/>
                <a:ext cx="4691188" cy="430887"/>
              </a:xfrm>
              <a:prstGeom prst="rect">
                <a:avLst/>
              </a:prstGeom>
              <a:blipFill>
                <a:blip r:embed="rId4"/>
                <a:stretch>
                  <a:fillRect l="-4545" t="-25352" b="-478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E43B3575-EBF6-8D48-0A37-FEF3FF343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82" y="4067211"/>
            <a:ext cx="1722145" cy="206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1A07555-9F4A-2CA1-9FB7-8C11E9380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8" r="1"/>
          <a:stretch/>
        </p:blipFill>
        <p:spPr bwMode="auto">
          <a:xfrm>
            <a:off x="6199875" y="3429000"/>
            <a:ext cx="1722145" cy="289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B467160-C7B0-36E0-2BB5-5FB0C96183E7}"/>
              </a:ext>
            </a:extLst>
          </p:cNvPr>
          <p:cNvSpPr/>
          <p:nvPr/>
        </p:nvSpPr>
        <p:spPr>
          <a:xfrm>
            <a:off x="7922020" y="3607495"/>
            <a:ext cx="2041742" cy="651353"/>
          </a:xfrm>
          <a:prstGeom prst="wedgeRectCallout">
            <a:avLst>
              <a:gd name="adj1" fmla="val -71753"/>
              <a:gd name="adj2" fmla="val 971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上でしろ！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03146B3-CC95-9047-4980-388DF8CD0D46}"/>
              </a:ext>
            </a:extLst>
          </p:cNvPr>
          <p:cNvSpPr/>
          <p:nvPr/>
        </p:nvSpPr>
        <p:spPr>
          <a:xfrm>
            <a:off x="2444655" y="3507198"/>
            <a:ext cx="2041742" cy="651353"/>
          </a:xfrm>
          <a:prstGeom prst="wedgeRectCallout">
            <a:avLst>
              <a:gd name="adj1" fmla="val 42357"/>
              <a:gd name="adj2" fmla="val 1605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b="1" dirty="0"/>
              <a:t>下</a:t>
            </a:r>
            <a:r>
              <a:rPr kumimoji="1" lang="ja-JP" altLang="en-US" sz="2400" b="1" dirty="0"/>
              <a:t>でする！</a:t>
            </a:r>
          </a:p>
        </p:txBody>
      </p:sp>
    </p:spTree>
    <p:extLst>
      <p:ext uri="{BB962C8B-B14F-4D97-AF65-F5344CB8AC3E}">
        <p14:creationId xmlns:p14="http://schemas.microsoft.com/office/powerpoint/2010/main" val="167689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B66E2A6-C289-22B1-A03C-E23A3D9C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45" y="2309570"/>
            <a:ext cx="4473932" cy="32144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/>
              <p:nvPr/>
            </p:nvSpPr>
            <p:spPr>
              <a:xfrm>
                <a:off x="748502" y="846420"/>
                <a:ext cx="10694995" cy="1046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i="1" dirty="0">
                    <a:solidFill>
                      <a:srgbClr val="FF0000"/>
                    </a:solidFill>
                  </a:rPr>
                  <a:t>R 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管理図（郡内変動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と群間変動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を求める）③</a:t>
                </a:r>
                <a:endParaRPr lang="en-US" altLang="ja-JP" sz="2400" b="1" dirty="0">
                  <a:solidFill>
                    <a:srgbClr val="FF0000"/>
                  </a:solidFill>
                </a:endParaRPr>
              </a:p>
              <a:p>
                <a:endParaRPr lang="en-US" altLang="ja-JP" sz="1200" dirty="0"/>
              </a:p>
              <a:p>
                <a:r>
                  <a:rPr lang="en-US" altLang="ja-JP" sz="2400" i="1" dirty="0">
                    <a:solidFill>
                      <a:srgbClr val="333333"/>
                    </a:solidFill>
                    <a:effectLst/>
                    <a:latin typeface="Clarimo UD PE Regular"/>
                  </a:rPr>
                  <a:t>R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管理図用の表を作成し、作図する。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2" y="846420"/>
                <a:ext cx="10694995" cy="1046825"/>
              </a:xfrm>
              <a:prstGeom prst="rect">
                <a:avLst/>
              </a:prstGeom>
              <a:blipFill>
                <a:blip r:embed="rId3"/>
                <a:stretch>
                  <a:fillRect l="-912" t="-1744" b="-122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B756FEB-7D04-A9C3-DEAD-04BBCE680A69}"/>
                  </a:ext>
                </a:extLst>
              </p:cNvPr>
              <p:cNvSpPr txBox="1"/>
              <p:nvPr/>
            </p:nvSpPr>
            <p:spPr>
              <a:xfrm>
                <a:off x="3660731" y="2322775"/>
                <a:ext cx="610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B756FEB-7D04-A9C3-DEAD-04BBCE680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731" y="2322775"/>
                <a:ext cx="610644" cy="369332"/>
              </a:xfrm>
              <a:prstGeom prst="rect">
                <a:avLst/>
              </a:prstGeom>
              <a:blipFill>
                <a:blip r:embed="rId4"/>
                <a:stretch>
                  <a:fillRect r="-17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F3E1C8F9-32DE-4289-4932-D8331D8BA7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563287"/>
              </p:ext>
            </p:extLst>
          </p:nvPr>
        </p:nvGraphicFramePr>
        <p:xfrm>
          <a:off x="5841356" y="2322775"/>
          <a:ext cx="5347499" cy="321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00722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/>
              <p:nvPr/>
            </p:nvSpPr>
            <p:spPr>
              <a:xfrm>
                <a:off x="748502" y="846420"/>
                <a:ext cx="10694995" cy="1430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i="1" dirty="0">
                    <a:solidFill>
                      <a:srgbClr val="FF0000"/>
                    </a:solidFill>
                  </a:rPr>
                  <a:t>R </a:t>
                </a:r>
                <a:r>
                  <a:rPr lang="ja-JP" altLang="en-US" sz="2400" b="1" dirty="0">
                    <a:solidFill>
                      <a:srgbClr val="FF0000"/>
                    </a:solidFill>
                  </a:rPr>
                  <a:t>管理図（郡内変動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と群間変動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  <m:sup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2400" b="1" dirty="0">
                    <a:solidFill>
                      <a:srgbClr val="FF0000"/>
                    </a:solidFill>
                  </a:rPr>
                  <a:t>を求める）④</a:t>
                </a:r>
                <a:endParaRPr lang="en-US" altLang="ja-JP" sz="2400" b="1" dirty="0">
                  <a:solidFill>
                    <a:srgbClr val="FF0000"/>
                  </a:solidFill>
                </a:endParaRPr>
              </a:p>
              <a:p>
                <a:endParaRPr lang="en-US" altLang="ja-JP" sz="1200" dirty="0"/>
              </a:p>
              <a:p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「管理図のための計数表」から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=2.059</m:t>
                    </m:r>
                  </m:oMath>
                </a14:m>
                <a:r>
                  <a:rPr lang="ja-JP" altLang="en-US" sz="2400" dirty="0">
                    <a:solidFill>
                      <a:schemeClr val="tx1"/>
                    </a:solidFill>
                  </a:rPr>
                  <a:t>を引用し、郡内変動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ja-JP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の推定値を求め、公式から群間変動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を求める。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02" y="846420"/>
                <a:ext cx="10694995" cy="1430776"/>
              </a:xfrm>
              <a:prstGeom prst="rect">
                <a:avLst/>
              </a:prstGeom>
              <a:blipFill>
                <a:blip r:embed="rId2"/>
                <a:stretch>
                  <a:fillRect l="-912" t="-1277" b="-89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10">
                <a:extLst>
                  <a:ext uri="{FF2B5EF4-FFF2-40B4-BE49-F238E27FC236}">
                    <a16:creationId xmlns:a16="http://schemas.microsoft.com/office/drawing/2014/main" id="{B1780184-9CE3-92C1-FD5D-CD2BF28A14BE}"/>
                  </a:ext>
                </a:extLst>
              </p:cNvPr>
              <p:cNvSpPr txBox="1"/>
              <p:nvPr/>
            </p:nvSpPr>
            <p:spPr>
              <a:xfrm>
                <a:off x="1075191" y="2584571"/>
                <a:ext cx="5498147" cy="1061253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8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6.80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2.059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=10.91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10">
                <a:extLst>
                  <a:ext uri="{FF2B5EF4-FFF2-40B4-BE49-F238E27FC236}">
                    <a16:creationId xmlns:a16="http://schemas.microsoft.com/office/drawing/2014/main" id="{B1780184-9CE3-92C1-FD5D-CD2BF28A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91" y="2584571"/>
                <a:ext cx="5498147" cy="10612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10">
                <a:extLst>
                  <a:ext uri="{FF2B5EF4-FFF2-40B4-BE49-F238E27FC236}">
                    <a16:creationId xmlns:a16="http://schemas.microsoft.com/office/drawing/2014/main" id="{2BE8932C-AECB-1066-AB73-7CAE2FE72D81}"/>
                  </a:ext>
                </a:extLst>
              </p:cNvPr>
              <p:cNvSpPr txBox="1"/>
              <p:nvPr/>
            </p:nvSpPr>
            <p:spPr>
              <a:xfrm>
                <a:off x="1075191" y="3740126"/>
                <a:ext cx="6305736" cy="175625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32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kumimoji="1" lang="en-US" altLang="ja-JP" sz="3200" dirty="0"/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3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ja-JP" alt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3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=7.80−</m:t>
                    </m:r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10.91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=5.07</m:t>
                    </m:r>
                  </m:oMath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10">
                <a:extLst>
                  <a:ext uri="{FF2B5EF4-FFF2-40B4-BE49-F238E27FC236}">
                    <a16:creationId xmlns:a16="http://schemas.microsoft.com/office/drawing/2014/main" id="{2BE8932C-AECB-1066-AB73-7CAE2FE72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91" y="3740126"/>
                <a:ext cx="6305736" cy="1756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F8B4F2-D8D8-99E2-3FCA-186700150068}"/>
                  </a:ext>
                </a:extLst>
              </p:cNvPr>
              <p:cNvSpPr txBox="1"/>
              <p:nvPr/>
            </p:nvSpPr>
            <p:spPr>
              <a:xfrm>
                <a:off x="7763975" y="4077687"/>
                <a:ext cx="3992672" cy="1625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ja-JP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：全体変動（全体平均）</a:t>
                </a:r>
                <a:endParaRPr lang="en-US" altLang="ja-JP" sz="2400" i="0" dirty="0">
                  <a:solidFill>
                    <a:srgbClr val="333333"/>
                  </a:solidFill>
                  <a:effectLst/>
                  <a:latin typeface="Clarimo UD PE Regular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：群間変動（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Clarimo UD PE Regular"/>
                  </a:rPr>
                  <a:t>Between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）</a:t>
                </a:r>
                <a:endParaRPr lang="en-US" altLang="ja-JP" sz="2400" dirty="0">
                  <a:solidFill>
                    <a:srgbClr val="333333"/>
                  </a:solidFill>
                  <a:latin typeface="Clarimo UD PE Regular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：郡内変動（</a:t>
                </a:r>
                <a:r>
                  <a:rPr lang="en-US" altLang="ja-JP" sz="2400" dirty="0">
                    <a:solidFill>
                      <a:srgbClr val="333333"/>
                    </a:solidFill>
                    <a:latin typeface="Clarimo UD PE Regular"/>
                  </a:rPr>
                  <a:t>Within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）</a:t>
                </a:r>
                <a:endParaRPr lang="en-US" altLang="ja-JP" sz="2400" dirty="0">
                  <a:solidFill>
                    <a:srgbClr val="333333"/>
                  </a:solidFill>
                  <a:latin typeface="Clarimo UD PE Regular"/>
                </a:endParaRPr>
              </a:p>
              <a:p>
                <a:r>
                  <a:rPr lang="en-US" altLang="ja-JP" sz="2400" dirty="0">
                    <a:solidFill>
                      <a:srgbClr val="333333"/>
                    </a:solidFill>
                    <a:latin typeface="Clarimo UD PE Regular"/>
                  </a:rPr>
                  <a:t>n</a:t>
                </a:r>
                <a:r>
                  <a:rPr lang="ja-JP" altLang="en-US" sz="2400" dirty="0">
                    <a:solidFill>
                      <a:srgbClr val="333333"/>
                    </a:solidFill>
                    <a:latin typeface="Clarimo UD PE Regular"/>
                  </a:rPr>
                  <a:t>：サンプルサイズ</a:t>
                </a:r>
                <a:endParaRPr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F8B4F2-D8D8-99E2-3FCA-186700150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75" y="4077687"/>
                <a:ext cx="3992672" cy="1625445"/>
              </a:xfrm>
              <a:prstGeom prst="rect">
                <a:avLst/>
              </a:prstGeom>
              <a:blipFill>
                <a:blip r:embed="rId5"/>
                <a:stretch>
                  <a:fillRect l="-2443" t="-375" b="-74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C088B2E-6EA3-9A82-CE93-BACE9DF0DF76}"/>
                  </a:ext>
                </a:extLst>
              </p:cNvPr>
              <p:cNvSpPr txBox="1"/>
              <p:nvPr/>
            </p:nvSpPr>
            <p:spPr>
              <a:xfrm>
                <a:off x="8214462" y="2277196"/>
                <a:ext cx="2257297" cy="1610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=6.80</m:t>
                      </m:r>
                    </m:oMath>
                  </m:oMathPara>
                </a14:m>
                <a:endParaRPr lang="en-US" altLang="ja-JP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=2.059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ja-JP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=7.80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C088B2E-6EA3-9A82-CE93-BACE9DF0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62" y="2277196"/>
                <a:ext cx="2257297" cy="1610826"/>
              </a:xfrm>
              <a:prstGeom prst="rect">
                <a:avLst/>
              </a:prstGeom>
              <a:blipFill>
                <a:blip r:embed="rId6"/>
                <a:stretch>
                  <a:fillRect l="-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476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13CEAE-E4F1-136A-62AB-F1C10C1042DE}"/>
                  </a:ext>
                </a:extLst>
              </p:cNvPr>
              <p:cNvSpPr txBox="1"/>
              <p:nvPr/>
            </p:nvSpPr>
            <p:spPr>
              <a:xfrm>
                <a:off x="0" y="1485580"/>
                <a:ext cx="1219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4800" dirty="0">
                    <a:solidFill>
                      <a:srgbClr val="FF0000"/>
                    </a:solidFill>
                  </a:rPr>
                  <a:t>グッナイ</a:t>
                </a:r>
                <a:r>
                  <a:rPr lang="ja-JP" altLang="en-US" sz="4800" dirty="0"/>
                  <a:t>！（郡内変動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48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ja-JP" altLang="en-US" sz="4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4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ja-JP" sz="48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4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4800" dirty="0"/>
                  <a:t>）</a:t>
                </a:r>
                <a:endParaRPr lang="en-US" altLang="ja-JP" sz="4800" dirty="0"/>
              </a:p>
              <a:p>
                <a:pPr algn="ctr"/>
                <a:r>
                  <a:rPr lang="ja-JP" altLang="en-US" sz="4800" dirty="0">
                    <a:solidFill>
                      <a:srgbClr val="FF0000"/>
                    </a:solidFill>
                  </a:rPr>
                  <a:t>デツ</a:t>
                </a:r>
                <a:r>
                  <a:rPr lang="ja-JP" altLang="en-US" sz="4800" dirty="0"/>
                  <a:t>（</a:t>
                </a:r>
                <a:r>
                  <a:rPr lang="en-US" altLang="ja-JP" sz="4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4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4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4800" dirty="0"/>
                  <a:t>）</a:t>
                </a:r>
                <a:r>
                  <a:rPr lang="ja-JP" altLang="en-US" sz="4800" dirty="0">
                    <a:solidFill>
                      <a:srgbClr val="FF0000"/>
                    </a:solidFill>
                  </a:rPr>
                  <a:t>ロー</a:t>
                </a:r>
                <a:r>
                  <a:rPr lang="ja-JP" altLang="en-US" sz="4800" dirty="0"/>
                  <a:t>（</a:t>
                </a:r>
                <a:r>
                  <a:rPr kumimoji="1" lang="en-US" altLang="ja-JP" sz="4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4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ja-JP" sz="4800" i="1" baseline="-25000" dirty="0"/>
                  <a:t> </a:t>
                </a:r>
                <a:r>
                  <a:rPr lang="ja-JP" altLang="en-US" sz="4800" dirty="0"/>
                  <a:t>）</a:t>
                </a:r>
                <a:r>
                  <a:rPr lang="ja-JP" altLang="en-US" sz="4800" dirty="0">
                    <a:solidFill>
                      <a:srgbClr val="FF0000"/>
                    </a:solidFill>
                  </a:rPr>
                  <a:t>にー</a:t>
                </a:r>
                <a:r>
                  <a:rPr lang="ja-JP" altLang="en-US" sz="4800" dirty="0"/>
                  <a:t>（二乗）さん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13CEAE-E4F1-136A-62AB-F1C10C104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5580"/>
                <a:ext cx="12192000" cy="1569660"/>
              </a:xfrm>
              <a:prstGeom prst="rect">
                <a:avLst/>
              </a:prstGeom>
              <a:blipFill>
                <a:blip r:embed="rId2"/>
                <a:stretch>
                  <a:fillRect t="-8560" b="-202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2B467160-C7B0-36E0-2BB5-5FB0C96183E7}"/>
              </a:ext>
            </a:extLst>
          </p:cNvPr>
          <p:cNvSpPr/>
          <p:nvPr/>
        </p:nvSpPr>
        <p:spPr>
          <a:xfrm>
            <a:off x="7922019" y="3278171"/>
            <a:ext cx="2581507" cy="980677"/>
          </a:xfrm>
          <a:prstGeom prst="wedgeRectCallout">
            <a:avLst>
              <a:gd name="adj1" fmla="val -71753"/>
              <a:gd name="adj2" fmla="val 7795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グッナイ！</a:t>
            </a:r>
            <a:endParaRPr kumimoji="1" lang="en-US" altLang="ja-JP" sz="2400" b="1" dirty="0"/>
          </a:p>
          <a:p>
            <a:pPr algn="ctr"/>
            <a:r>
              <a:rPr lang="ja-JP" altLang="en-US" sz="2400" b="1" dirty="0"/>
              <a:t>デツロー兄さん</a:t>
            </a:r>
            <a:endParaRPr kumimoji="1" lang="ja-JP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10">
                <a:extLst>
                  <a:ext uri="{FF2B5EF4-FFF2-40B4-BE49-F238E27FC236}">
                    <a16:creationId xmlns:a16="http://schemas.microsoft.com/office/drawing/2014/main" id="{9D6E0482-5266-ADAE-CA9A-4A2F04AE095D}"/>
                  </a:ext>
                </a:extLst>
              </p:cNvPr>
              <p:cNvSpPr txBox="1"/>
              <p:nvPr/>
            </p:nvSpPr>
            <p:spPr>
              <a:xfrm>
                <a:off x="1520908" y="190368"/>
                <a:ext cx="5498147" cy="107228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kumimoji="1"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  <m:sup>
                          <m:r>
                            <a:rPr kumimoji="1"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kumimoji="1" lang="en-US" altLang="ja-JP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ja-JP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1" lang="ja-JP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テキスト ボックス 10">
                <a:extLst>
                  <a:ext uri="{FF2B5EF4-FFF2-40B4-BE49-F238E27FC236}">
                    <a16:creationId xmlns:a16="http://schemas.microsoft.com/office/drawing/2014/main" id="{9D6E0482-5266-ADAE-CA9A-4A2F04AE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908" y="190368"/>
                <a:ext cx="5498147" cy="1072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821E96D7-6F05-D5CE-1237-A6B66EE0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16" y="3278171"/>
            <a:ext cx="2581507" cy="316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77C3132-6DEF-E1A9-71D3-CDB447CF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103" y="4108915"/>
            <a:ext cx="1982266" cy="233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7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13CEAE-E4F1-136A-62AB-F1C10C1042DE}"/>
                  </a:ext>
                </a:extLst>
              </p:cNvPr>
              <p:cNvSpPr txBox="1"/>
              <p:nvPr/>
            </p:nvSpPr>
            <p:spPr>
              <a:xfrm>
                <a:off x="0" y="1666590"/>
                <a:ext cx="12192000" cy="1391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4000" dirty="0">
                    <a:solidFill>
                      <a:srgbClr val="FF0000"/>
                    </a:solidFill>
                  </a:rPr>
                  <a:t>全編</a:t>
                </a:r>
                <a:r>
                  <a:rPr lang="ja-JP" altLang="en-US" sz="4000" dirty="0"/>
                  <a:t>（全体変動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ja-JP" alt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4000" dirty="0"/>
                  <a:t>）</a:t>
                </a:r>
                <a:r>
                  <a:rPr lang="ja-JP" altLang="en-US" sz="4000" dirty="0">
                    <a:solidFill>
                      <a:srgbClr val="FF0000"/>
                    </a:solidFill>
                  </a:rPr>
                  <a:t>軍艦</a:t>
                </a:r>
                <a:r>
                  <a:rPr lang="ja-JP" altLang="en-US" sz="4000" dirty="0"/>
                  <a:t>（群間変動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ja-JP" altLang="en-US" sz="4000" dirty="0"/>
                  <a:t>）の映画</a:t>
                </a:r>
                <a:endParaRPr lang="en-US" altLang="ja-JP" sz="4000" dirty="0"/>
              </a:p>
              <a:p>
                <a:pPr algn="ctr"/>
                <a:r>
                  <a:rPr lang="ja-JP" altLang="en-US" sz="4000" dirty="0">
                    <a:solidFill>
                      <a:srgbClr val="FF0000"/>
                    </a:solidFill>
                  </a:rPr>
                  <a:t>騒</a:t>
                </a:r>
                <a:r>
                  <a:rPr lang="ja-JP" altLang="en-US" sz="4000" dirty="0"/>
                  <a:t>（サンプル割る）</a:t>
                </a:r>
                <a:r>
                  <a:rPr lang="ja-JP" altLang="en-US" sz="4000" dirty="0">
                    <a:solidFill>
                      <a:srgbClr val="FF0000"/>
                    </a:solidFill>
                  </a:rPr>
                  <a:t>ぐな</a:t>
                </a:r>
                <a:r>
                  <a:rPr lang="ja-JP" altLang="en-US" sz="4000" dirty="0"/>
                  <a:t>（郡内変動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ja-JP" altLang="en-US" sz="4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sz="4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altLang="ja-JP" sz="4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sz="4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4000" dirty="0"/>
                  <a:t>）！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13CEAE-E4F1-136A-62AB-F1C10C104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66590"/>
                <a:ext cx="12192000" cy="1391920"/>
              </a:xfrm>
              <a:prstGeom prst="rect">
                <a:avLst/>
              </a:prstGeom>
              <a:blipFill>
                <a:blip r:embed="rId2"/>
                <a:stretch>
                  <a:fillRect t="-3057" b="-179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EAC463-D304-223F-735D-3DAA011BD00A}"/>
                  </a:ext>
                </a:extLst>
              </p:cNvPr>
              <p:cNvSpPr txBox="1"/>
              <p:nvPr/>
            </p:nvSpPr>
            <p:spPr>
              <a:xfrm>
                <a:off x="1814864" y="595317"/>
                <a:ext cx="2520552" cy="9679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ja-JP" altLang="en-US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sub>
                        <m:sup>
                          <m:r>
                            <a:rPr lang="en-US" altLang="ja-JP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kumimoji="1" lang="en-US" altLang="ja-JP" sz="28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altLang="ja-JP" sz="2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ja-JP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ja-JP" altLang="en-US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ja-JP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sub>
                            <m:sup>
                              <m:r>
                                <a:rPr lang="en-US" altLang="ja-JP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altLang="ja-JP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ja-JP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8EAC463-D304-223F-735D-3DAA011B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64" y="595317"/>
                <a:ext cx="2520552" cy="967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C0EF23EF-C08B-E5ED-FB54-31D6EFE46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140" y="3253635"/>
            <a:ext cx="3688915" cy="27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F90E4B9-06A5-C658-1BB4-CC9989BE9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34" y="4166343"/>
            <a:ext cx="1838195" cy="133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D758BDB-EEB3-24AA-AC99-A00EF0F4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485" y="4127885"/>
            <a:ext cx="2235896" cy="19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845123D-1682-BFE6-15DD-852D0D2A5988}"/>
              </a:ext>
            </a:extLst>
          </p:cNvPr>
          <p:cNvSpPr/>
          <p:nvPr/>
        </p:nvSpPr>
        <p:spPr>
          <a:xfrm>
            <a:off x="7201894" y="3495656"/>
            <a:ext cx="1290754" cy="632229"/>
          </a:xfrm>
          <a:prstGeom prst="wedgeRectCallout">
            <a:avLst>
              <a:gd name="adj1" fmla="val -56226"/>
              <a:gd name="adj2" fmla="val 971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騒ぐな</a:t>
            </a:r>
          </a:p>
        </p:txBody>
      </p:sp>
    </p:spTree>
    <p:extLst>
      <p:ext uri="{BB962C8B-B14F-4D97-AF65-F5344CB8AC3E}">
        <p14:creationId xmlns:p14="http://schemas.microsoft.com/office/powerpoint/2010/main" val="138326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/>
              <p:nvPr/>
            </p:nvSpPr>
            <p:spPr>
              <a:xfrm>
                <a:off x="978465" y="902634"/>
                <a:ext cx="10694995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ja-JP" altLang="en-US" sz="2400" b="1" dirty="0">
                    <a:solidFill>
                      <a:schemeClr val="accent1"/>
                    </a:solidFill>
                  </a:rPr>
                  <a:t>管理図①</a:t>
                </a:r>
                <a:endParaRPr lang="en-US" altLang="ja-JP" sz="2400" b="1" dirty="0">
                  <a:solidFill>
                    <a:schemeClr val="accent1"/>
                  </a:solidFill>
                </a:endParaRPr>
              </a:p>
              <a:p>
                <a:endParaRPr lang="en-US" altLang="ja-JP" sz="1200" dirty="0"/>
              </a:p>
              <a:p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各行の平均値</a:t>
                </a:r>
                <a:r>
                  <a:rPr lang="en-US" altLang="ja-JP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ja-JP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)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から全体の平均値</a:t>
                </a:r>
                <a:r>
                  <a:rPr lang="en-US" altLang="ja-JP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ja-JP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ja-JP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)</a:t>
                </a:r>
                <a:r>
                  <a:rPr lang="ja-JP" altLang="en-US" sz="2400" i="0" dirty="0">
                    <a:solidFill>
                      <a:srgbClr val="333333"/>
                    </a:solidFill>
                    <a:effectLst/>
                    <a:latin typeface="Clarimo UD PE Regular"/>
                  </a:rPr>
                  <a:t>を求める。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0CF68F-A470-623A-C996-0F77C640A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65" y="902634"/>
                <a:ext cx="10694995" cy="1046440"/>
              </a:xfrm>
              <a:prstGeom prst="rect">
                <a:avLst/>
              </a:prstGeom>
              <a:blipFill>
                <a:blip r:embed="rId3"/>
                <a:stretch>
                  <a:fillRect l="-912" t="-4070" b="-127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図 10">
            <a:extLst>
              <a:ext uri="{FF2B5EF4-FFF2-40B4-BE49-F238E27FC236}">
                <a16:creationId xmlns:a16="http://schemas.microsoft.com/office/drawing/2014/main" id="{11A36C53-96DA-0CA2-EABD-B7037B951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66" y="2306896"/>
            <a:ext cx="10235066" cy="361700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E191379-9705-55DF-40E6-C96A79BFF36E}"/>
              </a:ext>
            </a:extLst>
          </p:cNvPr>
          <p:cNvSpPr/>
          <p:nvPr/>
        </p:nvSpPr>
        <p:spPr>
          <a:xfrm>
            <a:off x="978465" y="2711883"/>
            <a:ext cx="7576812" cy="338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9BBA50D-6530-FA18-4E80-375F2668FA52}"/>
              </a:ext>
            </a:extLst>
          </p:cNvPr>
          <p:cNvSpPr/>
          <p:nvPr/>
        </p:nvSpPr>
        <p:spPr>
          <a:xfrm>
            <a:off x="8555277" y="2711882"/>
            <a:ext cx="1390389" cy="338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B51D27B-420E-33E7-97FF-3207A517DEEC}"/>
              </a:ext>
            </a:extLst>
          </p:cNvPr>
          <p:cNvSpPr/>
          <p:nvPr/>
        </p:nvSpPr>
        <p:spPr>
          <a:xfrm>
            <a:off x="8555277" y="5545777"/>
            <a:ext cx="1377863" cy="338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1FC003C-9B34-1F5C-518B-00B3B9380391}"/>
                  </a:ext>
                </a:extLst>
              </p:cNvPr>
              <p:cNvSpPr txBox="1"/>
              <p:nvPr/>
            </p:nvSpPr>
            <p:spPr>
              <a:xfrm>
                <a:off x="5427944" y="5740819"/>
                <a:ext cx="2658677" cy="466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i="1" smtClean="0">
                          <a:latin typeface="Cambria Math" panose="02040503050406030204" pitchFamily="18" charset="0"/>
                        </a:rPr>
                        <m:t>中心線：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𝐶𝐿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̿"/>
                          <m:ctrlPr>
                            <a:rPr lang="ja-JP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1FC003C-9B34-1F5C-518B-00B3B9380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44" y="5740819"/>
                <a:ext cx="2658677" cy="466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99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579</Words>
  <Application>Microsoft Office PowerPoint</Application>
  <PresentationFormat>ワイド画面</PresentationFormat>
  <Paragraphs>70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Clarimo UD PE Regular</vt:lpstr>
      <vt:lpstr>游ゴシック</vt:lpstr>
      <vt:lpstr>游ゴシック Light</vt:lpstr>
      <vt:lpstr>游ゴシック体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374</cp:revision>
  <dcterms:created xsi:type="dcterms:W3CDTF">2023-10-19T04:21:29Z</dcterms:created>
  <dcterms:modified xsi:type="dcterms:W3CDTF">2024-03-07T05:57:24Z</dcterms:modified>
</cp:coreProperties>
</file>