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60" r:id="rId3"/>
    <p:sldId id="361" r:id="rId4"/>
    <p:sldId id="362" r:id="rId5"/>
    <p:sldId id="346" r:id="rId6"/>
    <p:sldId id="363" r:id="rId7"/>
    <p:sldId id="365" r:id="rId8"/>
    <p:sldId id="3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60708" y="512118"/>
            <a:ext cx="1050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FTA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Fault Tree Analysis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故障の木解析とも呼ばれる。不具合事象を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トップ事象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として、故障の要因を階層に分解した樹形図状の図式で、原因調査を網羅的に行うための解析手法のこと。</a:t>
            </a:r>
            <a:endParaRPr lang="en-US" altLang="ja-JP" sz="2400" dirty="0"/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83FC0CF8-9FCE-D547-DC5B-091631435043}"/>
              </a:ext>
            </a:extLst>
          </p:cNvPr>
          <p:cNvSpPr/>
          <p:nvPr/>
        </p:nvSpPr>
        <p:spPr>
          <a:xfrm>
            <a:off x="4472609" y="2339528"/>
            <a:ext cx="2554356" cy="4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ドライヤーが動かない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BB9A4B43-BED4-953E-2215-30F2EA68DCA3}"/>
              </a:ext>
            </a:extLst>
          </p:cNvPr>
          <p:cNvSpPr/>
          <p:nvPr/>
        </p:nvSpPr>
        <p:spPr>
          <a:xfrm>
            <a:off x="3332093" y="3594093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電気回路の故障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D9915EDC-E6FA-EE2F-095E-E0C0DAF8669E}"/>
              </a:ext>
            </a:extLst>
          </p:cNvPr>
          <p:cNvSpPr/>
          <p:nvPr/>
        </p:nvSpPr>
        <p:spPr>
          <a:xfrm>
            <a:off x="7219948" y="3622815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モーターの故障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3504234-99BA-3600-1A7E-99B3B577D4F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698021" y="2542327"/>
            <a:ext cx="807304" cy="1296229"/>
          </a:xfrm>
          <a:prstGeom prst="bentConnector3">
            <a:avLst>
              <a:gd name="adj1" fmla="val 74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F52045F-9F91-B06D-58CD-F7396323CD2E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6627587" y="1908989"/>
            <a:ext cx="836026" cy="2591626"/>
          </a:xfrm>
          <a:prstGeom prst="bentConnector3">
            <a:avLst>
              <a:gd name="adj1" fmla="val 72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094BA1D1-A304-2776-2A1D-8641EF3D932C}"/>
              </a:ext>
            </a:extLst>
          </p:cNvPr>
          <p:cNvSpPr/>
          <p:nvPr/>
        </p:nvSpPr>
        <p:spPr>
          <a:xfrm>
            <a:off x="2217255" y="4922925"/>
            <a:ext cx="1789044" cy="1110127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電源の故障</a:t>
            </a: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F9F2D4F7-5141-26A7-BB26-19F4C0FF96C2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3341883" y="3811249"/>
            <a:ext cx="881571" cy="1341781"/>
          </a:xfrm>
          <a:prstGeom prst="bentConnector3">
            <a:avLst>
              <a:gd name="adj1" fmla="val 65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DDCB7765-F673-1504-F2D4-ED2F0159ADA1}"/>
              </a:ext>
            </a:extLst>
          </p:cNvPr>
          <p:cNvSpPr/>
          <p:nvPr/>
        </p:nvSpPr>
        <p:spPr>
          <a:xfrm>
            <a:off x="4510710" y="4823840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スイッチが動かない</a:t>
            </a: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CF296C36-0D5D-2CE7-81BB-CEE09C9669C7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rot="16200000" flipH="1">
            <a:off x="4651623" y="3843288"/>
            <a:ext cx="782486" cy="1178617"/>
          </a:xfrm>
          <a:prstGeom prst="bentConnector3">
            <a:avLst>
              <a:gd name="adj1" fmla="val 74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月 29">
            <a:extLst>
              <a:ext uri="{FF2B5EF4-FFF2-40B4-BE49-F238E27FC236}">
                <a16:creationId xmlns:a16="http://schemas.microsoft.com/office/drawing/2014/main" id="{CF4A80BF-CF5A-3F70-1F55-9879B597C2DA}"/>
              </a:ext>
            </a:extLst>
          </p:cNvPr>
          <p:cNvSpPr/>
          <p:nvPr/>
        </p:nvSpPr>
        <p:spPr>
          <a:xfrm rot="5400000">
            <a:off x="4229927" y="3944399"/>
            <a:ext cx="447259" cy="753716"/>
          </a:xfrm>
          <a:prstGeom prst="moon">
            <a:avLst>
              <a:gd name="adj" fmla="val 760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4CDBF-6B21-300E-7435-CEA89E9D14D9}"/>
              </a:ext>
            </a:extLst>
          </p:cNvPr>
          <p:cNvSpPr/>
          <p:nvPr/>
        </p:nvSpPr>
        <p:spPr>
          <a:xfrm>
            <a:off x="4341745" y="6033052"/>
            <a:ext cx="1272209" cy="76596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スイッチ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E25685F-C536-C46A-15DF-18799B2D1F85}"/>
              </a:ext>
            </a:extLst>
          </p:cNvPr>
          <p:cNvSpPr/>
          <p:nvPr/>
        </p:nvSpPr>
        <p:spPr>
          <a:xfrm>
            <a:off x="5792818" y="6033052"/>
            <a:ext cx="1272209" cy="77707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スイッチ</a:t>
            </a:r>
            <a:r>
              <a:rPr lang="en-US" altLang="ja-JP" sz="1400" b="1" dirty="0"/>
              <a:t>2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52" name="月 51">
            <a:extLst>
              <a:ext uri="{FF2B5EF4-FFF2-40B4-BE49-F238E27FC236}">
                <a16:creationId xmlns:a16="http://schemas.microsoft.com/office/drawing/2014/main" id="{E2FD8684-07C5-501C-4246-5FC36A982510}"/>
              </a:ext>
            </a:extLst>
          </p:cNvPr>
          <p:cNvSpPr/>
          <p:nvPr/>
        </p:nvSpPr>
        <p:spPr>
          <a:xfrm rot="5400000">
            <a:off x="5526158" y="2741841"/>
            <a:ext cx="447259" cy="753716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B0D36A88-450F-DE9F-8528-07E04F15C560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rot="16200000" flipV="1">
            <a:off x="5649574" y="5253703"/>
            <a:ext cx="761951" cy="796748"/>
          </a:xfrm>
          <a:prstGeom prst="bentConnector3">
            <a:avLst>
              <a:gd name="adj1" fmla="val 3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04C9870-A51F-4597-9485-7FFF1EEBD99E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rot="5400000" flipH="1" flipV="1">
            <a:off x="4924037" y="5324915"/>
            <a:ext cx="761951" cy="654325"/>
          </a:xfrm>
          <a:prstGeom prst="bentConnector3">
            <a:avLst>
              <a:gd name="adj1" fmla="val 3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論理積ゲート 78">
            <a:extLst>
              <a:ext uri="{FF2B5EF4-FFF2-40B4-BE49-F238E27FC236}">
                <a16:creationId xmlns:a16="http://schemas.microsoft.com/office/drawing/2014/main" id="{3C0611F5-982E-E401-96E4-656F584D5F06}"/>
              </a:ext>
            </a:extLst>
          </p:cNvPr>
          <p:cNvSpPr/>
          <p:nvPr/>
        </p:nvSpPr>
        <p:spPr>
          <a:xfrm rot="16200000">
            <a:off x="5450517" y="5302271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775E533-7648-1612-8EB4-402FE03E6DD5}"/>
              </a:ext>
            </a:extLst>
          </p:cNvPr>
          <p:cNvSpPr/>
          <p:nvPr/>
        </p:nvSpPr>
        <p:spPr>
          <a:xfrm>
            <a:off x="7061677" y="4927989"/>
            <a:ext cx="1272209" cy="76596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ブッシュ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812A06E-7030-3FB9-C922-260133E9C3C3}"/>
              </a:ext>
            </a:extLst>
          </p:cNvPr>
          <p:cNvSpPr/>
          <p:nvPr/>
        </p:nvSpPr>
        <p:spPr>
          <a:xfrm>
            <a:off x="8512750" y="4927989"/>
            <a:ext cx="1272209" cy="77707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巻線</a:t>
            </a:r>
            <a:endParaRPr lang="en-US" altLang="ja-JP" sz="1400" b="1" dirty="0"/>
          </a:p>
          <a:p>
            <a:pPr algn="ctr"/>
            <a:r>
              <a:rPr kumimoji="1" lang="ja-JP" altLang="en-US" sz="1400" b="1" dirty="0"/>
              <a:t>の故障</a:t>
            </a: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F7BEDED6-6029-D0E7-2CDF-F208CFEBE22F}"/>
              </a:ext>
            </a:extLst>
          </p:cNvPr>
          <p:cNvCxnSpPr>
            <a:cxnSpLocks/>
            <a:stCxn id="81" idx="0"/>
            <a:endCxn id="16" idx="2"/>
          </p:cNvCxnSpPr>
          <p:nvPr/>
        </p:nvCxnSpPr>
        <p:spPr>
          <a:xfrm rot="16200000" flipV="1">
            <a:off x="8316178" y="4095312"/>
            <a:ext cx="857913" cy="807442"/>
          </a:xfrm>
          <a:prstGeom prst="bentConnector3">
            <a:avLst>
              <a:gd name="adj1" fmla="val 279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2D504D55-831C-E4F3-8D02-2F2A453FBD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0641" y="4187157"/>
            <a:ext cx="857913" cy="643631"/>
          </a:xfrm>
          <a:prstGeom prst="bentConnector3">
            <a:avLst>
              <a:gd name="adj1" fmla="val 29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月 88">
            <a:extLst>
              <a:ext uri="{FF2B5EF4-FFF2-40B4-BE49-F238E27FC236}">
                <a16:creationId xmlns:a16="http://schemas.microsoft.com/office/drawing/2014/main" id="{00EF440D-036F-9EAB-2A08-E4347D09854B}"/>
              </a:ext>
            </a:extLst>
          </p:cNvPr>
          <p:cNvSpPr/>
          <p:nvPr/>
        </p:nvSpPr>
        <p:spPr>
          <a:xfrm rot="5400000">
            <a:off x="8114020" y="3997689"/>
            <a:ext cx="447259" cy="753716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 91">
            <a:extLst>
              <a:ext uri="{FF2B5EF4-FFF2-40B4-BE49-F238E27FC236}">
                <a16:creationId xmlns:a16="http://schemas.microsoft.com/office/drawing/2014/main" id="{F58B8E00-D184-561D-89EC-062379CA2A4F}"/>
              </a:ext>
            </a:extLst>
          </p:cNvPr>
          <p:cNvSpPr/>
          <p:nvPr/>
        </p:nvSpPr>
        <p:spPr>
          <a:xfrm>
            <a:off x="7206355" y="2451343"/>
            <a:ext cx="477833" cy="22362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9C2A9B9-32B1-C467-85F6-A31D3C8D5BF1}"/>
              </a:ext>
            </a:extLst>
          </p:cNvPr>
          <p:cNvSpPr txBox="1"/>
          <p:nvPr/>
        </p:nvSpPr>
        <p:spPr>
          <a:xfrm>
            <a:off x="7684188" y="2381655"/>
            <a:ext cx="1577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i="0" dirty="0">
                <a:solidFill>
                  <a:srgbClr val="FF0000"/>
                </a:solidFill>
                <a:effectLst/>
                <a:latin typeface="Clarimo UD PE Regular"/>
              </a:rPr>
              <a:t>トップ事象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836CD52-5291-64F0-44CE-62AD48F5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1448"/>
              </p:ext>
            </p:extLst>
          </p:nvPr>
        </p:nvGraphicFramePr>
        <p:xfrm>
          <a:off x="1337366" y="3644777"/>
          <a:ext cx="9754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98">
                  <a:extLst>
                    <a:ext uri="{9D8B030D-6E8A-4147-A177-3AD203B41FA5}">
                      <a16:colId xmlns:a16="http://schemas.microsoft.com/office/drawing/2014/main" val="162070660"/>
                    </a:ext>
                  </a:extLst>
                </a:gridCol>
                <a:gridCol w="1634178">
                  <a:extLst>
                    <a:ext uri="{9D8B030D-6E8A-4147-A177-3AD203B41FA5}">
                      <a16:colId xmlns:a16="http://schemas.microsoft.com/office/drawing/2014/main" val="1763869864"/>
                    </a:ext>
                  </a:extLst>
                </a:gridCol>
                <a:gridCol w="6145729">
                  <a:extLst>
                    <a:ext uri="{9D8B030D-6E8A-4147-A177-3AD203B41FA5}">
                      <a16:colId xmlns:a16="http://schemas.microsoft.com/office/drawing/2014/main" val="28262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89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展開事象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個々の事象を表す。最上位をトップ事象という。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8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基本事象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これ以上展開できない事象。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4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非展開事象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情報不足などにより、これ以上展開をあえてしない事象。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0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AND</a:t>
                      </a:r>
                      <a:r>
                        <a:rPr kumimoji="1" lang="ja-JP" altLang="en-US" dirty="0"/>
                        <a:t>ゲート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（論理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積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下位の事象が全て発生すれば、上位の事象が発生する。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5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ゲート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（論理</a:t>
                      </a:r>
                      <a:r>
                        <a:rPr kumimoji="1" lang="ja-JP" altLang="en-US" b="1" dirty="0">
                          <a:solidFill>
                            <a:srgbClr val="0070C0"/>
                          </a:solidFill>
                        </a:rPr>
                        <a:t>和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下位の事象のうち、いずれかが発生すれば上位の事象が　発生する。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80264"/>
                  </a:ext>
                </a:extLst>
              </a:tr>
            </a:tbl>
          </a:graphicData>
        </a:graphic>
      </p:graphicFrame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75E137A9-8D9E-4AD8-B228-14D4E5893127}"/>
              </a:ext>
            </a:extLst>
          </p:cNvPr>
          <p:cNvSpPr/>
          <p:nvPr/>
        </p:nvSpPr>
        <p:spPr>
          <a:xfrm>
            <a:off x="1895770" y="4084983"/>
            <a:ext cx="882098" cy="2186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5F1F3A6D-9788-1540-E830-709C7F175DD9}"/>
              </a:ext>
            </a:extLst>
          </p:cNvPr>
          <p:cNvSpPr/>
          <p:nvPr/>
        </p:nvSpPr>
        <p:spPr>
          <a:xfrm>
            <a:off x="1895770" y="4828310"/>
            <a:ext cx="882098" cy="218661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C4DF773-6BFE-6294-619D-3883C9823CB9}"/>
              </a:ext>
            </a:extLst>
          </p:cNvPr>
          <p:cNvSpPr/>
          <p:nvPr/>
        </p:nvSpPr>
        <p:spPr>
          <a:xfrm>
            <a:off x="2107094" y="4414071"/>
            <a:ext cx="457201" cy="3198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 dirty="0"/>
          </a:p>
        </p:txBody>
      </p:sp>
      <p:sp>
        <p:nvSpPr>
          <p:cNvPr id="5" name="月 4">
            <a:extLst>
              <a:ext uri="{FF2B5EF4-FFF2-40B4-BE49-F238E27FC236}">
                <a16:creationId xmlns:a16="http://schemas.microsoft.com/office/drawing/2014/main" id="{EB280584-9DD7-FC0E-68D0-21AF21DA7297}"/>
              </a:ext>
            </a:extLst>
          </p:cNvPr>
          <p:cNvSpPr/>
          <p:nvPr/>
        </p:nvSpPr>
        <p:spPr>
          <a:xfrm rot="5400000">
            <a:off x="2154681" y="5861981"/>
            <a:ext cx="362026" cy="457202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論理積ゲート 7">
            <a:extLst>
              <a:ext uri="{FF2B5EF4-FFF2-40B4-BE49-F238E27FC236}">
                <a16:creationId xmlns:a16="http://schemas.microsoft.com/office/drawing/2014/main" id="{A867E2B2-EBC6-E9F9-64D3-C43233578879}"/>
              </a:ext>
            </a:extLst>
          </p:cNvPr>
          <p:cNvSpPr/>
          <p:nvPr/>
        </p:nvSpPr>
        <p:spPr>
          <a:xfrm rot="16200000">
            <a:off x="2135816" y="5255543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BC678D-007B-DC77-597A-9050272F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49" y="685472"/>
            <a:ext cx="4787943" cy="28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60708" y="512118"/>
            <a:ext cx="1050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計算の例</a:t>
            </a:r>
            <a:endParaRPr lang="en-US" altLang="ja-JP" sz="2400" dirty="0"/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83FC0CF8-9FCE-D547-DC5B-091631435043}"/>
              </a:ext>
            </a:extLst>
          </p:cNvPr>
          <p:cNvSpPr/>
          <p:nvPr/>
        </p:nvSpPr>
        <p:spPr>
          <a:xfrm>
            <a:off x="4452731" y="1395311"/>
            <a:ext cx="2554356" cy="4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ドライヤーが動かない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BB9A4B43-BED4-953E-2215-30F2EA68DCA3}"/>
              </a:ext>
            </a:extLst>
          </p:cNvPr>
          <p:cNvSpPr/>
          <p:nvPr/>
        </p:nvSpPr>
        <p:spPr>
          <a:xfrm>
            <a:off x="3312215" y="2649876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電気回路の故障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D9915EDC-E6FA-EE2F-095E-E0C0DAF8669E}"/>
              </a:ext>
            </a:extLst>
          </p:cNvPr>
          <p:cNvSpPr/>
          <p:nvPr/>
        </p:nvSpPr>
        <p:spPr>
          <a:xfrm>
            <a:off x="7200070" y="2678598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モーターの故障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3504234-99BA-3600-1A7E-99B3B577D4F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678143" y="1598110"/>
            <a:ext cx="807304" cy="1296229"/>
          </a:xfrm>
          <a:prstGeom prst="bentConnector3">
            <a:avLst>
              <a:gd name="adj1" fmla="val 74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F52045F-9F91-B06D-58CD-F7396323CD2E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6607709" y="964772"/>
            <a:ext cx="836026" cy="2591626"/>
          </a:xfrm>
          <a:prstGeom prst="bentConnector3">
            <a:avLst>
              <a:gd name="adj1" fmla="val 72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094BA1D1-A304-2776-2A1D-8641EF3D932C}"/>
              </a:ext>
            </a:extLst>
          </p:cNvPr>
          <p:cNvSpPr/>
          <p:nvPr/>
        </p:nvSpPr>
        <p:spPr>
          <a:xfrm>
            <a:off x="2197377" y="3978708"/>
            <a:ext cx="1789044" cy="1110127"/>
          </a:xfrm>
          <a:prstGeom prst="flowChartDecision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電源の故障</a:t>
            </a: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F9F2D4F7-5141-26A7-BB26-19F4C0FF96C2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3322005" y="2867032"/>
            <a:ext cx="881571" cy="1341781"/>
          </a:xfrm>
          <a:prstGeom prst="bentConnector3">
            <a:avLst>
              <a:gd name="adj1" fmla="val 65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DDCB7765-F673-1504-F2D4-ED2F0159ADA1}"/>
              </a:ext>
            </a:extLst>
          </p:cNvPr>
          <p:cNvSpPr/>
          <p:nvPr/>
        </p:nvSpPr>
        <p:spPr>
          <a:xfrm>
            <a:off x="4490832" y="3879623"/>
            <a:ext cx="2242930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スイッチが動かない</a:t>
            </a: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CF296C36-0D5D-2CE7-81BB-CEE09C9669C7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rot="16200000" flipH="1">
            <a:off x="4631745" y="2899071"/>
            <a:ext cx="782486" cy="1178617"/>
          </a:xfrm>
          <a:prstGeom prst="bentConnector3">
            <a:avLst>
              <a:gd name="adj1" fmla="val 74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月 29">
            <a:extLst>
              <a:ext uri="{FF2B5EF4-FFF2-40B4-BE49-F238E27FC236}">
                <a16:creationId xmlns:a16="http://schemas.microsoft.com/office/drawing/2014/main" id="{CF4A80BF-CF5A-3F70-1F55-9879B597C2DA}"/>
              </a:ext>
            </a:extLst>
          </p:cNvPr>
          <p:cNvSpPr/>
          <p:nvPr/>
        </p:nvSpPr>
        <p:spPr>
          <a:xfrm rot="5400000">
            <a:off x="4210049" y="3000182"/>
            <a:ext cx="447259" cy="753716"/>
          </a:xfrm>
          <a:prstGeom prst="moon">
            <a:avLst>
              <a:gd name="adj" fmla="val 760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4CDBF-6B21-300E-7435-CEA89E9D14D9}"/>
              </a:ext>
            </a:extLst>
          </p:cNvPr>
          <p:cNvSpPr/>
          <p:nvPr/>
        </p:nvSpPr>
        <p:spPr>
          <a:xfrm>
            <a:off x="4321867" y="5088835"/>
            <a:ext cx="1272209" cy="76596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スイッチ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E25685F-C536-C46A-15DF-18799B2D1F85}"/>
              </a:ext>
            </a:extLst>
          </p:cNvPr>
          <p:cNvSpPr/>
          <p:nvPr/>
        </p:nvSpPr>
        <p:spPr>
          <a:xfrm>
            <a:off x="5772940" y="5088835"/>
            <a:ext cx="1272209" cy="77707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スイッチ</a:t>
            </a:r>
            <a:r>
              <a:rPr lang="en-US" altLang="ja-JP" sz="1400" b="1" dirty="0"/>
              <a:t>2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52" name="月 51">
            <a:extLst>
              <a:ext uri="{FF2B5EF4-FFF2-40B4-BE49-F238E27FC236}">
                <a16:creationId xmlns:a16="http://schemas.microsoft.com/office/drawing/2014/main" id="{E2FD8684-07C5-501C-4246-5FC36A982510}"/>
              </a:ext>
            </a:extLst>
          </p:cNvPr>
          <p:cNvSpPr/>
          <p:nvPr/>
        </p:nvSpPr>
        <p:spPr>
          <a:xfrm rot="5400000">
            <a:off x="5506280" y="1797624"/>
            <a:ext cx="447259" cy="753716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B0D36A88-450F-DE9F-8528-07E04F15C560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rot="16200000" flipV="1">
            <a:off x="5629696" y="4309486"/>
            <a:ext cx="761951" cy="796748"/>
          </a:xfrm>
          <a:prstGeom prst="bentConnector3">
            <a:avLst>
              <a:gd name="adj1" fmla="val 3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04C9870-A51F-4597-9485-7FFF1EEBD99E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rot="5400000" flipH="1" flipV="1">
            <a:off x="4904159" y="4380698"/>
            <a:ext cx="761951" cy="654325"/>
          </a:xfrm>
          <a:prstGeom prst="bentConnector3">
            <a:avLst>
              <a:gd name="adj1" fmla="val 31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論理積ゲート 78">
            <a:extLst>
              <a:ext uri="{FF2B5EF4-FFF2-40B4-BE49-F238E27FC236}">
                <a16:creationId xmlns:a16="http://schemas.microsoft.com/office/drawing/2014/main" id="{3C0611F5-982E-E401-96E4-656F584D5F06}"/>
              </a:ext>
            </a:extLst>
          </p:cNvPr>
          <p:cNvSpPr/>
          <p:nvPr/>
        </p:nvSpPr>
        <p:spPr>
          <a:xfrm rot="16200000">
            <a:off x="5430639" y="4358054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775E533-7648-1612-8EB4-402FE03E6DD5}"/>
              </a:ext>
            </a:extLst>
          </p:cNvPr>
          <p:cNvSpPr/>
          <p:nvPr/>
        </p:nvSpPr>
        <p:spPr>
          <a:xfrm>
            <a:off x="7041799" y="3983772"/>
            <a:ext cx="1272209" cy="76596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ブッシュ</a:t>
            </a:r>
            <a:r>
              <a:rPr kumimoji="1" lang="ja-JP" altLang="en-US" sz="1400" b="1" dirty="0"/>
              <a:t>の故障</a:t>
            </a: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812A06E-7030-3FB9-C922-260133E9C3C3}"/>
              </a:ext>
            </a:extLst>
          </p:cNvPr>
          <p:cNvSpPr/>
          <p:nvPr/>
        </p:nvSpPr>
        <p:spPr>
          <a:xfrm>
            <a:off x="8492872" y="3983772"/>
            <a:ext cx="1272209" cy="77707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巻線</a:t>
            </a:r>
            <a:endParaRPr lang="en-US" altLang="ja-JP" sz="1400" b="1" dirty="0"/>
          </a:p>
          <a:p>
            <a:pPr algn="ctr"/>
            <a:r>
              <a:rPr kumimoji="1" lang="ja-JP" altLang="en-US" sz="1400" b="1" dirty="0"/>
              <a:t>の故障</a:t>
            </a: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F7BEDED6-6029-D0E7-2CDF-F208CFEBE22F}"/>
              </a:ext>
            </a:extLst>
          </p:cNvPr>
          <p:cNvCxnSpPr>
            <a:cxnSpLocks/>
            <a:stCxn id="81" idx="0"/>
            <a:endCxn id="16" idx="2"/>
          </p:cNvCxnSpPr>
          <p:nvPr/>
        </p:nvCxnSpPr>
        <p:spPr>
          <a:xfrm rot="16200000" flipV="1">
            <a:off x="8296300" y="3151095"/>
            <a:ext cx="857913" cy="807442"/>
          </a:xfrm>
          <a:prstGeom prst="bentConnector3">
            <a:avLst>
              <a:gd name="adj1" fmla="val 279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2D504D55-831C-E4F3-8D02-2F2A453FBD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0763" y="3242940"/>
            <a:ext cx="857913" cy="643631"/>
          </a:xfrm>
          <a:prstGeom prst="bentConnector3">
            <a:avLst>
              <a:gd name="adj1" fmla="val 29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月 88">
            <a:extLst>
              <a:ext uri="{FF2B5EF4-FFF2-40B4-BE49-F238E27FC236}">
                <a16:creationId xmlns:a16="http://schemas.microsoft.com/office/drawing/2014/main" id="{00EF440D-036F-9EAB-2A08-E4347D09854B}"/>
              </a:ext>
            </a:extLst>
          </p:cNvPr>
          <p:cNvSpPr/>
          <p:nvPr/>
        </p:nvSpPr>
        <p:spPr>
          <a:xfrm rot="5400000">
            <a:off x="8094142" y="3053472"/>
            <a:ext cx="447259" cy="753716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9C2A9B9-32B1-C467-85F6-A31D3C8D5BF1}"/>
              </a:ext>
            </a:extLst>
          </p:cNvPr>
          <p:cNvSpPr txBox="1"/>
          <p:nvPr/>
        </p:nvSpPr>
        <p:spPr>
          <a:xfrm>
            <a:off x="2593612" y="5088835"/>
            <a:ext cx="1577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effectLst/>
                <a:latin typeface="Clarimo UD PE Regular"/>
              </a:rPr>
              <a:t>Pr</a:t>
            </a:r>
            <a:r>
              <a:rPr lang="en-US" altLang="ja-JP" sz="2000" i="0" dirty="0">
                <a:effectLst/>
                <a:latin typeface="Clarimo UD PE Regular"/>
              </a:rPr>
              <a:t>=0.05</a:t>
            </a:r>
            <a:endParaRPr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71901-72B0-CFE3-4833-08B703CFF42B}"/>
              </a:ext>
            </a:extLst>
          </p:cNvPr>
          <p:cNvSpPr txBox="1"/>
          <p:nvPr/>
        </p:nvSpPr>
        <p:spPr>
          <a:xfrm>
            <a:off x="4490832" y="5839262"/>
            <a:ext cx="12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effectLst/>
                <a:latin typeface="Clarimo UD PE Regular"/>
              </a:rPr>
              <a:t>Pr</a:t>
            </a:r>
            <a:r>
              <a:rPr lang="en-US" altLang="ja-JP" sz="2000" i="0" dirty="0">
                <a:effectLst/>
                <a:latin typeface="Clarimo UD PE Regular"/>
              </a:rPr>
              <a:t>=0.1</a:t>
            </a:r>
            <a:endParaRPr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3586CB-F80D-0C0B-DE09-BF2291982EE0}"/>
              </a:ext>
            </a:extLst>
          </p:cNvPr>
          <p:cNvSpPr txBox="1"/>
          <p:nvPr/>
        </p:nvSpPr>
        <p:spPr>
          <a:xfrm>
            <a:off x="6010671" y="5865908"/>
            <a:ext cx="12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effectLst/>
                <a:latin typeface="Clarimo UD PE Regular"/>
              </a:rPr>
              <a:t>Pr</a:t>
            </a:r>
            <a:r>
              <a:rPr lang="en-US" altLang="ja-JP" sz="2000" i="0" dirty="0">
                <a:effectLst/>
                <a:latin typeface="Clarimo UD PE Regular"/>
              </a:rPr>
              <a:t>=0.1</a:t>
            </a:r>
            <a:endParaRPr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4E146C-6596-B238-8430-4943F6B8714D}"/>
              </a:ext>
            </a:extLst>
          </p:cNvPr>
          <p:cNvSpPr txBox="1"/>
          <p:nvPr/>
        </p:nvSpPr>
        <p:spPr>
          <a:xfrm>
            <a:off x="7253795" y="4786335"/>
            <a:ext cx="12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effectLst/>
                <a:latin typeface="Clarimo UD PE Regular"/>
              </a:rPr>
              <a:t>Pr</a:t>
            </a:r>
            <a:r>
              <a:rPr lang="en-US" altLang="ja-JP" sz="2000" i="0" dirty="0">
                <a:effectLst/>
                <a:latin typeface="Clarimo UD PE Regular"/>
              </a:rPr>
              <a:t>=0.5</a:t>
            </a:r>
            <a:endParaRPr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70E036-C0CC-F00A-84D4-85F6A710FB6B}"/>
              </a:ext>
            </a:extLst>
          </p:cNvPr>
          <p:cNvSpPr txBox="1"/>
          <p:nvPr/>
        </p:nvSpPr>
        <p:spPr>
          <a:xfrm>
            <a:off x="8755546" y="4760845"/>
            <a:ext cx="12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effectLst/>
                <a:latin typeface="Clarimo UD PE Regular"/>
              </a:rPr>
              <a:t>Pr</a:t>
            </a:r>
            <a:r>
              <a:rPr lang="en-US" altLang="ja-JP" sz="2000" i="0" dirty="0">
                <a:effectLst/>
                <a:latin typeface="Clarimo UD PE Regular"/>
              </a:rPr>
              <a:t>=0.2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0DF67C-0BCA-5262-3846-E565B02B49DB}"/>
              </a:ext>
            </a:extLst>
          </p:cNvPr>
          <p:cNvSpPr txBox="1"/>
          <p:nvPr/>
        </p:nvSpPr>
        <p:spPr>
          <a:xfrm>
            <a:off x="9248998" y="3228945"/>
            <a:ext cx="1652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solidFill>
                  <a:srgbClr val="FF0000"/>
                </a:solidFill>
                <a:effectLst/>
                <a:latin typeface="Clarimo UD PE Regular"/>
              </a:rPr>
              <a:t>Pr</a:t>
            </a:r>
            <a:r>
              <a:rPr lang="en-US" altLang="ja-JP" sz="2000" i="0" dirty="0">
                <a:solidFill>
                  <a:srgbClr val="FF0000"/>
                </a:solidFill>
                <a:effectLst/>
                <a:latin typeface="Clarimo UD PE Regular"/>
              </a:rPr>
              <a:t>=0.5+0.2</a:t>
            </a:r>
          </a:p>
          <a:p>
            <a:r>
              <a:rPr lang="en-US" altLang="ja-JP" sz="2000" dirty="0">
                <a:solidFill>
                  <a:srgbClr val="FF0000"/>
                </a:solidFill>
                <a:latin typeface="Clarimo UD PE Regular"/>
              </a:rPr>
              <a:t>   =0.7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4FDB4B-3D4F-B2F6-B745-DA2219C797F0}"/>
              </a:ext>
            </a:extLst>
          </p:cNvPr>
          <p:cNvSpPr txBox="1"/>
          <p:nvPr/>
        </p:nvSpPr>
        <p:spPr>
          <a:xfrm>
            <a:off x="5768760" y="4312039"/>
            <a:ext cx="1652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solidFill>
                  <a:srgbClr val="FF0000"/>
                </a:solidFill>
                <a:effectLst/>
                <a:latin typeface="Clarimo UD PE Regular"/>
              </a:rPr>
              <a:t>Pr</a:t>
            </a:r>
            <a:r>
              <a:rPr lang="en-US" altLang="ja-JP" sz="2000" i="0" dirty="0">
                <a:solidFill>
                  <a:srgbClr val="FF0000"/>
                </a:solidFill>
                <a:effectLst/>
                <a:latin typeface="Clarimo UD PE Regular"/>
              </a:rPr>
              <a:t>=0.1×0.1</a:t>
            </a:r>
          </a:p>
          <a:p>
            <a:r>
              <a:rPr lang="ja-JP" altLang="en-US" sz="2000" dirty="0">
                <a:solidFill>
                  <a:srgbClr val="FF0000"/>
                </a:solidFill>
                <a:latin typeface="Clarimo UD PE Regular"/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  <a:latin typeface="Clarimo UD PE Regular"/>
              </a:rPr>
              <a:t>=0.01</a:t>
            </a:r>
            <a:endParaRPr lang="en-US" altLang="ja-JP" sz="2000" i="0" dirty="0">
              <a:solidFill>
                <a:srgbClr val="FF0000"/>
              </a:solidFill>
              <a:effectLst/>
              <a:latin typeface="Clarimo UD PE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742AE1-301E-E815-6BDA-FBA7BF5988E3}"/>
              </a:ext>
            </a:extLst>
          </p:cNvPr>
          <p:cNvSpPr txBox="1"/>
          <p:nvPr/>
        </p:nvSpPr>
        <p:spPr>
          <a:xfrm>
            <a:off x="4846116" y="3068134"/>
            <a:ext cx="1652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solidFill>
                  <a:srgbClr val="FF0000"/>
                </a:solidFill>
                <a:effectLst/>
                <a:latin typeface="Clarimo UD PE Regular"/>
              </a:rPr>
              <a:t>Pr</a:t>
            </a:r>
            <a:r>
              <a:rPr lang="en-US" altLang="ja-JP" sz="2000" i="0" dirty="0">
                <a:solidFill>
                  <a:srgbClr val="FF0000"/>
                </a:solidFill>
                <a:effectLst/>
                <a:latin typeface="Clarimo UD PE Regular"/>
              </a:rPr>
              <a:t>=0.05+0.01</a:t>
            </a:r>
          </a:p>
          <a:p>
            <a:r>
              <a:rPr lang="en-US" altLang="ja-JP" sz="2000" dirty="0">
                <a:solidFill>
                  <a:srgbClr val="FF0000"/>
                </a:solidFill>
                <a:latin typeface="Clarimo UD PE Regular"/>
              </a:rPr>
              <a:t>   =0.06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8E0472-D367-1680-219C-7602F810AC42}"/>
              </a:ext>
            </a:extLst>
          </p:cNvPr>
          <p:cNvSpPr txBox="1"/>
          <p:nvPr/>
        </p:nvSpPr>
        <p:spPr>
          <a:xfrm>
            <a:off x="6115427" y="1808483"/>
            <a:ext cx="1652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 err="1">
                <a:solidFill>
                  <a:srgbClr val="FF0000"/>
                </a:solidFill>
                <a:effectLst/>
                <a:latin typeface="Clarimo UD PE Regular"/>
              </a:rPr>
              <a:t>Pr</a:t>
            </a:r>
            <a:r>
              <a:rPr lang="en-US" altLang="ja-JP" sz="2000" i="0" dirty="0">
                <a:solidFill>
                  <a:srgbClr val="FF0000"/>
                </a:solidFill>
                <a:effectLst/>
                <a:latin typeface="Clarimo UD PE Regular"/>
              </a:rPr>
              <a:t>=0.06+0.7</a:t>
            </a:r>
          </a:p>
          <a:p>
            <a:r>
              <a:rPr lang="en-US" altLang="ja-JP" sz="2000" dirty="0">
                <a:solidFill>
                  <a:srgbClr val="FF0000"/>
                </a:solidFill>
                <a:latin typeface="Clarimo UD PE Regular"/>
              </a:rPr>
              <a:t>   =0.76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65F52107-6DA4-64D9-2C60-A84B54435DF5}"/>
              </a:ext>
            </a:extLst>
          </p:cNvPr>
          <p:cNvSpPr/>
          <p:nvPr/>
        </p:nvSpPr>
        <p:spPr>
          <a:xfrm rot="16200000">
            <a:off x="8758580" y="1192399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月 16">
            <a:extLst>
              <a:ext uri="{FF2B5EF4-FFF2-40B4-BE49-F238E27FC236}">
                <a16:creationId xmlns:a16="http://schemas.microsoft.com/office/drawing/2014/main" id="{6EA64064-9F8F-8733-2BC7-EF1F3B769FF1}"/>
              </a:ext>
            </a:extLst>
          </p:cNvPr>
          <p:cNvSpPr/>
          <p:nvPr/>
        </p:nvSpPr>
        <p:spPr>
          <a:xfrm rot="5400000">
            <a:off x="8760884" y="1691165"/>
            <a:ext cx="447263" cy="579771"/>
          </a:xfrm>
          <a:prstGeom prst="moon">
            <a:avLst>
              <a:gd name="adj" fmla="val 76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E032D0-ED28-A2B2-0102-78A082B8D971}"/>
              </a:ext>
            </a:extLst>
          </p:cNvPr>
          <p:cNvSpPr txBox="1"/>
          <p:nvPr/>
        </p:nvSpPr>
        <p:spPr>
          <a:xfrm>
            <a:off x="9375084" y="1185735"/>
            <a:ext cx="1526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>
                <a:effectLst/>
                <a:latin typeface="Clarimo UD PE Regular"/>
              </a:rPr>
              <a:t>AND</a:t>
            </a:r>
            <a:r>
              <a:rPr lang="ja-JP" altLang="en-US" sz="2000" i="0" dirty="0">
                <a:effectLst/>
                <a:latin typeface="Clarimo UD PE Regular"/>
              </a:rPr>
              <a:t>ゲート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8210BD-893E-890B-A4BF-8D3943807C57}"/>
              </a:ext>
            </a:extLst>
          </p:cNvPr>
          <p:cNvSpPr txBox="1"/>
          <p:nvPr/>
        </p:nvSpPr>
        <p:spPr>
          <a:xfrm>
            <a:off x="9385958" y="1814028"/>
            <a:ext cx="1526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larimo UD PE Regular"/>
              </a:rPr>
              <a:t>OR</a:t>
            </a:r>
            <a:r>
              <a:rPr lang="ja-JP" altLang="en-US" sz="2000" i="0" dirty="0">
                <a:effectLst/>
                <a:latin typeface="Clarimo UD PE Regular"/>
              </a:rPr>
              <a:t>ゲート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54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FTA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（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Fault Tree Analysis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は、（　１　）、基本事象等の各事象間の関係性を（　２　）を用いて示す。（１）、（２）に入る言葉を答えよ。</a:t>
            </a:r>
            <a:endParaRPr lang="ja-JP" altLang="en-US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pPr algn="ctr"/>
            <a:endParaRPr lang="en-US" altLang="ja-JP" sz="3200" b="1" dirty="0">
              <a:solidFill>
                <a:srgbClr val="333333"/>
              </a:solidFill>
              <a:latin typeface="Clarimo UD P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02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FTA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（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Fault Tree Analysis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は、（　１　）、基本事象等の各事象間の関係性を（　２　）を用いて示す。（１）、（２）に入る言葉を答えよ。</a:t>
            </a:r>
            <a:endParaRPr lang="ja-JP" altLang="en-US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en-US" altLang="ja-JP" sz="3200" b="1" dirty="0">
                <a:solidFill>
                  <a:srgbClr val="333333"/>
                </a:solidFill>
                <a:latin typeface="Clarimo UD PE Regular"/>
              </a:rPr>
              <a:t>1. </a:t>
            </a:r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トップ事象</a:t>
            </a:r>
            <a:endParaRPr lang="en-US" altLang="ja-JP" sz="2400" b="1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en-US" altLang="ja-JP" sz="3200" b="1" dirty="0">
                <a:solidFill>
                  <a:srgbClr val="333333"/>
                </a:solidFill>
                <a:latin typeface="Clarimo UD PE Regular"/>
              </a:rPr>
              <a:t>2. </a:t>
            </a:r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論理記号</a:t>
            </a:r>
            <a:endParaRPr lang="en-US" altLang="ja-JP" sz="3200" b="1" dirty="0">
              <a:solidFill>
                <a:srgbClr val="333333"/>
              </a:solidFill>
              <a:latin typeface="Clarimo UD P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6267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19232" y="1191140"/>
            <a:ext cx="103610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2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基本事象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A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B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の発生確率はそれぞれ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P(A)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P(B)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である。事象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は、基本事象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A,B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の出力事象である。基本事象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A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B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が独立の場合、事象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の発生確率は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P(A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∩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B)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で与えられる。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P(A)=0.01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P(B)=0.02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の時の事象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の発生確率を答えなさい。</a:t>
            </a:r>
            <a:endParaRPr lang="ja-JP" altLang="en-US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en-US" altLang="ja-JP" sz="3200" b="1" dirty="0">
                <a:solidFill>
                  <a:srgbClr val="333333"/>
                </a:solidFill>
                <a:latin typeface="Clarimo UD PE Regular"/>
              </a:rPr>
              <a:t>1. </a:t>
            </a:r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トップ事象</a:t>
            </a:r>
            <a:endParaRPr lang="en-US" altLang="ja-JP" sz="2400" b="1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en-US" altLang="ja-JP" sz="3200" b="1" dirty="0">
                <a:solidFill>
                  <a:srgbClr val="333333"/>
                </a:solidFill>
                <a:latin typeface="Clarimo UD PE Regular"/>
              </a:rPr>
              <a:t>2. </a:t>
            </a:r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論理記号</a:t>
            </a:r>
            <a:endParaRPr lang="en-US" altLang="ja-JP" sz="3200" b="1" dirty="0">
              <a:solidFill>
                <a:srgbClr val="333333"/>
              </a:solidFill>
              <a:latin typeface="Clarimo UD PE Regular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AC2AE655-AA00-B642-47F2-FF18E2872B09}"/>
              </a:ext>
            </a:extLst>
          </p:cNvPr>
          <p:cNvSpPr/>
          <p:nvPr/>
        </p:nvSpPr>
        <p:spPr>
          <a:xfrm>
            <a:off x="2812773" y="3499148"/>
            <a:ext cx="685801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408C21D-8B2E-FC38-23AE-47F5EE24233E}"/>
              </a:ext>
            </a:extLst>
          </p:cNvPr>
          <p:cNvSpPr/>
          <p:nvPr/>
        </p:nvSpPr>
        <p:spPr>
          <a:xfrm>
            <a:off x="2256183" y="4880114"/>
            <a:ext cx="778529" cy="68579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A7FA86C-3E25-4303-D929-AD3CFDAFAE32}"/>
              </a:ext>
            </a:extLst>
          </p:cNvPr>
          <p:cNvSpPr/>
          <p:nvPr/>
        </p:nvSpPr>
        <p:spPr>
          <a:xfrm>
            <a:off x="3249257" y="4880114"/>
            <a:ext cx="778530" cy="68579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0133908F-1D42-D47C-83FB-D0E84F0FFF62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2930246" y="4171838"/>
            <a:ext cx="933705" cy="4828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898C69-46CB-2C4C-7653-B9315F48C0C5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rot="5400000" flipH="1" flipV="1">
            <a:off x="2433709" y="4158149"/>
            <a:ext cx="933705" cy="5102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論理積ゲート 7">
            <a:extLst>
              <a:ext uri="{FF2B5EF4-FFF2-40B4-BE49-F238E27FC236}">
                <a16:creationId xmlns:a16="http://schemas.microsoft.com/office/drawing/2014/main" id="{BBC5FD89-67E9-F790-1EC2-8D26D39D6857}"/>
              </a:ext>
            </a:extLst>
          </p:cNvPr>
          <p:cNvSpPr/>
          <p:nvPr/>
        </p:nvSpPr>
        <p:spPr>
          <a:xfrm rot="16200000">
            <a:off x="2955796" y="4149332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3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19232" y="1191140"/>
            <a:ext cx="10361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2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基本事象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A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B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の発生確率はそれぞれ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P(A)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P(B)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である。事象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は、基本事象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A,B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の出力事象である。</a:t>
            </a:r>
            <a:r>
              <a:rPr lang="ja-JP" altLang="en-US" sz="2400" b="1" dirty="0">
                <a:solidFill>
                  <a:srgbClr val="333333"/>
                </a:solidFill>
                <a:latin typeface="Clarimo UD PE Regular"/>
              </a:rPr>
              <a:t>基本事象</a:t>
            </a:r>
            <a:r>
              <a:rPr lang="en-US" altLang="ja-JP" sz="2400" b="1" dirty="0">
                <a:solidFill>
                  <a:srgbClr val="333333"/>
                </a:solidFill>
                <a:latin typeface="Clarimo UD PE Regular"/>
              </a:rPr>
              <a:t>A</a:t>
            </a:r>
            <a:r>
              <a:rPr lang="ja-JP" altLang="en-US" sz="2400" b="1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b="1" dirty="0">
                <a:solidFill>
                  <a:srgbClr val="333333"/>
                </a:solidFill>
                <a:latin typeface="Clarimo UD PE Regular"/>
              </a:rPr>
              <a:t>B</a:t>
            </a:r>
            <a:r>
              <a:rPr lang="ja-JP" altLang="en-US" sz="2400" b="1" dirty="0">
                <a:solidFill>
                  <a:srgbClr val="333333"/>
                </a:solidFill>
                <a:latin typeface="Clarimo UD PE Regular"/>
              </a:rPr>
              <a:t>が独立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の場合、事象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の発生確率は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en-US" altLang="ja-JP" sz="2400" b="1" dirty="0">
                <a:solidFill>
                  <a:srgbClr val="333333"/>
                </a:solidFill>
                <a:latin typeface="Clarimo UD PE Regular"/>
              </a:rPr>
              <a:t>P(A</a:t>
            </a:r>
            <a:r>
              <a:rPr lang="ja-JP" altLang="en-US" sz="2400" b="1" dirty="0">
                <a:solidFill>
                  <a:srgbClr val="333333"/>
                </a:solidFill>
                <a:latin typeface="Clarimo UD PE Regular"/>
              </a:rPr>
              <a:t>∩</a:t>
            </a:r>
            <a:r>
              <a:rPr lang="en-US" altLang="ja-JP" sz="2400" b="1" dirty="0">
                <a:solidFill>
                  <a:srgbClr val="333333"/>
                </a:solidFill>
                <a:latin typeface="Clarimo UD PE Regular"/>
              </a:rPr>
              <a:t>B)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で与えられる。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P(A)=0.01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P(B)=0.02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の時の事象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X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の発生確率を答えなさい。</a:t>
            </a:r>
            <a:endParaRPr lang="ja-JP" altLang="en-US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en-US" altLang="ja-JP" sz="3200" b="1" dirty="0">
                <a:solidFill>
                  <a:srgbClr val="333333"/>
                </a:solidFill>
                <a:latin typeface="Clarimo UD PE Regular"/>
              </a:rPr>
              <a:t>1. 0.01×0.02=0.0002</a:t>
            </a: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AC2AE655-AA00-B642-47F2-FF18E2872B09}"/>
              </a:ext>
            </a:extLst>
          </p:cNvPr>
          <p:cNvSpPr/>
          <p:nvPr/>
        </p:nvSpPr>
        <p:spPr>
          <a:xfrm>
            <a:off x="2812773" y="3499148"/>
            <a:ext cx="685801" cy="447261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408C21D-8B2E-FC38-23AE-47F5EE24233E}"/>
              </a:ext>
            </a:extLst>
          </p:cNvPr>
          <p:cNvSpPr/>
          <p:nvPr/>
        </p:nvSpPr>
        <p:spPr>
          <a:xfrm>
            <a:off x="2256183" y="4880114"/>
            <a:ext cx="778529" cy="68579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A7FA86C-3E25-4303-D929-AD3CFDAFAE32}"/>
              </a:ext>
            </a:extLst>
          </p:cNvPr>
          <p:cNvSpPr/>
          <p:nvPr/>
        </p:nvSpPr>
        <p:spPr>
          <a:xfrm>
            <a:off x="3249257" y="4880114"/>
            <a:ext cx="778530" cy="68579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0133908F-1D42-D47C-83FB-D0E84F0FFF62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2930246" y="4171838"/>
            <a:ext cx="933705" cy="4828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898C69-46CB-2C4C-7653-B9315F48C0C5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rot="5400000" flipH="1" flipV="1">
            <a:off x="2433709" y="4158149"/>
            <a:ext cx="933705" cy="5102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論理積ゲート 7">
            <a:extLst>
              <a:ext uri="{FF2B5EF4-FFF2-40B4-BE49-F238E27FC236}">
                <a16:creationId xmlns:a16="http://schemas.microsoft.com/office/drawing/2014/main" id="{BBC5FD89-67E9-F790-1EC2-8D26D39D6857}"/>
              </a:ext>
            </a:extLst>
          </p:cNvPr>
          <p:cNvSpPr/>
          <p:nvPr/>
        </p:nvSpPr>
        <p:spPr>
          <a:xfrm rot="16200000">
            <a:off x="2955796" y="4149332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論理積ゲート 8">
            <a:extLst>
              <a:ext uri="{FF2B5EF4-FFF2-40B4-BE49-F238E27FC236}">
                <a16:creationId xmlns:a16="http://schemas.microsoft.com/office/drawing/2014/main" id="{FAB2DD16-72CA-A6A5-5020-886370F0361A}"/>
              </a:ext>
            </a:extLst>
          </p:cNvPr>
          <p:cNvSpPr/>
          <p:nvPr/>
        </p:nvSpPr>
        <p:spPr>
          <a:xfrm rot="16200000">
            <a:off x="4954071" y="4877080"/>
            <a:ext cx="399757" cy="405824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F1969F-2DF7-D857-EEDB-6FEAA9AB18C0}"/>
              </a:ext>
            </a:extLst>
          </p:cNvPr>
          <p:cNvSpPr txBox="1"/>
          <p:nvPr/>
        </p:nvSpPr>
        <p:spPr>
          <a:xfrm>
            <a:off x="5570575" y="4870416"/>
            <a:ext cx="2883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0" dirty="0">
                <a:effectLst/>
                <a:latin typeface="Clarimo UD PE Regular"/>
              </a:rPr>
              <a:t>AND</a:t>
            </a:r>
            <a:r>
              <a:rPr lang="ja-JP" altLang="en-US" sz="2000" i="0" dirty="0">
                <a:effectLst/>
                <a:latin typeface="Clarimo UD PE Regular"/>
              </a:rPr>
              <a:t>ゲート</a:t>
            </a:r>
            <a:r>
              <a:rPr lang="ja-JP" altLang="en-US" sz="2000" dirty="0">
                <a:latin typeface="Clarimo UD PE Regular"/>
              </a:rPr>
              <a:t>は論理</a:t>
            </a:r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積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5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0741EB46-C47C-DA9B-4B6F-F32F7DC8E6F4}"/>
              </a:ext>
            </a:extLst>
          </p:cNvPr>
          <p:cNvSpPr/>
          <p:nvPr/>
        </p:nvSpPr>
        <p:spPr>
          <a:xfrm>
            <a:off x="1888435" y="2763078"/>
            <a:ext cx="2236305" cy="20772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0B608AA-87A2-8104-576B-74654F79ADD3}"/>
              </a:ext>
            </a:extLst>
          </p:cNvPr>
          <p:cNvSpPr/>
          <p:nvPr/>
        </p:nvSpPr>
        <p:spPr>
          <a:xfrm>
            <a:off x="3422374" y="2763078"/>
            <a:ext cx="2236305" cy="20772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7F24482-7DE8-DADF-5719-A97599E1B8D1}"/>
              </a:ext>
            </a:extLst>
          </p:cNvPr>
          <p:cNvSpPr/>
          <p:nvPr/>
        </p:nvSpPr>
        <p:spPr>
          <a:xfrm>
            <a:off x="6394174" y="2763078"/>
            <a:ext cx="2236305" cy="207727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5034C45-816F-3C14-D5C4-19CC6C27942F}"/>
              </a:ext>
            </a:extLst>
          </p:cNvPr>
          <p:cNvSpPr/>
          <p:nvPr/>
        </p:nvSpPr>
        <p:spPr>
          <a:xfrm>
            <a:off x="7928113" y="2763078"/>
            <a:ext cx="2236305" cy="207727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83CFC2-FC28-3AAC-F302-6DE54A0E26AD}"/>
              </a:ext>
            </a:extLst>
          </p:cNvPr>
          <p:cNvSpPr/>
          <p:nvPr/>
        </p:nvSpPr>
        <p:spPr>
          <a:xfrm>
            <a:off x="3422374" y="3061252"/>
            <a:ext cx="702366" cy="14809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3FB49-580A-A6A5-B04D-7CE6F7ED07C8}"/>
              </a:ext>
            </a:extLst>
          </p:cNvPr>
          <p:cNvSpPr txBox="1"/>
          <p:nvPr/>
        </p:nvSpPr>
        <p:spPr>
          <a:xfrm>
            <a:off x="1794841" y="2035003"/>
            <a:ext cx="3771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70C0"/>
                </a:solidFill>
                <a:latin typeface="Clarimo UD PE Regular"/>
              </a:rPr>
              <a:t>AND</a:t>
            </a:r>
            <a:r>
              <a:rPr lang="ja-JP" altLang="en-US" sz="3200" b="1" dirty="0">
                <a:solidFill>
                  <a:srgbClr val="0070C0"/>
                </a:solidFill>
                <a:latin typeface="Clarimo UD PE Regular"/>
              </a:rPr>
              <a:t>ゲート </a:t>
            </a:r>
            <a:r>
              <a:rPr lang="en-US" altLang="ja-JP" sz="3200" b="1" dirty="0">
                <a:solidFill>
                  <a:srgbClr val="0070C0"/>
                </a:solidFill>
                <a:latin typeface="Clarimo UD PE Regular"/>
              </a:rPr>
              <a:t>P(A</a:t>
            </a:r>
            <a:r>
              <a:rPr lang="ja-JP" altLang="en-US" sz="3200" b="1" dirty="0">
                <a:solidFill>
                  <a:srgbClr val="0070C0"/>
                </a:solidFill>
                <a:latin typeface="Clarimo UD PE Regular"/>
              </a:rPr>
              <a:t>∩</a:t>
            </a:r>
            <a:r>
              <a:rPr lang="en-US" altLang="ja-JP" sz="3200" b="1" dirty="0">
                <a:solidFill>
                  <a:srgbClr val="0070C0"/>
                </a:solidFill>
                <a:latin typeface="Clarimo UD PE Regular"/>
              </a:rPr>
              <a:t>B)</a:t>
            </a:r>
            <a:endParaRPr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9FB468-E040-5FE5-A9AB-B24EE7B8049B}"/>
              </a:ext>
            </a:extLst>
          </p:cNvPr>
          <p:cNvSpPr txBox="1"/>
          <p:nvPr/>
        </p:nvSpPr>
        <p:spPr>
          <a:xfrm>
            <a:off x="6393346" y="2035002"/>
            <a:ext cx="3771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B050"/>
                </a:solidFill>
                <a:latin typeface="Clarimo UD PE Regular"/>
              </a:rPr>
              <a:t>OR</a:t>
            </a:r>
            <a:r>
              <a:rPr lang="ja-JP" altLang="en-US" sz="3200" b="1" dirty="0">
                <a:solidFill>
                  <a:srgbClr val="00B050"/>
                </a:solidFill>
                <a:latin typeface="Clarimo UD PE Regular"/>
              </a:rPr>
              <a:t>ゲート </a:t>
            </a:r>
            <a:r>
              <a:rPr lang="en-US" altLang="ja-JP" sz="3200" b="1" dirty="0">
                <a:solidFill>
                  <a:srgbClr val="00B050"/>
                </a:solidFill>
                <a:latin typeface="Clarimo UD PE Regular"/>
              </a:rPr>
              <a:t>P(A</a:t>
            </a:r>
            <a:r>
              <a:rPr lang="ja-JP" altLang="en-US" sz="2400" b="1" dirty="0">
                <a:solidFill>
                  <a:srgbClr val="00B050"/>
                </a:solidFill>
                <a:latin typeface="Clarimo UD PE Regular"/>
              </a:rPr>
              <a:t>∪</a:t>
            </a:r>
            <a:r>
              <a:rPr lang="en-US" altLang="ja-JP" sz="3200" b="1" dirty="0">
                <a:solidFill>
                  <a:srgbClr val="00B050"/>
                </a:solidFill>
                <a:latin typeface="Clarimo UD PE Regular"/>
              </a:rPr>
              <a:t>B)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4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553</Words>
  <Application>Microsoft Office PowerPoint</Application>
  <PresentationFormat>ワイド画面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Clarimo UD PE Regular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355</cp:revision>
  <dcterms:created xsi:type="dcterms:W3CDTF">2023-10-19T04:21:29Z</dcterms:created>
  <dcterms:modified xsi:type="dcterms:W3CDTF">2024-02-22T04:00:02Z</dcterms:modified>
</cp:coreProperties>
</file>