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61" r:id="rId2"/>
    <p:sldId id="364" r:id="rId3"/>
    <p:sldId id="264" r:id="rId4"/>
    <p:sldId id="362" r:id="rId5"/>
    <p:sldId id="363" r:id="rId6"/>
    <p:sldId id="369" r:id="rId7"/>
    <p:sldId id="370" r:id="rId8"/>
    <p:sldId id="371" r:id="rId9"/>
    <p:sldId id="345" r:id="rId10"/>
    <p:sldId id="365" r:id="rId11"/>
    <p:sldId id="367" r:id="rId12"/>
    <p:sldId id="368" r:id="rId13"/>
    <p:sldId id="372" r:id="rId14"/>
    <p:sldId id="373" r:id="rId15"/>
    <p:sldId id="374" r:id="rId16"/>
    <p:sldId id="375"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80" y="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06182-6A5B-4F6F-B359-06D81C12E9D8}" type="datetimeFigureOut">
              <a:rPr kumimoji="1" lang="ja-JP" altLang="en-US" smtClean="0"/>
              <a:t>2024/3/13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4B791-06AD-4503-83D7-54D62B2251CB}" type="slidenum">
              <a:rPr kumimoji="1" lang="ja-JP" altLang="en-US" smtClean="0"/>
              <a:t>‹#›</a:t>
            </a:fld>
            <a:endParaRPr kumimoji="1" lang="ja-JP" altLang="en-US"/>
          </a:p>
        </p:txBody>
      </p:sp>
    </p:spTree>
    <p:extLst>
      <p:ext uri="{BB962C8B-B14F-4D97-AF65-F5344CB8AC3E}">
        <p14:creationId xmlns:p14="http://schemas.microsoft.com/office/powerpoint/2010/main" val="41420553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1</a:t>
            </a:fld>
            <a:endParaRPr kumimoji="1" lang="ja-JP" altLang="en-US"/>
          </a:p>
        </p:txBody>
      </p:sp>
    </p:spTree>
    <p:extLst>
      <p:ext uri="{BB962C8B-B14F-4D97-AF65-F5344CB8AC3E}">
        <p14:creationId xmlns:p14="http://schemas.microsoft.com/office/powerpoint/2010/main" val="37205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2</a:t>
            </a:fld>
            <a:endParaRPr kumimoji="1" lang="ja-JP" altLang="en-US"/>
          </a:p>
        </p:txBody>
      </p:sp>
    </p:spTree>
    <p:extLst>
      <p:ext uri="{BB962C8B-B14F-4D97-AF65-F5344CB8AC3E}">
        <p14:creationId xmlns:p14="http://schemas.microsoft.com/office/powerpoint/2010/main" val="396142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3</a:t>
            </a:fld>
            <a:endParaRPr kumimoji="1" lang="ja-JP" altLang="en-US"/>
          </a:p>
        </p:txBody>
      </p:sp>
    </p:spTree>
    <p:extLst>
      <p:ext uri="{BB962C8B-B14F-4D97-AF65-F5344CB8AC3E}">
        <p14:creationId xmlns:p14="http://schemas.microsoft.com/office/powerpoint/2010/main" val="204137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4</a:t>
            </a:fld>
            <a:endParaRPr kumimoji="1" lang="ja-JP" altLang="en-US"/>
          </a:p>
        </p:txBody>
      </p:sp>
    </p:spTree>
    <p:extLst>
      <p:ext uri="{BB962C8B-B14F-4D97-AF65-F5344CB8AC3E}">
        <p14:creationId xmlns:p14="http://schemas.microsoft.com/office/powerpoint/2010/main" val="268535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5</a:t>
            </a:fld>
            <a:endParaRPr kumimoji="1" lang="ja-JP" altLang="en-US"/>
          </a:p>
        </p:txBody>
      </p:sp>
    </p:spTree>
    <p:extLst>
      <p:ext uri="{BB962C8B-B14F-4D97-AF65-F5344CB8AC3E}">
        <p14:creationId xmlns:p14="http://schemas.microsoft.com/office/powerpoint/2010/main" val="92877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6</a:t>
            </a:fld>
            <a:endParaRPr kumimoji="1" lang="ja-JP" altLang="en-US"/>
          </a:p>
        </p:txBody>
      </p:sp>
    </p:spTree>
    <p:extLst>
      <p:ext uri="{BB962C8B-B14F-4D97-AF65-F5344CB8AC3E}">
        <p14:creationId xmlns:p14="http://schemas.microsoft.com/office/powerpoint/2010/main" val="347480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7</a:t>
            </a:fld>
            <a:endParaRPr kumimoji="1" lang="ja-JP" altLang="en-US"/>
          </a:p>
        </p:txBody>
      </p:sp>
    </p:spTree>
    <p:extLst>
      <p:ext uri="{BB962C8B-B14F-4D97-AF65-F5344CB8AC3E}">
        <p14:creationId xmlns:p14="http://schemas.microsoft.com/office/powerpoint/2010/main" val="314284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C64B791-06AD-4503-83D7-54D62B2251CB}" type="slidenum">
              <a:rPr kumimoji="1" lang="ja-JP" altLang="en-US" smtClean="0"/>
              <a:t>8</a:t>
            </a:fld>
            <a:endParaRPr kumimoji="1" lang="ja-JP" altLang="en-US"/>
          </a:p>
        </p:txBody>
      </p:sp>
    </p:spTree>
    <p:extLst>
      <p:ext uri="{BB962C8B-B14F-4D97-AF65-F5344CB8AC3E}">
        <p14:creationId xmlns:p14="http://schemas.microsoft.com/office/powerpoint/2010/main" val="418637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8849B-A888-D35E-9D38-CD428271A3F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DD46C3-455F-7291-0612-7A922F299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113817-6F9A-5729-2203-3DFFD8207EFC}"/>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5" name="フッター プレースホルダー 4">
            <a:extLst>
              <a:ext uri="{FF2B5EF4-FFF2-40B4-BE49-F238E27FC236}">
                <a16:creationId xmlns:a16="http://schemas.microsoft.com/office/drawing/2014/main" id="{D4723009-F21A-36EA-0704-5E65B6C3D5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48E96-30EC-18D8-4254-1607B5B3B19A}"/>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77807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DB68B-5323-9B0D-9371-530584A920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3CC084-055E-9991-3700-5D2D1D0BD1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87B46-C22E-A350-9B64-99C14358B0B5}"/>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5" name="フッター プレースホルダー 4">
            <a:extLst>
              <a:ext uri="{FF2B5EF4-FFF2-40B4-BE49-F238E27FC236}">
                <a16:creationId xmlns:a16="http://schemas.microsoft.com/office/drawing/2014/main" id="{5FA0BDAD-5B7E-C4BE-F5DD-E5BDEC037D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989D2-5FF9-E09E-9E31-2F927E10166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60191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DE9420-BB30-56F3-9BC4-34C8FC356D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6C7409-251C-6ABD-3C4F-E0FF9A17F3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C9E90F-39AC-C462-ADDC-23F82636A2C4}"/>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5" name="フッター プレースホルダー 4">
            <a:extLst>
              <a:ext uri="{FF2B5EF4-FFF2-40B4-BE49-F238E27FC236}">
                <a16:creationId xmlns:a16="http://schemas.microsoft.com/office/drawing/2014/main" id="{09B7170B-1D15-CDB1-EFAE-68051FB856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4EA99F-A163-F0A3-8DC3-E0B89551DF4F}"/>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2050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4D0E1-A0E6-7CF1-4C21-EF595335B6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A04A40-C0FC-5FEA-C9A0-EE3EE2FB3A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C83953-F992-292C-77B2-DE4BD4F38593}"/>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5" name="フッター プレースホルダー 4">
            <a:extLst>
              <a:ext uri="{FF2B5EF4-FFF2-40B4-BE49-F238E27FC236}">
                <a16:creationId xmlns:a16="http://schemas.microsoft.com/office/drawing/2014/main" id="{5F3B2B26-71AC-6807-1A6D-AB871CA418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DF650A-2F14-3E38-EF68-872251578BEC}"/>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14817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282EE-F142-45B6-C269-1CAF3C396A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C3B69C-E6B3-19BA-EC50-F7CFFB098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6DFF14-5BF8-1036-3C4E-DDC4C6B0E0A1}"/>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5" name="フッター プレースホルダー 4">
            <a:extLst>
              <a:ext uri="{FF2B5EF4-FFF2-40B4-BE49-F238E27FC236}">
                <a16:creationId xmlns:a16="http://schemas.microsoft.com/office/drawing/2014/main" id="{18E2F112-148F-0D12-A8F0-0E307678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7FC3F4-98C8-5577-DA6D-756FFAC9C3E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74263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E2872-E318-9FCC-402F-69419D63A4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68A264-86A8-8831-17FF-BDC456AE45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D6C520-126E-C06B-95A6-AB7C596668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525C-8AFE-E00D-5C98-FC37BFCFAB96}"/>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6" name="フッター プレースホルダー 5">
            <a:extLst>
              <a:ext uri="{FF2B5EF4-FFF2-40B4-BE49-F238E27FC236}">
                <a16:creationId xmlns:a16="http://schemas.microsoft.com/office/drawing/2014/main" id="{4E89DEF8-0774-B220-0497-49BF41662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3D5D18-C094-1E72-925C-98CB1F744CA4}"/>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533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C5A2E6-DB8E-7421-2646-9EAE228F98F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F6C07F-35A7-FA47-0466-39A786281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44623E-4653-7F60-4425-890C221769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30D3A2-BD36-08F7-7003-2DB02E637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3ABCF9-2B1B-3C02-E226-A6ACA36F2F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8E97DF-5CC0-905D-A5FB-860EE4025BF9}"/>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8" name="フッター プレースホルダー 7">
            <a:extLst>
              <a:ext uri="{FF2B5EF4-FFF2-40B4-BE49-F238E27FC236}">
                <a16:creationId xmlns:a16="http://schemas.microsoft.com/office/drawing/2014/main" id="{49EEDB4C-6188-E91D-5420-47D97AA68F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013304-F425-ED66-1448-4AA77D00DDC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2921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F208-EB8A-FF92-612A-AFD915FAC5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2B7FF1-955F-EB78-4727-1A257F55DD76}"/>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4" name="フッター プレースホルダー 3">
            <a:extLst>
              <a:ext uri="{FF2B5EF4-FFF2-40B4-BE49-F238E27FC236}">
                <a16:creationId xmlns:a16="http://schemas.microsoft.com/office/drawing/2014/main" id="{5FCD632F-57BE-38F0-BB05-5E2101321E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A58CCD-742D-EC0C-12A4-89E9EB518AFD}"/>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7823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486D43-AD3B-AB9B-78D9-738155EF737A}"/>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3" name="フッター プレースホルダー 2">
            <a:extLst>
              <a:ext uri="{FF2B5EF4-FFF2-40B4-BE49-F238E27FC236}">
                <a16:creationId xmlns:a16="http://schemas.microsoft.com/office/drawing/2014/main" id="{28C70833-4C97-8426-BEEF-75E0BF04FD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69AAAA-D38A-4B78-4BAA-5AD049015F4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215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25C0C-E7E6-6B00-ED04-BE95409D3A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E2C034-BACE-5507-F6BA-149BFF150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8557A7-1B5A-E3A2-1AEB-7F7DD168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AD41DC-CBBE-39E5-77CC-CD66BE20C143}"/>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6" name="フッター プレースホルダー 5">
            <a:extLst>
              <a:ext uri="{FF2B5EF4-FFF2-40B4-BE49-F238E27FC236}">
                <a16:creationId xmlns:a16="http://schemas.microsoft.com/office/drawing/2014/main" id="{E076A5FD-16FF-C9F6-BDDD-10511685C7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7FFD69-3029-012E-702B-D43BBC9A66D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09215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A89F0-8648-205C-6CFB-4BC8F1FA04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FA3E5E-5AD6-F1A1-7572-F15310D45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3CD1BEB-7D3D-81A4-E0C5-2540791F8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FA7A0-41E1-C55B-FDC8-4EEDF22660C8}"/>
              </a:ext>
            </a:extLst>
          </p:cNvPr>
          <p:cNvSpPr>
            <a:spLocks noGrp="1"/>
          </p:cNvSpPr>
          <p:nvPr>
            <p:ph type="dt" sz="half" idx="10"/>
          </p:nvPr>
        </p:nvSpPr>
        <p:spPr/>
        <p:txBody>
          <a:bodyPr/>
          <a:lstStyle/>
          <a:p>
            <a:fld id="{BB0972F9-F3E5-4E46-AC45-D87A505C1C8E}" type="datetimeFigureOut">
              <a:rPr kumimoji="1" lang="ja-JP" altLang="en-US" smtClean="0"/>
              <a:t>2024/3/13</a:t>
            </a:fld>
            <a:endParaRPr kumimoji="1" lang="ja-JP" altLang="en-US"/>
          </a:p>
        </p:txBody>
      </p:sp>
      <p:sp>
        <p:nvSpPr>
          <p:cNvPr id="6" name="フッター プレースホルダー 5">
            <a:extLst>
              <a:ext uri="{FF2B5EF4-FFF2-40B4-BE49-F238E27FC236}">
                <a16:creationId xmlns:a16="http://schemas.microsoft.com/office/drawing/2014/main" id="{A9559034-3F41-D730-EB8A-04068862CA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09213D-2B2A-233A-9786-365DC57511A1}"/>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5961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12BE04-10ED-6B8E-8C90-BD9B4D091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EBF370-EA85-18F8-7F22-E97EBD7A9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0163B0-3900-20F0-420A-BFD6A9116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972F9-F3E5-4E46-AC45-D87A505C1C8E}" type="datetimeFigureOut">
              <a:rPr kumimoji="1" lang="ja-JP" altLang="en-US" smtClean="0"/>
              <a:t>2024/3/13</a:t>
            </a:fld>
            <a:endParaRPr kumimoji="1" lang="ja-JP" altLang="en-US"/>
          </a:p>
        </p:txBody>
      </p:sp>
      <p:sp>
        <p:nvSpPr>
          <p:cNvPr id="5" name="フッター プレースホルダー 4">
            <a:extLst>
              <a:ext uri="{FF2B5EF4-FFF2-40B4-BE49-F238E27FC236}">
                <a16:creationId xmlns:a16="http://schemas.microsoft.com/office/drawing/2014/main" id="{6C7ABB95-5836-FB19-0014-3BB849A05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A25291-766F-A8C3-65BA-3AAA500C1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24753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0" y="784766"/>
            <a:ext cx="10015695" cy="2677656"/>
          </a:xfrm>
          <a:prstGeom prst="rect">
            <a:avLst/>
          </a:prstGeom>
          <a:noFill/>
        </p:spPr>
        <p:txBody>
          <a:bodyPr wrap="square" rtlCol="0">
            <a:spAutoFit/>
          </a:bodyPr>
          <a:lstStyle/>
          <a:p>
            <a:r>
              <a:rPr lang="en-US" altLang="ja-JP" sz="2400" b="1" dirty="0">
                <a:solidFill>
                  <a:srgbClr val="FF0000"/>
                </a:solidFill>
              </a:rPr>
              <a:t>MTBF</a:t>
            </a:r>
            <a:r>
              <a:rPr lang="ja-JP" altLang="en-US" sz="2400" b="1" dirty="0">
                <a:solidFill>
                  <a:srgbClr val="FF0000"/>
                </a:solidFill>
              </a:rPr>
              <a:t>（</a:t>
            </a:r>
            <a:r>
              <a:rPr lang="en-US" altLang="ja-JP" sz="2400" b="1" dirty="0">
                <a:solidFill>
                  <a:srgbClr val="FF0000"/>
                </a:solidFill>
              </a:rPr>
              <a:t>Mean Time Between Failures</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dirty="0">
                <a:solidFill>
                  <a:srgbClr val="333333"/>
                </a:solidFill>
                <a:latin typeface="Noto Sans JP"/>
              </a:rPr>
              <a:t>修理可能な</a:t>
            </a:r>
            <a:r>
              <a:rPr lang="ja-JP" altLang="en-US" sz="2400" b="0" i="0" dirty="0">
                <a:solidFill>
                  <a:srgbClr val="333333"/>
                </a:solidFill>
                <a:effectLst/>
                <a:latin typeface="Noto Sans JP"/>
              </a:rPr>
              <a:t>設備やシステムの「平均故障間隔」のこと。平均してどのくらいの期間に</a:t>
            </a:r>
            <a:r>
              <a:rPr lang="en-US" altLang="ja-JP" sz="2400" b="0" i="0" dirty="0">
                <a:solidFill>
                  <a:srgbClr val="333333"/>
                </a:solidFill>
                <a:effectLst/>
                <a:latin typeface="Noto Sans JP"/>
              </a:rPr>
              <a:t>1</a:t>
            </a:r>
            <a:r>
              <a:rPr lang="ja-JP" altLang="en-US" sz="2400" b="0" i="0" dirty="0">
                <a:solidFill>
                  <a:srgbClr val="333333"/>
                </a:solidFill>
                <a:effectLst/>
                <a:latin typeface="Noto Sans JP"/>
              </a:rPr>
              <a:t>回の故障が起きているかを示す。</a:t>
            </a:r>
            <a:r>
              <a:rPr lang="en-US" altLang="ja-JP" sz="2400" b="0" i="0" dirty="0">
                <a:solidFill>
                  <a:srgbClr val="333333"/>
                </a:solidFill>
                <a:effectLst/>
                <a:latin typeface="Noto Sans JP"/>
              </a:rPr>
              <a:t>MTBF</a:t>
            </a:r>
            <a:r>
              <a:rPr lang="ja-JP" altLang="en-US" sz="2400" b="0" i="0" dirty="0">
                <a:solidFill>
                  <a:srgbClr val="333333"/>
                </a:solidFill>
                <a:effectLst/>
                <a:latin typeface="Noto Sans JP"/>
              </a:rPr>
              <a:t>の値が高いほど故障が起きにくく、</a:t>
            </a:r>
            <a:r>
              <a:rPr lang="ja-JP" altLang="en-US" sz="2400" b="1" i="0" dirty="0">
                <a:solidFill>
                  <a:srgbClr val="333333"/>
                </a:solidFill>
                <a:effectLst/>
                <a:latin typeface="Noto Sans JP"/>
              </a:rPr>
              <a:t>「信頼性」</a:t>
            </a:r>
            <a:r>
              <a:rPr lang="ja-JP" altLang="en-US" sz="2400" b="0" i="0" dirty="0">
                <a:solidFill>
                  <a:srgbClr val="333333"/>
                </a:solidFill>
                <a:effectLst/>
                <a:latin typeface="Noto Sans JP"/>
              </a:rPr>
              <a:t>が高い設備と評価できる。</a:t>
            </a:r>
            <a:endParaRPr lang="en-US" altLang="ja-JP" sz="2400" b="0" i="0" dirty="0">
              <a:solidFill>
                <a:srgbClr val="333333"/>
              </a:solidFill>
              <a:effectLst/>
              <a:latin typeface="Noto Sans JP"/>
            </a:endParaRPr>
          </a:p>
          <a:p>
            <a:endParaRPr lang="en-US" altLang="ja-JP" sz="1200" dirty="0">
              <a:solidFill>
                <a:srgbClr val="333333"/>
              </a:solidFill>
              <a:latin typeface="Noto Sans JP"/>
            </a:endParaRPr>
          </a:p>
          <a:p>
            <a:r>
              <a:rPr lang="ja-JP" altLang="en-US" sz="2000" b="0" i="0" dirty="0">
                <a:solidFill>
                  <a:srgbClr val="333333"/>
                </a:solidFill>
                <a:effectLst/>
                <a:latin typeface="Noto Sans JP"/>
              </a:rPr>
              <a:t>　　　</a:t>
            </a:r>
            <a:r>
              <a:rPr lang="en-US" altLang="ja-JP" sz="2400" i="0" dirty="0">
                <a:solidFill>
                  <a:srgbClr val="333333"/>
                </a:solidFill>
                <a:effectLst/>
                <a:latin typeface="Noto Sans JP"/>
              </a:rPr>
              <a:t>MTBF=</a:t>
            </a:r>
            <a:r>
              <a:rPr lang="ja-JP" altLang="en-US" sz="2400" i="0" dirty="0">
                <a:solidFill>
                  <a:srgbClr val="333333"/>
                </a:solidFill>
                <a:effectLst/>
                <a:latin typeface="Noto Sans JP"/>
              </a:rPr>
              <a:t>各稼働時間の合計</a:t>
            </a:r>
            <a:r>
              <a:rPr lang="en-US" altLang="ja-JP" sz="2400" i="0" dirty="0">
                <a:solidFill>
                  <a:srgbClr val="333333"/>
                </a:solidFill>
                <a:effectLst/>
                <a:latin typeface="Noto Sans JP"/>
              </a:rPr>
              <a:t>/</a:t>
            </a:r>
            <a:r>
              <a:rPr lang="ja-JP" altLang="en-US" sz="2400" i="0" dirty="0">
                <a:solidFill>
                  <a:srgbClr val="333333"/>
                </a:solidFill>
                <a:effectLst/>
                <a:latin typeface="Noto Sans JP"/>
              </a:rPr>
              <a:t>稼働回数</a:t>
            </a:r>
            <a:endParaRPr lang="en-US" altLang="ja-JP" sz="2400" i="0" dirty="0">
              <a:solidFill>
                <a:srgbClr val="333333"/>
              </a:solidFill>
              <a:effectLst/>
              <a:latin typeface="Noto Sans JP"/>
            </a:endParaRPr>
          </a:p>
          <a:p>
            <a:r>
              <a:rPr lang="ja-JP" altLang="en-US" sz="2400" dirty="0">
                <a:solidFill>
                  <a:srgbClr val="333333"/>
                </a:solidFill>
                <a:latin typeface="Noto Sans JP"/>
              </a:rPr>
              <a:t>　　 </a:t>
            </a:r>
            <a:r>
              <a:rPr lang="en-US" altLang="ja-JP" sz="2400" dirty="0">
                <a:solidFill>
                  <a:srgbClr val="333333"/>
                </a:solidFill>
                <a:latin typeface="Noto Sans JP"/>
              </a:rPr>
              <a:t>(</a:t>
            </a:r>
            <a:r>
              <a:rPr lang="ja-JP" altLang="en-US" sz="2400" dirty="0">
                <a:solidFill>
                  <a:srgbClr val="333333"/>
                </a:solidFill>
                <a:latin typeface="Noto Sans JP"/>
              </a:rPr>
              <a:t>下図での例</a:t>
            </a:r>
            <a:r>
              <a:rPr lang="en-US" altLang="ja-JP" sz="2400" dirty="0">
                <a:solidFill>
                  <a:srgbClr val="333333"/>
                </a:solidFill>
                <a:latin typeface="Noto Sans JP"/>
              </a:rPr>
              <a:t>) (300+400+500)/3=400(</a:t>
            </a:r>
            <a:r>
              <a:rPr lang="ja-JP" altLang="en-US" sz="2400" dirty="0">
                <a:solidFill>
                  <a:srgbClr val="333333"/>
                </a:solidFill>
                <a:latin typeface="Noto Sans JP"/>
              </a:rPr>
              <a:t>時間</a:t>
            </a:r>
            <a:r>
              <a:rPr lang="en-US" altLang="ja-JP" sz="2400" dirty="0">
                <a:solidFill>
                  <a:srgbClr val="333333"/>
                </a:solidFill>
                <a:latin typeface="Noto Sans JP"/>
              </a:rPr>
              <a:t>)</a:t>
            </a:r>
            <a:endParaRPr lang="en-US" altLang="ja-JP" sz="2000" i="0" dirty="0">
              <a:solidFill>
                <a:srgbClr val="333333"/>
              </a:solidFill>
              <a:effectLst/>
              <a:latin typeface="Noto Sans JP"/>
            </a:endParaRPr>
          </a:p>
        </p:txBody>
      </p:sp>
      <p:sp>
        <p:nvSpPr>
          <p:cNvPr id="2" name="正方形/長方形 1">
            <a:extLst>
              <a:ext uri="{FF2B5EF4-FFF2-40B4-BE49-F238E27FC236}">
                <a16:creationId xmlns:a16="http://schemas.microsoft.com/office/drawing/2014/main" id="{1D075A13-E166-02A7-BF14-EAC5736209F5}"/>
              </a:ext>
            </a:extLst>
          </p:cNvPr>
          <p:cNvSpPr/>
          <p:nvPr/>
        </p:nvSpPr>
        <p:spPr>
          <a:xfrm>
            <a:off x="1501138" y="4305822"/>
            <a:ext cx="9189720" cy="129331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32C3286-44B8-1F83-3B54-D52DFB571CDA}"/>
              </a:ext>
            </a:extLst>
          </p:cNvPr>
          <p:cNvSpPr/>
          <p:nvPr/>
        </p:nvSpPr>
        <p:spPr>
          <a:xfrm>
            <a:off x="3482338" y="43058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6552DDE-3B3B-4995-862A-79938D9B0764}"/>
              </a:ext>
            </a:extLst>
          </p:cNvPr>
          <p:cNvSpPr/>
          <p:nvPr/>
        </p:nvSpPr>
        <p:spPr>
          <a:xfrm>
            <a:off x="7042757" y="43058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68047F90-1326-1DDC-A50A-535633744317}"/>
              </a:ext>
            </a:extLst>
          </p:cNvPr>
          <p:cNvSpPr txBox="1"/>
          <p:nvPr/>
        </p:nvSpPr>
        <p:spPr>
          <a:xfrm>
            <a:off x="3482338" y="44611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23" name="テキスト ボックス 22">
            <a:extLst>
              <a:ext uri="{FF2B5EF4-FFF2-40B4-BE49-F238E27FC236}">
                <a16:creationId xmlns:a16="http://schemas.microsoft.com/office/drawing/2014/main" id="{1D23BFBE-6B63-A240-0992-2D20FC21F5E1}"/>
              </a:ext>
            </a:extLst>
          </p:cNvPr>
          <p:cNvSpPr txBox="1"/>
          <p:nvPr/>
        </p:nvSpPr>
        <p:spPr>
          <a:xfrm>
            <a:off x="7061546" y="44611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27" name="テキスト ボックス 26">
            <a:extLst>
              <a:ext uri="{FF2B5EF4-FFF2-40B4-BE49-F238E27FC236}">
                <a16:creationId xmlns:a16="http://schemas.microsoft.com/office/drawing/2014/main" id="{6205966E-E684-3224-507F-1E2412C2F3A4}"/>
              </a:ext>
            </a:extLst>
          </p:cNvPr>
          <p:cNvSpPr txBox="1"/>
          <p:nvPr/>
        </p:nvSpPr>
        <p:spPr>
          <a:xfrm>
            <a:off x="3507390"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0" name="テキスト ボックス 29">
            <a:extLst>
              <a:ext uri="{FF2B5EF4-FFF2-40B4-BE49-F238E27FC236}">
                <a16:creationId xmlns:a16="http://schemas.microsoft.com/office/drawing/2014/main" id="{C7071096-5921-49B0-97EE-33CDBEC5BEFD}"/>
              </a:ext>
            </a:extLst>
          </p:cNvPr>
          <p:cNvSpPr txBox="1"/>
          <p:nvPr/>
        </p:nvSpPr>
        <p:spPr>
          <a:xfrm>
            <a:off x="7080335"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(150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2" name="テキスト ボックス 31">
            <a:extLst>
              <a:ext uri="{FF2B5EF4-FFF2-40B4-BE49-F238E27FC236}">
                <a16:creationId xmlns:a16="http://schemas.microsoft.com/office/drawing/2014/main" id="{47344974-26FA-C870-2FAD-166ADB69E1CC}"/>
              </a:ext>
            </a:extLst>
          </p:cNvPr>
          <p:cNvSpPr txBox="1"/>
          <p:nvPr/>
        </p:nvSpPr>
        <p:spPr>
          <a:xfrm>
            <a:off x="1825458" y="4461153"/>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34" name="テキスト ボックス 33">
            <a:extLst>
              <a:ext uri="{FF2B5EF4-FFF2-40B4-BE49-F238E27FC236}">
                <a16:creationId xmlns:a16="http://schemas.microsoft.com/office/drawing/2014/main" id="{C83AF181-E39F-F095-B39B-BE6C66C2BEED}"/>
              </a:ext>
            </a:extLst>
          </p:cNvPr>
          <p:cNvSpPr txBox="1"/>
          <p:nvPr/>
        </p:nvSpPr>
        <p:spPr>
          <a:xfrm>
            <a:off x="1850510"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(300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5" name="テキスト ボックス 34">
            <a:extLst>
              <a:ext uri="{FF2B5EF4-FFF2-40B4-BE49-F238E27FC236}">
                <a16:creationId xmlns:a16="http://schemas.microsoft.com/office/drawing/2014/main" id="{4C60D31D-0999-93F7-B5A2-55E805C857A6}"/>
              </a:ext>
            </a:extLst>
          </p:cNvPr>
          <p:cNvSpPr txBox="1"/>
          <p:nvPr/>
        </p:nvSpPr>
        <p:spPr>
          <a:xfrm>
            <a:off x="5268810" y="45185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36" name="テキスト ボックス 35">
            <a:extLst>
              <a:ext uri="{FF2B5EF4-FFF2-40B4-BE49-F238E27FC236}">
                <a16:creationId xmlns:a16="http://schemas.microsoft.com/office/drawing/2014/main" id="{01BDFC72-9CE6-2D09-DD89-6400B249D216}"/>
              </a:ext>
            </a:extLst>
          </p:cNvPr>
          <p:cNvSpPr txBox="1"/>
          <p:nvPr/>
        </p:nvSpPr>
        <p:spPr>
          <a:xfrm>
            <a:off x="5293862" y="49046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(400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7" name="テキスト ボックス 36">
            <a:extLst>
              <a:ext uri="{FF2B5EF4-FFF2-40B4-BE49-F238E27FC236}">
                <a16:creationId xmlns:a16="http://schemas.microsoft.com/office/drawing/2014/main" id="{2BBF03C3-F92E-97CA-A0B0-67702FEC7B9F}"/>
              </a:ext>
            </a:extLst>
          </p:cNvPr>
          <p:cNvSpPr txBox="1"/>
          <p:nvPr/>
        </p:nvSpPr>
        <p:spPr>
          <a:xfrm>
            <a:off x="8859501" y="45185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38" name="テキスト ボックス 37">
            <a:extLst>
              <a:ext uri="{FF2B5EF4-FFF2-40B4-BE49-F238E27FC236}">
                <a16:creationId xmlns:a16="http://schemas.microsoft.com/office/drawing/2014/main" id="{EF054045-69B4-0B56-E8D0-885A7971DB6D}"/>
              </a:ext>
            </a:extLst>
          </p:cNvPr>
          <p:cNvSpPr txBox="1"/>
          <p:nvPr/>
        </p:nvSpPr>
        <p:spPr>
          <a:xfrm>
            <a:off x="8884553" y="49046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(500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grpSp>
        <p:nvGrpSpPr>
          <p:cNvPr id="39" name="グループ化 38">
            <a:extLst>
              <a:ext uri="{FF2B5EF4-FFF2-40B4-BE49-F238E27FC236}">
                <a16:creationId xmlns:a16="http://schemas.microsoft.com/office/drawing/2014/main" id="{CF99EB91-346E-9979-8FDB-17484961BB62}"/>
              </a:ext>
            </a:extLst>
          </p:cNvPr>
          <p:cNvGrpSpPr/>
          <p:nvPr/>
        </p:nvGrpSpPr>
        <p:grpSpPr>
          <a:xfrm>
            <a:off x="2455099" y="3933172"/>
            <a:ext cx="7081381" cy="372650"/>
            <a:chOff x="2455101" y="3219189"/>
            <a:chExt cx="7081381" cy="372650"/>
          </a:xfrm>
        </p:grpSpPr>
        <p:cxnSp>
          <p:nvCxnSpPr>
            <p:cNvPr id="40" name="直線矢印コネクタ 39">
              <a:extLst>
                <a:ext uri="{FF2B5EF4-FFF2-40B4-BE49-F238E27FC236}">
                  <a16:creationId xmlns:a16="http://schemas.microsoft.com/office/drawing/2014/main" id="{79EE72CC-F3D0-9A81-9B91-DC972ACFCA54}"/>
                </a:ext>
              </a:extLst>
            </p:cNvPr>
            <p:cNvCxnSpPr>
              <a:cxnSpLocks/>
            </p:cNvCxnSpPr>
            <p:nvPr/>
          </p:nvCxnSpPr>
          <p:spPr>
            <a:xfrm>
              <a:off x="2455101"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F8458E05-E4B9-6C74-26D0-D4DD99F31D4F}"/>
                </a:ext>
              </a:extLst>
            </p:cNvPr>
            <p:cNvCxnSpPr>
              <a:cxnSpLocks/>
            </p:cNvCxnSpPr>
            <p:nvPr/>
          </p:nvCxnSpPr>
          <p:spPr>
            <a:xfrm>
              <a:off x="5864268"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2" name="直線矢印コネクタ 41">
              <a:extLst>
                <a:ext uri="{FF2B5EF4-FFF2-40B4-BE49-F238E27FC236}">
                  <a16:creationId xmlns:a16="http://schemas.microsoft.com/office/drawing/2014/main" id="{1D821C66-B740-CCA9-C548-382D780066E4}"/>
                </a:ext>
              </a:extLst>
            </p:cNvPr>
            <p:cNvCxnSpPr>
              <a:cxnSpLocks/>
            </p:cNvCxnSpPr>
            <p:nvPr/>
          </p:nvCxnSpPr>
          <p:spPr>
            <a:xfrm>
              <a:off x="9536482"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3" name="直線コネクタ 42">
              <a:extLst>
                <a:ext uri="{FF2B5EF4-FFF2-40B4-BE49-F238E27FC236}">
                  <a16:creationId xmlns:a16="http://schemas.microsoft.com/office/drawing/2014/main" id="{409A1738-4D15-3BAA-E8EE-1C93AB0E0C96}"/>
                </a:ext>
              </a:extLst>
            </p:cNvPr>
            <p:cNvCxnSpPr/>
            <p:nvPr/>
          </p:nvCxnSpPr>
          <p:spPr>
            <a:xfrm>
              <a:off x="2455101" y="3219189"/>
              <a:ext cx="7081381"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44" name="テキスト ボックス 43">
            <a:extLst>
              <a:ext uri="{FF2B5EF4-FFF2-40B4-BE49-F238E27FC236}">
                <a16:creationId xmlns:a16="http://schemas.microsoft.com/office/drawing/2014/main" id="{6A2030CD-4782-7B0D-1395-0344B1A7ACB2}"/>
              </a:ext>
            </a:extLst>
          </p:cNvPr>
          <p:cNvSpPr txBox="1"/>
          <p:nvPr/>
        </p:nvSpPr>
        <p:spPr>
          <a:xfrm>
            <a:off x="1221808" y="3761847"/>
            <a:ext cx="1257404" cy="523220"/>
          </a:xfrm>
          <a:prstGeom prst="rect">
            <a:avLst/>
          </a:prstGeom>
          <a:noFill/>
        </p:spPr>
        <p:txBody>
          <a:bodyPr wrap="square">
            <a:spAutoFit/>
          </a:bodyPr>
          <a:lstStyle/>
          <a:p>
            <a:pPr algn="ctr"/>
            <a:r>
              <a:rPr lang="en-US" altLang="ja-JP" sz="2800" b="1" dirty="0">
                <a:solidFill>
                  <a:schemeClr val="accent2"/>
                </a:solidFill>
                <a:latin typeface="Noto Sans JP"/>
              </a:rPr>
              <a:t>MTBF</a:t>
            </a:r>
            <a:endParaRPr lang="ja-JP" altLang="en-US" sz="2800" dirty="0">
              <a:solidFill>
                <a:schemeClr val="accent2"/>
              </a:solidFill>
            </a:endParaRPr>
          </a:p>
        </p:txBody>
      </p:sp>
      <p:grpSp>
        <p:nvGrpSpPr>
          <p:cNvPr id="45" name="グループ化 44">
            <a:extLst>
              <a:ext uri="{FF2B5EF4-FFF2-40B4-BE49-F238E27FC236}">
                <a16:creationId xmlns:a16="http://schemas.microsoft.com/office/drawing/2014/main" id="{3AFDCC4D-FA22-6FC5-D7C8-7066EBA6C73F}"/>
              </a:ext>
            </a:extLst>
          </p:cNvPr>
          <p:cNvGrpSpPr/>
          <p:nvPr/>
        </p:nvGrpSpPr>
        <p:grpSpPr>
          <a:xfrm>
            <a:off x="4129829" y="5668780"/>
            <a:ext cx="3579210" cy="381293"/>
            <a:chOff x="4129829" y="5656254"/>
            <a:chExt cx="3579210" cy="381293"/>
          </a:xfrm>
        </p:grpSpPr>
        <p:cxnSp>
          <p:nvCxnSpPr>
            <p:cNvPr id="46" name="直線矢印コネクタ 45">
              <a:extLst>
                <a:ext uri="{FF2B5EF4-FFF2-40B4-BE49-F238E27FC236}">
                  <a16:creationId xmlns:a16="http://schemas.microsoft.com/office/drawing/2014/main" id="{B8783F8B-0E47-C83D-4D0C-88CFC2CEA6C5}"/>
                </a:ext>
              </a:extLst>
            </p:cNvPr>
            <p:cNvCxnSpPr>
              <a:cxnSpLocks/>
            </p:cNvCxnSpPr>
            <p:nvPr/>
          </p:nvCxnSpPr>
          <p:spPr>
            <a:xfrm flipV="1">
              <a:off x="4129829" y="5668781"/>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F3D244A-2CDA-D84B-C71D-04ADB2111269}"/>
                </a:ext>
              </a:extLst>
            </p:cNvPr>
            <p:cNvCxnSpPr/>
            <p:nvPr/>
          </p:nvCxnSpPr>
          <p:spPr>
            <a:xfrm flipV="1">
              <a:off x="7690250" y="5656254"/>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260624C-93F0-65F8-E1E1-AFB2CA85B567}"/>
                </a:ext>
              </a:extLst>
            </p:cNvPr>
            <p:cNvCxnSpPr/>
            <p:nvPr/>
          </p:nvCxnSpPr>
          <p:spPr>
            <a:xfrm>
              <a:off x="4129831" y="6025020"/>
              <a:ext cx="3579208"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9" name="テキスト ボックス 48">
            <a:extLst>
              <a:ext uri="{FF2B5EF4-FFF2-40B4-BE49-F238E27FC236}">
                <a16:creationId xmlns:a16="http://schemas.microsoft.com/office/drawing/2014/main" id="{C6B81848-16B7-8D58-7278-4D4F1D2991E7}"/>
              </a:ext>
            </a:extLst>
          </p:cNvPr>
          <p:cNvSpPr txBox="1"/>
          <p:nvPr/>
        </p:nvSpPr>
        <p:spPr>
          <a:xfrm>
            <a:off x="2981401" y="5675677"/>
            <a:ext cx="1148429" cy="523220"/>
          </a:xfrm>
          <a:prstGeom prst="rect">
            <a:avLst/>
          </a:prstGeom>
          <a:noFill/>
        </p:spPr>
        <p:txBody>
          <a:bodyPr wrap="square">
            <a:spAutoFit/>
          </a:bodyPr>
          <a:lstStyle/>
          <a:p>
            <a:pPr algn="ctr"/>
            <a:r>
              <a:rPr lang="en-US" altLang="ja-JP" sz="2800" b="1" dirty="0">
                <a:solidFill>
                  <a:schemeClr val="accent1"/>
                </a:solidFill>
                <a:latin typeface="Noto Sans JP"/>
              </a:rPr>
              <a:t>MTTR</a:t>
            </a:r>
            <a:endParaRPr lang="ja-JP" altLang="en-US" sz="2800" dirty="0">
              <a:solidFill>
                <a:schemeClr val="accent1"/>
              </a:solidFill>
            </a:endParaRPr>
          </a:p>
        </p:txBody>
      </p:sp>
    </p:spTree>
    <p:extLst>
      <p:ext uri="{BB962C8B-B14F-4D97-AF65-F5344CB8AC3E}">
        <p14:creationId xmlns:p14="http://schemas.microsoft.com/office/powerpoint/2010/main" val="14232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5100" y="489737"/>
            <a:ext cx="10663897"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a:t>
            </a:r>
            <a:r>
              <a:rPr lang="en-US" altLang="ja-JP" sz="2400" dirty="0"/>
              <a:t>,</a:t>
            </a:r>
            <a:r>
              <a:rPr lang="ja-JP" altLang="en-US" sz="2400" dirty="0"/>
              <a:t>（</a:t>
            </a:r>
            <a:r>
              <a:rPr lang="en-US" altLang="ja-JP" sz="2400" dirty="0"/>
              <a:t>2</a:t>
            </a:r>
            <a:r>
              <a:rPr lang="ja-JP" altLang="en-US" sz="2400" dirty="0"/>
              <a:t>）に入るものを選択肢から選びなさい。</a:t>
            </a:r>
            <a:endParaRPr lang="en-US" altLang="ja-JP" sz="2400" dirty="0"/>
          </a:p>
          <a:p>
            <a:r>
              <a:rPr lang="ja-JP" altLang="en-US" sz="2400" dirty="0"/>
              <a:t>右の表は、ある電子部品</a:t>
            </a:r>
            <a:r>
              <a:rPr lang="en-US" altLang="ja-JP" sz="2400" dirty="0"/>
              <a:t>40</a:t>
            </a:r>
            <a:r>
              <a:rPr lang="ja-JP" altLang="en-US" sz="2400" dirty="0"/>
              <a:t>個を寿命試験にかけて得られた</a:t>
            </a:r>
            <a:endParaRPr lang="en-US" altLang="ja-JP" sz="2400" dirty="0"/>
          </a:p>
          <a:p>
            <a:r>
              <a:rPr lang="ja-JP" altLang="en-US" sz="2400" dirty="0"/>
              <a:t>試験時間と故障数についてまとめたものである。</a:t>
            </a:r>
            <a:endParaRPr lang="en-US" altLang="ja-JP" sz="2400" dirty="0"/>
          </a:p>
          <a:p>
            <a:r>
              <a:rPr lang="ja-JP" altLang="en-US" sz="2400" dirty="0"/>
              <a:t>各試験期間の中心値を故障時間の代表値とすると、</a:t>
            </a:r>
            <a:endParaRPr lang="en-US" altLang="ja-JP" sz="2400" dirty="0"/>
          </a:p>
          <a:p>
            <a:r>
              <a:rPr lang="ja-JP" altLang="en-US" sz="2400" dirty="0"/>
              <a:t>電子部品</a:t>
            </a:r>
            <a:r>
              <a:rPr lang="en-US" altLang="ja-JP" sz="2400" dirty="0"/>
              <a:t>40</a:t>
            </a:r>
            <a:r>
              <a:rPr lang="ja-JP" altLang="en-US" sz="2400" dirty="0"/>
              <a:t>個の総動作時間を計算すると、</a:t>
            </a:r>
            <a:endParaRPr lang="en-US" altLang="ja-JP" sz="2400" dirty="0"/>
          </a:p>
          <a:p>
            <a:r>
              <a:rPr lang="ja-JP" altLang="en-US" sz="2400" dirty="0"/>
              <a:t>（　　１　　）時間となるので、この電子部品</a:t>
            </a:r>
            <a:endParaRPr lang="en-US" altLang="ja-JP" sz="2400" dirty="0"/>
          </a:p>
          <a:p>
            <a:r>
              <a:rPr lang="ja-JP" altLang="en-US" sz="2400" dirty="0"/>
              <a:t>の</a:t>
            </a:r>
            <a:r>
              <a:rPr lang="en-US" altLang="ja-JP" sz="2400" dirty="0"/>
              <a:t>MTTF</a:t>
            </a:r>
            <a:r>
              <a:rPr lang="ja-JP" altLang="en-US" sz="2400" dirty="0"/>
              <a:t>は（　　２　　）となる。</a:t>
            </a:r>
            <a:endParaRPr lang="en-US" altLang="ja-JP" sz="2400" dirty="0"/>
          </a:p>
          <a:p>
            <a:endParaRPr lang="en-US" altLang="ja-JP" sz="24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.700</a:t>
            </a:r>
            <a:r>
              <a:rPr lang="ja-JP" altLang="en-US" sz="2400" dirty="0"/>
              <a:t>　　イ</a:t>
            </a:r>
            <a:r>
              <a:rPr lang="en-US" altLang="ja-JP" sz="2400" dirty="0"/>
              <a:t>.900</a:t>
            </a:r>
            <a:r>
              <a:rPr lang="ja-JP" altLang="en-US" sz="2400" dirty="0"/>
              <a:t>　　ウ</a:t>
            </a:r>
            <a:r>
              <a:rPr lang="en-US" altLang="ja-JP" sz="2400" dirty="0"/>
              <a:t>.1100</a:t>
            </a:r>
            <a:r>
              <a:rPr lang="ja-JP" altLang="en-US" sz="2400" dirty="0"/>
              <a:t>　　エ</a:t>
            </a:r>
            <a:r>
              <a:rPr lang="en-US" altLang="ja-JP" sz="2400" dirty="0"/>
              <a:t>.28000</a:t>
            </a:r>
          </a:p>
          <a:p>
            <a:r>
              <a:rPr lang="ja-JP" altLang="en-US" sz="2400" dirty="0"/>
              <a:t>オ</a:t>
            </a:r>
            <a:r>
              <a:rPr lang="en-US" altLang="ja-JP" sz="2400" dirty="0"/>
              <a:t>.36000</a:t>
            </a:r>
            <a:r>
              <a:rPr lang="ja-JP" altLang="en-US" sz="2400" dirty="0"/>
              <a:t>　カ</a:t>
            </a:r>
            <a:r>
              <a:rPr lang="en-US" altLang="ja-JP" sz="2400" dirty="0"/>
              <a:t>.44000</a:t>
            </a:r>
          </a:p>
        </p:txBody>
      </p:sp>
      <p:sp>
        <p:nvSpPr>
          <p:cNvPr id="5" name="テキスト ボックス 4">
            <a:extLst>
              <a:ext uri="{FF2B5EF4-FFF2-40B4-BE49-F238E27FC236}">
                <a16:creationId xmlns:a16="http://schemas.microsoft.com/office/drawing/2014/main" id="{11D2BE62-0198-1FFF-06FA-7416DAD1D444}"/>
              </a:ext>
            </a:extLst>
          </p:cNvPr>
          <p:cNvSpPr txBox="1"/>
          <p:nvPr/>
        </p:nvSpPr>
        <p:spPr>
          <a:xfrm>
            <a:off x="1368468" y="2881805"/>
            <a:ext cx="1362205" cy="400110"/>
          </a:xfrm>
          <a:prstGeom prst="rect">
            <a:avLst/>
          </a:prstGeom>
          <a:solidFill>
            <a:schemeClr val="bg1"/>
          </a:solidFill>
        </p:spPr>
        <p:txBody>
          <a:bodyPr wrap="square">
            <a:spAutoFit/>
          </a:bodyPr>
          <a:lstStyle/>
          <a:p>
            <a:pPr algn="ctr"/>
            <a:r>
              <a:rPr lang="ja-JP" altLang="en-US" sz="2000" b="1" dirty="0">
                <a:solidFill>
                  <a:srgbClr val="FF0000"/>
                </a:solidFill>
              </a:rPr>
              <a:t>カ</a:t>
            </a:r>
            <a:r>
              <a:rPr lang="en-US" altLang="ja-JP" sz="2000" b="1" dirty="0">
                <a:solidFill>
                  <a:srgbClr val="FF0000"/>
                </a:solidFill>
              </a:rPr>
              <a:t>.44000</a:t>
            </a:r>
            <a:endParaRPr lang="ja-JP" altLang="en-US" sz="2000" b="1" dirty="0">
              <a:solidFill>
                <a:srgbClr val="FF0000"/>
              </a:solidFill>
            </a:endParaRPr>
          </a:p>
        </p:txBody>
      </p:sp>
      <p:sp>
        <p:nvSpPr>
          <p:cNvPr id="7" name="テキスト ボックス 6">
            <a:extLst>
              <a:ext uri="{FF2B5EF4-FFF2-40B4-BE49-F238E27FC236}">
                <a16:creationId xmlns:a16="http://schemas.microsoft.com/office/drawing/2014/main" id="{2C366B94-31D6-F662-C83A-32025BEBEAE4}"/>
              </a:ext>
            </a:extLst>
          </p:cNvPr>
          <p:cNvSpPr txBox="1"/>
          <p:nvPr/>
        </p:nvSpPr>
        <p:spPr>
          <a:xfrm>
            <a:off x="2871592" y="3279049"/>
            <a:ext cx="1274523" cy="400110"/>
          </a:xfrm>
          <a:prstGeom prst="rect">
            <a:avLst/>
          </a:prstGeom>
          <a:solidFill>
            <a:schemeClr val="bg1"/>
          </a:solidFill>
        </p:spPr>
        <p:txBody>
          <a:bodyPr wrap="square">
            <a:spAutoFit/>
          </a:bodyPr>
          <a:lstStyle/>
          <a:p>
            <a:pPr algn="ctr"/>
            <a:r>
              <a:rPr lang="ja-JP" altLang="en-US" sz="2000" b="1" dirty="0">
                <a:solidFill>
                  <a:srgbClr val="FF0000"/>
                </a:solidFill>
              </a:rPr>
              <a:t>ウ</a:t>
            </a:r>
            <a:r>
              <a:rPr lang="en-US" altLang="ja-JP" sz="2000" b="1" dirty="0">
                <a:solidFill>
                  <a:srgbClr val="FF0000"/>
                </a:solidFill>
              </a:rPr>
              <a:t>.1100</a:t>
            </a:r>
            <a:endParaRPr lang="ja-JP" altLang="en-US" sz="2000" b="1" dirty="0">
              <a:solidFill>
                <a:srgbClr val="FF0000"/>
              </a:solidFill>
            </a:endParaRPr>
          </a:p>
        </p:txBody>
      </p:sp>
      <p:pic>
        <p:nvPicPr>
          <p:cNvPr id="8" name="図 7">
            <a:extLst>
              <a:ext uri="{FF2B5EF4-FFF2-40B4-BE49-F238E27FC236}">
                <a16:creationId xmlns:a16="http://schemas.microsoft.com/office/drawing/2014/main" id="{F4555579-B8D6-ED63-014A-F03164B91FC9}"/>
              </a:ext>
            </a:extLst>
          </p:cNvPr>
          <p:cNvPicPr>
            <a:picLocks noChangeAspect="1"/>
          </p:cNvPicPr>
          <p:nvPr/>
        </p:nvPicPr>
        <p:blipFill>
          <a:blip r:embed="rId2"/>
          <a:stretch>
            <a:fillRect/>
          </a:stretch>
        </p:blipFill>
        <p:spPr>
          <a:xfrm>
            <a:off x="7866856" y="1861511"/>
            <a:ext cx="3682141" cy="2835076"/>
          </a:xfrm>
          <a:prstGeom prst="rect">
            <a:avLst/>
          </a:prstGeom>
        </p:spPr>
      </p:pic>
      <p:sp>
        <p:nvSpPr>
          <p:cNvPr id="9" name="正方形/長方形 8">
            <a:extLst>
              <a:ext uri="{FF2B5EF4-FFF2-40B4-BE49-F238E27FC236}">
                <a16:creationId xmlns:a16="http://schemas.microsoft.com/office/drawing/2014/main" id="{9B5E4494-0BD3-75D4-973F-DE3806A2FEDD}"/>
              </a:ext>
            </a:extLst>
          </p:cNvPr>
          <p:cNvSpPr/>
          <p:nvPr/>
        </p:nvSpPr>
        <p:spPr>
          <a:xfrm>
            <a:off x="10772384" y="4446740"/>
            <a:ext cx="776613" cy="2498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BD09014-6349-1A87-46B0-A62951843880}"/>
              </a:ext>
            </a:extLst>
          </p:cNvPr>
          <p:cNvSpPr txBox="1"/>
          <p:nvPr/>
        </p:nvSpPr>
        <p:spPr>
          <a:xfrm>
            <a:off x="3508853" y="5198718"/>
            <a:ext cx="6093912" cy="954107"/>
          </a:xfrm>
          <a:prstGeom prst="rect">
            <a:avLst/>
          </a:prstGeom>
          <a:noFill/>
        </p:spPr>
        <p:txBody>
          <a:bodyPr wrap="square">
            <a:spAutoFit/>
          </a:bodyPr>
          <a:lstStyle/>
          <a:p>
            <a:r>
              <a:rPr lang="en-US" altLang="ja-JP" sz="2800" i="0" dirty="0">
                <a:solidFill>
                  <a:srgbClr val="333333"/>
                </a:solidFill>
                <a:effectLst/>
                <a:latin typeface="Noto Sans JP"/>
              </a:rPr>
              <a:t>MTTF=</a:t>
            </a:r>
            <a:r>
              <a:rPr lang="ja-JP" altLang="en-US" sz="2800" i="0" dirty="0">
                <a:solidFill>
                  <a:srgbClr val="333333"/>
                </a:solidFill>
                <a:effectLst/>
                <a:latin typeface="Noto Sans JP"/>
              </a:rPr>
              <a:t>総稼働時間</a:t>
            </a:r>
            <a:r>
              <a:rPr lang="en-US" altLang="ja-JP" sz="2800" i="0" dirty="0">
                <a:solidFill>
                  <a:srgbClr val="333333"/>
                </a:solidFill>
                <a:effectLst/>
                <a:latin typeface="Noto Sans JP"/>
              </a:rPr>
              <a:t>/</a:t>
            </a:r>
            <a:r>
              <a:rPr lang="ja-JP" altLang="en-US" sz="2800" dirty="0">
                <a:solidFill>
                  <a:srgbClr val="333333"/>
                </a:solidFill>
                <a:latin typeface="Noto Sans JP"/>
              </a:rPr>
              <a:t>総合故障件数</a:t>
            </a:r>
            <a:endParaRPr lang="en-US" altLang="ja-JP" sz="2800" dirty="0">
              <a:solidFill>
                <a:srgbClr val="333333"/>
              </a:solidFill>
              <a:latin typeface="Noto Sans JP"/>
            </a:endParaRPr>
          </a:p>
          <a:p>
            <a:r>
              <a:rPr lang="ja-JP" altLang="en-US" sz="2800" i="0" dirty="0">
                <a:solidFill>
                  <a:srgbClr val="333333"/>
                </a:solidFill>
                <a:effectLst/>
                <a:latin typeface="Noto Sans JP"/>
              </a:rPr>
              <a:t>　　  </a:t>
            </a:r>
            <a:r>
              <a:rPr lang="en-US" altLang="ja-JP" sz="2800" dirty="0">
                <a:solidFill>
                  <a:srgbClr val="333333"/>
                </a:solidFill>
                <a:latin typeface="Noto Sans JP"/>
              </a:rPr>
              <a:t>=44000/40=</a:t>
            </a:r>
            <a:r>
              <a:rPr lang="en-US" altLang="ja-JP" sz="2800" dirty="0">
                <a:solidFill>
                  <a:srgbClr val="FF0000"/>
                </a:solidFill>
                <a:latin typeface="Noto Sans JP"/>
              </a:rPr>
              <a:t>1100</a:t>
            </a:r>
            <a:endParaRPr lang="en-US" altLang="ja-JP" sz="2800" i="0" dirty="0">
              <a:solidFill>
                <a:srgbClr val="FF0000"/>
              </a:solidFill>
              <a:effectLst/>
              <a:latin typeface="Noto Sans JP"/>
            </a:endParaRPr>
          </a:p>
        </p:txBody>
      </p:sp>
    </p:spTree>
    <p:extLst>
      <p:ext uri="{BB962C8B-B14F-4D97-AF65-F5344CB8AC3E}">
        <p14:creationId xmlns:p14="http://schemas.microsoft.com/office/powerpoint/2010/main" val="328387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5100" y="489737"/>
            <a:ext cx="10663897"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a:t>
            </a:r>
            <a:r>
              <a:rPr lang="en-US" altLang="ja-JP" sz="2400" dirty="0"/>
              <a:t>,</a:t>
            </a:r>
            <a:r>
              <a:rPr lang="ja-JP" altLang="en-US" sz="2400" dirty="0"/>
              <a:t>（</a:t>
            </a:r>
            <a:r>
              <a:rPr lang="en-US" altLang="ja-JP" sz="2400" dirty="0"/>
              <a:t>2</a:t>
            </a:r>
            <a:r>
              <a:rPr lang="ja-JP" altLang="en-US" sz="2400" dirty="0"/>
              <a:t>）に入るものを選択肢から選びなさい。</a:t>
            </a:r>
            <a:endParaRPr lang="en-US" altLang="ja-JP" sz="2400" dirty="0"/>
          </a:p>
          <a:p>
            <a:r>
              <a:rPr lang="ja-JP" altLang="en-US" sz="2400" dirty="0"/>
              <a:t>右の表は、ある電子部品</a:t>
            </a:r>
            <a:r>
              <a:rPr lang="en-US" altLang="ja-JP" sz="2400" dirty="0"/>
              <a:t>40</a:t>
            </a:r>
            <a:r>
              <a:rPr lang="ja-JP" altLang="en-US" sz="2400" dirty="0"/>
              <a:t>個を寿命試験にかけて得られた</a:t>
            </a:r>
            <a:endParaRPr lang="en-US" altLang="ja-JP" sz="2400" dirty="0"/>
          </a:p>
          <a:p>
            <a:r>
              <a:rPr lang="ja-JP" altLang="en-US" sz="2400" dirty="0"/>
              <a:t>試験時間と故障数についてまとめたものである。</a:t>
            </a:r>
            <a:endParaRPr lang="en-US" altLang="ja-JP" sz="2400" dirty="0"/>
          </a:p>
          <a:p>
            <a:r>
              <a:rPr lang="ja-JP" altLang="en-US" sz="2400" dirty="0"/>
              <a:t>この電子部品の動作時間の目標値を</a:t>
            </a:r>
            <a:r>
              <a:rPr lang="en-US" altLang="ja-JP" sz="2400" dirty="0"/>
              <a:t>1400</a:t>
            </a:r>
            <a:r>
              <a:rPr lang="ja-JP" altLang="en-US" sz="2400" dirty="0"/>
              <a:t>時間と</a:t>
            </a:r>
            <a:endParaRPr lang="en-US" altLang="ja-JP" sz="2400" dirty="0"/>
          </a:p>
          <a:p>
            <a:r>
              <a:rPr lang="ja-JP" altLang="en-US" sz="2400" dirty="0"/>
              <a:t>するとき、目標値における不信頼度は</a:t>
            </a:r>
            <a:endParaRPr lang="en-US" altLang="ja-JP" sz="2400" dirty="0"/>
          </a:p>
          <a:p>
            <a:r>
              <a:rPr lang="ja-JP" altLang="en-US" sz="2400" dirty="0"/>
              <a:t>（　　１　　）となり、信頼度は（　　２　　）</a:t>
            </a:r>
            <a:endParaRPr lang="en-US" altLang="ja-JP" sz="2400" dirty="0"/>
          </a:p>
          <a:p>
            <a:r>
              <a:rPr lang="ja-JP" altLang="en-US" sz="2400" dirty="0"/>
              <a:t>となる。</a:t>
            </a:r>
            <a:endParaRPr lang="en-US" altLang="ja-JP" sz="2400" dirty="0"/>
          </a:p>
          <a:p>
            <a:endParaRPr lang="en-US" altLang="ja-JP" sz="24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.0.165</a:t>
            </a:r>
            <a:r>
              <a:rPr lang="ja-JP" altLang="en-US" sz="2400" dirty="0"/>
              <a:t>　イ</a:t>
            </a:r>
            <a:r>
              <a:rPr lang="en-US" altLang="ja-JP" sz="2400" dirty="0"/>
              <a:t>.0.225</a:t>
            </a:r>
            <a:r>
              <a:rPr lang="ja-JP" altLang="en-US" sz="2400" dirty="0"/>
              <a:t>　ウ</a:t>
            </a:r>
            <a:r>
              <a:rPr lang="en-US" altLang="ja-JP" sz="2400" dirty="0"/>
              <a:t>.0.355</a:t>
            </a:r>
            <a:r>
              <a:rPr lang="ja-JP" altLang="en-US" sz="2400" dirty="0"/>
              <a:t>　エ</a:t>
            </a:r>
            <a:r>
              <a:rPr lang="en-US" altLang="ja-JP" sz="2400" dirty="0"/>
              <a:t>.0.645</a:t>
            </a:r>
          </a:p>
          <a:p>
            <a:r>
              <a:rPr lang="ja-JP" altLang="en-US" sz="2400" dirty="0"/>
              <a:t>オ</a:t>
            </a:r>
            <a:r>
              <a:rPr lang="en-US" altLang="ja-JP" sz="2400" dirty="0"/>
              <a:t>.0.775</a:t>
            </a:r>
            <a:r>
              <a:rPr lang="ja-JP" altLang="en-US" sz="2400" dirty="0"/>
              <a:t>　カ</a:t>
            </a:r>
            <a:r>
              <a:rPr lang="en-US" altLang="ja-JP" sz="2400" dirty="0"/>
              <a:t>.0.835</a:t>
            </a:r>
          </a:p>
        </p:txBody>
      </p:sp>
      <p:pic>
        <p:nvPicPr>
          <p:cNvPr id="8" name="図 7">
            <a:extLst>
              <a:ext uri="{FF2B5EF4-FFF2-40B4-BE49-F238E27FC236}">
                <a16:creationId xmlns:a16="http://schemas.microsoft.com/office/drawing/2014/main" id="{F4555579-B8D6-ED63-014A-F03164B91FC9}"/>
              </a:ext>
            </a:extLst>
          </p:cNvPr>
          <p:cNvPicPr>
            <a:picLocks noChangeAspect="1"/>
          </p:cNvPicPr>
          <p:nvPr/>
        </p:nvPicPr>
        <p:blipFill>
          <a:blip r:embed="rId2"/>
          <a:stretch>
            <a:fillRect/>
          </a:stretch>
        </p:blipFill>
        <p:spPr>
          <a:xfrm>
            <a:off x="7866856" y="1861511"/>
            <a:ext cx="3682141" cy="2835076"/>
          </a:xfrm>
          <a:prstGeom prst="rect">
            <a:avLst/>
          </a:prstGeom>
        </p:spPr>
      </p:pic>
    </p:spTree>
    <p:extLst>
      <p:ext uri="{BB962C8B-B14F-4D97-AF65-F5344CB8AC3E}">
        <p14:creationId xmlns:p14="http://schemas.microsoft.com/office/powerpoint/2010/main" val="266577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5100" y="489737"/>
            <a:ext cx="10663897"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a:t>
            </a:r>
            <a:r>
              <a:rPr lang="en-US" altLang="ja-JP" sz="2400" dirty="0"/>
              <a:t>,</a:t>
            </a:r>
            <a:r>
              <a:rPr lang="ja-JP" altLang="en-US" sz="2400" dirty="0"/>
              <a:t>（</a:t>
            </a:r>
            <a:r>
              <a:rPr lang="en-US" altLang="ja-JP" sz="2400" dirty="0"/>
              <a:t>2</a:t>
            </a:r>
            <a:r>
              <a:rPr lang="ja-JP" altLang="en-US" sz="2400" dirty="0"/>
              <a:t>）に入るものを選択肢から選びなさい。</a:t>
            </a:r>
            <a:endParaRPr lang="en-US" altLang="ja-JP" sz="2400" dirty="0"/>
          </a:p>
          <a:p>
            <a:r>
              <a:rPr lang="ja-JP" altLang="en-US" sz="2400" dirty="0"/>
              <a:t>右の表は、ある電子部品</a:t>
            </a:r>
            <a:r>
              <a:rPr lang="en-US" altLang="ja-JP" sz="2400" dirty="0"/>
              <a:t>40</a:t>
            </a:r>
            <a:r>
              <a:rPr lang="ja-JP" altLang="en-US" sz="2400" dirty="0"/>
              <a:t>個を寿命試験にかけて得られた</a:t>
            </a:r>
            <a:endParaRPr lang="en-US" altLang="ja-JP" sz="2400" dirty="0"/>
          </a:p>
          <a:p>
            <a:r>
              <a:rPr lang="ja-JP" altLang="en-US" sz="2400" dirty="0"/>
              <a:t>試験時間と故障数についてまとめたものである。</a:t>
            </a:r>
            <a:endParaRPr lang="en-US" altLang="ja-JP" sz="2400" dirty="0"/>
          </a:p>
          <a:p>
            <a:r>
              <a:rPr lang="ja-JP" altLang="en-US" sz="2400" dirty="0"/>
              <a:t>この電子部品の動作時間の目標値を</a:t>
            </a:r>
            <a:r>
              <a:rPr lang="en-US" altLang="ja-JP" sz="2400" dirty="0"/>
              <a:t>1400</a:t>
            </a:r>
            <a:r>
              <a:rPr lang="ja-JP" altLang="en-US" sz="2400" dirty="0"/>
              <a:t>時間と</a:t>
            </a:r>
            <a:endParaRPr lang="en-US" altLang="ja-JP" sz="2400" dirty="0"/>
          </a:p>
          <a:p>
            <a:r>
              <a:rPr lang="ja-JP" altLang="en-US" sz="2400" dirty="0"/>
              <a:t>するとき、目標値における不信頼度は</a:t>
            </a:r>
            <a:endParaRPr lang="en-US" altLang="ja-JP" sz="2400" dirty="0"/>
          </a:p>
          <a:p>
            <a:r>
              <a:rPr lang="ja-JP" altLang="en-US" sz="2400" dirty="0"/>
              <a:t>（　　１　　）となり、信頼度は（　　２　　）</a:t>
            </a:r>
            <a:endParaRPr lang="en-US" altLang="ja-JP" sz="2400" dirty="0"/>
          </a:p>
          <a:p>
            <a:r>
              <a:rPr lang="ja-JP" altLang="en-US" sz="2400" dirty="0"/>
              <a:t>となる。</a:t>
            </a:r>
            <a:endParaRPr lang="en-US" altLang="ja-JP" sz="2400" dirty="0"/>
          </a:p>
          <a:p>
            <a:endParaRPr lang="en-US" altLang="ja-JP" sz="24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.0.165</a:t>
            </a:r>
            <a:r>
              <a:rPr lang="ja-JP" altLang="en-US" sz="2400" dirty="0"/>
              <a:t>　イ</a:t>
            </a:r>
            <a:r>
              <a:rPr lang="en-US" altLang="ja-JP" sz="2400" dirty="0"/>
              <a:t>.0.225</a:t>
            </a:r>
            <a:r>
              <a:rPr lang="ja-JP" altLang="en-US" sz="2400" dirty="0"/>
              <a:t>　ウ</a:t>
            </a:r>
            <a:r>
              <a:rPr lang="en-US" altLang="ja-JP" sz="2400" dirty="0"/>
              <a:t>.0.355</a:t>
            </a:r>
            <a:r>
              <a:rPr lang="ja-JP" altLang="en-US" sz="2400" dirty="0"/>
              <a:t>　エ</a:t>
            </a:r>
            <a:r>
              <a:rPr lang="en-US" altLang="ja-JP" sz="2400" dirty="0"/>
              <a:t>.0.645</a:t>
            </a:r>
          </a:p>
          <a:p>
            <a:r>
              <a:rPr lang="ja-JP" altLang="en-US" sz="2400" dirty="0"/>
              <a:t>オ</a:t>
            </a:r>
            <a:r>
              <a:rPr lang="en-US" altLang="ja-JP" sz="2400" dirty="0"/>
              <a:t>.0.775</a:t>
            </a:r>
            <a:r>
              <a:rPr lang="ja-JP" altLang="en-US" sz="2400" dirty="0"/>
              <a:t>　カ</a:t>
            </a:r>
            <a:r>
              <a:rPr lang="en-US" altLang="ja-JP" sz="2400" dirty="0"/>
              <a:t>.0.835</a:t>
            </a:r>
          </a:p>
        </p:txBody>
      </p:sp>
      <p:pic>
        <p:nvPicPr>
          <p:cNvPr id="8" name="図 7">
            <a:extLst>
              <a:ext uri="{FF2B5EF4-FFF2-40B4-BE49-F238E27FC236}">
                <a16:creationId xmlns:a16="http://schemas.microsoft.com/office/drawing/2014/main" id="{F4555579-B8D6-ED63-014A-F03164B91FC9}"/>
              </a:ext>
            </a:extLst>
          </p:cNvPr>
          <p:cNvPicPr>
            <a:picLocks noChangeAspect="1"/>
          </p:cNvPicPr>
          <p:nvPr/>
        </p:nvPicPr>
        <p:blipFill>
          <a:blip r:embed="rId2"/>
          <a:stretch>
            <a:fillRect/>
          </a:stretch>
        </p:blipFill>
        <p:spPr>
          <a:xfrm>
            <a:off x="7866856" y="1861511"/>
            <a:ext cx="3682141" cy="2835076"/>
          </a:xfrm>
          <a:prstGeom prst="rect">
            <a:avLst/>
          </a:prstGeom>
        </p:spPr>
      </p:pic>
      <p:sp>
        <p:nvSpPr>
          <p:cNvPr id="2" name="テキスト ボックス 1">
            <a:extLst>
              <a:ext uri="{FF2B5EF4-FFF2-40B4-BE49-F238E27FC236}">
                <a16:creationId xmlns:a16="http://schemas.microsoft.com/office/drawing/2014/main" id="{E1F7E03B-A031-719C-7215-23C795E3B069}"/>
              </a:ext>
            </a:extLst>
          </p:cNvPr>
          <p:cNvSpPr txBox="1"/>
          <p:nvPr/>
        </p:nvSpPr>
        <p:spPr>
          <a:xfrm>
            <a:off x="1153960" y="5198718"/>
            <a:ext cx="9605898" cy="1384995"/>
          </a:xfrm>
          <a:prstGeom prst="rect">
            <a:avLst/>
          </a:prstGeom>
          <a:noFill/>
        </p:spPr>
        <p:txBody>
          <a:bodyPr wrap="square">
            <a:spAutoFit/>
          </a:bodyPr>
          <a:lstStyle/>
          <a:p>
            <a:r>
              <a:rPr lang="en-US" altLang="ja-JP" sz="2800" i="0" dirty="0">
                <a:solidFill>
                  <a:srgbClr val="333333"/>
                </a:solidFill>
                <a:effectLst/>
                <a:latin typeface="Noto Sans JP"/>
              </a:rPr>
              <a:t>1400</a:t>
            </a:r>
            <a:r>
              <a:rPr lang="ja-JP" altLang="en-US" sz="2800" i="0" dirty="0">
                <a:solidFill>
                  <a:srgbClr val="333333"/>
                </a:solidFill>
                <a:effectLst/>
                <a:latin typeface="Noto Sans JP"/>
              </a:rPr>
              <a:t>時間以上の故障数</a:t>
            </a:r>
            <a:r>
              <a:rPr lang="en-US" altLang="ja-JP" sz="2800" i="0" dirty="0">
                <a:solidFill>
                  <a:srgbClr val="333333"/>
                </a:solidFill>
                <a:effectLst/>
                <a:latin typeface="Noto Sans JP"/>
              </a:rPr>
              <a:t>=4+4+1=9(</a:t>
            </a:r>
            <a:r>
              <a:rPr lang="ja-JP" altLang="en-US" sz="2800" i="0" dirty="0">
                <a:solidFill>
                  <a:srgbClr val="333333"/>
                </a:solidFill>
                <a:effectLst/>
                <a:latin typeface="Noto Sans JP"/>
              </a:rPr>
              <a:t>件</a:t>
            </a:r>
            <a:r>
              <a:rPr lang="en-US" altLang="ja-JP" sz="2800" i="0" dirty="0">
                <a:solidFill>
                  <a:srgbClr val="333333"/>
                </a:solidFill>
                <a:effectLst/>
                <a:latin typeface="Noto Sans JP"/>
              </a:rPr>
              <a:t>)</a:t>
            </a:r>
          </a:p>
          <a:p>
            <a:r>
              <a:rPr lang="ja-JP" altLang="en-US" sz="2800" i="0" dirty="0">
                <a:solidFill>
                  <a:srgbClr val="333333"/>
                </a:solidFill>
                <a:effectLst/>
                <a:latin typeface="Noto Sans JP"/>
              </a:rPr>
              <a:t>信頼度</a:t>
            </a:r>
            <a:r>
              <a:rPr lang="en-US" altLang="ja-JP" sz="2800" i="0" dirty="0">
                <a:solidFill>
                  <a:srgbClr val="333333"/>
                </a:solidFill>
                <a:effectLst/>
                <a:latin typeface="Noto Sans JP"/>
              </a:rPr>
              <a:t>= 1400</a:t>
            </a:r>
            <a:r>
              <a:rPr lang="ja-JP" altLang="en-US" sz="2800" i="0" dirty="0">
                <a:solidFill>
                  <a:srgbClr val="333333"/>
                </a:solidFill>
                <a:effectLst/>
                <a:latin typeface="Noto Sans JP"/>
              </a:rPr>
              <a:t>時間以上の故障数</a:t>
            </a:r>
            <a:r>
              <a:rPr lang="en-US" altLang="ja-JP" sz="2800" i="0" dirty="0">
                <a:solidFill>
                  <a:srgbClr val="333333"/>
                </a:solidFill>
                <a:effectLst/>
                <a:latin typeface="Noto Sans JP"/>
              </a:rPr>
              <a:t>/</a:t>
            </a:r>
            <a:r>
              <a:rPr lang="ja-JP" altLang="en-US" sz="2800" i="0" dirty="0">
                <a:solidFill>
                  <a:srgbClr val="333333"/>
                </a:solidFill>
                <a:effectLst/>
                <a:latin typeface="Noto Sans JP"/>
              </a:rPr>
              <a:t>総故障数</a:t>
            </a:r>
            <a:r>
              <a:rPr lang="en-US" altLang="ja-JP" sz="2800" i="0" dirty="0">
                <a:solidFill>
                  <a:srgbClr val="333333"/>
                </a:solidFill>
                <a:effectLst/>
                <a:latin typeface="Noto Sans JP"/>
              </a:rPr>
              <a:t>=9/40=</a:t>
            </a:r>
            <a:r>
              <a:rPr lang="en-US" altLang="ja-JP" sz="2800" i="0" dirty="0">
                <a:solidFill>
                  <a:srgbClr val="FF0000"/>
                </a:solidFill>
                <a:effectLst/>
                <a:latin typeface="Noto Sans JP"/>
              </a:rPr>
              <a:t>0.225</a:t>
            </a:r>
          </a:p>
          <a:p>
            <a:r>
              <a:rPr lang="ja-JP" altLang="en-US" sz="2800" dirty="0">
                <a:solidFill>
                  <a:srgbClr val="333333"/>
                </a:solidFill>
                <a:latin typeface="Noto Sans JP"/>
              </a:rPr>
              <a:t>不信頼度</a:t>
            </a:r>
            <a:r>
              <a:rPr lang="en-US" altLang="ja-JP" sz="2800" dirty="0">
                <a:solidFill>
                  <a:srgbClr val="333333"/>
                </a:solidFill>
                <a:latin typeface="Noto Sans JP"/>
              </a:rPr>
              <a:t>=1-0.225=</a:t>
            </a:r>
            <a:r>
              <a:rPr lang="en-US" altLang="ja-JP" sz="2800" dirty="0">
                <a:solidFill>
                  <a:srgbClr val="FF0000"/>
                </a:solidFill>
                <a:latin typeface="Noto Sans JP"/>
              </a:rPr>
              <a:t>0.775</a:t>
            </a:r>
            <a:endParaRPr lang="en-US" altLang="ja-JP" sz="2800" i="0" dirty="0">
              <a:solidFill>
                <a:srgbClr val="FF0000"/>
              </a:solidFill>
              <a:effectLst/>
              <a:latin typeface="Noto Sans JP"/>
            </a:endParaRPr>
          </a:p>
        </p:txBody>
      </p:sp>
      <p:sp>
        <p:nvSpPr>
          <p:cNvPr id="3" name="正方形/長方形 2">
            <a:extLst>
              <a:ext uri="{FF2B5EF4-FFF2-40B4-BE49-F238E27FC236}">
                <a16:creationId xmlns:a16="http://schemas.microsoft.com/office/drawing/2014/main" id="{2C742D30-B5B1-ADB0-CE12-7DDFAB6071C2}"/>
              </a:ext>
            </a:extLst>
          </p:cNvPr>
          <p:cNvSpPr/>
          <p:nvPr/>
        </p:nvSpPr>
        <p:spPr>
          <a:xfrm>
            <a:off x="7866856" y="3757809"/>
            <a:ext cx="3682141" cy="713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0F8DB15-6FDE-C348-540E-CB116B19C973}"/>
              </a:ext>
            </a:extLst>
          </p:cNvPr>
          <p:cNvSpPr txBox="1"/>
          <p:nvPr/>
        </p:nvSpPr>
        <p:spPr>
          <a:xfrm>
            <a:off x="1380995" y="2891465"/>
            <a:ext cx="1278189" cy="400110"/>
          </a:xfrm>
          <a:prstGeom prst="rect">
            <a:avLst/>
          </a:prstGeom>
          <a:solidFill>
            <a:schemeClr val="bg1"/>
          </a:solidFill>
        </p:spPr>
        <p:txBody>
          <a:bodyPr wrap="square">
            <a:spAutoFit/>
          </a:bodyPr>
          <a:lstStyle/>
          <a:p>
            <a:pPr algn="ctr"/>
            <a:r>
              <a:rPr lang="ja-JP" altLang="en-US" sz="2000" b="1" dirty="0">
                <a:solidFill>
                  <a:srgbClr val="FF0000"/>
                </a:solidFill>
              </a:rPr>
              <a:t>オ</a:t>
            </a:r>
            <a:r>
              <a:rPr lang="en-US" altLang="ja-JP" sz="2000" b="1" dirty="0">
                <a:solidFill>
                  <a:srgbClr val="FF0000"/>
                </a:solidFill>
              </a:rPr>
              <a:t>.0.775</a:t>
            </a:r>
            <a:r>
              <a:rPr lang="ja-JP" altLang="en-US" sz="2000" b="1" dirty="0">
                <a:solidFill>
                  <a:srgbClr val="FF0000"/>
                </a:solidFill>
              </a:rPr>
              <a:t>　</a:t>
            </a:r>
          </a:p>
        </p:txBody>
      </p:sp>
      <p:sp>
        <p:nvSpPr>
          <p:cNvPr id="7" name="テキスト ボックス 6">
            <a:extLst>
              <a:ext uri="{FF2B5EF4-FFF2-40B4-BE49-F238E27FC236}">
                <a16:creationId xmlns:a16="http://schemas.microsoft.com/office/drawing/2014/main" id="{A31BD95E-E65D-4FB2-7C6B-E573E429B6D4}"/>
              </a:ext>
            </a:extLst>
          </p:cNvPr>
          <p:cNvSpPr txBox="1"/>
          <p:nvPr/>
        </p:nvSpPr>
        <p:spPr>
          <a:xfrm>
            <a:off x="5956909" y="2891465"/>
            <a:ext cx="1278189" cy="400110"/>
          </a:xfrm>
          <a:prstGeom prst="rect">
            <a:avLst/>
          </a:prstGeom>
          <a:solidFill>
            <a:schemeClr val="bg1"/>
          </a:solidFill>
        </p:spPr>
        <p:txBody>
          <a:bodyPr wrap="square">
            <a:spAutoFit/>
          </a:bodyPr>
          <a:lstStyle/>
          <a:p>
            <a:pPr algn="ctr"/>
            <a:r>
              <a:rPr lang="ja-JP" altLang="en-US" sz="2000" b="1" dirty="0">
                <a:solidFill>
                  <a:srgbClr val="FF0000"/>
                </a:solidFill>
              </a:rPr>
              <a:t>イ</a:t>
            </a:r>
            <a:r>
              <a:rPr lang="en-US" altLang="ja-JP" sz="2000" b="1" dirty="0">
                <a:solidFill>
                  <a:srgbClr val="FF0000"/>
                </a:solidFill>
              </a:rPr>
              <a:t>.0.225</a:t>
            </a:r>
            <a:r>
              <a:rPr lang="ja-JP" altLang="en-US" sz="2000" b="1" dirty="0">
                <a:solidFill>
                  <a:srgbClr val="FF0000"/>
                </a:solidFill>
              </a:rPr>
              <a:t>　</a:t>
            </a:r>
          </a:p>
        </p:txBody>
      </p:sp>
    </p:spTree>
    <p:extLst>
      <p:ext uri="{BB962C8B-B14F-4D97-AF65-F5344CB8AC3E}">
        <p14:creationId xmlns:p14="http://schemas.microsoft.com/office/powerpoint/2010/main" val="143279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0048" y="314373"/>
            <a:ext cx="10663897" cy="637097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次の（１）から（</a:t>
            </a:r>
            <a:r>
              <a:rPr lang="en-US" altLang="ja-JP" sz="2400" dirty="0"/>
              <a:t>5</a:t>
            </a:r>
            <a:r>
              <a:rPr lang="ja-JP" altLang="en-US" sz="2400" dirty="0"/>
              <a:t>）に入るものを選択肢から選びなさい。</a:t>
            </a:r>
            <a:endParaRPr lang="en-US" altLang="ja-JP" sz="2400" dirty="0"/>
          </a:p>
          <a:p>
            <a:r>
              <a:rPr lang="ja-JP" altLang="en-US" sz="2400" dirty="0"/>
              <a:t>現在のユニットは、信頼度</a:t>
            </a:r>
            <a:r>
              <a:rPr lang="en-US" altLang="ja-JP" sz="2400" dirty="0"/>
              <a:t>0.9</a:t>
            </a:r>
            <a:r>
              <a:rPr lang="ja-JP" altLang="en-US" sz="2400" dirty="0"/>
              <a:t>、一つ</a:t>
            </a:r>
            <a:r>
              <a:rPr lang="en-US" altLang="ja-JP" sz="2400" dirty="0"/>
              <a:t>500</a:t>
            </a:r>
            <a:r>
              <a:rPr lang="ja-JP" altLang="en-US" sz="2400" dirty="0"/>
              <a:t>円の部品</a:t>
            </a:r>
            <a:r>
              <a:rPr lang="en-US" altLang="ja-JP" sz="2400" dirty="0"/>
              <a:t>C</a:t>
            </a:r>
            <a:r>
              <a:rPr lang="ja-JP" altLang="en-US" sz="2400" dirty="0"/>
              <a:t>を</a:t>
            </a:r>
            <a:r>
              <a:rPr lang="en-US" altLang="ja-JP" sz="2400" dirty="0"/>
              <a:t>2</a:t>
            </a:r>
            <a:r>
              <a:rPr lang="ja-JP" altLang="en-US" sz="2400" dirty="0"/>
              <a:t>個直列構成としたものである。ユニットとしての信頼度は（　　１　　）で、コストは</a:t>
            </a:r>
            <a:r>
              <a:rPr lang="en-US" altLang="ja-JP" sz="2400" dirty="0"/>
              <a:t>1000</a:t>
            </a:r>
            <a:r>
              <a:rPr lang="ja-JP" altLang="en-US" sz="2400" dirty="0"/>
              <a:t>円である。現状と同等以上の信頼度と現状同等以下のコスト削減のために、部品</a:t>
            </a:r>
            <a:r>
              <a:rPr lang="en-US" altLang="ja-JP" sz="2400" dirty="0"/>
              <a:t>A</a:t>
            </a:r>
            <a:r>
              <a:rPr lang="ja-JP" altLang="en-US" sz="2400" dirty="0"/>
              <a:t>（信頼度</a:t>
            </a:r>
            <a:r>
              <a:rPr lang="en-US" altLang="ja-JP" sz="2400" dirty="0"/>
              <a:t>0.4</a:t>
            </a:r>
            <a:r>
              <a:rPr lang="ja-JP" altLang="en-US" sz="2400" dirty="0"/>
              <a:t>、コスト</a:t>
            </a:r>
            <a:r>
              <a:rPr lang="en-US" altLang="ja-JP" sz="2400" dirty="0"/>
              <a:t>100</a:t>
            </a:r>
            <a:r>
              <a:rPr lang="ja-JP" altLang="en-US" sz="2400" dirty="0"/>
              <a:t>円）、部品</a:t>
            </a:r>
            <a:r>
              <a:rPr lang="en-US" altLang="ja-JP" sz="2400" dirty="0"/>
              <a:t>B</a:t>
            </a:r>
            <a:r>
              <a:rPr lang="ja-JP" altLang="en-US" sz="2400" dirty="0"/>
              <a:t>（信頼度</a:t>
            </a:r>
            <a:r>
              <a:rPr lang="en-US" altLang="ja-JP" sz="2400" dirty="0"/>
              <a:t>0.7</a:t>
            </a:r>
            <a:r>
              <a:rPr lang="ja-JP" altLang="en-US" sz="2400" dirty="0"/>
              <a:t>、コスト</a:t>
            </a:r>
            <a:r>
              <a:rPr lang="en-US" altLang="ja-JP" sz="2400" dirty="0"/>
              <a:t>400</a:t>
            </a:r>
            <a:r>
              <a:rPr lang="ja-JP" altLang="en-US" sz="2400" dirty="0"/>
              <a:t>円）を用いて、部品</a:t>
            </a:r>
            <a:r>
              <a:rPr lang="en-US" altLang="ja-JP" sz="2400" dirty="0"/>
              <a:t>2</a:t>
            </a:r>
            <a:r>
              <a:rPr lang="ja-JP" altLang="en-US" sz="2400" dirty="0"/>
              <a:t>個までの組み合わせによるユニットの信頼度とコストを検討することにした。</a:t>
            </a:r>
            <a:endParaRPr lang="en-US" altLang="ja-JP" sz="2400" dirty="0"/>
          </a:p>
          <a:p>
            <a:endParaRPr lang="en-US" altLang="ja-JP" sz="1200" dirty="0"/>
          </a:p>
          <a:p>
            <a:r>
              <a:rPr lang="ja-JP" altLang="en-US" sz="2400" dirty="0"/>
              <a:t>　</a:t>
            </a:r>
            <a:r>
              <a:rPr lang="en-US" altLang="ja-JP" sz="2400" dirty="0"/>
              <a:t>a) </a:t>
            </a:r>
            <a:r>
              <a:rPr lang="ja-JP" altLang="en-US" sz="2400" dirty="0"/>
              <a:t>第</a:t>
            </a:r>
            <a:r>
              <a:rPr lang="en-US" altLang="ja-JP" sz="2400" dirty="0"/>
              <a:t>1</a:t>
            </a:r>
            <a:r>
              <a:rPr lang="ja-JP" altLang="en-US" sz="2400" dirty="0"/>
              <a:t>案：</a:t>
            </a:r>
            <a:r>
              <a:rPr lang="en-US" altLang="ja-JP" sz="2400" dirty="0"/>
              <a:t>A,A</a:t>
            </a:r>
            <a:r>
              <a:rPr lang="ja-JP" altLang="en-US" sz="2400" dirty="0"/>
              <a:t>の並列案　信頼度は（　　２　　）、コストは</a:t>
            </a:r>
            <a:r>
              <a:rPr lang="en-US" altLang="ja-JP" sz="2400" dirty="0"/>
              <a:t>200</a:t>
            </a:r>
            <a:r>
              <a:rPr lang="ja-JP" altLang="en-US" sz="2400" dirty="0"/>
              <a:t>円</a:t>
            </a:r>
            <a:endParaRPr lang="en-US" altLang="ja-JP" sz="2400" dirty="0"/>
          </a:p>
          <a:p>
            <a:r>
              <a:rPr lang="ja-JP" altLang="en-US" sz="2400" dirty="0"/>
              <a:t>　</a:t>
            </a:r>
            <a:r>
              <a:rPr lang="en-US" altLang="ja-JP" sz="2400" dirty="0"/>
              <a:t>b) </a:t>
            </a:r>
            <a:r>
              <a:rPr lang="ja-JP" altLang="en-US" sz="2400" dirty="0"/>
              <a:t>第</a:t>
            </a:r>
            <a:r>
              <a:rPr lang="en-US" altLang="ja-JP" sz="2400" dirty="0"/>
              <a:t>2</a:t>
            </a:r>
            <a:r>
              <a:rPr lang="ja-JP" altLang="en-US" sz="2400" dirty="0"/>
              <a:t>案：</a:t>
            </a:r>
            <a:r>
              <a:rPr lang="en-US" altLang="ja-JP" sz="2400" dirty="0"/>
              <a:t>B,B</a:t>
            </a:r>
            <a:r>
              <a:rPr lang="ja-JP" altLang="en-US" sz="2400" dirty="0"/>
              <a:t>の並列案　信頼度は（　　３　　）、コストは</a:t>
            </a:r>
            <a:r>
              <a:rPr lang="en-US" altLang="ja-JP" sz="2400" dirty="0"/>
              <a:t>800</a:t>
            </a:r>
            <a:r>
              <a:rPr lang="ja-JP" altLang="en-US" sz="2400" dirty="0"/>
              <a:t>円</a:t>
            </a:r>
            <a:endParaRPr lang="en-US" altLang="ja-JP" sz="2400" dirty="0"/>
          </a:p>
          <a:p>
            <a:r>
              <a:rPr lang="ja-JP" altLang="en-US" sz="2400" dirty="0"/>
              <a:t>　</a:t>
            </a:r>
            <a:r>
              <a:rPr lang="en-US" altLang="ja-JP" sz="2400" dirty="0"/>
              <a:t>c) </a:t>
            </a:r>
            <a:r>
              <a:rPr lang="ja-JP" altLang="en-US" sz="2400" dirty="0"/>
              <a:t>第</a:t>
            </a:r>
            <a:r>
              <a:rPr lang="en-US" altLang="ja-JP" sz="2400" dirty="0"/>
              <a:t>3</a:t>
            </a:r>
            <a:r>
              <a:rPr lang="ja-JP" altLang="en-US" sz="2400" dirty="0"/>
              <a:t>案：</a:t>
            </a:r>
            <a:r>
              <a:rPr lang="en-US" altLang="ja-JP" sz="2400" dirty="0"/>
              <a:t>A,B</a:t>
            </a:r>
            <a:r>
              <a:rPr lang="ja-JP" altLang="en-US" sz="2400" dirty="0"/>
              <a:t>の並列案　信頼度は（　　４　　）、コストは</a:t>
            </a:r>
            <a:r>
              <a:rPr lang="en-US" altLang="ja-JP" sz="2400" dirty="0"/>
              <a:t>500</a:t>
            </a:r>
            <a:r>
              <a:rPr lang="ja-JP" altLang="en-US" sz="2400" dirty="0"/>
              <a:t>円</a:t>
            </a:r>
            <a:endParaRPr lang="en-US" altLang="ja-JP" sz="2400" dirty="0"/>
          </a:p>
          <a:p>
            <a:endParaRPr lang="en-US" altLang="ja-JP" sz="1200" dirty="0"/>
          </a:p>
          <a:p>
            <a:r>
              <a:rPr lang="ja-JP" altLang="en-US" sz="2400" dirty="0"/>
              <a:t>従って、現状以上の信頼度でコストを最も削減できるのは（　　５　　） 。</a:t>
            </a:r>
            <a:endParaRPr lang="en-US" altLang="ja-JP" sz="2400" dirty="0"/>
          </a:p>
          <a:p>
            <a:endParaRPr lang="en-US" altLang="ja-JP" sz="12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 0.64</a:t>
            </a:r>
            <a:r>
              <a:rPr lang="ja-JP" altLang="en-US" sz="2400" dirty="0"/>
              <a:t>　イ</a:t>
            </a:r>
            <a:r>
              <a:rPr lang="en-US" altLang="ja-JP" sz="2400" dirty="0"/>
              <a:t>. 0.81</a:t>
            </a:r>
            <a:r>
              <a:rPr lang="ja-JP" altLang="en-US" sz="2400" dirty="0"/>
              <a:t>　ウ</a:t>
            </a:r>
            <a:r>
              <a:rPr lang="en-US" altLang="ja-JP" sz="2400" dirty="0"/>
              <a:t>. 0.82</a:t>
            </a:r>
            <a:r>
              <a:rPr lang="ja-JP" altLang="en-US" sz="2400" dirty="0"/>
              <a:t>　エ</a:t>
            </a:r>
            <a:r>
              <a:rPr lang="en-US" altLang="ja-JP" sz="2400" dirty="0"/>
              <a:t>. 0.91</a:t>
            </a:r>
            <a:r>
              <a:rPr lang="ja-JP" altLang="en-US" sz="2400" dirty="0"/>
              <a:t>　オ</a:t>
            </a:r>
            <a:r>
              <a:rPr lang="en-US" altLang="ja-JP" sz="2400" dirty="0"/>
              <a:t>. 0.94</a:t>
            </a:r>
            <a:r>
              <a:rPr lang="ja-JP" altLang="en-US" sz="2400" dirty="0"/>
              <a:t>　カ</a:t>
            </a:r>
            <a:r>
              <a:rPr lang="en-US" altLang="ja-JP" sz="2400" dirty="0"/>
              <a:t>. 0.97</a:t>
            </a:r>
            <a:r>
              <a:rPr lang="ja-JP" altLang="en-US" sz="2400" dirty="0"/>
              <a:t>　キ</a:t>
            </a:r>
            <a:r>
              <a:rPr lang="en-US" altLang="ja-JP" sz="2400" dirty="0"/>
              <a:t>. 0.99</a:t>
            </a:r>
          </a:p>
          <a:p>
            <a:r>
              <a:rPr lang="ja-JP" altLang="en-US" sz="2400" dirty="0"/>
              <a:t>ク</a:t>
            </a:r>
            <a:r>
              <a:rPr lang="en-US" altLang="ja-JP" sz="2400" dirty="0"/>
              <a:t>. </a:t>
            </a:r>
            <a:r>
              <a:rPr lang="ja-JP" altLang="en-US" sz="2400" dirty="0"/>
              <a:t>第</a:t>
            </a:r>
            <a:r>
              <a:rPr lang="en-US" altLang="ja-JP" sz="2400" dirty="0"/>
              <a:t>1</a:t>
            </a:r>
            <a:r>
              <a:rPr lang="ja-JP" altLang="en-US" sz="2400" dirty="0"/>
              <a:t>案である　ケ</a:t>
            </a:r>
            <a:r>
              <a:rPr lang="en-US" altLang="ja-JP" sz="2400" dirty="0"/>
              <a:t>. </a:t>
            </a:r>
            <a:r>
              <a:rPr lang="ja-JP" altLang="en-US" sz="2400" dirty="0"/>
              <a:t>第</a:t>
            </a:r>
            <a:r>
              <a:rPr lang="en-US" altLang="ja-JP" sz="2400" dirty="0"/>
              <a:t>2</a:t>
            </a:r>
            <a:r>
              <a:rPr lang="ja-JP" altLang="en-US" sz="2400" dirty="0"/>
              <a:t>案である　コ</a:t>
            </a:r>
            <a:r>
              <a:rPr lang="en-US" altLang="ja-JP" sz="2400" dirty="0"/>
              <a:t>. </a:t>
            </a:r>
            <a:r>
              <a:rPr lang="ja-JP" altLang="en-US" sz="2400" dirty="0"/>
              <a:t>第</a:t>
            </a:r>
            <a:r>
              <a:rPr lang="en-US" altLang="ja-JP" sz="2400" dirty="0"/>
              <a:t>1</a:t>
            </a:r>
            <a:r>
              <a:rPr lang="ja-JP" altLang="en-US" sz="2400" dirty="0"/>
              <a:t>案である　サ</a:t>
            </a:r>
            <a:r>
              <a:rPr lang="en-US" altLang="ja-JP" sz="2400" dirty="0"/>
              <a:t>. </a:t>
            </a:r>
            <a:r>
              <a:rPr lang="ja-JP" altLang="en-US" sz="2400" dirty="0"/>
              <a:t>あてはまらない</a:t>
            </a:r>
            <a:endParaRPr lang="en-US" altLang="ja-JP" sz="2400" dirty="0"/>
          </a:p>
        </p:txBody>
      </p:sp>
    </p:spTree>
    <p:extLst>
      <p:ext uri="{BB962C8B-B14F-4D97-AF65-F5344CB8AC3E}">
        <p14:creationId xmlns:p14="http://schemas.microsoft.com/office/powerpoint/2010/main" val="272782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0048" y="314373"/>
            <a:ext cx="10663897" cy="637097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次の（１）から（</a:t>
            </a:r>
            <a:r>
              <a:rPr lang="en-US" altLang="ja-JP" sz="2400" dirty="0"/>
              <a:t>5</a:t>
            </a:r>
            <a:r>
              <a:rPr lang="ja-JP" altLang="en-US" sz="2400" dirty="0"/>
              <a:t>）に入るものを選択肢から選びなさい。</a:t>
            </a:r>
            <a:endParaRPr lang="en-US" altLang="ja-JP" sz="2400" dirty="0"/>
          </a:p>
          <a:p>
            <a:r>
              <a:rPr lang="ja-JP" altLang="en-US" sz="2400" dirty="0"/>
              <a:t>現在のユニットは、信頼度</a:t>
            </a:r>
            <a:r>
              <a:rPr lang="en-US" altLang="ja-JP" sz="2400" dirty="0"/>
              <a:t>0.9</a:t>
            </a:r>
            <a:r>
              <a:rPr lang="ja-JP" altLang="en-US" sz="2400" dirty="0"/>
              <a:t>、一つ</a:t>
            </a:r>
            <a:r>
              <a:rPr lang="en-US" altLang="ja-JP" sz="2400" dirty="0"/>
              <a:t>500</a:t>
            </a:r>
            <a:r>
              <a:rPr lang="ja-JP" altLang="en-US" sz="2400" dirty="0"/>
              <a:t>円の部品</a:t>
            </a:r>
            <a:r>
              <a:rPr lang="en-US" altLang="ja-JP" sz="2400" dirty="0"/>
              <a:t>C</a:t>
            </a:r>
            <a:r>
              <a:rPr lang="ja-JP" altLang="en-US" sz="2400" dirty="0"/>
              <a:t>を</a:t>
            </a:r>
            <a:r>
              <a:rPr lang="en-US" altLang="ja-JP" sz="2400" dirty="0"/>
              <a:t>2</a:t>
            </a:r>
            <a:r>
              <a:rPr lang="ja-JP" altLang="en-US" sz="2400" dirty="0"/>
              <a:t>個直列構成としたものである。ユニットとしての信頼度は（　　１　　）で、コストは</a:t>
            </a:r>
            <a:r>
              <a:rPr lang="en-US" altLang="ja-JP" sz="2400" dirty="0"/>
              <a:t>1000</a:t>
            </a:r>
            <a:r>
              <a:rPr lang="ja-JP" altLang="en-US" sz="2400" dirty="0"/>
              <a:t>円である。現状と同等以上の信頼度と現状同等以下のコスト削減のために、部品</a:t>
            </a:r>
            <a:r>
              <a:rPr lang="en-US" altLang="ja-JP" sz="2400" dirty="0"/>
              <a:t>A</a:t>
            </a:r>
            <a:r>
              <a:rPr lang="ja-JP" altLang="en-US" sz="2400" dirty="0"/>
              <a:t>（信頼度</a:t>
            </a:r>
            <a:r>
              <a:rPr lang="en-US" altLang="ja-JP" sz="2400" dirty="0"/>
              <a:t>0.4</a:t>
            </a:r>
            <a:r>
              <a:rPr lang="ja-JP" altLang="en-US" sz="2400" dirty="0"/>
              <a:t>、コスト</a:t>
            </a:r>
            <a:r>
              <a:rPr lang="en-US" altLang="ja-JP" sz="2400" dirty="0"/>
              <a:t>100</a:t>
            </a:r>
            <a:r>
              <a:rPr lang="ja-JP" altLang="en-US" sz="2400" dirty="0"/>
              <a:t>円）、部品</a:t>
            </a:r>
            <a:r>
              <a:rPr lang="en-US" altLang="ja-JP" sz="2400" dirty="0"/>
              <a:t>B</a:t>
            </a:r>
            <a:r>
              <a:rPr lang="ja-JP" altLang="en-US" sz="2400" dirty="0"/>
              <a:t>（信頼度</a:t>
            </a:r>
            <a:r>
              <a:rPr lang="en-US" altLang="ja-JP" sz="2400" dirty="0"/>
              <a:t>0.7</a:t>
            </a:r>
            <a:r>
              <a:rPr lang="ja-JP" altLang="en-US" sz="2400" dirty="0"/>
              <a:t>、コスト</a:t>
            </a:r>
            <a:r>
              <a:rPr lang="en-US" altLang="ja-JP" sz="2400" dirty="0"/>
              <a:t>400</a:t>
            </a:r>
            <a:r>
              <a:rPr lang="ja-JP" altLang="en-US" sz="2400" dirty="0"/>
              <a:t>円）を用いて、部品</a:t>
            </a:r>
            <a:r>
              <a:rPr lang="en-US" altLang="ja-JP" sz="2400" dirty="0"/>
              <a:t>2</a:t>
            </a:r>
            <a:r>
              <a:rPr lang="ja-JP" altLang="en-US" sz="2400" dirty="0"/>
              <a:t>個までの組み合わせによるユニットの信頼度とコストを検討することにした。</a:t>
            </a:r>
            <a:endParaRPr lang="en-US" altLang="ja-JP" sz="2400" dirty="0"/>
          </a:p>
          <a:p>
            <a:endParaRPr lang="en-US" altLang="ja-JP" sz="1200" dirty="0"/>
          </a:p>
          <a:p>
            <a:r>
              <a:rPr lang="ja-JP" altLang="en-US" sz="2400" dirty="0"/>
              <a:t>　</a:t>
            </a:r>
            <a:r>
              <a:rPr lang="en-US" altLang="ja-JP" sz="2400" dirty="0"/>
              <a:t>a) </a:t>
            </a:r>
            <a:r>
              <a:rPr lang="ja-JP" altLang="en-US" sz="2400" dirty="0"/>
              <a:t>第</a:t>
            </a:r>
            <a:r>
              <a:rPr lang="en-US" altLang="ja-JP" sz="2400" dirty="0"/>
              <a:t>1</a:t>
            </a:r>
            <a:r>
              <a:rPr lang="ja-JP" altLang="en-US" sz="2400" dirty="0"/>
              <a:t>案：</a:t>
            </a:r>
            <a:r>
              <a:rPr lang="en-US" altLang="ja-JP" sz="2400" dirty="0"/>
              <a:t>A,A</a:t>
            </a:r>
            <a:r>
              <a:rPr lang="ja-JP" altLang="en-US" sz="2400" dirty="0"/>
              <a:t>の並列案　信頼度は（　　２　　）、コストは</a:t>
            </a:r>
            <a:r>
              <a:rPr lang="en-US" altLang="ja-JP" sz="2400" dirty="0"/>
              <a:t>200</a:t>
            </a:r>
            <a:r>
              <a:rPr lang="ja-JP" altLang="en-US" sz="2400" dirty="0"/>
              <a:t>円</a:t>
            </a:r>
            <a:endParaRPr lang="en-US" altLang="ja-JP" sz="2400" dirty="0"/>
          </a:p>
          <a:p>
            <a:r>
              <a:rPr lang="ja-JP" altLang="en-US" sz="2400" dirty="0"/>
              <a:t>　</a:t>
            </a:r>
            <a:r>
              <a:rPr lang="en-US" altLang="ja-JP" sz="2400" dirty="0"/>
              <a:t>b) </a:t>
            </a:r>
            <a:r>
              <a:rPr lang="ja-JP" altLang="en-US" sz="2400" dirty="0"/>
              <a:t>第</a:t>
            </a:r>
            <a:r>
              <a:rPr lang="en-US" altLang="ja-JP" sz="2400" dirty="0"/>
              <a:t>2</a:t>
            </a:r>
            <a:r>
              <a:rPr lang="ja-JP" altLang="en-US" sz="2400" dirty="0"/>
              <a:t>案：</a:t>
            </a:r>
            <a:r>
              <a:rPr lang="en-US" altLang="ja-JP" sz="2400" dirty="0"/>
              <a:t>B,B</a:t>
            </a:r>
            <a:r>
              <a:rPr lang="ja-JP" altLang="en-US" sz="2400" dirty="0"/>
              <a:t>の並列案　信頼度は（　　３　　）、コストは</a:t>
            </a:r>
            <a:r>
              <a:rPr lang="en-US" altLang="ja-JP" sz="2400" dirty="0"/>
              <a:t>800</a:t>
            </a:r>
            <a:r>
              <a:rPr lang="ja-JP" altLang="en-US" sz="2400" dirty="0"/>
              <a:t>円</a:t>
            </a:r>
            <a:endParaRPr lang="en-US" altLang="ja-JP" sz="2400" dirty="0"/>
          </a:p>
          <a:p>
            <a:r>
              <a:rPr lang="ja-JP" altLang="en-US" sz="2400" dirty="0"/>
              <a:t>　</a:t>
            </a:r>
            <a:r>
              <a:rPr lang="en-US" altLang="ja-JP" sz="2400" dirty="0"/>
              <a:t>c) </a:t>
            </a:r>
            <a:r>
              <a:rPr lang="ja-JP" altLang="en-US" sz="2400" dirty="0"/>
              <a:t>第</a:t>
            </a:r>
            <a:r>
              <a:rPr lang="en-US" altLang="ja-JP" sz="2400" dirty="0"/>
              <a:t>3</a:t>
            </a:r>
            <a:r>
              <a:rPr lang="ja-JP" altLang="en-US" sz="2400" dirty="0"/>
              <a:t>案：</a:t>
            </a:r>
            <a:r>
              <a:rPr lang="en-US" altLang="ja-JP" sz="2400" dirty="0"/>
              <a:t>A,B</a:t>
            </a:r>
            <a:r>
              <a:rPr lang="ja-JP" altLang="en-US" sz="2400" dirty="0"/>
              <a:t>の並列案　信頼度は（　　４　　）、コストは</a:t>
            </a:r>
            <a:r>
              <a:rPr lang="en-US" altLang="ja-JP" sz="2400" dirty="0"/>
              <a:t>500</a:t>
            </a:r>
            <a:r>
              <a:rPr lang="ja-JP" altLang="en-US" sz="2400" dirty="0"/>
              <a:t>円</a:t>
            </a:r>
            <a:endParaRPr lang="en-US" altLang="ja-JP" sz="2400" dirty="0"/>
          </a:p>
          <a:p>
            <a:endParaRPr lang="en-US" altLang="ja-JP" sz="1200" dirty="0"/>
          </a:p>
          <a:p>
            <a:r>
              <a:rPr lang="ja-JP" altLang="en-US" sz="2400" dirty="0"/>
              <a:t>従って、現状以上の信頼度でコストを最も削減できるのは（　　５　　） 。</a:t>
            </a:r>
            <a:endParaRPr lang="en-US" altLang="ja-JP" sz="2400" dirty="0"/>
          </a:p>
          <a:p>
            <a:endParaRPr lang="en-US" altLang="ja-JP" sz="12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 0.64</a:t>
            </a:r>
            <a:r>
              <a:rPr lang="ja-JP" altLang="en-US" sz="2400" dirty="0"/>
              <a:t>　イ</a:t>
            </a:r>
            <a:r>
              <a:rPr lang="en-US" altLang="ja-JP" sz="2400" dirty="0"/>
              <a:t>. 0.81</a:t>
            </a:r>
            <a:r>
              <a:rPr lang="ja-JP" altLang="en-US" sz="2400" dirty="0"/>
              <a:t>　ウ</a:t>
            </a:r>
            <a:r>
              <a:rPr lang="en-US" altLang="ja-JP" sz="2400" dirty="0"/>
              <a:t>. 0.82</a:t>
            </a:r>
            <a:r>
              <a:rPr lang="ja-JP" altLang="en-US" sz="2400" dirty="0"/>
              <a:t>　エ</a:t>
            </a:r>
            <a:r>
              <a:rPr lang="en-US" altLang="ja-JP" sz="2400" dirty="0"/>
              <a:t>. 0.91</a:t>
            </a:r>
            <a:r>
              <a:rPr lang="ja-JP" altLang="en-US" sz="2400" dirty="0"/>
              <a:t>　オ</a:t>
            </a:r>
            <a:r>
              <a:rPr lang="en-US" altLang="ja-JP" sz="2400" dirty="0"/>
              <a:t>. 0.94</a:t>
            </a:r>
            <a:r>
              <a:rPr lang="ja-JP" altLang="en-US" sz="2400" dirty="0"/>
              <a:t>　カ</a:t>
            </a:r>
            <a:r>
              <a:rPr lang="en-US" altLang="ja-JP" sz="2400" dirty="0"/>
              <a:t>. 0.97</a:t>
            </a:r>
            <a:r>
              <a:rPr lang="ja-JP" altLang="en-US" sz="2400" dirty="0"/>
              <a:t>　キ</a:t>
            </a:r>
            <a:r>
              <a:rPr lang="en-US" altLang="ja-JP" sz="2400" dirty="0"/>
              <a:t>. 0.99</a:t>
            </a:r>
          </a:p>
          <a:p>
            <a:r>
              <a:rPr lang="ja-JP" altLang="en-US" sz="2400" dirty="0"/>
              <a:t>ク</a:t>
            </a:r>
            <a:r>
              <a:rPr lang="en-US" altLang="ja-JP" sz="2400" dirty="0"/>
              <a:t>. </a:t>
            </a:r>
            <a:r>
              <a:rPr lang="ja-JP" altLang="en-US" sz="2400" dirty="0"/>
              <a:t>第</a:t>
            </a:r>
            <a:r>
              <a:rPr lang="en-US" altLang="ja-JP" sz="2400" dirty="0"/>
              <a:t>1</a:t>
            </a:r>
            <a:r>
              <a:rPr lang="ja-JP" altLang="en-US" sz="2400" dirty="0"/>
              <a:t>案である　ケ</a:t>
            </a:r>
            <a:r>
              <a:rPr lang="en-US" altLang="ja-JP" sz="2400" dirty="0"/>
              <a:t>. </a:t>
            </a:r>
            <a:r>
              <a:rPr lang="ja-JP" altLang="en-US" sz="2400" dirty="0"/>
              <a:t>第</a:t>
            </a:r>
            <a:r>
              <a:rPr lang="en-US" altLang="ja-JP" sz="2400" dirty="0"/>
              <a:t>2</a:t>
            </a:r>
            <a:r>
              <a:rPr lang="ja-JP" altLang="en-US" sz="2400" dirty="0"/>
              <a:t>案である　コ</a:t>
            </a:r>
            <a:r>
              <a:rPr lang="en-US" altLang="ja-JP" sz="2400" dirty="0"/>
              <a:t>. </a:t>
            </a:r>
            <a:r>
              <a:rPr lang="ja-JP" altLang="en-US" sz="2400" dirty="0"/>
              <a:t>第</a:t>
            </a:r>
            <a:r>
              <a:rPr lang="en-US" altLang="ja-JP" sz="2400" dirty="0"/>
              <a:t>3</a:t>
            </a:r>
            <a:r>
              <a:rPr lang="ja-JP" altLang="en-US" sz="2400" dirty="0"/>
              <a:t>案である　サ</a:t>
            </a:r>
            <a:r>
              <a:rPr lang="en-US" altLang="ja-JP" sz="2400" dirty="0"/>
              <a:t>. </a:t>
            </a:r>
            <a:r>
              <a:rPr lang="ja-JP" altLang="en-US" sz="2400" dirty="0"/>
              <a:t>あてはまらない</a:t>
            </a:r>
            <a:endParaRPr lang="en-US" altLang="ja-JP" sz="2400" dirty="0"/>
          </a:p>
        </p:txBody>
      </p:sp>
      <p:sp>
        <p:nvSpPr>
          <p:cNvPr id="3" name="テキスト ボックス 2">
            <a:extLst>
              <a:ext uri="{FF2B5EF4-FFF2-40B4-BE49-F238E27FC236}">
                <a16:creationId xmlns:a16="http://schemas.microsoft.com/office/drawing/2014/main" id="{135BD20E-DF2F-0830-8E0A-94BB928E3BBF}"/>
              </a:ext>
            </a:extLst>
          </p:cNvPr>
          <p:cNvSpPr txBox="1"/>
          <p:nvPr/>
        </p:nvSpPr>
        <p:spPr>
          <a:xfrm>
            <a:off x="6266145" y="1619080"/>
            <a:ext cx="1224419" cy="400110"/>
          </a:xfrm>
          <a:prstGeom prst="rect">
            <a:avLst/>
          </a:prstGeom>
          <a:solidFill>
            <a:schemeClr val="bg1"/>
          </a:solidFill>
        </p:spPr>
        <p:txBody>
          <a:bodyPr wrap="square">
            <a:spAutoFit/>
          </a:bodyPr>
          <a:lstStyle/>
          <a:p>
            <a:r>
              <a:rPr lang="ja-JP" altLang="en-US" sz="2000" b="1" dirty="0">
                <a:solidFill>
                  <a:srgbClr val="FF0000"/>
                </a:solidFill>
              </a:rPr>
              <a:t>イ</a:t>
            </a:r>
            <a:r>
              <a:rPr lang="en-US" altLang="ja-JP" sz="2000" b="1" dirty="0">
                <a:solidFill>
                  <a:srgbClr val="FF0000"/>
                </a:solidFill>
              </a:rPr>
              <a:t>. 0.81</a:t>
            </a:r>
            <a:r>
              <a:rPr lang="ja-JP" altLang="en-US" sz="2000" b="1" dirty="0">
                <a:solidFill>
                  <a:srgbClr val="FF0000"/>
                </a:solidFill>
              </a:rPr>
              <a:t>　</a:t>
            </a:r>
          </a:p>
        </p:txBody>
      </p:sp>
      <p:sp>
        <p:nvSpPr>
          <p:cNvPr id="5" name="テキスト ボックス 4">
            <a:extLst>
              <a:ext uri="{FF2B5EF4-FFF2-40B4-BE49-F238E27FC236}">
                <a16:creationId xmlns:a16="http://schemas.microsoft.com/office/drawing/2014/main" id="{BB5B0913-23CB-8D69-82DF-5FE5DE7EA5AF}"/>
              </a:ext>
            </a:extLst>
          </p:cNvPr>
          <p:cNvSpPr txBox="1"/>
          <p:nvPr/>
        </p:nvSpPr>
        <p:spPr>
          <a:xfrm>
            <a:off x="6406019" y="3590403"/>
            <a:ext cx="1224419" cy="400110"/>
          </a:xfrm>
          <a:prstGeom prst="rect">
            <a:avLst/>
          </a:prstGeom>
          <a:solidFill>
            <a:schemeClr val="bg1"/>
          </a:solidFill>
        </p:spPr>
        <p:txBody>
          <a:bodyPr wrap="square">
            <a:spAutoFit/>
          </a:bodyPr>
          <a:lstStyle/>
          <a:p>
            <a:r>
              <a:rPr lang="ja-JP" altLang="en-US" sz="2000" b="1" dirty="0">
                <a:solidFill>
                  <a:srgbClr val="FF0000"/>
                </a:solidFill>
              </a:rPr>
              <a:t>ア</a:t>
            </a:r>
            <a:r>
              <a:rPr lang="en-US" altLang="ja-JP" sz="2000" b="1" dirty="0">
                <a:solidFill>
                  <a:srgbClr val="FF0000"/>
                </a:solidFill>
              </a:rPr>
              <a:t>. 0.64</a:t>
            </a:r>
            <a:r>
              <a:rPr lang="ja-JP" altLang="en-US" sz="2000" b="1" dirty="0">
                <a:solidFill>
                  <a:srgbClr val="FF0000"/>
                </a:solidFill>
              </a:rPr>
              <a:t>　</a:t>
            </a:r>
          </a:p>
        </p:txBody>
      </p:sp>
      <p:sp>
        <p:nvSpPr>
          <p:cNvPr id="6" name="テキスト ボックス 5">
            <a:extLst>
              <a:ext uri="{FF2B5EF4-FFF2-40B4-BE49-F238E27FC236}">
                <a16:creationId xmlns:a16="http://schemas.microsoft.com/office/drawing/2014/main" id="{1EBDC889-9983-AE9E-2BB9-B2A59BFDA442}"/>
              </a:ext>
            </a:extLst>
          </p:cNvPr>
          <p:cNvSpPr txBox="1"/>
          <p:nvPr/>
        </p:nvSpPr>
        <p:spPr>
          <a:xfrm>
            <a:off x="6406019" y="3986393"/>
            <a:ext cx="1224419" cy="400110"/>
          </a:xfrm>
          <a:prstGeom prst="rect">
            <a:avLst/>
          </a:prstGeom>
          <a:solidFill>
            <a:schemeClr val="bg1"/>
          </a:solidFill>
        </p:spPr>
        <p:txBody>
          <a:bodyPr wrap="square">
            <a:spAutoFit/>
          </a:bodyPr>
          <a:lstStyle/>
          <a:p>
            <a:r>
              <a:rPr lang="ja-JP" altLang="en-US" sz="2000" b="1" dirty="0">
                <a:solidFill>
                  <a:srgbClr val="FF0000"/>
                </a:solidFill>
              </a:rPr>
              <a:t>エ</a:t>
            </a:r>
            <a:r>
              <a:rPr lang="en-US" altLang="ja-JP" sz="2000" b="1" dirty="0">
                <a:solidFill>
                  <a:srgbClr val="FF0000"/>
                </a:solidFill>
              </a:rPr>
              <a:t>. 0.94</a:t>
            </a:r>
            <a:r>
              <a:rPr lang="ja-JP" altLang="en-US" sz="2000" b="1" dirty="0">
                <a:solidFill>
                  <a:srgbClr val="FF0000"/>
                </a:solidFill>
              </a:rPr>
              <a:t>　</a:t>
            </a:r>
          </a:p>
        </p:txBody>
      </p:sp>
      <p:sp>
        <p:nvSpPr>
          <p:cNvPr id="7" name="テキスト ボックス 6">
            <a:extLst>
              <a:ext uri="{FF2B5EF4-FFF2-40B4-BE49-F238E27FC236}">
                <a16:creationId xmlns:a16="http://schemas.microsoft.com/office/drawing/2014/main" id="{3C7FF06B-BC19-A957-8F4B-C3136D5835A5}"/>
              </a:ext>
            </a:extLst>
          </p:cNvPr>
          <p:cNvSpPr txBox="1"/>
          <p:nvPr/>
        </p:nvSpPr>
        <p:spPr>
          <a:xfrm>
            <a:off x="6406019" y="4404320"/>
            <a:ext cx="1224419" cy="400110"/>
          </a:xfrm>
          <a:prstGeom prst="rect">
            <a:avLst/>
          </a:prstGeom>
          <a:solidFill>
            <a:schemeClr val="bg1"/>
          </a:solidFill>
        </p:spPr>
        <p:txBody>
          <a:bodyPr wrap="square">
            <a:spAutoFit/>
          </a:bodyPr>
          <a:lstStyle/>
          <a:p>
            <a:r>
              <a:rPr lang="ja-JP" altLang="en-US" sz="2000" b="1" dirty="0">
                <a:solidFill>
                  <a:srgbClr val="FF0000"/>
                </a:solidFill>
              </a:rPr>
              <a:t>ウ</a:t>
            </a:r>
            <a:r>
              <a:rPr lang="en-US" altLang="ja-JP" sz="2000" b="1" dirty="0">
                <a:solidFill>
                  <a:srgbClr val="FF0000"/>
                </a:solidFill>
              </a:rPr>
              <a:t>. 0.82</a:t>
            </a:r>
            <a:r>
              <a:rPr lang="ja-JP" altLang="en-US" sz="2000" b="1" dirty="0">
                <a:solidFill>
                  <a:srgbClr val="FF0000"/>
                </a:solidFill>
              </a:rPr>
              <a:t>　</a:t>
            </a:r>
          </a:p>
        </p:txBody>
      </p:sp>
      <p:sp>
        <p:nvSpPr>
          <p:cNvPr id="8" name="テキスト ボックス 7">
            <a:extLst>
              <a:ext uri="{FF2B5EF4-FFF2-40B4-BE49-F238E27FC236}">
                <a16:creationId xmlns:a16="http://schemas.microsoft.com/office/drawing/2014/main" id="{60227E0E-DDF3-D772-B647-13E5BE43A80C}"/>
              </a:ext>
            </a:extLst>
          </p:cNvPr>
          <p:cNvSpPr txBox="1"/>
          <p:nvPr/>
        </p:nvSpPr>
        <p:spPr>
          <a:xfrm>
            <a:off x="9206630" y="4804430"/>
            <a:ext cx="1427968" cy="707886"/>
          </a:xfrm>
          <a:prstGeom prst="rect">
            <a:avLst/>
          </a:prstGeom>
          <a:solidFill>
            <a:schemeClr val="bg1"/>
          </a:solidFill>
        </p:spPr>
        <p:txBody>
          <a:bodyPr wrap="square">
            <a:spAutoFit/>
          </a:bodyPr>
          <a:lstStyle/>
          <a:p>
            <a:pPr algn="ctr"/>
            <a:r>
              <a:rPr lang="ja-JP" altLang="en-US" sz="2000" b="1" dirty="0">
                <a:solidFill>
                  <a:srgbClr val="FF0000"/>
                </a:solidFill>
              </a:rPr>
              <a:t>コ</a:t>
            </a:r>
            <a:r>
              <a:rPr lang="en-US" altLang="ja-JP" sz="2000" b="1" dirty="0">
                <a:solidFill>
                  <a:srgbClr val="FF0000"/>
                </a:solidFill>
              </a:rPr>
              <a:t>. </a:t>
            </a:r>
            <a:r>
              <a:rPr lang="ja-JP" altLang="en-US" sz="2000" b="1" dirty="0">
                <a:solidFill>
                  <a:srgbClr val="FF0000"/>
                </a:solidFill>
              </a:rPr>
              <a:t>第</a:t>
            </a:r>
            <a:r>
              <a:rPr lang="en-US" altLang="ja-JP" sz="2000" b="1" dirty="0">
                <a:solidFill>
                  <a:srgbClr val="FF0000"/>
                </a:solidFill>
              </a:rPr>
              <a:t>3</a:t>
            </a:r>
            <a:r>
              <a:rPr lang="ja-JP" altLang="en-US" sz="2000" b="1" dirty="0">
                <a:solidFill>
                  <a:srgbClr val="FF0000"/>
                </a:solidFill>
              </a:rPr>
              <a:t>案</a:t>
            </a:r>
            <a:endParaRPr lang="en-US" altLang="ja-JP" sz="2000" b="1" dirty="0">
              <a:solidFill>
                <a:srgbClr val="FF0000"/>
              </a:solidFill>
            </a:endParaRPr>
          </a:p>
          <a:p>
            <a:pPr algn="ctr"/>
            <a:r>
              <a:rPr lang="ja-JP" altLang="en-US" sz="2000" b="1" dirty="0">
                <a:solidFill>
                  <a:srgbClr val="FF0000"/>
                </a:solidFill>
              </a:rPr>
              <a:t>である　</a:t>
            </a:r>
          </a:p>
        </p:txBody>
      </p:sp>
    </p:spTree>
    <p:extLst>
      <p:ext uri="{BB962C8B-B14F-4D97-AF65-F5344CB8AC3E}">
        <p14:creationId xmlns:p14="http://schemas.microsoft.com/office/powerpoint/2010/main" val="28763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0048" y="314373"/>
            <a:ext cx="10663897" cy="637097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次の（１）から（</a:t>
            </a:r>
            <a:r>
              <a:rPr lang="en-US" altLang="ja-JP" sz="2400" dirty="0"/>
              <a:t>5</a:t>
            </a:r>
            <a:r>
              <a:rPr lang="ja-JP" altLang="en-US" sz="2400" dirty="0"/>
              <a:t>）に入るものを選択肢から選びなさい。</a:t>
            </a:r>
            <a:endParaRPr lang="en-US" altLang="ja-JP" sz="2400" dirty="0"/>
          </a:p>
          <a:p>
            <a:r>
              <a:rPr lang="ja-JP" altLang="en-US" sz="2400" dirty="0"/>
              <a:t>現在のユニットは、</a:t>
            </a:r>
            <a:r>
              <a:rPr lang="ja-JP" altLang="en-US" sz="2400" b="1" dirty="0"/>
              <a:t>信頼度</a:t>
            </a:r>
            <a:r>
              <a:rPr lang="en-US" altLang="ja-JP" sz="2400" b="1" dirty="0"/>
              <a:t>0.9</a:t>
            </a:r>
            <a:r>
              <a:rPr lang="ja-JP" altLang="en-US" sz="2400" dirty="0"/>
              <a:t>、一つ</a:t>
            </a:r>
            <a:r>
              <a:rPr lang="en-US" altLang="ja-JP" sz="2400" dirty="0"/>
              <a:t>500</a:t>
            </a:r>
            <a:r>
              <a:rPr lang="ja-JP" altLang="en-US" sz="2400" dirty="0"/>
              <a:t>円の部品</a:t>
            </a:r>
            <a:r>
              <a:rPr lang="en-US" altLang="ja-JP" sz="2400" dirty="0"/>
              <a:t>C</a:t>
            </a:r>
            <a:r>
              <a:rPr lang="ja-JP" altLang="en-US" sz="2400" dirty="0"/>
              <a:t>を</a:t>
            </a:r>
            <a:r>
              <a:rPr lang="en-US" altLang="ja-JP" sz="2400" dirty="0"/>
              <a:t>2</a:t>
            </a:r>
            <a:r>
              <a:rPr lang="ja-JP" altLang="en-US" sz="2400" dirty="0"/>
              <a:t>個</a:t>
            </a:r>
            <a:r>
              <a:rPr lang="ja-JP" altLang="en-US" sz="2400" b="1" dirty="0"/>
              <a:t>直列</a:t>
            </a:r>
            <a:r>
              <a:rPr lang="ja-JP" altLang="en-US" sz="2400" dirty="0"/>
              <a:t>構成としたものである。ユニットとしての信頼度は（　　１　　）で、コストは</a:t>
            </a:r>
            <a:r>
              <a:rPr lang="en-US" altLang="ja-JP" sz="2400" dirty="0"/>
              <a:t>1000</a:t>
            </a:r>
            <a:r>
              <a:rPr lang="ja-JP" altLang="en-US" sz="2400" dirty="0"/>
              <a:t>円である。現状と同等以上の信頼度と現状同等以下のコスト削減のために、部品</a:t>
            </a:r>
            <a:r>
              <a:rPr lang="en-US" altLang="ja-JP" sz="2400" dirty="0"/>
              <a:t>A</a:t>
            </a:r>
            <a:r>
              <a:rPr lang="ja-JP" altLang="en-US" sz="2400" dirty="0"/>
              <a:t>（信頼度</a:t>
            </a:r>
            <a:r>
              <a:rPr lang="en-US" altLang="ja-JP" sz="2400" dirty="0"/>
              <a:t>0.4</a:t>
            </a:r>
            <a:r>
              <a:rPr lang="ja-JP" altLang="en-US" sz="2400" dirty="0"/>
              <a:t>、コスト</a:t>
            </a:r>
            <a:r>
              <a:rPr lang="en-US" altLang="ja-JP" sz="2400" dirty="0"/>
              <a:t>100</a:t>
            </a:r>
            <a:r>
              <a:rPr lang="ja-JP" altLang="en-US" sz="2400" dirty="0"/>
              <a:t>円）、部品</a:t>
            </a:r>
            <a:r>
              <a:rPr lang="en-US" altLang="ja-JP" sz="2400" dirty="0"/>
              <a:t>B</a:t>
            </a:r>
            <a:r>
              <a:rPr lang="ja-JP" altLang="en-US" sz="2400" dirty="0"/>
              <a:t>（信頼度</a:t>
            </a:r>
            <a:r>
              <a:rPr lang="en-US" altLang="ja-JP" sz="2400" dirty="0"/>
              <a:t>0.7</a:t>
            </a:r>
            <a:r>
              <a:rPr lang="ja-JP" altLang="en-US" sz="2400" dirty="0"/>
              <a:t>、コスト</a:t>
            </a:r>
            <a:r>
              <a:rPr lang="en-US" altLang="ja-JP" sz="2400" dirty="0"/>
              <a:t>400</a:t>
            </a:r>
            <a:r>
              <a:rPr lang="ja-JP" altLang="en-US" sz="2400" dirty="0"/>
              <a:t>円）を用いて、部品</a:t>
            </a:r>
            <a:r>
              <a:rPr lang="en-US" altLang="ja-JP" sz="2400" dirty="0"/>
              <a:t>2</a:t>
            </a:r>
            <a:r>
              <a:rPr lang="ja-JP" altLang="en-US" sz="2400" dirty="0"/>
              <a:t>個までの組み合わせによるユニットの信頼度とコストを検討することにした。</a:t>
            </a:r>
            <a:endParaRPr lang="en-US" altLang="ja-JP" sz="2400" dirty="0"/>
          </a:p>
          <a:p>
            <a:endParaRPr lang="en-US" altLang="ja-JP" sz="1200" dirty="0"/>
          </a:p>
          <a:p>
            <a:r>
              <a:rPr lang="ja-JP" altLang="en-US" sz="2400" dirty="0"/>
              <a:t>　</a:t>
            </a:r>
            <a:r>
              <a:rPr lang="en-US" altLang="ja-JP" sz="2400" dirty="0"/>
              <a:t>a) </a:t>
            </a:r>
            <a:r>
              <a:rPr lang="ja-JP" altLang="en-US" sz="2400" dirty="0"/>
              <a:t>第</a:t>
            </a:r>
            <a:r>
              <a:rPr lang="en-US" altLang="ja-JP" sz="2400" dirty="0"/>
              <a:t>1</a:t>
            </a:r>
            <a:r>
              <a:rPr lang="ja-JP" altLang="en-US" sz="2400" dirty="0"/>
              <a:t>案：</a:t>
            </a:r>
            <a:r>
              <a:rPr lang="en-US" altLang="ja-JP" sz="2400" dirty="0"/>
              <a:t>A,A</a:t>
            </a:r>
            <a:r>
              <a:rPr lang="ja-JP" altLang="en-US" sz="2400" dirty="0"/>
              <a:t>の並列案　信頼度は（　　２　　）、コストは</a:t>
            </a:r>
            <a:r>
              <a:rPr lang="en-US" altLang="ja-JP" sz="2400" dirty="0"/>
              <a:t>200</a:t>
            </a:r>
            <a:r>
              <a:rPr lang="ja-JP" altLang="en-US" sz="2400" dirty="0"/>
              <a:t>円</a:t>
            </a:r>
            <a:endParaRPr lang="en-US" altLang="ja-JP" sz="2400" dirty="0"/>
          </a:p>
          <a:p>
            <a:r>
              <a:rPr lang="ja-JP" altLang="en-US" sz="2400" dirty="0"/>
              <a:t>　</a:t>
            </a:r>
            <a:r>
              <a:rPr lang="en-US" altLang="ja-JP" sz="2400" dirty="0"/>
              <a:t>b) </a:t>
            </a:r>
            <a:r>
              <a:rPr lang="ja-JP" altLang="en-US" sz="2400" dirty="0"/>
              <a:t>第</a:t>
            </a:r>
            <a:r>
              <a:rPr lang="en-US" altLang="ja-JP" sz="2400" dirty="0"/>
              <a:t>2</a:t>
            </a:r>
            <a:r>
              <a:rPr lang="ja-JP" altLang="en-US" sz="2400" dirty="0"/>
              <a:t>案：</a:t>
            </a:r>
            <a:r>
              <a:rPr lang="en-US" altLang="ja-JP" sz="2400" dirty="0"/>
              <a:t>B,B</a:t>
            </a:r>
            <a:r>
              <a:rPr lang="ja-JP" altLang="en-US" sz="2400" dirty="0"/>
              <a:t>の並列案　信頼度は（　　３　　）、コストは</a:t>
            </a:r>
            <a:r>
              <a:rPr lang="en-US" altLang="ja-JP" sz="2400" dirty="0"/>
              <a:t>800</a:t>
            </a:r>
            <a:r>
              <a:rPr lang="ja-JP" altLang="en-US" sz="2400" dirty="0"/>
              <a:t>円</a:t>
            </a:r>
            <a:endParaRPr lang="en-US" altLang="ja-JP" sz="2400" dirty="0"/>
          </a:p>
          <a:p>
            <a:r>
              <a:rPr lang="ja-JP" altLang="en-US" sz="2400" dirty="0"/>
              <a:t>　</a:t>
            </a:r>
            <a:r>
              <a:rPr lang="en-US" altLang="ja-JP" sz="2400" dirty="0"/>
              <a:t>c) </a:t>
            </a:r>
            <a:r>
              <a:rPr lang="ja-JP" altLang="en-US" sz="2400" dirty="0"/>
              <a:t>第</a:t>
            </a:r>
            <a:r>
              <a:rPr lang="en-US" altLang="ja-JP" sz="2400" dirty="0"/>
              <a:t>3</a:t>
            </a:r>
            <a:r>
              <a:rPr lang="ja-JP" altLang="en-US" sz="2400" dirty="0"/>
              <a:t>案：</a:t>
            </a:r>
            <a:r>
              <a:rPr lang="en-US" altLang="ja-JP" sz="2400" dirty="0"/>
              <a:t>A,B</a:t>
            </a:r>
            <a:r>
              <a:rPr lang="ja-JP" altLang="en-US" sz="2400" dirty="0"/>
              <a:t>の並列案　信頼度は（　　４　　）、コストは</a:t>
            </a:r>
            <a:r>
              <a:rPr lang="en-US" altLang="ja-JP" sz="2400" dirty="0"/>
              <a:t>500</a:t>
            </a:r>
            <a:r>
              <a:rPr lang="ja-JP" altLang="en-US" sz="2400" dirty="0"/>
              <a:t>円</a:t>
            </a:r>
            <a:endParaRPr lang="en-US" altLang="ja-JP" sz="2400" dirty="0"/>
          </a:p>
          <a:p>
            <a:endParaRPr lang="en-US" altLang="ja-JP" sz="1200" dirty="0"/>
          </a:p>
          <a:p>
            <a:r>
              <a:rPr lang="ja-JP" altLang="en-US" sz="2400" dirty="0"/>
              <a:t>従って、現状以上の信頼度でコストを最も削減できるのは（　　５　　） 。</a:t>
            </a:r>
            <a:endParaRPr lang="en-US" altLang="ja-JP" sz="2400" dirty="0"/>
          </a:p>
          <a:p>
            <a:endParaRPr lang="en-US" altLang="ja-JP" sz="12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 0.64</a:t>
            </a:r>
            <a:r>
              <a:rPr lang="ja-JP" altLang="en-US" sz="2400" dirty="0"/>
              <a:t>　イ</a:t>
            </a:r>
            <a:r>
              <a:rPr lang="en-US" altLang="ja-JP" sz="2400" dirty="0"/>
              <a:t>. 0.81</a:t>
            </a:r>
            <a:r>
              <a:rPr lang="ja-JP" altLang="en-US" sz="2400" dirty="0"/>
              <a:t>　ウ</a:t>
            </a:r>
            <a:r>
              <a:rPr lang="en-US" altLang="ja-JP" sz="2400" dirty="0"/>
              <a:t>. 0.82</a:t>
            </a:r>
            <a:r>
              <a:rPr lang="ja-JP" altLang="en-US" sz="2400" dirty="0"/>
              <a:t>　エ</a:t>
            </a:r>
            <a:r>
              <a:rPr lang="en-US" altLang="ja-JP" sz="2400" dirty="0"/>
              <a:t>. 0.91</a:t>
            </a:r>
            <a:r>
              <a:rPr lang="ja-JP" altLang="en-US" sz="2400" dirty="0"/>
              <a:t>　オ</a:t>
            </a:r>
            <a:r>
              <a:rPr lang="en-US" altLang="ja-JP" sz="2400" dirty="0"/>
              <a:t>. 0.94</a:t>
            </a:r>
            <a:r>
              <a:rPr lang="ja-JP" altLang="en-US" sz="2400" dirty="0"/>
              <a:t>　カ</a:t>
            </a:r>
            <a:r>
              <a:rPr lang="en-US" altLang="ja-JP" sz="2400" dirty="0"/>
              <a:t>. 0.97</a:t>
            </a:r>
            <a:r>
              <a:rPr lang="ja-JP" altLang="en-US" sz="2400" dirty="0"/>
              <a:t>　キ</a:t>
            </a:r>
            <a:r>
              <a:rPr lang="en-US" altLang="ja-JP" sz="2400" dirty="0"/>
              <a:t>. 0.99</a:t>
            </a:r>
          </a:p>
          <a:p>
            <a:r>
              <a:rPr lang="ja-JP" altLang="en-US" sz="2400" dirty="0"/>
              <a:t>ク</a:t>
            </a:r>
            <a:r>
              <a:rPr lang="en-US" altLang="ja-JP" sz="2400" dirty="0"/>
              <a:t>. </a:t>
            </a:r>
            <a:r>
              <a:rPr lang="ja-JP" altLang="en-US" sz="2400" dirty="0"/>
              <a:t>第</a:t>
            </a:r>
            <a:r>
              <a:rPr lang="en-US" altLang="ja-JP" sz="2400" dirty="0"/>
              <a:t>1</a:t>
            </a:r>
            <a:r>
              <a:rPr lang="ja-JP" altLang="en-US" sz="2400" dirty="0"/>
              <a:t>案である　ケ</a:t>
            </a:r>
            <a:r>
              <a:rPr lang="en-US" altLang="ja-JP" sz="2400" dirty="0"/>
              <a:t>. </a:t>
            </a:r>
            <a:r>
              <a:rPr lang="ja-JP" altLang="en-US" sz="2400" dirty="0"/>
              <a:t>第</a:t>
            </a:r>
            <a:r>
              <a:rPr lang="en-US" altLang="ja-JP" sz="2400" dirty="0"/>
              <a:t>2</a:t>
            </a:r>
            <a:r>
              <a:rPr lang="ja-JP" altLang="en-US" sz="2400" dirty="0"/>
              <a:t>案である　コ</a:t>
            </a:r>
            <a:r>
              <a:rPr lang="en-US" altLang="ja-JP" sz="2400" dirty="0"/>
              <a:t>. </a:t>
            </a:r>
            <a:r>
              <a:rPr lang="ja-JP" altLang="en-US" sz="2400" dirty="0"/>
              <a:t>第</a:t>
            </a:r>
            <a:r>
              <a:rPr lang="en-US" altLang="ja-JP" sz="2400" dirty="0"/>
              <a:t>3</a:t>
            </a:r>
            <a:r>
              <a:rPr lang="ja-JP" altLang="en-US" sz="2400" dirty="0"/>
              <a:t>案である　サ</a:t>
            </a:r>
            <a:r>
              <a:rPr lang="en-US" altLang="ja-JP" sz="2400" dirty="0"/>
              <a:t>. </a:t>
            </a:r>
            <a:r>
              <a:rPr lang="ja-JP" altLang="en-US" sz="2400" dirty="0"/>
              <a:t>あてはまらない</a:t>
            </a:r>
            <a:endParaRPr lang="en-US" altLang="ja-JP" sz="2400" dirty="0"/>
          </a:p>
        </p:txBody>
      </p:sp>
      <p:sp>
        <p:nvSpPr>
          <p:cNvPr id="3" name="テキスト ボックス 2">
            <a:extLst>
              <a:ext uri="{FF2B5EF4-FFF2-40B4-BE49-F238E27FC236}">
                <a16:creationId xmlns:a16="http://schemas.microsoft.com/office/drawing/2014/main" id="{135BD20E-DF2F-0830-8E0A-94BB928E3BBF}"/>
              </a:ext>
            </a:extLst>
          </p:cNvPr>
          <p:cNvSpPr txBox="1"/>
          <p:nvPr/>
        </p:nvSpPr>
        <p:spPr>
          <a:xfrm>
            <a:off x="6266145" y="1619080"/>
            <a:ext cx="1224419" cy="400110"/>
          </a:xfrm>
          <a:prstGeom prst="rect">
            <a:avLst/>
          </a:prstGeom>
          <a:solidFill>
            <a:schemeClr val="bg1"/>
          </a:solidFill>
        </p:spPr>
        <p:txBody>
          <a:bodyPr wrap="square">
            <a:spAutoFit/>
          </a:bodyPr>
          <a:lstStyle/>
          <a:p>
            <a:r>
              <a:rPr lang="ja-JP" altLang="en-US" sz="2000" b="1" dirty="0">
                <a:solidFill>
                  <a:srgbClr val="FF0000"/>
                </a:solidFill>
              </a:rPr>
              <a:t>イ</a:t>
            </a:r>
            <a:r>
              <a:rPr lang="en-US" altLang="ja-JP" sz="2000" b="1" dirty="0">
                <a:solidFill>
                  <a:srgbClr val="FF0000"/>
                </a:solidFill>
              </a:rPr>
              <a:t>. 0.81</a:t>
            </a:r>
            <a:r>
              <a:rPr lang="ja-JP" altLang="en-US" sz="2000" b="1" dirty="0">
                <a:solidFill>
                  <a:srgbClr val="FF0000"/>
                </a:solidFill>
              </a:rPr>
              <a:t>　</a:t>
            </a:r>
          </a:p>
        </p:txBody>
      </p:sp>
      <p:sp>
        <p:nvSpPr>
          <p:cNvPr id="5" name="テキスト ボックス 4">
            <a:extLst>
              <a:ext uri="{FF2B5EF4-FFF2-40B4-BE49-F238E27FC236}">
                <a16:creationId xmlns:a16="http://schemas.microsoft.com/office/drawing/2014/main" id="{BB5B0913-23CB-8D69-82DF-5FE5DE7EA5AF}"/>
              </a:ext>
            </a:extLst>
          </p:cNvPr>
          <p:cNvSpPr txBox="1"/>
          <p:nvPr/>
        </p:nvSpPr>
        <p:spPr>
          <a:xfrm>
            <a:off x="6406019" y="3590403"/>
            <a:ext cx="1224419" cy="400110"/>
          </a:xfrm>
          <a:prstGeom prst="rect">
            <a:avLst/>
          </a:prstGeom>
          <a:solidFill>
            <a:schemeClr val="bg1"/>
          </a:solidFill>
        </p:spPr>
        <p:txBody>
          <a:bodyPr wrap="square">
            <a:spAutoFit/>
          </a:bodyPr>
          <a:lstStyle/>
          <a:p>
            <a:r>
              <a:rPr lang="ja-JP" altLang="en-US" sz="2000" b="1" dirty="0">
                <a:solidFill>
                  <a:srgbClr val="FF0000"/>
                </a:solidFill>
              </a:rPr>
              <a:t>ア</a:t>
            </a:r>
            <a:r>
              <a:rPr lang="en-US" altLang="ja-JP" sz="2000" b="1" dirty="0">
                <a:solidFill>
                  <a:srgbClr val="FF0000"/>
                </a:solidFill>
              </a:rPr>
              <a:t>. 0.64</a:t>
            </a:r>
            <a:r>
              <a:rPr lang="ja-JP" altLang="en-US" sz="2000" b="1" dirty="0">
                <a:solidFill>
                  <a:srgbClr val="FF0000"/>
                </a:solidFill>
              </a:rPr>
              <a:t>　</a:t>
            </a:r>
          </a:p>
        </p:txBody>
      </p:sp>
      <p:sp>
        <p:nvSpPr>
          <p:cNvPr id="6" name="テキスト ボックス 5">
            <a:extLst>
              <a:ext uri="{FF2B5EF4-FFF2-40B4-BE49-F238E27FC236}">
                <a16:creationId xmlns:a16="http://schemas.microsoft.com/office/drawing/2014/main" id="{1EBDC889-9983-AE9E-2BB9-B2A59BFDA442}"/>
              </a:ext>
            </a:extLst>
          </p:cNvPr>
          <p:cNvSpPr txBox="1"/>
          <p:nvPr/>
        </p:nvSpPr>
        <p:spPr>
          <a:xfrm>
            <a:off x="6406019" y="3986393"/>
            <a:ext cx="1224419" cy="400110"/>
          </a:xfrm>
          <a:prstGeom prst="rect">
            <a:avLst/>
          </a:prstGeom>
          <a:solidFill>
            <a:schemeClr val="bg1"/>
          </a:solidFill>
        </p:spPr>
        <p:txBody>
          <a:bodyPr wrap="square">
            <a:spAutoFit/>
          </a:bodyPr>
          <a:lstStyle/>
          <a:p>
            <a:r>
              <a:rPr lang="ja-JP" altLang="en-US" sz="2000" b="1" dirty="0">
                <a:solidFill>
                  <a:srgbClr val="FF0000"/>
                </a:solidFill>
              </a:rPr>
              <a:t>エ</a:t>
            </a:r>
            <a:r>
              <a:rPr lang="en-US" altLang="ja-JP" sz="2000" b="1" dirty="0">
                <a:solidFill>
                  <a:srgbClr val="FF0000"/>
                </a:solidFill>
              </a:rPr>
              <a:t>. 0.94</a:t>
            </a:r>
            <a:r>
              <a:rPr lang="ja-JP" altLang="en-US" sz="2000" b="1" dirty="0">
                <a:solidFill>
                  <a:srgbClr val="FF0000"/>
                </a:solidFill>
              </a:rPr>
              <a:t>　</a:t>
            </a:r>
          </a:p>
        </p:txBody>
      </p:sp>
      <p:sp>
        <p:nvSpPr>
          <p:cNvPr id="7" name="テキスト ボックス 6">
            <a:extLst>
              <a:ext uri="{FF2B5EF4-FFF2-40B4-BE49-F238E27FC236}">
                <a16:creationId xmlns:a16="http://schemas.microsoft.com/office/drawing/2014/main" id="{3C7FF06B-BC19-A957-8F4B-C3136D5835A5}"/>
              </a:ext>
            </a:extLst>
          </p:cNvPr>
          <p:cNvSpPr txBox="1"/>
          <p:nvPr/>
        </p:nvSpPr>
        <p:spPr>
          <a:xfrm>
            <a:off x="6406019" y="4404320"/>
            <a:ext cx="1224419" cy="400110"/>
          </a:xfrm>
          <a:prstGeom prst="rect">
            <a:avLst/>
          </a:prstGeom>
          <a:solidFill>
            <a:schemeClr val="bg1"/>
          </a:solidFill>
        </p:spPr>
        <p:txBody>
          <a:bodyPr wrap="square">
            <a:spAutoFit/>
          </a:bodyPr>
          <a:lstStyle/>
          <a:p>
            <a:r>
              <a:rPr lang="ja-JP" altLang="en-US" sz="2000" b="1" dirty="0">
                <a:solidFill>
                  <a:srgbClr val="FF0000"/>
                </a:solidFill>
              </a:rPr>
              <a:t>ウ</a:t>
            </a:r>
            <a:r>
              <a:rPr lang="en-US" altLang="ja-JP" sz="2000" b="1" dirty="0">
                <a:solidFill>
                  <a:srgbClr val="FF0000"/>
                </a:solidFill>
              </a:rPr>
              <a:t>. 0.82</a:t>
            </a:r>
            <a:r>
              <a:rPr lang="ja-JP" altLang="en-US" sz="2000" b="1" dirty="0">
                <a:solidFill>
                  <a:srgbClr val="FF0000"/>
                </a:solidFill>
              </a:rPr>
              <a:t>　</a:t>
            </a:r>
          </a:p>
        </p:txBody>
      </p:sp>
      <p:sp>
        <p:nvSpPr>
          <p:cNvPr id="8" name="テキスト ボックス 7">
            <a:extLst>
              <a:ext uri="{FF2B5EF4-FFF2-40B4-BE49-F238E27FC236}">
                <a16:creationId xmlns:a16="http://schemas.microsoft.com/office/drawing/2014/main" id="{60227E0E-DDF3-D772-B647-13E5BE43A80C}"/>
              </a:ext>
            </a:extLst>
          </p:cNvPr>
          <p:cNvSpPr txBox="1"/>
          <p:nvPr/>
        </p:nvSpPr>
        <p:spPr>
          <a:xfrm>
            <a:off x="9206630" y="4804430"/>
            <a:ext cx="1427968" cy="707886"/>
          </a:xfrm>
          <a:prstGeom prst="rect">
            <a:avLst/>
          </a:prstGeom>
          <a:solidFill>
            <a:schemeClr val="bg1"/>
          </a:solidFill>
        </p:spPr>
        <p:txBody>
          <a:bodyPr wrap="square">
            <a:spAutoFit/>
          </a:bodyPr>
          <a:lstStyle/>
          <a:p>
            <a:pPr algn="ctr"/>
            <a:r>
              <a:rPr lang="ja-JP" altLang="en-US" sz="2000" b="1" dirty="0">
                <a:solidFill>
                  <a:srgbClr val="FF0000"/>
                </a:solidFill>
              </a:rPr>
              <a:t>コ</a:t>
            </a:r>
            <a:r>
              <a:rPr lang="en-US" altLang="ja-JP" sz="2000" b="1" dirty="0">
                <a:solidFill>
                  <a:srgbClr val="FF0000"/>
                </a:solidFill>
              </a:rPr>
              <a:t>. </a:t>
            </a:r>
            <a:r>
              <a:rPr lang="ja-JP" altLang="en-US" sz="2000" b="1" dirty="0">
                <a:solidFill>
                  <a:srgbClr val="FF0000"/>
                </a:solidFill>
              </a:rPr>
              <a:t>第</a:t>
            </a:r>
            <a:r>
              <a:rPr lang="en-US" altLang="ja-JP" sz="2000" b="1" dirty="0">
                <a:solidFill>
                  <a:srgbClr val="FF0000"/>
                </a:solidFill>
              </a:rPr>
              <a:t>3</a:t>
            </a:r>
            <a:r>
              <a:rPr lang="ja-JP" altLang="en-US" sz="2000" b="1" dirty="0">
                <a:solidFill>
                  <a:srgbClr val="FF0000"/>
                </a:solidFill>
              </a:rPr>
              <a:t>案</a:t>
            </a:r>
            <a:endParaRPr lang="en-US" altLang="ja-JP" sz="2000" b="1" dirty="0">
              <a:solidFill>
                <a:srgbClr val="FF0000"/>
              </a:solidFill>
            </a:endParaRPr>
          </a:p>
          <a:p>
            <a:pPr algn="ctr"/>
            <a:r>
              <a:rPr lang="ja-JP" altLang="en-US" sz="2000" b="1" dirty="0">
                <a:solidFill>
                  <a:srgbClr val="FF0000"/>
                </a:solidFill>
              </a:rPr>
              <a:t>である　</a:t>
            </a:r>
          </a:p>
        </p:txBody>
      </p:sp>
      <p:sp>
        <p:nvSpPr>
          <p:cNvPr id="2" name="テキスト ボックス 1">
            <a:extLst>
              <a:ext uri="{FF2B5EF4-FFF2-40B4-BE49-F238E27FC236}">
                <a16:creationId xmlns:a16="http://schemas.microsoft.com/office/drawing/2014/main" id="{ACD7EC89-014C-925C-0676-519DC218F135}"/>
              </a:ext>
            </a:extLst>
          </p:cNvPr>
          <p:cNvSpPr txBox="1"/>
          <p:nvPr/>
        </p:nvSpPr>
        <p:spPr>
          <a:xfrm>
            <a:off x="1882034" y="3109230"/>
            <a:ext cx="8768221" cy="1754326"/>
          </a:xfrm>
          <a:prstGeom prst="rect">
            <a:avLst/>
          </a:prstGeom>
          <a:solidFill>
            <a:schemeClr val="bg1"/>
          </a:solidFill>
          <a:ln w="57150">
            <a:solidFill>
              <a:schemeClr val="accent1"/>
            </a:solidFill>
          </a:ln>
        </p:spPr>
        <p:txBody>
          <a:bodyPr wrap="square" rtlCol="0">
            <a:spAutoFit/>
          </a:bodyPr>
          <a:lstStyle/>
          <a:p>
            <a:pPr algn="ctr"/>
            <a:endParaRPr kumimoji="1" lang="en-US" altLang="ja-JP" sz="3600" b="1" dirty="0"/>
          </a:p>
          <a:p>
            <a:pPr algn="ctr"/>
            <a:r>
              <a:rPr kumimoji="1" lang="ja-JP" altLang="en-US" sz="3600" b="1" dirty="0"/>
              <a:t>信頼度</a:t>
            </a:r>
            <a:r>
              <a:rPr kumimoji="1" lang="en-US" altLang="ja-JP" sz="3600" b="1" dirty="0"/>
              <a:t>=0.9×0.9=</a:t>
            </a:r>
            <a:r>
              <a:rPr kumimoji="1" lang="en-US" altLang="ja-JP" sz="3600" b="1" dirty="0">
                <a:solidFill>
                  <a:srgbClr val="FF0000"/>
                </a:solidFill>
              </a:rPr>
              <a:t>0.81</a:t>
            </a:r>
          </a:p>
          <a:p>
            <a:pPr algn="ctr"/>
            <a:endParaRPr kumimoji="1" lang="ja-JP" altLang="en-US" sz="3600" b="1" dirty="0"/>
          </a:p>
        </p:txBody>
      </p:sp>
    </p:spTree>
    <p:extLst>
      <p:ext uri="{BB962C8B-B14F-4D97-AF65-F5344CB8AC3E}">
        <p14:creationId xmlns:p14="http://schemas.microsoft.com/office/powerpoint/2010/main" val="397962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0048" y="314373"/>
            <a:ext cx="10663897" cy="637097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次の（１）から（</a:t>
            </a:r>
            <a:r>
              <a:rPr lang="en-US" altLang="ja-JP" sz="2400" dirty="0"/>
              <a:t>5</a:t>
            </a:r>
            <a:r>
              <a:rPr lang="ja-JP" altLang="en-US" sz="2400" dirty="0"/>
              <a:t>）に入るものを選択肢から選びなさい。</a:t>
            </a:r>
            <a:endParaRPr lang="en-US" altLang="ja-JP" sz="2400" dirty="0"/>
          </a:p>
          <a:p>
            <a:r>
              <a:rPr lang="ja-JP" altLang="en-US" sz="2400" dirty="0"/>
              <a:t>現在のユニットは、信頼度</a:t>
            </a:r>
            <a:r>
              <a:rPr lang="en-US" altLang="ja-JP" sz="2400" dirty="0"/>
              <a:t>0.9</a:t>
            </a:r>
            <a:r>
              <a:rPr lang="ja-JP" altLang="en-US" sz="2400" dirty="0"/>
              <a:t>、一つ</a:t>
            </a:r>
            <a:r>
              <a:rPr lang="en-US" altLang="ja-JP" sz="2400" dirty="0"/>
              <a:t>500</a:t>
            </a:r>
            <a:r>
              <a:rPr lang="ja-JP" altLang="en-US" sz="2400" dirty="0"/>
              <a:t>円の部品</a:t>
            </a:r>
            <a:r>
              <a:rPr lang="en-US" altLang="ja-JP" sz="2400" dirty="0"/>
              <a:t>C</a:t>
            </a:r>
            <a:r>
              <a:rPr lang="ja-JP" altLang="en-US" sz="2400" dirty="0"/>
              <a:t>を</a:t>
            </a:r>
            <a:r>
              <a:rPr lang="en-US" altLang="ja-JP" sz="2400" dirty="0"/>
              <a:t>2</a:t>
            </a:r>
            <a:r>
              <a:rPr lang="ja-JP" altLang="en-US" sz="2400" dirty="0"/>
              <a:t>個直列構成としたものである。ユニットとしての信頼度は（　　１　　）で、コストは</a:t>
            </a:r>
            <a:r>
              <a:rPr lang="en-US" altLang="ja-JP" sz="2400" dirty="0"/>
              <a:t>1000</a:t>
            </a:r>
            <a:r>
              <a:rPr lang="ja-JP" altLang="en-US" sz="2400" dirty="0"/>
              <a:t>円である。現状と同等以上の信頼度と現状同等以下のコスト削減のために、</a:t>
            </a:r>
            <a:r>
              <a:rPr lang="ja-JP" altLang="en-US" sz="2400" b="1" dirty="0"/>
              <a:t>部品</a:t>
            </a:r>
            <a:r>
              <a:rPr lang="en-US" altLang="ja-JP" sz="2400" b="1" dirty="0"/>
              <a:t>A</a:t>
            </a:r>
            <a:r>
              <a:rPr lang="ja-JP" altLang="en-US" sz="2400" b="1" dirty="0"/>
              <a:t>（信頼度</a:t>
            </a:r>
            <a:r>
              <a:rPr lang="en-US" altLang="ja-JP" sz="2400" b="1" dirty="0"/>
              <a:t>0.4</a:t>
            </a:r>
            <a:r>
              <a:rPr lang="ja-JP" altLang="en-US" sz="2400" b="1" dirty="0"/>
              <a:t>、コスト</a:t>
            </a:r>
            <a:r>
              <a:rPr lang="en-US" altLang="ja-JP" sz="2400" b="1" dirty="0"/>
              <a:t>100</a:t>
            </a:r>
            <a:r>
              <a:rPr lang="ja-JP" altLang="en-US" sz="2400" b="1" dirty="0"/>
              <a:t>円）、部品</a:t>
            </a:r>
            <a:r>
              <a:rPr lang="en-US" altLang="ja-JP" sz="2400" b="1" dirty="0"/>
              <a:t>B</a:t>
            </a:r>
            <a:r>
              <a:rPr lang="ja-JP" altLang="en-US" sz="2400" b="1" dirty="0"/>
              <a:t>（信頼度</a:t>
            </a:r>
            <a:r>
              <a:rPr lang="en-US" altLang="ja-JP" sz="2400" b="1" dirty="0"/>
              <a:t>0.7</a:t>
            </a:r>
            <a:r>
              <a:rPr lang="ja-JP" altLang="en-US" sz="2400" b="1" dirty="0"/>
              <a:t>、コスト</a:t>
            </a:r>
            <a:r>
              <a:rPr lang="en-US" altLang="ja-JP" sz="2400" b="1" dirty="0"/>
              <a:t>400</a:t>
            </a:r>
            <a:r>
              <a:rPr lang="ja-JP" altLang="en-US" sz="2400" b="1" dirty="0"/>
              <a:t>円）</a:t>
            </a:r>
            <a:r>
              <a:rPr lang="ja-JP" altLang="en-US" sz="2400" dirty="0"/>
              <a:t>を用いて、部品</a:t>
            </a:r>
            <a:r>
              <a:rPr lang="en-US" altLang="ja-JP" sz="2400" dirty="0"/>
              <a:t>2</a:t>
            </a:r>
            <a:r>
              <a:rPr lang="ja-JP" altLang="en-US" sz="2400" dirty="0"/>
              <a:t>個までの組み合わせによるユニットの信頼度とコストを検討することにした。</a:t>
            </a:r>
            <a:endParaRPr lang="en-US" altLang="ja-JP" sz="2400" dirty="0"/>
          </a:p>
          <a:p>
            <a:endParaRPr lang="en-US" altLang="ja-JP" sz="1200" dirty="0"/>
          </a:p>
          <a:p>
            <a:r>
              <a:rPr lang="ja-JP" altLang="en-US" sz="2400" dirty="0"/>
              <a:t>　</a:t>
            </a:r>
            <a:r>
              <a:rPr lang="en-US" altLang="ja-JP" sz="2400" dirty="0"/>
              <a:t>a) </a:t>
            </a:r>
            <a:r>
              <a:rPr lang="ja-JP" altLang="en-US" sz="2400" dirty="0"/>
              <a:t>第</a:t>
            </a:r>
            <a:r>
              <a:rPr lang="en-US" altLang="ja-JP" sz="2400" dirty="0"/>
              <a:t>1</a:t>
            </a:r>
            <a:r>
              <a:rPr lang="ja-JP" altLang="en-US" sz="2400" dirty="0"/>
              <a:t>案：</a:t>
            </a:r>
            <a:r>
              <a:rPr lang="en-US" altLang="ja-JP" sz="2400" dirty="0"/>
              <a:t>A,A</a:t>
            </a:r>
            <a:r>
              <a:rPr lang="ja-JP" altLang="en-US" sz="2400" dirty="0"/>
              <a:t>の並列案　信頼度は（　　２　　）、コストは</a:t>
            </a:r>
            <a:r>
              <a:rPr lang="en-US" altLang="ja-JP" sz="2400" dirty="0"/>
              <a:t>200</a:t>
            </a:r>
            <a:r>
              <a:rPr lang="ja-JP" altLang="en-US" sz="2400" dirty="0"/>
              <a:t>円</a:t>
            </a:r>
            <a:endParaRPr lang="en-US" altLang="ja-JP" sz="2400" dirty="0"/>
          </a:p>
          <a:p>
            <a:r>
              <a:rPr lang="ja-JP" altLang="en-US" sz="2400" dirty="0"/>
              <a:t>　</a:t>
            </a:r>
            <a:r>
              <a:rPr lang="en-US" altLang="ja-JP" sz="2400" dirty="0"/>
              <a:t>b) </a:t>
            </a:r>
            <a:r>
              <a:rPr lang="ja-JP" altLang="en-US" sz="2400" dirty="0"/>
              <a:t>第</a:t>
            </a:r>
            <a:r>
              <a:rPr lang="en-US" altLang="ja-JP" sz="2400" dirty="0"/>
              <a:t>2</a:t>
            </a:r>
            <a:r>
              <a:rPr lang="ja-JP" altLang="en-US" sz="2400" dirty="0"/>
              <a:t>案：</a:t>
            </a:r>
            <a:r>
              <a:rPr lang="en-US" altLang="ja-JP" sz="2400" dirty="0"/>
              <a:t>B,B</a:t>
            </a:r>
            <a:r>
              <a:rPr lang="ja-JP" altLang="en-US" sz="2400" dirty="0"/>
              <a:t>の並列案　信頼度は（　　３　　）、コストは</a:t>
            </a:r>
            <a:r>
              <a:rPr lang="en-US" altLang="ja-JP" sz="2400" dirty="0"/>
              <a:t>800</a:t>
            </a:r>
            <a:r>
              <a:rPr lang="ja-JP" altLang="en-US" sz="2400" dirty="0"/>
              <a:t>円</a:t>
            </a:r>
            <a:endParaRPr lang="en-US" altLang="ja-JP" sz="2400" dirty="0"/>
          </a:p>
          <a:p>
            <a:r>
              <a:rPr lang="ja-JP" altLang="en-US" sz="2400" dirty="0"/>
              <a:t>　</a:t>
            </a:r>
            <a:r>
              <a:rPr lang="en-US" altLang="ja-JP" sz="2400" dirty="0"/>
              <a:t>c) </a:t>
            </a:r>
            <a:r>
              <a:rPr lang="ja-JP" altLang="en-US" sz="2400" dirty="0"/>
              <a:t>第</a:t>
            </a:r>
            <a:r>
              <a:rPr lang="en-US" altLang="ja-JP" sz="2400" dirty="0"/>
              <a:t>3</a:t>
            </a:r>
            <a:r>
              <a:rPr lang="ja-JP" altLang="en-US" sz="2400" dirty="0"/>
              <a:t>案：</a:t>
            </a:r>
            <a:r>
              <a:rPr lang="en-US" altLang="ja-JP" sz="2400" dirty="0"/>
              <a:t>A,B</a:t>
            </a:r>
            <a:r>
              <a:rPr lang="ja-JP" altLang="en-US" sz="2400" dirty="0"/>
              <a:t>の並列案　信頼度は（　　４　　）、コストは</a:t>
            </a:r>
            <a:r>
              <a:rPr lang="en-US" altLang="ja-JP" sz="2400" b="1" dirty="0"/>
              <a:t>500</a:t>
            </a:r>
            <a:r>
              <a:rPr lang="ja-JP" altLang="en-US" sz="2400" b="1" dirty="0"/>
              <a:t>円</a:t>
            </a:r>
            <a:endParaRPr lang="en-US" altLang="ja-JP" sz="2400" b="1" dirty="0"/>
          </a:p>
          <a:p>
            <a:endParaRPr lang="en-US" altLang="ja-JP" sz="1200" dirty="0"/>
          </a:p>
          <a:p>
            <a:r>
              <a:rPr lang="ja-JP" altLang="en-US" sz="2400" dirty="0"/>
              <a:t>従って、</a:t>
            </a:r>
            <a:r>
              <a:rPr lang="ja-JP" altLang="en-US" sz="2400" b="1" dirty="0"/>
              <a:t>現状以上の信頼度</a:t>
            </a:r>
            <a:r>
              <a:rPr lang="ja-JP" altLang="en-US" sz="2400" dirty="0"/>
              <a:t>でコストを最も削減できるのは（　　５　　） 。</a:t>
            </a:r>
            <a:endParaRPr lang="en-US" altLang="ja-JP" sz="2400" dirty="0"/>
          </a:p>
          <a:p>
            <a:endParaRPr lang="en-US" altLang="ja-JP" sz="12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 0.64</a:t>
            </a:r>
            <a:r>
              <a:rPr lang="ja-JP" altLang="en-US" sz="2400" dirty="0"/>
              <a:t>　イ</a:t>
            </a:r>
            <a:r>
              <a:rPr lang="en-US" altLang="ja-JP" sz="2400" dirty="0"/>
              <a:t>. 0.81</a:t>
            </a:r>
            <a:r>
              <a:rPr lang="ja-JP" altLang="en-US" sz="2400" dirty="0"/>
              <a:t>　ウ</a:t>
            </a:r>
            <a:r>
              <a:rPr lang="en-US" altLang="ja-JP" sz="2400" dirty="0"/>
              <a:t>. 0.82</a:t>
            </a:r>
            <a:r>
              <a:rPr lang="ja-JP" altLang="en-US" sz="2400" dirty="0"/>
              <a:t>　エ</a:t>
            </a:r>
            <a:r>
              <a:rPr lang="en-US" altLang="ja-JP" sz="2400" dirty="0"/>
              <a:t>. 0.91</a:t>
            </a:r>
            <a:r>
              <a:rPr lang="ja-JP" altLang="en-US" sz="2400" dirty="0"/>
              <a:t>　オ</a:t>
            </a:r>
            <a:r>
              <a:rPr lang="en-US" altLang="ja-JP" sz="2400" dirty="0"/>
              <a:t>. 0.94</a:t>
            </a:r>
            <a:r>
              <a:rPr lang="ja-JP" altLang="en-US" sz="2400" dirty="0"/>
              <a:t>　カ</a:t>
            </a:r>
            <a:r>
              <a:rPr lang="en-US" altLang="ja-JP" sz="2400" dirty="0"/>
              <a:t>. 0.97</a:t>
            </a:r>
            <a:r>
              <a:rPr lang="ja-JP" altLang="en-US" sz="2400" dirty="0"/>
              <a:t>　キ</a:t>
            </a:r>
            <a:r>
              <a:rPr lang="en-US" altLang="ja-JP" sz="2400" dirty="0"/>
              <a:t>. 0.99</a:t>
            </a:r>
          </a:p>
          <a:p>
            <a:r>
              <a:rPr lang="ja-JP" altLang="en-US" sz="2400" dirty="0"/>
              <a:t>ク</a:t>
            </a:r>
            <a:r>
              <a:rPr lang="en-US" altLang="ja-JP" sz="2400" dirty="0"/>
              <a:t>. </a:t>
            </a:r>
            <a:r>
              <a:rPr lang="ja-JP" altLang="en-US" sz="2400" dirty="0"/>
              <a:t>第</a:t>
            </a:r>
            <a:r>
              <a:rPr lang="en-US" altLang="ja-JP" sz="2400" dirty="0"/>
              <a:t>1</a:t>
            </a:r>
            <a:r>
              <a:rPr lang="ja-JP" altLang="en-US" sz="2400" dirty="0"/>
              <a:t>案である　ケ</a:t>
            </a:r>
            <a:r>
              <a:rPr lang="en-US" altLang="ja-JP" sz="2400" dirty="0"/>
              <a:t>. </a:t>
            </a:r>
            <a:r>
              <a:rPr lang="ja-JP" altLang="en-US" sz="2400" dirty="0"/>
              <a:t>第</a:t>
            </a:r>
            <a:r>
              <a:rPr lang="en-US" altLang="ja-JP" sz="2400" dirty="0"/>
              <a:t>2</a:t>
            </a:r>
            <a:r>
              <a:rPr lang="ja-JP" altLang="en-US" sz="2400" dirty="0"/>
              <a:t>案である　コ</a:t>
            </a:r>
            <a:r>
              <a:rPr lang="en-US" altLang="ja-JP" sz="2400" dirty="0"/>
              <a:t>. </a:t>
            </a:r>
            <a:r>
              <a:rPr lang="ja-JP" altLang="en-US" sz="2400" dirty="0"/>
              <a:t>第</a:t>
            </a:r>
            <a:r>
              <a:rPr lang="en-US" altLang="ja-JP" sz="2400" dirty="0"/>
              <a:t>3</a:t>
            </a:r>
            <a:r>
              <a:rPr lang="ja-JP" altLang="en-US" sz="2400" dirty="0"/>
              <a:t>案である　サ</a:t>
            </a:r>
            <a:r>
              <a:rPr lang="en-US" altLang="ja-JP" sz="2400" dirty="0"/>
              <a:t>. </a:t>
            </a:r>
            <a:r>
              <a:rPr lang="ja-JP" altLang="en-US" sz="2400" dirty="0"/>
              <a:t>あてはまらない</a:t>
            </a:r>
            <a:endParaRPr lang="en-US" altLang="ja-JP" sz="2400" dirty="0"/>
          </a:p>
        </p:txBody>
      </p:sp>
      <p:sp>
        <p:nvSpPr>
          <p:cNvPr id="3" name="テキスト ボックス 2">
            <a:extLst>
              <a:ext uri="{FF2B5EF4-FFF2-40B4-BE49-F238E27FC236}">
                <a16:creationId xmlns:a16="http://schemas.microsoft.com/office/drawing/2014/main" id="{135BD20E-DF2F-0830-8E0A-94BB928E3BBF}"/>
              </a:ext>
            </a:extLst>
          </p:cNvPr>
          <p:cNvSpPr txBox="1"/>
          <p:nvPr/>
        </p:nvSpPr>
        <p:spPr>
          <a:xfrm>
            <a:off x="6266145" y="1619080"/>
            <a:ext cx="1224419" cy="400110"/>
          </a:xfrm>
          <a:prstGeom prst="rect">
            <a:avLst/>
          </a:prstGeom>
          <a:solidFill>
            <a:schemeClr val="bg1"/>
          </a:solidFill>
        </p:spPr>
        <p:txBody>
          <a:bodyPr wrap="square">
            <a:spAutoFit/>
          </a:bodyPr>
          <a:lstStyle/>
          <a:p>
            <a:r>
              <a:rPr lang="ja-JP" altLang="en-US" sz="2000" b="1" dirty="0">
                <a:solidFill>
                  <a:srgbClr val="FF0000"/>
                </a:solidFill>
              </a:rPr>
              <a:t>イ</a:t>
            </a:r>
            <a:r>
              <a:rPr lang="en-US" altLang="ja-JP" sz="2000" b="1" dirty="0">
                <a:solidFill>
                  <a:srgbClr val="FF0000"/>
                </a:solidFill>
              </a:rPr>
              <a:t>. 0.81</a:t>
            </a:r>
            <a:r>
              <a:rPr lang="ja-JP" altLang="en-US" sz="2000" b="1" dirty="0">
                <a:solidFill>
                  <a:srgbClr val="FF0000"/>
                </a:solidFill>
              </a:rPr>
              <a:t>　</a:t>
            </a:r>
          </a:p>
        </p:txBody>
      </p:sp>
      <p:sp>
        <p:nvSpPr>
          <p:cNvPr id="5" name="テキスト ボックス 4">
            <a:extLst>
              <a:ext uri="{FF2B5EF4-FFF2-40B4-BE49-F238E27FC236}">
                <a16:creationId xmlns:a16="http://schemas.microsoft.com/office/drawing/2014/main" id="{BB5B0913-23CB-8D69-82DF-5FE5DE7EA5AF}"/>
              </a:ext>
            </a:extLst>
          </p:cNvPr>
          <p:cNvSpPr txBox="1"/>
          <p:nvPr/>
        </p:nvSpPr>
        <p:spPr>
          <a:xfrm>
            <a:off x="6406019" y="3590403"/>
            <a:ext cx="1224419" cy="400110"/>
          </a:xfrm>
          <a:prstGeom prst="rect">
            <a:avLst/>
          </a:prstGeom>
          <a:solidFill>
            <a:schemeClr val="bg1"/>
          </a:solidFill>
        </p:spPr>
        <p:txBody>
          <a:bodyPr wrap="square">
            <a:spAutoFit/>
          </a:bodyPr>
          <a:lstStyle/>
          <a:p>
            <a:r>
              <a:rPr lang="ja-JP" altLang="en-US" sz="2000" b="1" dirty="0">
                <a:solidFill>
                  <a:srgbClr val="FF0000"/>
                </a:solidFill>
              </a:rPr>
              <a:t>ア</a:t>
            </a:r>
            <a:r>
              <a:rPr lang="en-US" altLang="ja-JP" sz="2000" b="1" dirty="0">
                <a:solidFill>
                  <a:srgbClr val="FF0000"/>
                </a:solidFill>
              </a:rPr>
              <a:t>. 0.64</a:t>
            </a:r>
            <a:r>
              <a:rPr lang="ja-JP" altLang="en-US" sz="2000" b="1" dirty="0">
                <a:solidFill>
                  <a:srgbClr val="FF0000"/>
                </a:solidFill>
              </a:rPr>
              <a:t>　</a:t>
            </a:r>
          </a:p>
        </p:txBody>
      </p:sp>
      <p:sp>
        <p:nvSpPr>
          <p:cNvPr id="6" name="テキスト ボックス 5">
            <a:extLst>
              <a:ext uri="{FF2B5EF4-FFF2-40B4-BE49-F238E27FC236}">
                <a16:creationId xmlns:a16="http://schemas.microsoft.com/office/drawing/2014/main" id="{1EBDC889-9983-AE9E-2BB9-B2A59BFDA442}"/>
              </a:ext>
            </a:extLst>
          </p:cNvPr>
          <p:cNvSpPr txBox="1"/>
          <p:nvPr/>
        </p:nvSpPr>
        <p:spPr>
          <a:xfrm>
            <a:off x="6406019" y="3986393"/>
            <a:ext cx="1224419" cy="400110"/>
          </a:xfrm>
          <a:prstGeom prst="rect">
            <a:avLst/>
          </a:prstGeom>
          <a:solidFill>
            <a:schemeClr val="bg1"/>
          </a:solidFill>
        </p:spPr>
        <p:txBody>
          <a:bodyPr wrap="square">
            <a:spAutoFit/>
          </a:bodyPr>
          <a:lstStyle/>
          <a:p>
            <a:r>
              <a:rPr lang="ja-JP" altLang="en-US" sz="2000" b="1" dirty="0">
                <a:solidFill>
                  <a:srgbClr val="FF0000"/>
                </a:solidFill>
              </a:rPr>
              <a:t>エ</a:t>
            </a:r>
            <a:r>
              <a:rPr lang="en-US" altLang="ja-JP" sz="2000" b="1" dirty="0">
                <a:solidFill>
                  <a:srgbClr val="FF0000"/>
                </a:solidFill>
              </a:rPr>
              <a:t>. 0.91</a:t>
            </a:r>
            <a:r>
              <a:rPr lang="ja-JP" altLang="en-US" sz="2000" b="1" dirty="0">
                <a:solidFill>
                  <a:srgbClr val="FF0000"/>
                </a:solidFill>
              </a:rPr>
              <a:t>　</a:t>
            </a:r>
          </a:p>
        </p:txBody>
      </p:sp>
      <p:sp>
        <p:nvSpPr>
          <p:cNvPr id="7" name="テキスト ボックス 6">
            <a:extLst>
              <a:ext uri="{FF2B5EF4-FFF2-40B4-BE49-F238E27FC236}">
                <a16:creationId xmlns:a16="http://schemas.microsoft.com/office/drawing/2014/main" id="{3C7FF06B-BC19-A957-8F4B-C3136D5835A5}"/>
              </a:ext>
            </a:extLst>
          </p:cNvPr>
          <p:cNvSpPr txBox="1"/>
          <p:nvPr/>
        </p:nvSpPr>
        <p:spPr>
          <a:xfrm>
            <a:off x="6406019" y="4404320"/>
            <a:ext cx="1224419" cy="400110"/>
          </a:xfrm>
          <a:prstGeom prst="rect">
            <a:avLst/>
          </a:prstGeom>
          <a:solidFill>
            <a:schemeClr val="bg1"/>
          </a:solidFill>
        </p:spPr>
        <p:txBody>
          <a:bodyPr wrap="square">
            <a:spAutoFit/>
          </a:bodyPr>
          <a:lstStyle/>
          <a:p>
            <a:r>
              <a:rPr lang="ja-JP" altLang="en-US" sz="2000" b="1" dirty="0">
                <a:solidFill>
                  <a:srgbClr val="FF0000"/>
                </a:solidFill>
              </a:rPr>
              <a:t>ウ</a:t>
            </a:r>
            <a:r>
              <a:rPr lang="en-US" altLang="ja-JP" sz="2000" b="1" dirty="0">
                <a:solidFill>
                  <a:srgbClr val="FF0000"/>
                </a:solidFill>
              </a:rPr>
              <a:t>. 0.82</a:t>
            </a:r>
            <a:r>
              <a:rPr lang="ja-JP" altLang="en-US" sz="2000" b="1" dirty="0">
                <a:solidFill>
                  <a:srgbClr val="FF0000"/>
                </a:solidFill>
              </a:rPr>
              <a:t>　</a:t>
            </a:r>
          </a:p>
        </p:txBody>
      </p:sp>
      <p:sp>
        <p:nvSpPr>
          <p:cNvPr id="8" name="テキスト ボックス 7">
            <a:extLst>
              <a:ext uri="{FF2B5EF4-FFF2-40B4-BE49-F238E27FC236}">
                <a16:creationId xmlns:a16="http://schemas.microsoft.com/office/drawing/2014/main" id="{60227E0E-DDF3-D772-B647-13E5BE43A80C}"/>
              </a:ext>
            </a:extLst>
          </p:cNvPr>
          <p:cNvSpPr txBox="1"/>
          <p:nvPr/>
        </p:nvSpPr>
        <p:spPr>
          <a:xfrm>
            <a:off x="9206630" y="4804430"/>
            <a:ext cx="1427968" cy="707886"/>
          </a:xfrm>
          <a:prstGeom prst="rect">
            <a:avLst/>
          </a:prstGeom>
          <a:solidFill>
            <a:schemeClr val="bg1"/>
          </a:solidFill>
        </p:spPr>
        <p:txBody>
          <a:bodyPr wrap="square">
            <a:spAutoFit/>
          </a:bodyPr>
          <a:lstStyle/>
          <a:p>
            <a:pPr algn="ctr"/>
            <a:r>
              <a:rPr lang="ja-JP" altLang="en-US" sz="2000" b="1" dirty="0">
                <a:solidFill>
                  <a:srgbClr val="FF0000"/>
                </a:solidFill>
              </a:rPr>
              <a:t>コ</a:t>
            </a:r>
            <a:r>
              <a:rPr lang="en-US" altLang="ja-JP" sz="2000" b="1" dirty="0">
                <a:solidFill>
                  <a:srgbClr val="FF0000"/>
                </a:solidFill>
              </a:rPr>
              <a:t>. </a:t>
            </a:r>
            <a:r>
              <a:rPr lang="ja-JP" altLang="en-US" sz="2000" b="1" dirty="0">
                <a:solidFill>
                  <a:srgbClr val="FF0000"/>
                </a:solidFill>
              </a:rPr>
              <a:t>第</a:t>
            </a:r>
            <a:r>
              <a:rPr lang="en-US" altLang="ja-JP" sz="2000" b="1" dirty="0">
                <a:solidFill>
                  <a:srgbClr val="FF0000"/>
                </a:solidFill>
              </a:rPr>
              <a:t>3</a:t>
            </a:r>
            <a:r>
              <a:rPr lang="ja-JP" altLang="en-US" sz="2000" b="1" dirty="0">
                <a:solidFill>
                  <a:srgbClr val="FF0000"/>
                </a:solidFill>
              </a:rPr>
              <a:t>案</a:t>
            </a:r>
            <a:endParaRPr lang="en-US" altLang="ja-JP" sz="2000" b="1" dirty="0">
              <a:solidFill>
                <a:srgbClr val="FF0000"/>
              </a:solidFill>
            </a:endParaRPr>
          </a:p>
          <a:p>
            <a:pPr algn="ctr"/>
            <a:r>
              <a:rPr lang="ja-JP" altLang="en-US" sz="2000" b="1" dirty="0">
                <a:solidFill>
                  <a:srgbClr val="FF0000"/>
                </a:solidFill>
              </a:rPr>
              <a:t>である　</a:t>
            </a:r>
          </a:p>
        </p:txBody>
      </p:sp>
      <p:sp>
        <p:nvSpPr>
          <p:cNvPr id="2" name="テキスト ボックス 1">
            <a:extLst>
              <a:ext uri="{FF2B5EF4-FFF2-40B4-BE49-F238E27FC236}">
                <a16:creationId xmlns:a16="http://schemas.microsoft.com/office/drawing/2014/main" id="{ACD7EC89-014C-925C-0676-519DC218F135}"/>
              </a:ext>
            </a:extLst>
          </p:cNvPr>
          <p:cNvSpPr txBox="1"/>
          <p:nvPr/>
        </p:nvSpPr>
        <p:spPr>
          <a:xfrm>
            <a:off x="1711889" y="366562"/>
            <a:ext cx="8768221" cy="1200329"/>
          </a:xfrm>
          <a:prstGeom prst="rect">
            <a:avLst/>
          </a:prstGeom>
          <a:solidFill>
            <a:schemeClr val="bg1"/>
          </a:solidFill>
          <a:ln w="57150">
            <a:solidFill>
              <a:schemeClr val="accent1"/>
            </a:solidFill>
          </a:ln>
        </p:spPr>
        <p:txBody>
          <a:bodyPr wrap="square" rtlCol="0">
            <a:spAutoFit/>
          </a:bodyPr>
          <a:lstStyle/>
          <a:p>
            <a:pPr algn="ctr"/>
            <a:r>
              <a:rPr lang="ja-JP" altLang="en-US" sz="2400" b="1" dirty="0"/>
              <a:t>第</a:t>
            </a:r>
            <a:r>
              <a:rPr lang="en-US" altLang="ja-JP" sz="2400" b="1" dirty="0"/>
              <a:t>1</a:t>
            </a:r>
            <a:r>
              <a:rPr lang="ja-JP" altLang="en-US" sz="2400" b="1" dirty="0"/>
              <a:t>案：</a:t>
            </a:r>
            <a:r>
              <a:rPr kumimoji="1" lang="en-US" altLang="ja-JP" sz="2400" b="1" dirty="0"/>
              <a:t>1-(1-0.4)×(1-0.4)=</a:t>
            </a:r>
            <a:r>
              <a:rPr kumimoji="1" lang="en-US" altLang="ja-JP" sz="2400" b="1" dirty="0">
                <a:solidFill>
                  <a:srgbClr val="FF0000"/>
                </a:solidFill>
              </a:rPr>
              <a:t>0.81</a:t>
            </a:r>
          </a:p>
          <a:p>
            <a:pPr algn="ctr"/>
            <a:r>
              <a:rPr lang="ja-JP" altLang="en-US" sz="2400" b="1" dirty="0"/>
              <a:t>第</a:t>
            </a:r>
            <a:r>
              <a:rPr lang="en-US" altLang="ja-JP" sz="2400" b="1" dirty="0"/>
              <a:t>2</a:t>
            </a:r>
            <a:r>
              <a:rPr lang="ja-JP" altLang="en-US" sz="2400" b="1" dirty="0"/>
              <a:t>案：</a:t>
            </a:r>
            <a:r>
              <a:rPr kumimoji="1" lang="en-US" altLang="ja-JP" sz="2400" b="1" dirty="0"/>
              <a:t>1-(1-0.7)×(1-0.7)=</a:t>
            </a:r>
            <a:r>
              <a:rPr kumimoji="1" lang="en-US" altLang="ja-JP" sz="2400" b="1" dirty="0">
                <a:solidFill>
                  <a:srgbClr val="FF0000"/>
                </a:solidFill>
              </a:rPr>
              <a:t>0.91</a:t>
            </a:r>
          </a:p>
          <a:p>
            <a:pPr algn="ctr"/>
            <a:r>
              <a:rPr lang="ja-JP" altLang="en-US" sz="2400" b="1" dirty="0"/>
              <a:t>第</a:t>
            </a:r>
            <a:r>
              <a:rPr lang="en-US" altLang="ja-JP" sz="2400" b="1" dirty="0"/>
              <a:t>3</a:t>
            </a:r>
            <a:r>
              <a:rPr lang="ja-JP" altLang="en-US" sz="2400" b="1" dirty="0"/>
              <a:t>案：</a:t>
            </a:r>
            <a:r>
              <a:rPr kumimoji="1" lang="en-US" altLang="ja-JP" sz="2400" b="1" dirty="0"/>
              <a:t>1-(1-0.4)×(1-0.7)=</a:t>
            </a:r>
            <a:r>
              <a:rPr kumimoji="1" lang="en-US" altLang="ja-JP" sz="2400" b="1" dirty="0">
                <a:solidFill>
                  <a:srgbClr val="FF0000"/>
                </a:solidFill>
              </a:rPr>
              <a:t>0.82</a:t>
            </a:r>
          </a:p>
        </p:txBody>
      </p:sp>
    </p:spTree>
    <p:extLst>
      <p:ext uri="{BB962C8B-B14F-4D97-AF65-F5344CB8AC3E}">
        <p14:creationId xmlns:p14="http://schemas.microsoft.com/office/powerpoint/2010/main" val="10457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0" y="830954"/>
            <a:ext cx="10015695" cy="1938992"/>
          </a:xfrm>
          <a:prstGeom prst="rect">
            <a:avLst/>
          </a:prstGeom>
          <a:noFill/>
        </p:spPr>
        <p:txBody>
          <a:bodyPr wrap="square" rtlCol="0">
            <a:spAutoFit/>
          </a:bodyPr>
          <a:lstStyle/>
          <a:p>
            <a:r>
              <a:rPr lang="ja-JP" altLang="en-US" sz="2400" b="1" dirty="0">
                <a:solidFill>
                  <a:srgbClr val="FF0000"/>
                </a:solidFill>
              </a:rPr>
              <a:t>故障率</a:t>
            </a:r>
            <a:r>
              <a:rPr lang="en-US" altLang="ja-JP" sz="2400" b="1" dirty="0">
                <a:solidFill>
                  <a:srgbClr val="FF0000"/>
                </a:solidFill>
              </a:rPr>
              <a:t>λ</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dirty="0">
                <a:solidFill>
                  <a:srgbClr val="333333"/>
                </a:solidFill>
                <a:latin typeface="Noto Sans JP"/>
              </a:rPr>
              <a:t>単位時間当たりの故障回数のこと</a:t>
            </a:r>
            <a:r>
              <a:rPr lang="ja-JP" altLang="en-US" sz="2400" b="0" i="0" dirty="0">
                <a:solidFill>
                  <a:srgbClr val="333333"/>
                </a:solidFill>
                <a:effectLst/>
                <a:latin typeface="Noto Sans JP"/>
              </a:rPr>
              <a:t>。</a:t>
            </a:r>
            <a:endParaRPr lang="en-US" altLang="ja-JP" sz="2400" b="0" i="0" dirty="0">
              <a:solidFill>
                <a:srgbClr val="333333"/>
              </a:solidFill>
              <a:effectLst/>
              <a:latin typeface="Noto Sans JP"/>
            </a:endParaRPr>
          </a:p>
          <a:p>
            <a:endParaRPr lang="en-US" altLang="ja-JP" sz="1200" dirty="0">
              <a:solidFill>
                <a:srgbClr val="333333"/>
              </a:solidFill>
              <a:latin typeface="Noto Sans JP"/>
            </a:endParaRPr>
          </a:p>
          <a:p>
            <a:r>
              <a:rPr lang="ja-JP" altLang="en-US" sz="2000" b="0" i="0" dirty="0">
                <a:solidFill>
                  <a:srgbClr val="333333"/>
                </a:solidFill>
                <a:effectLst/>
                <a:latin typeface="Noto Sans JP"/>
              </a:rPr>
              <a:t>　　　</a:t>
            </a:r>
            <a:r>
              <a:rPr lang="ja-JP" altLang="en-US" sz="2400" b="0" dirty="0">
                <a:solidFill>
                  <a:srgbClr val="333333"/>
                </a:solidFill>
                <a:latin typeface="Noto Sans JP"/>
              </a:rPr>
              <a:t>故障率</a:t>
            </a:r>
            <a:r>
              <a:rPr lang="en-US" altLang="ja-JP" sz="2400" b="0" dirty="0">
                <a:solidFill>
                  <a:srgbClr val="333333"/>
                </a:solidFill>
                <a:latin typeface="Noto Sans JP"/>
              </a:rPr>
              <a:t>λ</a:t>
            </a:r>
            <a:r>
              <a:rPr lang="en-US" altLang="ja-JP" sz="2400" i="0" dirty="0">
                <a:solidFill>
                  <a:srgbClr val="333333"/>
                </a:solidFill>
                <a:effectLst/>
                <a:latin typeface="Noto Sans JP"/>
              </a:rPr>
              <a:t>=</a:t>
            </a:r>
            <a:r>
              <a:rPr lang="ja-JP" altLang="en-US" sz="2400" i="0" dirty="0">
                <a:solidFill>
                  <a:srgbClr val="333333"/>
                </a:solidFill>
                <a:effectLst/>
                <a:latin typeface="Noto Sans JP"/>
              </a:rPr>
              <a:t>総故障件数</a:t>
            </a:r>
            <a:r>
              <a:rPr lang="en-US" altLang="ja-JP" sz="2400" i="0" dirty="0">
                <a:solidFill>
                  <a:srgbClr val="333333"/>
                </a:solidFill>
                <a:effectLst/>
                <a:latin typeface="Noto Sans JP"/>
              </a:rPr>
              <a:t>/</a:t>
            </a:r>
            <a:r>
              <a:rPr lang="ja-JP" altLang="en-US" sz="2400" i="0" dirty="0">
                <a:solidFill>
                  <a:srgbClr val="333333"/>
                </a:solidFill>
                <a:effectLst/>
                <a:latin typeface="Noto Sans JP"/>
              </a:rPr>
              <a:t>総</a:t>
            </a:r>
            <a:r>
              <a:rPr lang="ja-JP" altLang="en-US" sz="2400" dirty="0">
                <a:solidFill>
                  <a:srgbClr val="333333"/>
                </a:solidFill>
                <a:latin typeface="Noto Sans JP"/>
              </a:rPr>
              <a:t>稼働時間</a:t>
            </a:r>
            <a:r>
              <a:rPr lang="en-US" altLang="ja-JP" sz="2400" dirty="0">
                <a:solidFill>
                  <a:srgbClr val="333333"/>
                </a:solidFill>
                <a:latin typeface="Noto Sans JP"/>
              </a:rPr>
              <a:t>=1/MTBF</a:t>
            </a:r>
            <a:endParaRPr lang="en-US" altLang="ja-JP" sz="2400" i="0" dirty="0">
              <a:solidFill>
                <a:srgbClr val="333333"/>
              </a:solidFill>
              <a:effectLst/>
              <a:latin typeface="Noto Sans JP"/>
            </a:endParaRPr>
          </a:p>
          <a:p>
            <a:r>
              <a:rPr lang="ja-JP" altLang="en-US" sz="2400" dirty="0">
                <a:solidFill>
                  <a:srgbClr val="333333"/>
                </a:solidFill>
                <a:latin typeface="Noto Sans JP"/>
              </a:rPr>
              <a:t>　　 </a:t>
            </a:r>
            <a:r>
              <a:rPr lang="en-US" altLang="ja-JP" sz="2400" dirty="0">
                <a:solidFill>
                  <a:srgbClr val="333333"/>
                </a:solidFill>
                <a:latin typeface="Noto Sans JP"/>
              </a:rPr>
              <a:t>(</a:t>
            </a:r>
            <a:r>
              <a:rPr lang="ja-JP" altLang="en-US" sz="2400" dirty="0">
                <a:solidFill>
                  <a:srgbClr val="333333"/>
                </a:solidFill>
                <a:latin typeface="Noto Sans JP"/>
              </a:rPr>
              <a:t>下図での例</a:t>
            </a:r>
            <a:r>
              <a:rPr lang="en-US" altLang="ja-JP" sz="2400" dirty="0">
                <a:solidFill>
                  <a:srgbClr val="333333"/>
                </a:solidFill>
                <a:latin typeface="Noto Sans JP"/>
              </a:rPr>
              <a:t>) 1/400=0.0025</a:t>
            </a:r>
            <a:endParaRPr lang="en-US" altLang="ja-JP" sz="2000" i="0" dirty="0">
              <a:solidFill>
                <a:srgbClr val="333333"/>
              </a:solidFill>
              <a:effectLst/>
              <a:latin typeface="Noto Sans JP"/>
            </a:endParaRPr>
          </a:p>
        </p:txBody>
      </p:sp>
      <p:sp>
        <p:nvSpPr>
          <p:cNvPr id="2" name="正方形/長方形 1">
            <a:extLst>
              <a:ext uri="{FF2B5EF4-FFF2-40B4-BE49-F238E27FC236}">
                <a16:creationId xmlns:a16="http://schemas.microsoft.com/office/drawing/2014/main" id="{1D075A13-E166-02A7-BF14-EAC5736209F5}"/>
              </a:ext>
            </a:extLst>
          </p:cNvPr>
          <p:cNvSpPr/>
          <p:nvPr/>
        </p:nvSpPr>
        <p:spPr>
          <a:xfrm>
            <a:off x="1501138" y="3679522"/>
            <a:ext cx="9189720" cy="129331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32C3286-44B8-1F83-3B54-D52DFB571CDA}"/>
              </a:ext>
            </a:extLst>
          </p:cNvPr>
          <p:cNvSpPr/>
          <p:nvPr/>
        </p:nvSpPr>
        <p:spPr>
          <a:xfrm>
            <a:off x="3482338" y="36795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6552DDE-3B3B-4995-862A-79938D9B0764}"/>
              </a:ext>
            </a:extLst>
          </p:cNvPr>
          <p:cNvSpPr/>
          <p:nvPr/>
        </p:nvSpPr>
        <p:spPr>
          <a:xfrm>
            <a:off x="7042757" y="36795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68047F90-1326-1DDC-A50A-535633744317}"/>
              </a:ext>
            </a:extLst>
          </p:cNvPr>
          <p:cNvSpPr txBox="1"/>
          <p:nvPr/>
        </p:nvSpPr>
        <p:spPr>
          <a:xfrm>
            <a:off x="3482338" y="38348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23" name="テキスト ボックス 22">
            <a:extLst>
              <a:ext uri="{FF2B5EF4-FFF2-40B4-BE49-F238E27FC236}">
                <a16:creationId xmlns:a16="http://schemas.microsoft.com/office/drawing/2014/main" id="{1D23BFBE-6B63-A240-0992-2D20FC21F5E1}"/>
              </a:ext>
            </a:extLst>
          </p:cNvPr>
          <p:cNvSpPr txBox="1"/>
          <p:nvPr/>
        </p:nvSpPr>
        <p:spPr>
          <a:xfrm>
            <a:off x="7061546" y="38348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27" name="テキスト ボックス 26">
            <a:extLst>
              <a:ext uri="{FF2B5EF4-FFF2-40B4-BE49-F238E27FC236}">
                <a16:creationId xmlns:a16="http://schemas.microsoft.com/office/drawing/2014/main" id="{6205966E-E684-3224-507F-1E2412C2F3A4}"/>
              </a:ext>
            </a:extLst>
          </p:cNvPr>
          <p:cNvSpPr txBox="1"/>
          <p:nvPr/>
        </p:nvSpPr>
        <p:spPr>
          <a:xfrm>
            <a:off x="3507390" y="42210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0" name="テキスト ボックス 29">
            <a:extLst>
              <a:ext uri="{FF2B5EF4-FFF2-40B4-BE49-F238E27FC236}">
                <a16:creationId xmlns:a16="http://schemas.microsoft.com/office/drawing/2014/main" id="{C7071096-5921-49B0-97EE-33CDBEC5BEFD}"/>
              </a:ext>
            </a:extLst>
          </p:cNvPr>
          <p:cNvSpPr txBox="1"/>
          <p:nvPr/>
        </p:nvSpPr>
        <p:spPr>
          <a:xfrm>
            <a:off x="7080335" y="42210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(150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2" name="テキスト ボックス 31">
            <a:extLst>
              <a:ext uri="{FF2B5EF4-FFF2-40B4-BE49-F238E27FC236}">
                <a16:creationId xmlns:a16="http://schemas.microsoft.com/office/drawing/2014/main" id="{47344974-26FA-C870-2FAD-166ADB69E1CC}"/>
              </a:ext>
            </a:extLst>
          </p:cNvPr>
          <p:cNvSpPr txBox="1"/>
          <p:nvPr/>
        </p:nvSpPr>
        <p:spPr>
          <a:xfrm>
            <a:off x="1825458" y="3834853"/>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34" name="テキスト ボックス 33">
            <a:extLst>
              <a:ext uri="{FF2B5EF4-FFF2-40B4-BE49-F238E27FC236}">
                <a16:creationId xmlns:a16="http://schemas.microsoft.com/office/drawing/2014/main" id="{C83AF181-E39F-F095-B39B-BE6C66C2BEED}"/>
              </a:ext>
            </a:extLst>
          </p:cNvPr>
          <p:cNvSpPr txBox="1"/>
          <p:nvPr/>
        </p:nvSpPr>
        <p:spPr>
          <a:xfrm>
            <a:off x="1850510" y="42210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(300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5" name="テキスト ボックス 34">
            <a:extLst>
              <a:ext uri="{FF2B5EF4-FFF2-40B4-BE49-F238E27FC236}">
                <a16:creationId xmlns:a16="http://schemas.microsoft.com/office/drawing/2014/main" id="{4C60D31D-0999-93F7-B5A2-55E805C857A6}"/>
              </a:ext>
            </a:extLst>
          </p:cNvPr>
          <p:cNvSpPr txBox="1"/>
          <p:nvPr/>
        </p:nvSpPr>
        <p:spPr>
          <a:xfrm>
            <a:off x="5268810" y="38922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36" name="テキスト ボックス 35">
            <a:extLst>
              <a:ext uri="{FF2B5EF4-FFF2-40B4-BE49-F238E27FC236}">
                <a16:creationId xmlns:a16="http://schemas.microsoft.com/office/drawing/2014/main" id="{01BDFC72-9CE6-2D09-DD89-6400B249D216}"/>
              </a:ext>
            </a:extLst>
          </p:cNvPr>
          <p:cNvSpPr txBox="1"/>
          <p:nvPr/>
        </p:nvSpPr>
        <p:spPr>
          <a:xfrm>
            <a:off x="5293862" y="42783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(400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37" name="テキスト ボックス 36">
            <a:extLst>
              <a:ext uri="{FF2B5EF4-FFF2-40B4-BE49-F238E27FC236}">
                <a16:creationId xmlns:a16="http://schemas.microsoft.com/office/drawing/2014/main" id="{2BBF03C3-F92E-97CA-A0B0-67702FEC7B9F}"/>
              </a:ext>
            </a:extLst>
          </p:cNvPr>
          <p:cNvSpPr txBox="1"/>
          <p:nvPr/>
        </p:nvSpPr>
        <p:spPr>
          <a:xfrm>
            <a:off x="8859501" y="38922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38" name="テキスト ボックス 37">
            <a:extLst>
              <a:ext uri="{FF2B5EF4-FFF2-40B4-BE49-F238E27FC236}">
                <a16:creationId xmlns:a16="http://schemas.microsoft.com/office/drawing/2014/main" id="{EF054045-69B4-0B56-E8D0-885A7971DB6D}"/>
              </a:ext>
            </a:extLst>
          </p:cNvPr>
          <p:cNvSpPr txBox="1"/>
          <p:nvPr/>
        </p:nvSpPr>
        <p:spPr>
          <a:xfrm>
            <a:off x="8884553" y="42783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(500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grpSp>
        <p:nvGrpSpPr>
          <p:cNvPr id="39" name="グループ化 38">
            <a:extLst>
              <a:ext uri="{FF2B5EF4-FFF2-40B4-BE49-F238E27FC236}">
                <a16:creationId xmlns:a16="http://schemas.microsoft.com/office/drawing/2014/main" id="{CF99EB91-346E-9979-8FDB-17484961BB62}"/>
              </a:ext>
            </a:extLst>
          </p:cNvPr>
          <p:cNvGrpSpPr/>
          <p:nvPr/>
        </p:nvGrpSpPr>
        <p:grpSpPr>
          <a:xfrm>
            <a:off x="2455099" y="3306872"/>
            <a:ext cx="7081381" cy="372650"/>
            <a:chOff x="2455101" y="3219189"/>
            <a:chExt cx="7081381" cy="372650"/>
          </a:xfrm>
        </p:grpSpPr>
        <p:cxnSp>
          <p:nvCxnSpPr>
            <p:cNvPr id="40" name="直線矢印コネクタ 39">
              <a:extLst>
                <a:ext uri="{FF2B5EF4-FFF2-40B4-BE49-F238E27FC236}">
                  <a16:creationId xmlns:a16="http://schemas.microsoft.com/office/drawing/2014/main" id="{79EE72CC-F3D0-9A81-9B91-DC972ACFCA54}"/>
                </a:ext>
              </a:extLst>
            </p:cNvPr>
            <p:cNvCxnSpPr>
              <a:cxnSpLocks/>
            </p:cNvCxnSpPr>
            <p:nvPr/>
          </p:nvCxnSpPr>
          <p:spPr>
            <a:xfrm>
              <a:off x="2455101"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F8458E05-E4B9-6C74-26D0-D4DD99F31D4F}"/>
                </a:ext>
              </a:extLst>
            </p:cNvPr>
            <p:cNvCxnSpPr>
              <a:cxnSpLocks/>
            </p:cNvCxnSpPr>
            <p:nvPr/>
          </p:nvCxnSpPr>
          <p:spPr>
            <a:xfrm>
              <a:off x="5864268"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2" name="直線矢印コネクタ 41">
              <a:extLst>
                <a:ext uri="{FF2B5EF4-FFF2-40B4-BE49-F238E27FC236}">
                  <a16:creationId xmlns:a16="http://schemas.microsoft.com/office/drawing/2014/main" id="{1D821C66-B740-CCA9-C548-382D780066E4}"/>
                </a:ext>
              </a:extLst>
            </p:cNvPr>
            <p:cNvCxnSpPr>
              <a:cxnSpLocks/>
            </p:cNvCxnSpPr>
            <p:nvPr/>
          </p:nvCxnSpPr>
          <p:spPr>
            <a:xfrm>
              <a:off x="9536482"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3" name="直線コネクタ 42">
              <a:extLst>
                <a:ext uri="{FF2B5EF4-FFF2-40B4-BE49-F238E27FC236}">
                  <a16:creationId xmlns:a16="http://schemas.microsoft.com/office/drawing/2014/main" id="{409A1738-4D15-3BAA-E8EE-1C93AB0E0C96}"/>
                </a:ext>
              </a:extLst>
            </p:cNvPr>
            <p:cNvCxnSpPr/>
            <p:nvPr/>
          </p:nvCxnSpPr>
          <p:spPr>
            <a:xfrm>
              <a:off x="2455101" y="3219189"/>
              <a:ext cx="7081381"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44" name="テキスト ボックス 43">
            <a:extLst>
              <a:ext uri="{FF2B5EF4-FFF2-40B4-BE49-F238E27FC236}">
                <a16:creationId xmlns:a16="http://schemas.microsoft.com/office/drawing/2014/main" id="{6A2030CD-4782-7B0D-1395-0344B1A7ACB2}"/>
              </a:ext>
            </a:extLst>
          </p:cNvPr>
          <p:cNvSpPr txBox="1"/>
          <p:nvPr/>
        </p:nvSpPr>
        <p:spPr>
          <a:xfrm>
            <a:off x="1221808" y="3135547"/>
            <a:ext cx="1257404" cy="523220"/>
          </a:xfrm>
          <a:prstGeom prst="rect">
            <a:avLst/>
          </a:prstGeom>
          <a:noFill/>
        </p:spPr>
        <p:txBody>
          <a:bodyPr wrap="square">
            <a:spAutoFit/>
          </a:bodyPr>
          <a:lstStyle/>
          <a:p>
            <a:pPr algn="ctr"/>
            <a:r>
              <a:rPr lang="en-US" altLang="ja-JP" sz="2800" b="1" dirty="0">
                <a:solidFill>
                  <a:schemeClr val="accent2"/>
                </a:solidFill>
                <a:latin typeface="Noto Sans JP"/>
              </a:rPr>
              <a:t>MTBF</a:t>
            </a:r>
            <a:endParaRPr lang="ja-JP" altLang="en-US" sz="2800" dirty="0">
              <a:solidFill>
                <a:schemeClr val="accent2"/>
              </a:solidFill>
            </a:endParaRPr>
          </a:p>
        </p:txBody>
      </p:sp>
      <p:grpSp>
        <p:nvGrpSpPr>
          <p:cNvPr id="45" name="グループ化 44">
            <a:extLst>
              <a:ext uri="{FF2B5EF4-FFF2-40B4-BE49-F238E27FC236}">
                <a16:creationId xmlns:a16="http://schemas.microsoft.com/office/drawing/2014/main" id="{3AFDCC4D-FA22-6FC5-D7C8-7066EBA6C73F}"/>
              </a:ext>
            </a:extLst>
          </p:cNvPr>
          <p:cNvGrpSpPr/>
          <p:nvPr/>
        </p:nvGrpSpPr>
        <p:grpSpPr>
          <a:xfrm>
            <a:off x="4129829" y="5042480"/>
            <a:ext cx="3579210" cy="381293"/>
            <a:chOff x="4129829" y="5656254"/>
            <a:chExt cx="3579210" cy="381293"/>
          </a:xfrm>
        </p:grpSpPr>
        <p:cxnSp>
          <p:nvCxnSpPr>
            <p:cNvPr id="46" name="直線矢印コネクタ 45">
              <a:extLst>
                <a:ext uri="{FF2B5EF4-FFF2-40B4-BE49-F238E27FC236}">
                  <a16:creationId xmlns:a16="http://schemas.microsoft.com/office/drawing/2014/main" id="{B8783F8B-0E47-C83D-4D0C-88CFC2CEA6C5}"/>
                </a:ext>
              </a:extLst>
            </p:cNvPr>
            <p:cNvCxnSpPr>
              <a:cxnSpLocks/>
            </p:cNvCxnSpPr>
            <p:nvPr/>
          </p:nvCxnSpPr>
          <p:spPr>
            <a:xfrm flipV="1">
              <a:off x="4129829" y="5668781"/>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F3D244A-2CDA-D84B-C71D-04ADB2111269}"/>
                </a:ext>
              </a:extLst>
            </p:cNvPr>
            <p:cNvCxnSpPr/>
            <p:nvPr/>
          </p:nvCxnSpPr>
          <p:spPr>
            <a:xfrm flipV="1">
              <a:off x="7690250" y="5656254"/>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260624C-93F0-65F8-E1E1-AFB2CA85B567}"/>
                </a:ext>
              </a:extLst>
            </p:cNvPr>
            <p:cNvCxnSpPr/>
            <p:nvPr/>
          </p:nvCxnSpPr>
          <p:spPr>
            <a:xfrm>
              <a:off x="4129831" y="6025020"/>
              <a:ext cx="3579208"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9" name="テキスト ボックス 48">
            <a:extLst>
              <a:ext uri="{FF2B5EF4-FFF2-40B4-BE49-F238E27FC236}">
                <a16:creationId xmlns:a16="http://schemas.microsoft.com/office/drawing/2014/main" id="{C6B81848-16B7-8D58-7278-4D4F1D2991E7}"/>
              </a:ext>
            </a:extLst>
          </p:cNvPr>
          <p:cNvSpPr txBox="1"/>
          <p:nvPr/>
        </p:nvSpPr>
        <p:spPr>
          <a:xfrm>
            <a:off x="2981401" y="5049377"/>
            <a:ext cx="1148429" cy="523220"/>
          </a:xfrm>
          <a:prstGeom prst="rect">
            <a:avLst/>
          </a:prstGeom>
          <a:noFill/>
        </p:spPr>
        <p:txBody>
          <a:bodyPr wrap="square">
            <a:spAutoFit/>
          </a:bodyPr>
          <a:lstStyle/>
          <a:p>
            <a:pPr algn="ctr"/>
            <a:r>
              <a:rPr lang="en-US" altLang="ja-JP" sz="2800" b="1" dirty="0">
                <a:solidFill>
                  <a:schemeClr val="accent1"/>
                </a:solidFill>
                <a:latin typeface="Noto Sans JP"/>
              </a:rPr>
              <a:t>MTTR</a:t>
            </a:r>
            <a:endParaRPr lang="ja-JP" altLang="en-US" sz="2800" dirty="0">
              <a:solidFill>
                <a:schemeClr val="accent1"/>
              </a:solidFill>
            </a:endParaRPr>
          </a:p>
        </p:txBody>
      </p:sp>
    </p:spTree>
    <p:extLst>
      <p:ext uri="{BB962C8B-B14F-4D97-AF65-F5344CB8AC3E}">
        <p14:creationId xmlns:p14="http://schemas.microsoft.com/office/powerpoint/2010/main" val="191592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0" y="657401"/>
            <a:ext cx="10015695" cy="3046988"/>
          </a:xfrm>
          <a:prstGeom prst="rect">
            <a:avLst/>
          </a:prstGeom>
          <a:noFill/>
        </p:spPr>
        <p:txBody>
          <a:bodyPr wrap="square" rtlCol="0">
            <a:spAutoFit/>
          </a:bodyPr>
          <a:lstStyle/>
          <a:p>
            <a:r>
              <a:rPr lang="en-US" altLang="ja-JP" sz="2400" b="1" dirty="0">
                <a:solidFill>
                  <a:srgbClr val="FF0000"/>
                </a:solidFill>
              </a:rPr>
              <a:t>MTTR</a:t>
            </a:r>
            <a:r>
              <a:rPr lang="ja-JP" altLang="en-US" sz="2400" b="1" dirty="0">
                <a:solidFill>
                  <a:srgbClr val="FF0000"/>
                </a:solidFill>
              </a:rPr>
              <a:t>（</a:t>
            </a:r>
            <a:r>
              <a:rPr lang="en-US" altLang="ja-JP" sz="2400" b="1" dirty="0">
                <a:solidFill>
                  <a:srgbClr val="FF0000"/>
                </a:solidFill>
              </a:rPr>
              <a:t>Mean Time To Recovery</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0" i="0" dirty="0">
                <a:solidFill>
                  <a:srgbClr val="333333"/>
                </a:solidFill>
                <a:effectLst/>
                <a:latin typeface="Noto Sans JP"/>
              </a:rPr>
              <a:t>設備やシステムの「平均</a:t>
            </a:r>
            <a:r>
              <a:rPr lang="ja-JP" altLang="en-US" sz="2400" dirty="0">
                <a:solidFill>
                  <a:srgbClr val="333333"/>
                </a:solidFill>
                <a:latin typeface="Noto Sans JP"/>
              </a:rPr>
              <a:t>復旧時間</a:t>
            </a:r>
            <a:r>
              <a:rPr lang="ja-JP" altLang="en-US" sz="2400" b="0" i="0" dirty="0">
                <a:solidFill>
                  <a:srgbClr val="333333"/>
                </a:solidFill>
                <a:effectLst/>
                <a:latin typeface="Noto Sans JP"/>
              </a:rPr>
              <a:t>」のこと。設備やシステムが故障してから、修理を行って再び稼動するまでのダウンタイムの平均を示す。</a:t>
            </a:r>
            <a:r>
              <a:rPr lang="en-US" altLang="ja-JP" sz="2400" b="0" i="0" dirty="0">
                <a:solidFill>
                  <a:srgbClr val="333333"/>
                </a:solidFill>
                <a:effectLst/>
                <a:latin typeface="Noto Sans JP"/>
              </a:rPr>
              <a:t>MTTR</a:t>
            </a:r>
            <a:r>
              <a:rPr lang="ja-JP" altLang="en-US" sz="2400" b="0" i="0" dirty="0">
                <a:solidFill>
                  <a:srgbClr val="333333"/>
                </a:solidFill>
                <a:effectLst/>
                <a:latin typeface="Noto Sans JP"/>
              </a:rPr>
              <a:t>の値が小さくなるほど、設備の復旧に時間がかからず、高い</a:t>
            </a:r>
            <a:endParaRPr lang="en-US" altLang="ja-JP" sz="2400" b="0" i="0" dirty="0">
              <a:solidFill>
                <a:srgbClr val="333333"/>
              </a:solidFill>
              <a:effectLst/>
              <a:latin typeface="Noto Sans JP"/>
            </a:endParaRPr>
          </a:p>
          <a:p>
            <a:r>
              <a:rPr lang="ja-JP" altLang="en-US" sz="2400" b="1" i="0" dirty="0">
                <a:solidFill>
                  <a:srgbClr val="333333"/>
                </a:solidFill>
                <a:effectLst/>
                <a:latin typeface="Noto Sans JP"/>
              </a:rPr>
              <a:t>「可用性」</a:t>
            </a:r>
            <a:r>
              <a:rPr lang="ja-JP" altLang="en-US" sz="2400" b="0" i="0" dirty="0">
                <a:solidFill>
                  <a:srgbClr val="333333"/>
                </a:solidFill>
                <a:effectLst/>
                <a:latin typeface="Noto Sans JP"/>
              </a:rPr>
              <a:t>を有していると判断される。</a:t>
            </a:r>
            <a:endParaRPr lang="en-US" altLang="ja-JP" sz="2400" b="0" i="0" dirty="0">
              <a:solidFill>
                <a:srgbClr val="333333"/>
              </a:solidFill>
              <a:effectLst/>
              <a:latin typeface="Noto Sans JP"/>
            </a:endParaRPr>
          </a:p>
          <a:p>
            <a:endParaRPr lang="en-US" altLang="ja-JP" sz="1200" dirty="0">
              <a:solidFill>
                <a:srgbClr val="333333"/>
              </a:solidFill>
              <a:latin typeface="Noto Sans JP"/>
            </a:endParaRPr>
          </a:p>
          <a:p>
            <a:r>
              <a:rPr lang="ja-JP" altLang="en-US" sz="2400" b="0" i="0" dirty="0">
                <a:solidFill>
                  <a:srgbClr val="333333"/>
                </a:solidFill>
                <a:effectLst/>
                <a:latin typeface="Noto Sans JP"/>
              </a:rPr>
              <a:t>　　　</a:t>
            </a:r>
            <a:r>
              <a:rPr lang="en-US" altLang="ja-JP" sz="2400" i="0" dirty="0">
                <a:solidFill>
                  <a:srgbClr val="333333"/>
                </a:solidFill>
                <a:effectLst/>
                <a:latin typeface="Noto Sans JP"/>
              </a:rPr>
              <a:t>MTTR=</a:t>
            </a:r>
            <a:r>
              <a:rPr lang="ja-JP" altLang="en-US" sz="2400" dirty="0">
                <a:solidFill>
                  <a:srgbClr val="333333"/>
                </a:solidFill>
                <a:latin typeface="Noto Sans JP"/>
              </a:rPr>
              <a:t>総修理時間</a:t>
            </a:r>
            <a:r>
              <a:rPr lang="en-US" altLang="ja-JP" sz="2400" dirty="0">
                <a:solidFill>
                  <a:srgbClr val="333333"/>
                </a:solidFill>
                <a:latin typeface="Noto Sans JP"/>
              </a:rPr>
              <a:t>/</a:t>
            </a:r>
            <a:r>
              <a:rPr lang="ja-JP" altLang="en-US" sz="2400" dirty="0">
                <a:solidFill>
                  <a:srgbClr val="333333"/>
                </a:solidFill>
                <a:latin typeface="Noto Sans JP"/>
              </a:rPr>
              <a:t>総故障回数</a:t>
            </a:r>
            <a:endParaRPr lang="en-US" altLang="ja-JP" sz="2400" dirty="0">
              <a:solidFill>
                <a:srgbClr val="333333"/>
              </a:solidFill>
              <a:latin typeface="Noto Sans JP"/>
            </a:endParaRPr>
          </a:p>
          <a:p>
            <a:r>
              <a:rPr lang="ja-JP" altLang="en-US" sz="2400" dirty="0">
                <a:solidFill>
                  <a:srgbClr val="333333"/>
                </a:solidFill>
                <a:latin typeface="Noto Sans JP"/>
              </a:rPr>
              <a:t>　　　</a:t>
            </a:r>
            <a:r>
              <a:rPr lang="en-US" altLang="ja-JP" sz="2400" dirty="0">
                <a:solidFill>
                  <a:srgbClr val="333333"/>
                </a:solidFill>
                <a:latin typeface="Noto Sans JP"/>
              </a:rPr>
              <a:t>(</a:t>
            </a:r>
            <a:r>
              <a:rPr lang="ja-JP" altLang="en-US" sz="2400" dirty="0">
                <a:solidFill>
                  <a:srgbClr val="333333"/>
                </a:solidFill>
                <a:latin typeface="Noto Sans JP"/>
              </a:rPr>
              <a:t>下図での例</a:t>
            </a:r>
            <a:r>
              <a:rPr lang="en-US" altLang="ja-JP" sz="2400" dirty="0">
                <a:solidFill>
                  <a:srgbClr val="333333"/>
                </a:solidFill>
                <a:latin typeface="Noto Sans JP"/>
              </a:rPr>
              <a:t>) (100+150)/2=125(</a:t>
            </a:r>
            <a:r>
              <a:rPr lang="ja-JP" altLang="en-US" sz="2400" dirty="0">
                <a:solidFill>
                  <a:srgbClr val="333333"/>
                </a:solidFill>
                <a:latin typeface="Noto Sans JP"/>
              </a:rPr>
              <a:t>時間</a:t>
            </a:r>
            <a:r>
              <a:rPr lang="en-US" altLang="ja-JP" sz="2400" dirty="0">
                <a:solidFill>
                  <a:srgbClr val="333333"/>
                </a:solidFill>
                <a:latin typeface="Noto Sans JP"/>
              </a:rPr>
              <a:t>)</a:t>
            </a:r>
            <a:endParaRPr lang="en-US" altLang="ja-JP" sz="2400" i="0" dirty="0">
              <a:solidFill>
                <a:srgbClr val="333333"/>
              </a:solidFill>
              <a:effectLst/>
              <a:latin typeface="Noto Sans JP"/>
            </a:endParaRPr>
          </a:p>
        </p:txBody>
      </p:sp>
      <p:sp>
        <p:nvSpPr>
          <p:cNvPr id="3" name="正方形/長方形 2">
            <a:extLst>
              <a:ext uri="{FF2B5EF4-FFF2-40B4-BE49-F238E27FC236}">
                <a16:creationId xmlns:a16="http://schemas.microsoft.com/office/drawing/2014/main" id="{034B9C63-702C-4E21-2EF0-64F1C19FFD9C}"/>
              </a:ext>
            </a:extLst>
          </p:cNvPr>
          <p:cNvSpPr/>
          <p:nvPr/>
        </p:nvSpPr>
        <p:spPr>
          <a:xfrm>
            <a:off x="1501138" y="4305822"/>
            <a:ext cx="9189720" cy="129331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63F6DCE-7484-0480-DC6E-07BA334A0773}"/>
              </a:ext>
            </a:extLst>
          </p:cNvPr>
          <p:cNvSpPr/>
          <p:nvPr/>
        </p:nvSpPr>
        <p:spPr>
          <a:xfrm>
            <a:off x="3482338" y="43058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229ACBE-6CE9-F4E1-B86E-D73C84480294}"/>
              </a:ext>
            </a:extLst>
          </p:cNvPr>
          <p:cNvSpPr/>
          <p:nvPr/>
        </p:nvSpPr>
        <p:spPr>
          <a:xfrm>
            <a:off x="7042757" y="43058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3EDD205-1C0D-5FD0-D00D-B0E8861E5D68}"/>
              </a:ext>
            </a:extLst>
          </p:cNvPr>
          <p:cNvSpPr txBox="1"/>
          <p:nvPr/>
        </p:nvSpPr>
        <p:spPr>
          <a:xfrm>
            <a:off x="3482338" y="44611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9" name="テキスト ボックス 8">
            <a:extLst>
              <a:ext uri="{FF2B5EF4-FFF2-40B4-BE49-F238E27FC236}">
                <a16:creationId xmlns:a16="http://schemas.microsoft.com/office/drawing/2014/main" id="{DBCE895B-98E0-F5B1-F882-869DAB9E8226}"/>
              </a:ext>
            </a:extLst>
          </p:cNvPr>
          <p:cNvSpPr txBox="1"/>
          <p:nvPr/>
        </p:nvSpPr>
        <p:spPr>
          <a:xfrm>
            <a:off x="7061546" y="44611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10" name="テキスト ボックス 9">
            <a:extLst>
              <a:ext uri="{FF2B5EF4-FFF2-40B4-BE49-F238E27FC236}">
                <a16:creationId xmlns:a16="http://schemas.microsoft.com/office/drawing/2014/main" id="{BF6DFD0E-41A5-CEBC-85FD-FCB2FAE94850}"/>
              </a:ext>
            </a:extLst>
          </p:cNvPr>
          <p:cNvSpPr txBox="1"/>
          <p:nvPr/>
        </p:nvSpPr>
        <p:spPr>
          <a:xfrm>
            <a:off x="3507390"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1" name="テキスト ボックス 10">
            <a:extLst>
              <a:ext uri="{FF2B5EF4-FFF2-40B4-BE49-F238E27FC236}">
                <a16:creationId xmlns:a16="http://schemas.microsoft.com/office/drawing/2014/main" id="{C79CFF4B-B406-4110-41D2-3E90013B914C}"/>
              </a:ext>
            </a:extLst>
          </p:cNvPr>
          <p:cNvSpPr txBox="1"/>
          <p:nvPr/>
        </p:nvSpPr>
        <p:spPr>
          <a:xfrm>
            <a:off x="7080335"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(150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2" name="テキスト ボックス 11">
            <a:extLst>
              <a:ext uri="{FF2B5EF4-FFF2-40B4-BE49-F238E27FC236}">
                <a16:creationId xmlns:a16="http://schemas.microsoft.com/office/drawing/2014/main" id="{7FAEB46A-2C9D-E7FA-6919-41EFFEA37C5A}"/>
              </a:ext>
            </a:extLst>
          </p:cNvPr>
          <p:cNvSpPr txBox="1"/>
          <p:nvPr/>
        </p:nvSpPr>
        <p:spPr>
          <a:xfrm>
            <a:off x="1825458" y="4461153"/>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13" name="テキスト ボックス 12">
            <a:extLst>
              <a:ext uri="{FF2B5EF4-FFF2-40B4-BE49-F238E27FC236}">
                <a16:creationId xmlns:a16="http://schemas.microsoft.com/office/drawing/2014/main" id="{AED222CA-D047-DE7A-8D45-53E997210C88}"/>
              </a:ext>
            </a:extLst>
          </p:cNvPr>
          <p:cNvSpPr txBox="1"/>
          <p:nvPr/>
        </p:nvSpPr>
        <p:spPr>
          <a:xfrm>
            <a:off x="1850510"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(300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4" name="テキスト ボックス 13">
            <a:extLst>
              <a:ext uri="{FF2B5EF4-FFF2-40B4-BE49-F238E27FC236}">
                <a16:creationId xmlns:a16="http://schemas.microsoft.com/office/drawing/2014/main" id="{0A36E963-E992-CEF8-F18A-ABEA3F0394E2}"/>
              </a:ext>
            </a:extLst>
          </p:cNvPr>
          <p:cNvSpPr txBox="1"/>
          <p:nvPr/>
        </p:nvSpPr>
        <p:spPr>
          <a:xfrm>
            <a:off x="5268810" y="45185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15" name="テキスト ボックス 14">
            <a:extLst>
              <a:ext uri="{FF2B5EF4-FFF2-40B4-BE49-F238E27FC236}">
                <a16:creationId xmlns:a16="http://schemas.microsoft.com/office/drawing/2014/main" id="{6C62DE54-B731-BD8F-C755-2ADFDF7A39D9}"/>
              </a:ext>
            </a:extLst>
          </p:cNvPr>
          <p:cNvSpPr txBox="1"/>
          <p:nvPr/>
        </p:nvSpPr>
        <p:spPr>
          <a:xfrm>
            <a:off x="5293862" y="49046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(400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6" name="テキスト ボックス 15">
            <a:extLst>
              <a:ext uri="{FF2B5EF4-FFF2-40B4-BE49-F238E27FC236}">
                <a16:creationId xmlns:a16="http://schemas.microsoft.com/office/drawing/2014/main" id="{6D4F39E0-C4FE-5134-DCC7-0D2ADD9EC33C}"/>
              </a:ext>
            </a:extLst>
          </p:cNvPr>
          <p:cNvSpPr txBox="1"/>
          <p:nvPr/>
        </p:nvSpPr>
        <p:spPr>
          <a:xfrm>
            <a:off x="8859501" y="45185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17" name="テキスト ボックス 16">
            <a:extLst>
              <a:ext uri="{FF2B5EF4-FFF2-40B4-BE49-F238E27FC236}">
                <a16:creationId xmlns:a16="http://schemas.microsoft.com/office/drawing/2014/main" id="{428DD267-9186-A97F-7470-8B5117373C4D}"/>
              </a:ext>
            </a:extLst>
          </p:cNvPr>
          <p:cNvSpPr txBox="1"/>
          <p:nvPr/>
        </p:nvSpPr>
        <p:spPr>
          <a:xfrm>
            <a:off x="8884553" y="49046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(500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grpSp>
        <p:nvGrpSpPr>
          <p:cNvPr id="25" name="グループ化 24">
            <a:extLst>
              <a:ext uri="{FF2B5EF4-FFF2-40B4-BE49-F238E27FC236}">
                <a16:creationId xmlns:a16="http://schemas.microsoft.com/office/drawing/2014/main" id="{77376CB5-5F90-8F59-927C-80CC5B8929A3}"/>
              </a:ext>
            </a:extLst>
          </p:cNvPr>
          <p:cNvGrpSpPr/>
          <p:nvPr/>
        </p:nvGrpSpPr>
        <p:grpSpPr>
          <a:xfrm>
            <a:off x="2455099" y="3933172"/>
            <a:ext cx="7081381" cy="372650"/>
            <a:chOff x="2455101" y="3219189"/>
            <a:chExt cx="7081381" cy="372650"/>
          </a:xfrm>
        </p:grpSpPr>
        <p:cxnSp>
          <p:nvCxnSpPr>
            <p:cNvPr id="19" name="直線矢印コネクタ 18">
              <a:extLst>
                <a:ext uri="{FF2B5EF4-FFF2-40B4-BE49-F238E27FC236}">
                  <a16:creationId xmlns:a16="http://schemas.microsoft.com/office/drawing/2014/main" id="{238AB15B-36A8-FC03-ABCC-D89209B26E0D}"/>
                </a:ext>
              </a:extLst>
            </p:cNvPr>
            <p:cNvCxnSpPr>
              <a:cxnSpLocks/>
            </p:cNvCxnSpPr>
            <p:nvPr/>
          </p:nvCxnSpPr>
          <p:spPr>
            <a:xfrm>
              <a:off x="2455101"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1B12E2F6-8D23-43A5-9129-28E08E4B61BE}"/>
                </a:ext>
              </a:extLst>
            </p:cNvPr>
            <p:cNvCxnSpPr>
              <a:cxnSpLocks/>
            </p:cNvCxnSpPr>
            <p:nvPr/>
          </p:nvCxnSpPr>
          <p:spPr>
            <a:xfrm>
              <a:off x="5864268"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a:extLst>
                <a:ext uri="{FF2B5EF4-FFF2-40B4-BE49-F238E27FC236}">
                  <a16:creationId xmlns:a16="http://schemas.microsoft.com/office/drawing/2014/main" id="{6AA30E41-9FDB-FBD4-4158-E7E38502D0B3}"/>
                </a:ext>
              </a:extLst>
            </p:cNvPr>
            <p:cNvCxnSpPr>
              <a:cxnSpLocks/>
            </p:cNvCxnSpPr>
            <p:nvPr/>
          </p:nvCxnSpPr>
          <p:spPr>
            <a:xfrm>
              <a:off x="9536482"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直線コネクタ 23">
              <a:extLst>
                <a:ext uri="{FF2B5EF4-FFF2-40B4-BE49-F238E27FC236}">
                  <a16:creationId xmlns:a16="http://schemas.microsoft.com/office/drawing/2014/main" id="{47275695-22FC-76C2-060D-4C194BE8C737}"/>
                </a:ext>
              </a:extLst>
            </p:cNvPr>
            <p:cNvCxnSpPr/>
            <p:nvPr/>
          </p:nvCxnSpPr>
          <p:spPr>
            <a:xfrm>
              <a:off x="2455101" y="3219189"/>
              <a:ext cx="7081381"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26" name="テキスト ボックス 25">
            <a:extLst>
              <a:ext uri="{FF2B5EF4-FFF2-40B4-BE49-F238E27FC236}">
                <a16:creationId xmlns:a16="http://schemas.microsoft.com/office/drawing/2014/main" id="{42D9F00D-1BE4-1880-D6B9-05E23EEA8271}"/>
              </a:ext>
            </a:extLst>
          </p:cNvPr>
          <p:cNvSpPr txBox="1"/>
          <p:nvPr/>
        </p:nvSpPr>
        <p:spPr>
          <a:xfrm>
            <a:off x="1221808" y="3761847"/>
            <a:ext cx="1257404" cy="523220"/>
          </a:xfrm>
          <a:prstGeom prst="rect">
            <a:avLst/>
          </a:prstGeom>
          <a:noFill/>
        </p:spPr>
        <p:txBody>
          <a:bodyPr wrap="square">
            <a:spAutoFit/>
          </a:bodyPr>
          <a:lstStyle/>
          <a:p>
            <a:pPr algn="ctr"/>
            <a:r>
              <a:rPr lang="en-US" altLang="ja-JP" sz="2800" b="1" dirty="0">
                <a:solidFill>
                  <a:schemeClr val="accent2"/>
                </a:solidFill>
                <a:latin typeface="Noto Sans JP"/>
              </a:rPr>
              <a:t>MTBF</a:t>
            </a:r>
            <a:endParaRPr lang="ja-JP" altLang="en-US" sz="2800" dirty="0">
              <a:solidFill>
                <a:schemeClr val="accent2"/>
              </a:solidFill>
            </a:endParaRPr>
          </a:p>
        </p:txBody>
      </p:sp>
      <p:grpSp>
        <p:nvGrpSpPr>
          <p:cNvPr id="35" name="グループ化 34">
            <a:extLst>
              <a:ext uri="{FF2B5EF4-FFF2-40B4-BE49-F238E27FC236}">
                <a16:creationId xmlns:a16="http://schemas.microsoft.com/office/drawing/2014/main" id="{16EFC7C5-7C75-DA18-7BEA-85DA071F1113}"/>
              </a:ext>
            </a:extLst>
          </p:cNvPr>
          <p:cNvGrpSpPr/>
          <p:nvPr/>
        </p:nvGrpSpPr>
        <p:grpSpPr>
          <a:xfrm>
            <a:off x="4129829" y="5668780"/>
            <a:ext cx="3579210" cy="381293"/>
            <a:chOff x="4129829" y="5656254"/>
            <a:chExt cx="3579210" cy="381293"/>
          </a:xfrm>
        </p:grpSpPr>
        <p:cxnSp>
          <p:nvCxnSpPr>
            <p:cNvPr id="28" name="直線矢印コネクタ 27">
              <a:extLst>
                <a:ext uri="{FF2B5EF4-FFF2-40B4-BE49-F238E27FC236}">
                  <a16:creationId xmlns:a16="http://schemas.microsoft.com/office/drawing/2014/main" id="{DFBF744F-EC65-9AE1-72C8-2664F3967111}"/>
                </a:ext>
              </a:extLst>
            </p:cNvPr>
            <p:cNvCxnSpPr>
              <a:cxnSpLocks/>
            </p:cNvCxnSpPr>
            <p:nvPr/>
          </p:nvCxnSpPr>
          <p:spPr>
            <a:xfrm flipV="1">
              <a:off x="4129829" y="5668781"/>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503D6D28-F9B2-1B72-90ED-76BF9F14753B}"/>
                </a:ext>
              </a:extLst>
            </p:cNvPr>
            <p:cNvCxnSpPr/>
            <p:nvPr/>
          </p:nvCxnSpPr>
          <p:spPr>
            <a:xfrm flipV="1">
              <a:off x="7690250" y="5656254"/>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60E3059-4264-41E4-5B26-BDB6FB898AE2}"/>
                </a:ext>
              </a:extLst>
            </p:cNvPr>
            <p:cNvCxnSpPr/>
            <p:nvPr/>
          </p:nvCxnSpPr>
          <p:spPr>
            <a:xfrm>
              <a:off x="4129831" y="6025020"/>
              <a:ext cx="3579208"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3" name="テキスト ボックス 32">
            <a:extLst>
              <a:ext uri="{FF2B5EF4-FFF2-40B4-BE49-F238E27FC236}">
                <a16:creationId xmlns:a16="http://schemas.microsoft.com/office/drawing/2014/main" id="{524585C1-968E-14B2-3701-4FC0E01C8A66}"/>
              </a:ext>
            </a:extLst>
          </p:cNvPr>
          <p:cNvSpPr txBox="1"/>
          <p:nvPr/>
        </p:nvSpPr>
        <p:spPr>
          <a:xfrm>
            <a:off x="2981401" y="5675677"/>
            <a:ext cx="1148429" cy="523220"/>
          </a:xfrm>
          <a:prstGeom prst="rect">
            <a:avLst/>
          </a:prstGeom>
          <a:noFill/>
        </p:spPr>
        <p:txBody>
          <a:bodyPr wrap="square">
            <a:spAutoFit/>
          </a:bodyPr>
          <a:lstStyle/>
          <a:p>
            <a:pPr algn="ctr"/>
            <a:r>
              <a:rPr lang="en-US" altLang="ja-JP" sz="2800" b="1" dirty="0">
                <a:solidFill>
                  <a:schemeClr val="accent1"/>
                </a:solidFill>
                <a:latin typeface="Noto Sans JP"/>
              </a:rPr>
              <a:t>MTTR</a:t>
            </a:r>
            <a:endParaRPr lang="ja-JP" altLang="en-US" sz="2800" dirty="0">
              <a:solidFill>
                <a:schemeClr val="accent1"/>
              </a:solidFill>
            </a:endParaRPr>
          </a:p>
        </p:txBody>
      </p:sp>
    </p:spTree>
    <p:extLst>
      <p:ext uri="{BB962C8B-B14F-4D97-AF65-F5344CB8AC3E}">
        <p14:creationId xmlns:p14="http://schemas.microsoft.com/office/powerpoint/2010/main" val="84523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0" y="732557"/>
            <a:ext cx="10015695" cy="2677656"/>
          </a:xfrm>
          <a:prstGeom prst="rect">
            <a:avLst/>
          </a:prstGeom>
          <a:noFill/>
        </p:spPr>
        <p:txBody>
          <a:bodyPr wrap="square" rtlCol="0">
            <a:spAutoFit/>
          </a:bodyPr>
          <a:lstStyle/>
          <a:p>
            <a:r>
              <a:rPr lang="ja-JP" altLang="en-US" sz="2400" b="1" dirty="0">
                <a:solidFill>
                  <a:srgbClr val="FF0000"/>
                </a:solidFill>
              </a:rPr>
              <a:t>稼働率（</a:t>
            </a:r>
            <a:r>
              <a:rPr lang="en-US" altLang="ja-JP" sz="2400" b="1" dirty="0">
                <a:solidFill>
                  <a:srgbClr val="FF0000"/>
                </a:solidFill>
              </a:rPr>
              <a:t>Availability</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0" i="0" dirty="0">
                <a:solidFill>
                  <a:srgbClr val="333333"/>
                </a:solidFill>
                <a:effectLst/>
                <a:latin typeface="Noto Sans JP"/>
              </a:rPr>
              <a:t>設備やシステムの稼働が要求される時間に対して、故障やメンテナンス等で停止している時間を除いた「</a:t>
            </a:r>
            <a:r>
              <a:rPr lang="ja-JP" altLang="en-US" sz="2400" b="1" i="0" dirty="0">
                <a:solidFill>
                  <a:srgbClr val="333333"/>
                </a:solidFill>
                <a:effectLst/>
                <a:latin typeface="Noto Sans JP"/>
              </a:rPr>
              <a:t>実際の稼働時間の割合</a:t>
            </a:r>
            <a:r>
              <a:rPr lang="ja-JP" altLang="en-US" sz="2400" b="0" i="0" dirty="0">
                <a:solidFill>
                  <a:srgbClr val="333333"/>
                </a:solidFill>
                <a:effectLst/>
                <a:latin typeface="Noto Sans JP"/>
              </a:rPr>
              <a:t>」</a:t>
            </a:r>
            <a:r>
              <a:rPr lang="ja-JP" altLang="en-US" sz="2400" dirty="0">
                <a:solidFill>
                  <a:srgbClr val="333333"/>
                </a:solidFill>
                <a:latin typeface="Noto Sans JP"/>
              </a:rPr>
              <a:t>のこと。</a:t>
            </a:r>
            <a:r>
              <a:rPr lang="ja-JP" altLang="en-US" sz="2400" b="0" i="0" dirty="0">
                <a:solidFill>
                  <a:srgbClr val="333333"/>
                </a:solidFill>
                <a:effectLst/>
                <a:latin typeface="Noto Sans JP"/>
              </a:rPr>
              <a:t>稼働率が高いほど、</a:t>
            </a:r>
            <a:r>
              <a:rPr lang="ja-JP" altLang="en-US" sz="2400" b="1" i="0" dirty="0">
                <a:solidFill>
                  <a:srgbClr val="333333"/>
                </a:solidFill>
                <a:effectLst/>
                <a:latin typeface="Noto Sans JP"/>
              </a:rPr>
              <a:t>信頼性や可用性が高い</a:t>
            </a:r>
            <a:r>
              <a:rPr lang="ja-JP" altLang="en-US" sz="2400" b="0" i="0" dirty="0">
                <a:solidFill>
                  <a:srgbClr val="333333"/>
                </a:solidFill>
                <a:effectLst/>
                <a:latin typeface="Noto Sans JP"/>
              </a:rPr>
              <a:t>設備と評価できる。</a:t>
            </a:r>
            <a:endParaRPr lang="en-US" altLang="ja-JP" sz="2400" b="0" i="0" dirty="0">
              <a:solidFill>
                <a:srgbClr val="333333"/>
              </a:solidFill>
              <a:effectLst/>
              <a:latin typeface="Noto Sans JP"/>
            </a:endParaRPr>
          </a:p>
          <a:p>
            <a:endParaRPr lang="en-US" altLang="ja-JP" sz="1200" dirty="0">
              <a:solidFill>
                <a:srgbClr val="333333"/>
              </a:solidFill>
              <a:latin typeface="Noto Sans JP"/>
            </a:endParaRPr>
          </a:p>
          <a:p>
            <a:r>
              <a:rPr lang="ja-JP" altLang="en-US" sz="2400" b="0" i="0" dirty="0">
                <a:solidFill>
                  <a:srgbClr val="333333"/>
                </a:solidFill>
                <a:effectLst/>
                <a:latin typeface="Noto Sans JP"/>
              </a:rPr>
              <a:t>　　　</a:t>
            </a:r>
            <a:r>
              <a:rPr lang="ja-JP" altLang="en-US" sz="2400" b="0" dirty="0">
                <a:solidFill>
                  <a:srgbClr val="333333"/>
                </a:solidFill>
                <a:latin typeface="Noto Sans JP"/>
              </a:rPr>
              <a:t>稼働率</a:t>
            </a:r>
            <a:r>
              <a:rPr lang="en-US" altLang="ja-JP" sz="2400" i="0" dirty="0">
                <a:solidFill>
                  <a:srgbClr val="333333"/>
                </a:solidFill>
                <a:effectLst/>
                <a:latin typeface="Noto Sans JP"/>
              </a:rPr>
              <a:t>=</a:t>
            </a:r>
            <a:r>
              <a:rPr lang="en-US" altLang="ja-JP" sz="2400" dirty="0">
                <a:solidFill>
                  <a:srgbClr val="333333"/>
                </a:solidFill>
                <a:latin typeface="Noto Sans JP"/>
              </a:rPr>
              <a:t>MTBF/(MTBF+MTTR)</a:t>
            </a:r>
          </a:p>
          <a:p>
            <a:r>
              <a:rPr lang="ja-JP" altLang="en-US" sz="2400" dirty="0">
                <a:solidFill>
                  <a:srgbClr val="333333"/>
                </a:solidFill>
                <a:latin typeface="Noto Sans JP"/>
              </a:rPr>
              <a:t>　　　</a:t>
            </a:r>
            <a:r>
              <a:rPr lang="en-US" altLang="ja-JP" sz="2400" dirty="0">
                <a:solidFill>
                  <a:srgbClr val="333333"/>
                </a:solidFill>
                <a:latin typeface="Noto Sans JP"/>
              </a:rPr>
              <a:t>(</a:t>
            </a:r>
            <a:r>
              <a:rPr lang="ja-JP" altLang="en-US" sz="2400" dirty="0">
                <a:solidFill>
                  <a:srgbClr val="333333"/>
                </a:solidFill>
                <a:latin typeface="Noto Sans JP"/>
              </a:rPr>
              <a:t>下図での例</a:t>
            </a:r>
            <a:r>
              <a:rPr lang="en-US" altLang="ja-JP" sz="2400" dirty="0">
                <a:solidFill>
                  <a:srgbClr val="333333"/>
                </a:solidFill>
                <a:latin typeface="Noto Sans JP"/>
              </a:rPr>
              <a:t>) 400/(400+125)=0.76</a:t>
            </a:r>
            <a:endParaRPr lang="en-US" altLang="ja-JP" sz="2400" i="0" dirty="0">
              <a:solidFill>
                <a:srgbClr val="333333"/>
              </a:solidFill>
              <a:effectLst/>
              <a:latin typeface="Noto Sans JP"/>
            </a:endParaRPr>
          </a:p>
        </p:txBody>
      </p:sp>
      <p:sp>
        <p:nvSpPr>
          <p:cNvPr id="3" name="正方形/長方形 2">
            <a:extLst>
              <a:ext uri="{FF2B5EF4-FFF2-40B4-BE49-F238E27FC236}">
                <a16:creationId xmlns:a16="http://schemas.microsoft.com/office/drawing/2014/main" id="{034B9C63-702C-4E21-2EF0-64F1C19FFD9C}"/>
              </a:ext>
            </a:extLst>
          </p:cNvPr>
          <p:cNvSpPr/>
          <p:nvPr/>
        </p:nvSpPr>
        <p:spPr>
          <a:xfrm>
            <a:off x="1501138" y="4305822"/>
            <a:ext cx="9189720" cy="129331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63F6DCE-7484-0480-DC6E-07BA334A0773}"/>
              </a:ext>
            </a:extLst>
          </p:cNvPr>
          <p:cNvSpPr/>
          <p:nvPr/>
        </p:nvSpPr>
        <p:spPr>
          <a:xfrm>
            <a:off x="3482338" y="43058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229ACBE-6CE9-F4E1-B86E-D73C84480294}"/>
              </a:ext>
            </a:extLst>
          </p:cNvPr>
          <p:cNvSpPr/>
          <p:nvPr/>
        </p:nvSpPr>
        <p:spPr>
          <a:xfrm>
            <a:off x="7042757" y="4305822"/>
            <a:ext cx="1294982" cy="1293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3EDD205-1C0D-5FD0-D00D-B0E8861E5D68}"/>
              </a:ext>
            </a:extLst>
          </p:cNvPr>
          <p:cNvSpPr txBox="1"/>
          <p:nvPr/>
        </p:nvSpPr>
        <p:spPr>
          <a:xfrm>
            <a:off x="3482338" y="44611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9" name="テキスト ボックス 8">
            <a:extLst>
              <a:ext uri="{FF2B5EF4-FFF2-40B4-BE49-F238E27FC236}">
                <a16:creationId xmlns:a16="http://schemas.microsoft.com/office/drawing/2014/main" id="{DBCE895B-98E0-F5B1-F882-869DAB9E8226}"/>
              </a:ext>
            </a:extLst>
          </p:cNvPr>
          <p:cNvSpPr txBox="1"/>
          <p:nvPr/>
        </p:nvSpPr>
        <p:spPr>
          <a:xfrm>
            <a:off x="7061546" y="4461153"/>
            <a:ext cx="1257404" cy="461665"/>
          </a:xfrm>
          <a:prstGeom prst="rect">
            <a:avLst/>
          </a:prstGeom>
          <a:noFill/>
        </p:spPr>
        <p:txBody>
          <a:bodyPr wrap="square">
            <a:spAutoFit/>
          </a:bodyPr>
          <a:lstStyle/>
          <a:p>
            <a:pPr algn="ctr"/>
            <a:r>
              <a:rPr lang="ja-JP" altLang="en-US" sz="2400" b="1" i="0" dirty="0">
                <a:solidFill>
                  <a:schemeClr val="bg1"/>
                </a:solidFill>
                <a:effectLst/>
                <a:latin typeface="Noto Sans JP"/>
              </a:rPr>
              <a:t>故障</a:t>
            </a:r>
            <a:endParaRPr lang="ja-JP" altLang="en-US" sz="2400" dirty="0">
              <a:solidFill>
                <a:schemeClr val="bg1"/>
              </a:solidFill>
            </a:endParaRPr>
          </a:p>
        </p:txBody>
      </p:sp>
      <p:sp>
        <p:nvSpPr>
          <p:cNvPr id="10" name="テキスト ボックス 9">
            <a:extLst>
              <a:ext uri="{FF2B5EF4-FFF2-40B4-BE49-F238E27FC236}">
                <a16:creationId xmlns:a16="http://schemas.microsoft.com/office/drawing/2014/main" id="{BF6DFD0E-41A5-CEBC-85FD-FCB2FAE94850}"/>
              </a:ext>
            </a:extLst>
          </p:cNvPr>
          <p:cNvSpPr txBox="1"/>
          <p:nvPr/>
        </p:nvSpPr>
        <p:spPr>
          <a:xfrm>
            <a:off x="3507390"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1" name="テキスト ボックス 10">
            <a:extLst>
              <a:ext uri="{FF2B5EF4-FFF2-40B4-BE49-F238E27FC236}">
                <a16:creationId xmlns:a16="http://schemas.microsoft.com/office/drawing/2014/main" id="{C79CFF4B-B406-4110-41D2-3E90013B914C}"/>
              </a:ext>
            </a:extLst>
          </p:cNvPr>
          <p:cNvSpPr txBox="1"/>
          <p:nvPr/>
        </p:nvSpPr>
        <p:spPr>
          <a:xfrm>
            <a:off x="7080335"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(150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2" name="テキスト ボックス 11">
            <a:extLst>
              <a:ext uri="{FF2B5EF4-FFF2-40B4-BE49-F238E27FC236}">
                <a16:creationId xmlns:a16="http://schemas.microsoft.com/office/drawing/2014/main" id="{7FAEB46A-2C9D-E7FA-6919-41EFFEA37C5A}"/>
              </a:ext>
            </a:extLst>
          </p:cNvPr>
          <p:cNvSpPr txBox="1"/>
          <p:nvPr/>
        </p:nvSpPr>
        <p:spPr>
          <a:xfrm>
            <a:off x="1825458" y="4461153"/>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13" name="テキスト ボックス 12">
            <a:extLst>
              <a:ext uri="{FF2B5EF4-FFF2-40B4-BE49-F238E27FC236}">
                <a16:creationId xmlns:a16="http://schemas.microsoft.com/office/drawing/2014/main" id="{AED222CA-D047-DE7A-8D45-53E997210C88}"/>
              </a:ext>
            </a:extLst>
          </p:cNvPr>
          <p:cNvSpPr txBox="1"/>
          <p:nvPr/>
        </p:nvSpPr>
        <p:spPr>
          <a:xfrm>
            <a:off x="1850510" y="4847316"/>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(300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4" name="テキスト ボックス 13">
            <a:extLst>
              <a:ext uri="{FF2B5EF4-FFF2-40B4-BE49-F238E27FC236}">
                <a16:creationId xmlns:a16="http://schemas.microsoft.com/office/drawing/2014/main" id="{0A36E963-E992-CEF8-F18A-ABEA3F0394E2}"/>
              </a:ext>
            </a:extLst>
          </p:cNvPr>
          <p:cNvSpPr txBox="1"/>
          <p:nvPr/>
        </p:nvSpPr>
        <p:spPr>
          <a:xfrm>
            <a:off x="5268810" y="45185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15" name="テキスト ボックス 14">
            <a:extLst>
              <a:ext uri="{FF2B5EF4-FFF2-40B4-BE49-F238E27FC236}">
                <a16:creationId xmlns:a16="http://schemas.microsoft.com/office/drawing/2014/main" id="{6C62DE54-B731-BD8F-C755-2ADFDF7A39D9}"/>
              </a:ext>
            </a:extLst>
          </p:cNvPr>
          <p:cNvSpPr txBox="1"/>
          <p:nvPr/>
        </p:nvSpPr>
        <p:spPr>
          <a:xfrm>
            <a:off x="5293862" y="49046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(400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sp>
        <p:nvSpPr>
          <p:cNvPr id="16" name="テキスト ボックス 15">
            <a:extLst>
              <a:ext uri="{FF2B5EF4-FFF2-40B4-BE49-F238E27FC236}">
                <a16:creationId xmlns:a16="http://schemas.microsoft.com/office/drawing/2014/main" id="{6D4F39E0-C4FE-5134-DCC7-0D2ADD9EC33C}"/>
              </a:ext>
            </a:extLst>
          </p:cNvPr>
          <p:cNvSpPr txBox="1"/>
          <p:nvPr/>
        </p:nvSpPr>
        <p:spPr>
          <a:xfrm>
            <a:off x="8859501" y="4518509"/>
            <a:ext cx="1257404" cy="461665"/>
          </a:xfrm>
          <a:prstGeom prst="rect">
            <a:avLst/>
          </a:prstGeom>
          <a:noFill/>
        </p:spPr>
        <p:txBody>
          <a:bodyPr wrap="square">
            <a:spAutoFit/>
          </a:bodyPr>
          <a:lstStyle/>
          <a:p>
            <a:pPr algn="ctr"/>
            <a:r>
              <a:rPr lang="ja-JP" altLang="en-US" sz="2400" b="1" dirty="0">
                <a:solidFill>
                  <a:schemeClr val="bg1"/>
                </a:solidFill>
                <a:latin typeface="Noto Sans JP"/>
              </a:rPr>
              <a:t>稼働</a:t>
            </a:r>
            <a:endParaRPr lang="ja-JP" altLang="en-US" sz="2400" dirty="0">
              <a:solidFill>
                <a:schemeClr val="bg1"/>
              </a:solidFill>
            </a:endParaRPr>
          </a:p>
        </p:txBody>
      </p:sp>
      <p:sp>
        <p:nvSpPr>
          <p:cNvPr id="17" name="テキスト ボックス 16">
            <a:extLst>
              <a:ext uri="{FF2B5EF4-FFF2-40B4-BE49-F238E27FC236}">
                <a16:creationId xmlns:a16="http://schemas.microsoft.com/office/drawing/2014/main" id="{428DD267-9186-A97F-7470-8B5117373C4D}"/>
              </a:ext>
            </a:extLst>
          </p:cNvPr>
          <p:cNvSpPr txBox="1"/>
          <p:nvPr/>
        </p:nvSpPr>
        <p:spPr>
          <a:xfrm>
            <a:off x="8884553" y="4904672"/>
            <a:ext cx="1257404" cy="369332"/>
          </a:xfrm>
          <a:prstGeom prst="rect">
            <a:avLst/>
          </a:prstGeom>
          <a:noFill/>
        </p:spPr>
        <p:txBody>
          <a:bodyPr wrap="square">
            <a:spAutoFit/>
          </a:bodyPr>
          <a:lstStyle/>
          <a:p>
            <a:pPr algn="ctr"/>
            <a:r>
              <a:rPr lang="en-US" altLang="ja-JP" b="1" i="0" dirty="0">
                <a:solidFill>
                  <a:schemeClr val="bg1"/>
                </a:solidFill>
                <a:effectLst/>
                <a:latin typeface="Noto Sans JP"/>
              </a:rPr>
              <a:t>(500</a:t>
            </a:r>
            <a:r>
              <a:rPr lang="ja-JP" altLang="en-US" b="1" i="0" dirty="0">
                <a:solidFill>
                  <a:schemeClr val="bg1"/>
                </a:solidFill>
                <a:effectLst/>
                <a:latin typeface="Noto Sans JP"/>
              </a:rPr>
              <a:t>時間</a:t>
            </a:r>
            <a:r>
              <a:rPr lang="en-US" altLang="ja-JP" b="1" i="0" dirty="0">
                <a:solidFill>
                  <a:schemeClr val="bg1"/>
                </a:solidFill>
                <a:effectLst/>
                <a:latin typeface="Noto Sans JP"/>
              </a:rPr>
              <a:t>)</a:t>
            </a:r>
            <a:endParaRPr lang="ja-JP" altLang="en-US" dirty="0">
              <a:solidFill>
                <a:schemeClr val="bg1"/>
              </a:solidFill>
            </a:endParaRPr>
          </a:p>
        </p:txBody>
      </p:sp>
      <p:grpSp>
        <p:nvGrpSpPr>
          <p:cNvPr id="25" name="グループ化 24">
            <a:extLst>
              <a:ext uri="{FF2B5EF4-FFF2-40B4-BE49-F238E27FC236}">
                <a16:creationId xmlns:a16="http://schemas.microsoft.com/office/drawing/2014/main" id="{77376CB5-5F90-8F59-927C-80CC5B8929A3}"/>
              </a:ext>
            </a:extLst>
          </p:cNvPr>
          <p:cNvGrpSpPr/>
          <p:nvPr/>
        </p:nvGrpSpPr>
        <p:grpSpPr>
          <a:xfrm>
            <a:off x="2455099" y="3933172"/>
            <a:ext cx="7081381" cy="372650"/>
            <a:chOff x="2455101" y="3219189"/>
            <a:chExt cx="7081381" cy="372650"/>
          </a:xfrm>
        </p:grpSpPr>
        <p:cxnSp>
          <p:nvCxnSpPr>
            <p:cNvPr id="19" name="直線矢印コネクタ 18">
              <a:extLst>
                <a:ext uri="{FF2B5EF4-FFF2-40B4-BE49-F238E27FC236}">
                  <a16:creationId xmlns:a16="http://schemas.microsoft.com/office/drawing/2014/main" id="{238AB15B-36A8-FC03-ABCC-D89209B26E0D}"/>
                </a:ext>
              </a:extLst>
            </p:cNvPr>
            <p:cNvCxnSpPr>
              <a:cxnSpLocks/>
            </p:cNvCxnSpPr>
            <p:nvPr/>
          </p:nvCxnSpPr>
          <p:spPr>
            <a:xfrm>
              <a:off x="2455101"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1B12E2F6-8D23-43A5-9129-28E08E4B61BE}"/>
                </a:ext>
              </a:extLst>
            </p:cNvPr>
            <p:cNvCxnSpPr>
              <a:cxnSpLocks/>
            </p:cNvCxnSpPr>
            <p:nvPr/>
          </p:nvCxnSpPr>
          <p:spPr>
            <a:xfrm>
              <a:off x="5864268"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a:extLst>
                <a:ext uri="{FF2B5EF4-FFF2-40B4-BE49-F238E27FC236}">
                  <a16:creationId xmlns:a16="http://schemas.microsoft.com/office/drawing/2014/main" id="{6AA30E41-9FDB-FBD4-4158-E7E38502D0B3}"/>
                </a:ext>
              </a:extLst>
            </p:cNvPr>
            <p:cNvCxnSpPr>
              <a:cxnSpLocks/>
            </p:cNvCxnSpPr>
            <p:nvPr/>
          </p:nvCxnSpPr>
          <p:spPr>
            <a:xfrm>
              <a:off x="9536482" y="3219189"/>
              <a:ext cx="0" cy="3726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直線コネクタ 23">
              <a:extLst>
                <a:ext uri="{FF2B5EF4-FFF2-40B4-BE49-F238E27FC236}">
                  <a16:creationId xmlns:a16="http://schemas.microsoft.com/office/drawing/2014/main" id="{47275695-22FC-76C2-060D-4C194BE8C737}"/>
                </a:ext>
              </a:extLst>
            </p:cNvPr>
            <p:cNvCxnSpPr/>
            <p:nvPr/>
          </p:nvCxnSpPr>
          <p:spPr>
            <a:xfrm>
              <a:off x="2455101" y="3219189"/>
              <a:ext cx="7081381"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26" name="テキスト ボックス 25">
            <a:extLst>
              <a:ext uri="{FF2B5EF4-FFF2-40B4-BE49-F238E27FC236}">
                <a16:creationId xmlns:a16="http://schemas.microsoft.com/office/drawing/2014/main" id="{42D9F00D-1BE4-1880-D6B9-05E23EEA8271}"/>
              </a:ext>
            </a:extLst>
          </p:cNvPr>
          <p:cNvSpPr txBox="1"/>
          <p:nvPr/>
        </p:nvSpPr>
        <p:spPr>
          <a:xfrm>
            <a:off x="1221808" y="3761847"/>
            <a:ext cx="1257404" cy="523220"/>
          </a:xfrm>
          <a:prstGeom prst="rect">
            <a:avLst/>
          </a:prstGeom>
          <a:noFill/>
        </p:spPr>
        <p:txBody>
          <a:bodyPr wrap="square">
            <a:spAutoFit/>
          </a:bodyPr>
          <a:lstStyle/>
          <a:p>
            <a:pPr algn="ctr"/>
            <a:r>
              <a:rPr lang="en-US" altLang="ja-JP" sz="2800" b="1" dirty="0">
                <a:solidFill>
                  <a:schemeClr val="accent2"/>
                </a:solidFill>
                <a:latin typeface="Noto Sans JP"/>
              </a:rPr>
              <a:t>MTBF</a:t>
            </a:r>
            <a:endParaRPr lang="ja-JP" altLang="en-US" sz="2800" dirty="0">
              <a:solidFill>
                <a:schemeClr val="accent2"/>
              </a:solidFill>
            </a:endParaRPr>
          </a:p>
        </p:txBody>
      </p:sp>
      <p:grpSp>
        <p:nvGrpSpPr>
          <p:cNvPr id="35" name="グループ化 34">
            <a:extLst>
              <a:ext uri="{FF2B5EF4-FFF2-40B4-BE49-F238E27FC236}">
                <a16:creationId xmlns:a16="http://schemas.microsoft.com/office/drawing/2014/main" id="{16EFC7C5-7C75-DA18-7BEA-85DA071F1113}"/>
              </a:ext>
            </a:extLst>
          </p:cNvPr>
          <p:cNvGrpSpPr/>
          <p:nvPr/>
        </p:nvGrpSpPr>
        <p:grpSpPr>
          <a:xfrm>
            <a:off x="4129829" y="5668780"/>
            <a:ext cx="3579210" cy="381293"/>
            <a:chOff x="4129829" y="5656254"/>
            <a:chExt cx="3579210" cy="381293"/>
          </a:xfrm>
        </p:grpSpPr>
        <p:cxnSp>
          <p:nvCxnSpPr>
            <p:cNvPr id="28" name="直線矢印コネクタ 27">
              <a:extLst>
                <a:ext uri="{FF2B5EF4-FFF2-40B4-BE49-F238E27FC236}">
                  <a16:creationId xmlns:a16="http://schemas.microsoft.com/office/drawing/2014/main" id="{DFBF744F-EC65-9AE1-72C8-2664F3967111}"/>
                </a:ext>
              </a:extLst>
            </p:cNvPr>
            <p:cNvCxnSpPr>
              <a:cxnSpLocks/>
            </p:cNvCxnSpPr>
            <p:nvPr/>
          </p:nvCxnSpPr>
          <p:spPr>
            <a:xfrm flipV="1">
              <a:off x="4129829" y="5668781"/>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503D6D28-F9B2-1B72-90ED-76BF9F14753B}"/>
                </a:ext>
              </a:extLst>
            </p:cNvPr>
            <p:cNvCxnSpPr/>
            <p:nvPr/>
          </p:nvCxnSpPr>
          <p:spPr>
            <a:xfrm flipV="1">
              <a:off x="7690250" y="5656254"/>
              <a:ext cx="0" cy="36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60E3059-4264-41E4-5B26-BDB6FB898AE2}"/>
                </a:ext>
              </a:extLst>
            </p:cNvPr>
            <p:cNvCxnSpPr/>
            <p:nvPr/>
          </p:nvCxnSpPr>
          <p:spPr>
            <a:xfrm>
              <a:off x="4129831" y="6025020"/>
              <a:ext cx="3579208"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3" name="テキスト ボックス 32">
            <a:extLst>
              <a:ext uri="{FF2B5EF4-FFF2-40B4-BE49-F238E27FC236}">
                <a16:creationId xmlns:a16="http://schemas.microsoft.com/office/drawing/2014/main" id="{524585C1-968E-14B2-3701-4FC0E01C8A66}"/>
              </a:ext>
            </a:extLst>
          </p:cNvPr>
          <p:cNvSpPr txBox="1"/>
          <p:nvPr/>
        </p:nvSpPr>
        <p:spPr>
          <a:xfrm>
            <a:off x="2981401" y="5675677"/>
            <a:ext cx="1148429" cy="523220"/>
          </a:xfrm>
          <a:prstGeom prst="rect">
            <a:avLst/>
          </a:prstGeom>
          <a:noFill/>
        </p:spPr>
        <p:txBody>
          <a:bodyPr wrap="square">
            <a:spAutoFit/>
          </a:bodyPr>
          <a:lstStyle/>
          <a:p>
            <a:pPr algn="ctr"/>
            <a:r>
              <a:rPr lang="en-US" altLang="ja-JP" sz="2800" b="1" dirty="0">
                <a:solidFill>
                  <a:schemeClr val="accent1"/>
                </a:solidFill>
                <a:latin typeface="Noto Sans JP"/>
              </a:rPr>
              <a:t>MTTR</a:t>
            </a:r>
            <a:endParaRPr lang="ja-JP" altLang="en-US" sz="2800" dirty="0">
              <a:solidFill>
                <a:schemeClr val="accent1"/>
              </a:solidFill>
            </a:endParaRPr>
          </a:p>
        </p:txBody>
      </p:sp>
    </p:spTree>
    <p:extLst>
      <p:ext uri="{BB962C8B-B14F-4D97-AF65-F5344CB8AC3E}">
        <p14:creationId xmlns:p14="http://schemas.microsoft.com/office/powerpoint/2010/main" val="211988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997784"/>
            <a:ext cx="10015695" cy="2677656"/>
          </a:xfrm>
          <a:prstGeom prst="rect">
            <a:avLst/>
          </a:prstGeom>
          <a:noFill/>
        </p:spPr>
        <p:txBody>
          <a:bodyPr wrap="square" rtlCol="0">
            <a:spAutoFit/>
          </a:bodyPr>
          <a:lstStyle/>
          <a:p>
            <a:r>
              <a:rPr lang="en-US" altLang="ja-JP" sz="2400" b="1" dirty="0">
                <a:solidFill>
                  <a:srgbClr val="FF0000"/>
                </a:solidFill>
              </a:rPr>
              <a:t>MTTF</a:t>
            </a:r>
            <a:r>
              <a:rPr lang="ja-JP" altLang="en-US" sz="2400" b="1" dirty="0">
                <a:solidFill>
                  <a:srgbClr val="FF0000"/>
                </a:solidFill>
              </a:rPr>
              <a:t>（</a:t>
            </a:r>
            <a:r>
              <a:rPr lang="en-US" altLang="ja-JP" sz="2400" b="1" dirty="0">
                <a:solidFill>
                  <a:srgbClr val="FF0000"/>
                </a:solidFill>
              </a:rPr>
              <a:t>Mean Time To Failures</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dirty="0">
                <a:solidFill>
                  <a:srgbClr val="333333"/>
                </a:solidFill>
                <a:latin typeface="Noto Sans JP"/>
              </a:rPr>
              <a:t>修理</a:t>
            </a:r>
            <a:r>
              <a:rPr lang="ja-JP" altLang="en-US" sz="2400" b="1" dirty="0">
                <a:solidFill>
                  <a:srgbClr val="FF0000"/>
                </a:solidFill>
                <a:latin typeface="Noto Sans JP"/>
              </a:rPr>
              <a:t>不</a:t>
            </a:r>
            <a:r>
              <a:rPr lang="ja-JP" altLang="en-US" sz="2400" b="1" dirty="0">
                <a:solidFill>
                  <a:srgbClr val="333333"/>
                </a:solidFill>
                <a:latin typeface="Noto Sans JP"/>
              </a:rPr>
              <a:t>可能な</a:t>
            </a:r>
            <a:r>
              <a:rPr lang="ja-JP" altLang="en-US" sz="2400" b="0" i="0" dirty="0">
                <a:solidFill>
                  <a:srgbClr val="333333"/>
                </a:solidFill>
                <a:effectLst/>
                <a:latin typeface="Noto Sans JP"/>
              </a:rPr>
              <a:t>設備やシステムの「平均故障時間」のこと。ある製品が稼働してから、故障するまでの時間を示す。</a:t>
            </a:r>
            <a:r>
              <a:rPr lang="en-US" altLang="ja-JP" sz="2400" b="0" i="0" dirty="0">
                <a:solidFill>
                  <a:srgbClr val="333333"/>
                </a:solidFill>
                <a:effectLst/>
                <a:latin typeface="Noto Sans JP"/>
              </a:rPr>
              <a:t>MTTF</a:t>
            </a:r>
            <a:r>
              <a:rPr lang="ja-JP" altLang="en-US" sz="2400" b="0" i="0" dirty="0">
                <a:solidFill>
                  <a:srgbClr val="333333"/>
                </a:solidFill>
                <a:effectLst/>
                <a:latin typeface="Noto Sans JP"/>
              </a:rPr>
              <a:t>が長ければ長いほど、製品の「</a:t>
            </a:r>
            <a:r>
              <a:rPr lang="ja-JP" altLang="en-US" sz="2400" b="1" i="0" dirty="0">
                <a:solidFill>
                  <a:srgbClr val="333333"/>
                </a:solidFill>
                <a:effectLst/>
                <a:latin typeface="Noto Sans JP"/>
              </a:rPr>
              <a:t>信頼性</a:t>
            </a:r>
            <a:r>
              <a:rPr lang="ja-JP" altLang="en-US" sz="2400" b="0" i="0" dirty="0">
                <a:solidFill>
                  <a:srgbClr val="333333"/>
                </a:solidFill>
                <a:effectLst/>
                <a:latin typeface="Noto Sans JP"/>
              </a:rPr>
              <a:t>」が高いということになります</a:t>
            </a:r>
            <a:endParaRPr lang="en-US" altLang="ja-JP" sz="2400" b="0" i="0" dirty="0">
              <a:solidFill>
                <a:srgbClr val="333333"/>
              </a:solidFill>
              <a:effectLst/>
              <a:latin typeface="Noto Sans JP"/>
            </a:endParaRPr>
          </a:p>
          <a:p>
            <a:endParaRPr lang="en-US" altLang="ja-JP" sz="1200" dirty="0">
              <a:solidFill>
                <a:srgbClr val="333333"/>
              </a:solidFill>
              <a:latin typeface="Noto Sans JP"/>
            </a:endParaRPr>
          </a:p>
          <a:p>
            <a:r>
              <a:rPr lang="ja-JP" altLang="en-US" sz="2000" b="0" i="0" dirty="0">
                <a:solidFill>
                  <a:srgbClr val="333333"/>
                </a:solidFill>
                <a:effectLst/>
                <a:latin typeface="Noto Sans JP"/>
              </a:rPr>
              <a:t>　　　</a:t>
            </a:r>
            <a:r>
              <a:rPr lang="en-US" altLang="ja-JP" sz="2400" i="0" dirty="0">
                <a:solidFill>
                  <a:srgbClr val="333333"/>
                </a:solidFill>
                <a:effectLst/>
                <a:latin typeface="Noto Sans JP"/>
              </a:rPr>
              <a:t>MTTF=</a:t>
            </a:r>
            <a:r>
              <a:rPr lang="ja-JP" altLang="en-US" sz="2400" i="0" dirty="0">
                <a:solidFill>
                  <a:srgbClr val="333333"/>
                </a:solidFill>
                <a:effectLst/>
                <a:latin typeface="Noto Sans JP"/>
              </a:rPr>
              <a:t>総稼働時間</a:t>
            </a:r>
            <a:r>
              <a:rPr lang="en-US" altLang="ja-JP" sz="2400" i="0" dirty="0">
                <a:solidFill>
                  <a:srgbClr val="333333"/>
                </a:solidFill>
                <a:effectLst/>
                <a:latin typeface="Noto Sans JP"/>
              </a:rPr>
              <a:t>/</a:t>
            </a:r>
            <a:r>
              <a:rPr lang="ja-JP" altLang="en-US" sz="2400" dirty="0">
                <a:solidFill>
                  <a:srgbClr val="333333"/>
                </a:solidFill>
                <a:latin typeface="Noto Sans JP"/>
              </a:rPr>
              <a:t>総合故障件数</a:t>
            </a:r>
            <a:endParaRPr lang="en-US" altLang="ja-JP" sz="2400" i="0" dirty="0">
              <a:solidFill>
                <a:srgbClr val="333333"/>
              </a:solidFill>
              <a:effectLst/>
              <a:latin typeface="Noto Sans JP"/>
            </a:endParaRPr>
          </a:p>
          <a:p>
            <a:r>
              <a:rPr lang="ja-JP" altLang="en-US" sz="2400" dirty="0">
                <a:solidFill>
                  <a:srgbClr val="333333"/>
                </a:solidFill>
                <a:latin typeface="Noto Sans JP"/>
              </a:rPr>
              <a:t>　　 </a:t>
            </a:r>
            <a:r>
              <a:rPr lang="en-US" altLang="ja-JP" sz="2400" dirty="0">
                <a:solidFill>
                  <a:srgbClr val="333333"/>
                </a:solidFill>
                <a:latin typeface="Noto Sans JP"/>
              </a:rPr>
              <a:t>(</a:t>
            </a:r>
            <a:r>
              <a:rPr lang="ja-JP" altLang="en-US" sz="2400" dirty="0">
                <a:solidFill>
                  <a:srgbClr val="333333"/>
                </a:solidFill>
                <a:latin typeface="Noto Sans JP"/>
              </a:rPr>
              <a:t>下図での例</a:t>
            </a:r>
            <a:r>
              <a:rPr lang="en-US" altLang="ja-JP" sz="2400" dirty="0">
                <a:solidFill>
                  <a:srgbClr val="333333"/>
                </a:solidFill>
                <a:latin typeface="Noto Sans JP"/>
              </a:rPr>
              <a:t>) (1,000+1,500+1,100)/3=1,200(</a:t>
            </a:r>
            <a:r>
              <a:rPr lang="ja-JP" altLang="en-US" sz="2400" dirty="0">
                <a:solidFill>
                  <a:srgbClr val="333333"/>
                </a:solidFill>
                <a:latin typeface="Noto Sans JP"/>
              </a:rPr>
              <a:t>時間</a:t>
            </a:r>
            <a:r>
              <a:rPr lang="en-US" altLang="ja-JP" sz="2400" dirty="0">
                <a:solidFill>
                  <a:srgbClr val="333333"/>
                </a:solidFill>
                <a:latin typeface="Noto Sans JP"/>
              </a:rPr>
              <a:t>)</a:t>
            </a:r>
            <a:endParaRPr lang="en-US" altLang="ja-JP" sz="2000" i="0" dirty="0">
              <a:solidFill>
                <a:srgbClr val="333333"/>
              </a:solidFill>
              <a:effectLst/>
              <a:latin typeface="Noto Sans JP"/>
            </a:endParaRPr>
          </a:p>
        </p:txBody>
      </p:sp>
      <p:sp>
        <p:nvSpPr>
          <p:cNvPr id="3" name="正方形/長方形 2">
            <a:extLst>
              <a:ext uri="{FF2B5EF4-FFF2-40B4-BE49-F238E27FC236}">
                <a16:creationId xmlns:a16="http://schemas.microsoft.com/office/drawing/2014/main" id="{DF17F691-40A4-1BA5-0775-19A76E8AD2C4}"/>
              </a:ext>
            </a:extLst>
          </p:cNvPr>
          <p:cNvSpPr/>
          <p:nvPr/>
        </p:nvSpPr>
        <p:spPr>
          <a:xfrm>
            <a:off x="1302707" y="4033381"/>
            <a:ext cx="3068877" cy="170354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1026" name="Picture 2">
            <a:extLst>
              <a:ext uri="{FF2B5EF4-FFF2-40B4-BE49-F238E27FC236}">
                <a16:creationId xmlns:a16="http://schemas.microsoft.com/office/drawing/2014/main" id="{9DCEEFCC-1C6F-0834-7360-3D2628DF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671" y="4662340"/>
            <a:ext cx="833187" cy="77465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E6A5AEC-38A2-87C2-2E16-ABFE9D079A54}"/>
              </a:ext>
            </a:extLst>
          </p:cNvPr>
          <p:cNvSpPr txBox="1"/>
          <p:nvPr/>
        </p:nvSpPr>
        <p:spPr>
          <a:xfrm>
            <a:off x="1358810" y="4033378"/>
            <a:ext cx="1148429" cy="523220"/>
          </a:xfrm>
          <a:prstGeom prst="rect">
            <a:avLst/>
          </a:prstGeom>
          <a:noFill/>
        </p:spPr>
        <p:txBody>
          <a:bodyPr wrap="square">
            <a:spAutoFit/>
          </a:bodyPr>
          <a:lstStyle/>
          <a:p>
            <a:pPr algn="ctr"/>
            <a:r>
              <a:rPr lang="ja-JP" altLang="en-US" sz="2800" b="1" dirty="0">
                <a:solidFill>
                  <a:schemeClr val="accent1"/>
                </a:solidFill>
                <a:latin typeface="Noto Sans JP"/>
              </a:rPr>
              <a:t>製品</a:t>
            </a:r>
            <a:r>
              <a:rPr lang="en-US" altLang="ja-JP" sz="2800" b="1" dirty="0">
                <a:solidFill>
                  <a:schemeClr val="accent1"/>
                </a:solidFill>
                <a:latin typeface="Noto Sans JP"/>
              </a:rPr>
              <a:t>A</a:t>
            </a:r>
            <a:endParaRPr lang="ja-JP" altLang="en-US" sz="2800" dirty="0">
              <a:solidFill>
                <a:schemeClr val="accent1"/>
              </a:solidFill>
            </a:endParaRPr>
          </a:p>
        </p:txBody>
      </p:sp>
      <p:cxnSp>
        <p:nvCxnSpPr>
          <p:cNvPr id="8" name="直線矢印コネクタ 7">
            <a:extLst>
              <a:ext uri="{FF2B5EF4-FFF2-40B4-BE49-F238E27FC236}">
                <a16:creationId xmlns:a16="http://schemas.microsoft.com/office/drawing/2014/main" id="{913F0E7D-6E7E-43B4-80E9-3C3680DF5149}"/>
              </a:ext>
            </a:extLst>
          </p:cNvPr>
          <p:cNvCxnSpPr>
            <a:cxnSpLocks/>
          </p:cNvCxnSpPr>
          <p:nvPr/>
        </p:nvCxnSpPr>
        <p:spPr>
          <a:xfrm>
            <a:off x="2617940" y="5378982"/>
            <a:ext cx="1528174"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BCCC821-8AAE-6B50-2007-E13BCC27C5BC}"/>
              </a:ext>
            </a:extLst>
          </p:cNvPr>
          <p:cNvSpPr txBox="1"/>
          <p:nvPr/>
        </p:nvSpPr>
        <p:spPr>
          <a:xfrm>
            <a:off x="2805822" y="4400730"/>
            <a:ext cx="1148429" cy="523220"/>
          </a:xfrm>
          <a:prstGeom prst="rect">
            <a:avLst/>
          </a:prstGeom>
          <a:noFill/>
        </p:spPr>
        <p:txBody>
          <a:bodyPr wrap="square">
            <a:spAutoFit/>
          </a:bodyPr>
          <a:lstStyle/>
          <a:p>
            <a:pPr algn="ctr"/>
            <a:r>
              <a:rPr lang="ja-JP" altLang="en-US" sz="2800" b="1" dirty="0">
                <a:solidFill>
                  <a:schemeClr val="accent1"/>
                </a:solidFill>
                <a:latin typeface="Noto Sans JP"/>
              </a:rPr>
              <a:t>稼働</a:t>
            </a:r>
            <a:endParaRPr lang="ja-JP" altLang="en-US" sz="2800" dirty="0">
              <a:solidFill>
                <a:schemeClr val="accent1"/>
              </a:solidFill>
            </a:endParaRPr>
          </a:p>
        </p:txBody>
      </p:sp>
      <p:sp>
        <p:nvSpPr>
          <p:cNvPr id="10" name="テキスト ボックス 9">
            <a:extLst>
              <a:ext uri="{FF2B5EF4-FFF2-40B4-BE49-F238E27FC236}">
                <a16:creationId xmlns:a16="http://schemas.microsoft.com/office/drawing/2014/main" id="{0F993B4B-501F-9215-FA09-D5C28B1EDB28}"/>
              </a:ext>
            </a:extLst>
          </p:cNvPr>
          <p:cNvSpPr txBox="1"/>
          <p:nvPr/>
        </p:nvSpPr>
        <p:spPr>
          <a:xfrm>
            <a:off x="2588605" y="4853612"/>
            <a:ext cx="1620139" cy="461665"/>
          </a:xfrm>
          <a:prstGeom prst="rect">
            <a:avLst/>
          </a:prstGeom>
          <a:noFill/>
        </p:spPr>
        <p:txBody>
          <a:bodyPr wrap="square">
            <a:spAutoFit/>
          </a:bodyPr>
          <a:lstStyle/>
          <a:p>
            <a:pPr algn="ctr"/>
            <a:r>
              <a:rPr lang="en-US" altLang="ja-JP" sz="2400" b="1" dirty="0">
                <a:solidFill>
                  <a:schemeClr val="accent1"/>
                </a:solidFill>
                <a:latin typeface="Noto Sans JP"/>
              </a:rPr>
              <a:t>1,000</a:t>
            </a:r>
            <a:r>
              <a:rPr lang="ja-JP" altLang="en-US" sz="2400" b="1" dirty="0">
                <a:solidFill>
                  <a:schemeClr val="accent1"/>
                </a:solidFill>
                <a:latin typeface="Noto Sans JP"/>
              </a:rPr>
              <a:t>時間</a:t>
            </a:r>
            <a:endParaRPr lang="ja-JP" altLang="en-US" sz="2400" dirty="0">
              <a:solidFill>
                <a:schemeClr val="accent1"/>
              </a:solidFill>
            </a:endParaRPr>
          </a:p>
        </p:txBody>
      </p:sp>
      <p:sp>
        <p:nvSpPr>
          <p:cNvPr id="12" name="正方形/長方形 11">
            <a:extLst>
              <a:ext uri="{FF2B5EF4-FFF2-40B4-BE49-F238E27FC236}">
                <a16:creationId xmlns:a16="http://schemas.microsoft.com/office/drawing/2014/main" id="{81FA1D38-1D96-BDE6-CF6F-AC6726D153FC}"/>
              </a:ext>
            </a:extLst>
          </p:cNvPr>
          <p:cNvSpPr/>
          <p:nvPr/>
        </p:nvSpPr>
        <p:spPr>
          <a:xfrm>
            <a:off x="4681677" y="4033381"/>
            <a:ext cx="3068877" cy="1703540"/>
          </a:xfrm>
          <a:prstGeom prst="rect">
            <a:avLst/>
          </a:prstGeom>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13" name="Picture 2">
            <a:extLst>
              <a:ext uri="{FF2B5EF4-FFF2-40B4-BE49-F238E27FC236}">
                <a16:creationId xmlns:a16="http://schemas.microsoft.com/office/drawing/2014/main" id="{8906B2C7-8850-7459-ACAE-8E85FF2EB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641" y="4662340"/>
            <a:ext cx="833187" cy="774657"/>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EE8FC21C-6CFD-F8AF-6B0E-CAEDB6A00055}"/>
              </a:ext>
            </a:extLst>
          </p:cNvPr>
          <p:cNvSpPr txBox="1"/>
          <p:nvPr/>
        </p:nvSpPr>
        <p:spPr>
          <a:xfrm>
            <a:off x="4737780" y="4033378"/>
            <a:ext cx="1148429" cy="523220"/>
          </a:xfrm>
          <a:prstGeom prst="rect">
            <a:avLst/>
          </a:prstGeom>
          <a:noFill/>
        </p:spPr>
        <p:txBody>
          <a:bodyPr wrap="square">
            <a:spAutoFit/>
          </a:bodyPr>
          <a:lstStyle/>
          <a:p>
            <a:pPr algn="ctr"/>
            <a:r>
              <a:rPr lang="ja-JP" altLang="en-US" sz="2800" b="1" dirty="0">
                <a:solidFill>
                  <a:schemeClr val="accent2"/>
                </a:solidFill>
                <a:latin typeface="Noto Sans JP"/>
              </a:rPr>
              <a:t>製品</a:t>
            </a:r>
            <a:r>
              <a:rPr lang="en-US" altLang="ja-JP" sz="2800" b="1" dirty="0">
                <a:solidFill>
                  <a:schemeClr val="accent2"/>
                </a:solidFill>
                <a:latin typeface="Noto Sans JP"/>
              </a:rPr>
              <a:t>B</a:t>
            </a:r>
            <a:endParaRPr lang="ja-JP" altLang="en-US" sz="2800" dirty="0">
              <a:solidFill>
                <a:schemeClr val="accent2"/>
              </a:solidFill>
            </a:endParaRPr>
          </a:p>
        </p:txBody>
      </p:sp>
      <p:cxnSp>
        <p:nvCxnSpPr>
          <p:cNvPr id="15" name="直線矢印コネクタ 14">
            <a:extLst>
              <a:ext uri="{FF2B5EF4-FFF2-40B4-BE49-F238E27FC236}">
                <a16:creationId xmlns:a16="http://schemas.microsoft.com/office/drawing/2014/main" id="{E2EC0BB2-B79E-29D3-3E51-C6AEE29FDAAB}"/>
              </a:ext>
            </a:extLst>
          </p:cNvPr>
          <p:cNvCxnSpPr>
            <a:cxnSpLocks/>
          </p:cNvCxnSpPr>
          <p:nvPr/>
        </p:nvCxnSpPr>
        <p:spPr>
          <a:xfrm>
            <a:off x="5996910" y="5378982"/>
            <a:ext cx="1528174" cy="0"/>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4E2C246-F08B-104C-4110-AFE198228B5D}"/>
              </a:ext>
            </a:extLst>
          </p:cNvPr>
          <p:cNvSpPr txBox="1"/>
          <p:nvPr/>
        </p:nvSpPr>
        <p:spPr>
          <a:xfrm>
            <a:off x="6184792" y="4400730"/>
            <a:ext cx="1148429" cy="523220"/>
          </a:xfrm>
          <a:prstGeom prst="rect">
            <a:avLst/>
          </a:prstGeom>
          <a:noFill/>
        </p:spPr>
        <p:txBody>
          <a:bodyPr wrap="square">
            <a:spAutoFit/>
          </a:bodyPr>
          <a:lstStyle/>
          <a:p>
            <a:pPr algn="ctr"/>
            <a:r>
              <a:rPr lang="ja-JP" altLang="en-US" sz="2800" b="1" dirty="0">
                <a:solidFill>
                  <a:schemeClr val="accent2"/>
                </a:solidFill>
                <a:latin typeface="Noto Sans JP"/>
              </a:rPr>
              <a:t>稼働</a:t>
            </a:r>
            <a:endParaRPr lang="ja-JP" altLang="en-US" sz="2800" dirty="0">
              <a:solidFill>
                <a:schemeClr val="accent2"/>
              </a:solidFill>
            </a:endParaRPr>
          </a:p>
        </p:txBody>
      </p:sp>
      <p:sp>
        <p:nvSpPr>
          <p:cNvPr id="17" name="テキスト ボックス 16">
            <a:extLst>
              <a:ext uri="{FF2B5EF4-FFF2-40B4-BE49-F238E27FC236}">
                <a16:creationId xmlns:a16="http://schemas.microsoft.com/office/drawing/2014/main" id="{944B9FD9-9EA9-F239-BD5B-C1E53B68F63B}"/>
              </a:ext>
            </a:extLst>
          </p:cNvPr>
          <p:cNvSpPr txBox="1"/>
          <p:nvPr/>
        </p:nvSpPr>
        <p:spPr>
          <a:xfrm>
            <a:off x="5967575" y="4853612"/>
            <a:ext cx="1620139" cy="461665"/>
          </a:xfrm>
          <a:prstGeom prst="rect">
            <a:avLst/>
          </a:prstGeom>
          <a:noFill/>
        </p:spPr>
        <p:txBody>
          <a:bodyPr wrap="square">
            <a:spAutoFit/>
          </a:bodyPr>
          <a:lstStyle/>
          <a:p>
            <a:pPr algn="ctr"/>
            <a:r>
              <a:rPr lang="en-US" altLang="ja-JP" sz="2400" b="1" dirty="0">
                <a:solidFill>
                  <a:schemeClr val="accent2"/>
                </a:solidFill>
                <a:latin typeface="Noto Sans JP"/>
              </a:rPr>
              <a:t>1,500</a:t>
            </a:r>
            <a:r>
              <a:rPr lang="ja-JP" altLang="en-US" sz="2400" b="1" dirty="0">
                <a:solidFill>
                  <a:schemeClr val="accent2"/>
                </a:solidFill>
                <a:latin typeface="Noto Sans JP"/>
              </a:rPr>
              <a:t>時間</a:t>
            </a:r>
            <a:endParaRPr lang="ja-JP" altLang="en-US" sz="2400" dirty="0">
              <a:solidFill>
                <a:schemeClr val="accent2"/>
              </a:solidFill>
            </a:endParaRPr>
          </a:p>
        </p:txBody>
      </p:sp>
      <p:sp>
        <p:nvSpPr>
          <p:cNvPr id="19" name="正方形/長方形 18">
            <a:extLst>
              <a:ext uri="{FF2B5EF4-FFF2-40B4-BE49-F238E27FC236}">
                <a16:creationId xmlns:a16="http://schemas.microsoft.com/office/drawing/2014/main" id="{959A8434-D82A-3E9A-E546-E8FBF3DA33D0}"/>
              </a:ext>
            </a:extLst>
          </p:cNvPr>
          <p:cNvSpPr/>
          <p:nvPr/>
        </p:nvSpPr>
        <p:spPr>
          <a:xfrm>
            <a:off x="7997392" y="4039420"/>
            <a:ext cx="3068877" cy="1703540"/>
          </a:xfrm>
          <a:prstGeom prst="rect">
            <a:avLst/>
          </a:prstGeom>
          <a:ln w="2857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21" name="Picture 2">
            <a:extLst>
              <a:ext uri="{FF2B5EF4-FFF2-40B4-BE49-F238E27FC236}">
                <a16:creationId xmlns:a16="http://schemas.microsoft.com/office/drawing/2014/main" id="{83235C1B-C30F-531F-B0E5-148A84DC8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356" y="4668379"/>
            <a:ext cx="833187" cy="774657"/>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FAD8033D-A0EB-B1B8-C5E1-F28C288C6090}"/>
              </a:ext>
            </a:extLst>
          </p:cNvPr>
          <p:cNvSpPr txBox="1"/>
          <p:nvPr/>
        </p:nvSpPr>
        <p:spPr>
          <a:xfrm>
            <a:off x="8053495" y="4039417"/>
            <a:ext cx="1148429" cy="523220"/>
          </a:xfrm>
          <a:prstGeom prst="rect">
            <a:avLst/>
          </a:prstGeom>
          <a:noFill/>
        </p:spPr>
        <p:txBody>
          <a:bodyPr wrap="square">
            <a:spAutoFit/>
          </a:bodyPr>
          <a:lstStyle/>
          <a:p>
            <a:pPr algn="ctr"/>
            <a:r>
              <a:rPr lang="ja-JP" altLang="en-US" sz="2800" b="1" dirty="0">
                <a:solidFill>
                  <a:srgbClr val="00B050"/>
                </a:solidFill>
                <a:latin typeface="Noto Sans JP"/>
              </a:rPr>
              <a:t>製品</a:t>
            </a:r>
            <a:r>
              <a:rPr lang="en-US" altLang="ja-JP" sz="2800" b="1" dirty="0">
                <a:solidFill>
                  <a:srgbClr val="00B050"/>
                </a:solidFill>
                <a:latin typeface="Noto Sans JP"/>
              </a:rPr>
              <a:t>C</a:t>
            </a:r>
            <a:endParaRPr lang="ja-JP" altLang="en-US" sz="2800" dirty="0">
              <a:solidFill>
                <a:srgbClr val="00B050"/>
              </a:solidFill>
            </a:endParaRPr>
          </a:p>
        </p:txBody>
      </p:sp>
      <p:cxnSp>
        <p:nvCxnSpPr>
          <p:cNvPr id="24" name="直線矢印コネクタ 23">
            <a:extLst>
              <a:ext uri="{FF2B5EF4-FFF2-40B4-BE49-F238E27FC236}">
                <a16:creationId xmlns:a16="http://schemas.microsoft.com/office/drawing/2014/main" id="{8023FA31-6A6B-3E07-99C2-84C3141AD5CD}"/>
              </a:ext>
            </a:extLst>
          </p:cNvPr>
          <p:cNvCxnSpPr>
            <a:cxnSpLocks/>
          </p:cNvCxnSpPr>
          <p:nvPr/>
        </p:nvCxnSpPr>
        <p:spPr>
          <a:xfrm>
            <a:off x="9312625" y="5385021"/>
            <a:ext cx="1528174"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C6857A7-C0C8-FF10-5091-EF90B4FB20B7}"/>
              </a:ext>
            </a:extLst>
          </p:cNvPr>
          <p:cNvSpPr txBox="1"/>
          <p:nvPr/>
        </p:nvSpPr>
        <p:spPr>
          <a:xfrm>
            <a:off x="9500507" y="4406769"/>
            <a:ext cx="1148429" cy="523220"/>
          </a:xfrm>
          <a:prstGeom prst="rect">
            <a:avLst/>
          </a:prstGeom>
          <a:noFill/>
        </p:spPr>
        <p:txBody>
          <a:bodyPr wrap="square">
            <a:spAutoFit/>
          </a:bodyPr>
          <a:lstStyle/>
          <a:p>
            <a:pPr algn="ctr"/>
            <a:r>
              <a:rPr lang="ja-JP" altLang="en-US" sz="2800" b="1" dirty="0">
                <a:solidFill>
                  <a:srgbClr val="00B050"/>
                </a:solidFill>
                <a:latin typeface="Noto Sans JP"/>
              </a:rPr>
              <a:t>稼働</a:t>
            </a:r>
            <a:endParaRPr lang="ja-JP" altLang="en-US" sz="2800" dirty="0">
              <a:solidFill>
                <a:srgbClr val="00B050"/>
              </a:solidFill>
            </a:endParaRPr>
          </a:p>
        </p:txBody>
      </p:sp>
      <p:sp>
        <p:nvSpPr>
          <p:cNvPr id="26" name="テキスト ボックス 25">
            <a:extLst>
              <a:ext uri="{FF2B5EF4-FFF2-40B4-BE49-F238E27FC236}">
                <a16:creationId xmlns:a16="http://schemas.microsoft.com/office/drawing/2014/main" id="{4B678F26-FDF5-55CC-FD5F-CEE0FD2DDA2F}"/>
              </a:ext>
            </a:extLst>
          </p:cNvPr>
          <p:cNvSpPr txBox="1"/>
          <p:nvPr/>
        </p:nvSpPr>
        <p:spPr>
          <a:xfrm>
            <a:off x="9283290" y="4859651"/>
            <a:ext cx="1620139" cy="461665"/>
          </a:xfrm>
          <a:prstGeom prst="rect">
            <a:avLst/>
          </a:prstGeom>
          <a:noFill/>
        </p:spPr>
        <p:txBody>
          <a:bodyPr wrap="square">
            <a:spAutoFit/>
          </a:bodyPr>
          <a:lstStyle/>
          <a:p>
            <a:pPr algn="ctr"/>
            <a:r>
              <a:rPr lang="en-US" altLang="ja-JP" sz="2400" b="1" dirty="0">
                <a:solidFill>
                  <a:srgbClr val="00B050"/>
                </a:solidFill>
                <a:latin typeface="Noto Sans JP"/>
              </a:rPr>
              <a:t>1,100</a:t>
            </a:r>
            <a:r>
              <a:rPr lang="ja-JP" altLang="en-US" sz="2400" b="1" dirty="0">
                <a:solidFill>
                  <a:srgbClr val="00B050"/>
                </a:solidFill>
                <a:latin typeface="Noto Sans JP"/>
              </a:rPr>
              <a:t>時間</a:t>
            </a:r>
            <a:endParaRPr lang="ja-JP" altLang="en-US" sz="2400" dirty="0">
              <a:solidFill>
                <a:srgbClr val="00B050"/>
              </a:solidFill>
            </a:endParaRPr>
          </a:p>
        </p:txBody>
      </p:sp>
    </p:spTree>
    <p:extLst>
      <p:ext uri="{BB962C8B-B14F-4D97-AF65-F5344CB8AC3E}">
        <p14:creationId xmlns:p14="http://schemas.microsoft.com/office/powerpoint/2010/main" val="135206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844806"/>
            <a:ext cx="10015695" cy="1754326"/>
          </a:xfrm>
          <a:prstGeom prst="rect">
            <a:avLst/>
          </a:prstGeom>
          <a:noFill/>
        </p:spPr>
        <p:txBody>
          <a:bodyPr wrap="square" rtlCol="0">
            <a:spAutoFit/>
          </a:bodyPr>
          <a:lstStyle/>
          <a:p>
            <a:r>
              <a:rPr lang="ja-JP" altLang="en-US" sz="2400" b="1" dirty="0">
                <a:solidFill>
                  <a:srgbClr val="FF0000"/>
                </a:solidFill>
              </a:rPr>
              <a:t>信頼度</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dirty="0">
                <a:solidFill>
                  <a:srgbClr val="333333"/>
                </a:solidFill>
                <a:latin typeface="Noto Sans JP"/>
              </a:rPr>
              <a:t>単位時間あたりのシステムや機械が機能している確率のことで、信頼性ブロック図で表す。信頼性ブロック図では、直列系と並列系で信頼性を表現する。</a:t>
            </a:r>
            <a:endParaRPr lang="en-US" altLang="ja-JP" sz="2000" i="0" dirty="0">
              <a:solidFill>
                <a:srgbClr val="333333"/>
              </a:solidFill>
              <a:effectLst/>
              <a:latin typeface="Noto Sans JP"/>
            </a:endParaRPr>
          </a:p>
        </p:txBody>
      </p:sp>
      <p:sp>
        <p:nvSpPr>
          <p:cNvPr id="2" name="フローチャート: 処理 1">
            <a:extLst>
              <a:ext uri="{FF2B5EF4-FFF2-40B4-BE49-F238E27FC236}">
                <a16:creationId xmlns:a16="http://schemas.microsoft.com/office/drawing/2014/main" id="{8CC742D4-C44F-9C13-6C11-011F8356F290}"/>
              </a:ext>
            </a:extLst>
          </p:cNvPr>
          <p:cNvSpPr/>
          <p:nvPr/>
        </p:nvSpPr>
        <p:spPr>
          <a:xfrm>
            <a:off x="3018773" y="3310002"/>
            <a:ext cx="1465545" cy="463463"/>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b="1" dirty="0"/>
              <a:t>R</a:t>
            </a:r>
            <a:r>
              <a:rPr kumimoji="1" lang="en-US" altLang="ja-JP" sz="2400" b="1" baseline="-25000" dirty="0"/>
              <a:t>1</a:t>
            </a:r>
            <a:endParaRPr kumimoji="1" lang="ja-JP" altLang="en-US" sz="2400" b="1" baseline="-25000" dirty="0"/>
          </a:p>
        </p:txBody>
      </p:sp>
      <p:sp>
        <p:nvSpPr>
          <p:cNvPr id="6" name="フローチャート: 処理 5">
            <a:extLst>
              <a:ext uri="{FF2B5EF4-FFF2-40B4-BE49-F238E27FC236}">
                <a16:creationId xmlns:a16="http://schemas.microsoft.com/office/drawing/2014/main" id="{285B7B62-C8FE-36B4-B648-BB44E10D1CF2}"/>
              </a:ext>
            </a:extLst>
          </p:cNvPr>
          <p:cNvSpPr/>
          <p:nvPr/>
        </p:nvSpPr>
        <p:spPr>
          <a:xfrm>
            <a:off x="5037551" y="3310002"/>
            <a:ext cx="1465545" cy="463463"/>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b="1" dirty="0"/>
              <a:t>R</a:t>
            </a:r>
            <a:r>
              <a:rPr kumimoji="1" lang="en-US" altLang="ja-JP" sz="2400" b="1" baseline="-25000" dirty="0"/>
              <a:t>2</a:t>
            </a:r>
            <a:endParaRPr kumimoji="1" lang="ja-JP" altLang="en-US" sz="2400" b="1" baseline="-25000" dirty="0"/>
          </a:p>
        </p:txBody>
      </p:sp>
      <p:sp>
        <p:nvSpPr>
          <p:cNvPr id="7" name="フローチャート: 処理 6">
            <a:extLst>
              <a:ext uri="{FF2B5EF4-FFF2-40B4-BE49-F238E27FC236}">
                <a16:creationId xmlns:a16="http://schemas.microsoft.com/office/drawing/2014/main" id="{96B6C762-71EF-D47F-D94F-E627E97ADACC}"/>
              </a:ext>
            </a:extLst>
          </p:cNvPr>
          <p:cNvSpPr/>
          <p:nvPr/>
        </p:nvSpPr>
        <p:spPr>
          <a:xfrm>
            <a:off x="7056329" y="3310002"/>
            <a:ext cx="1465545" cy="463463"/>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b="1" dirty="0"/>
              <a:t>R</a:t>
            </a:r>
            <a:r>
              <a:rPr kumimoji="1" lang="en-US" altLang="ja-JP" sz="2400" b="1" baseline="-25000" dirty="0"/>
              <a:t>3</a:t>
            </a:r>
            <a:endParaRPr kumimoji="1" lang="ja-JP" altLang="en-US" sz="2400" b="1" baseline="-25000" dirty="0"/>
          </a:p>
        </p:txBody>
      </p:sp>
      <p:cxnSp>
        <p:nvCxnSpPr>
          <p:cNvPr id="18" name="直線コネクタ 17">
            <a:extLst>
              <a:ext uri="{FF2B5EF4-FFF2-40B4-BE49-F238E27FC236}">
                <a16:creationId xmlns:a16="http://schemas.microsoft.com/office/drawing/2014/main" id="{00FDDBB0-B510-D53B-C35C-E8257D0CF041}"/>
              </a:ext>
            </a:extLst>
          </p:cNvPr>
          <p:cNvCxnSpPr>
            <a:cxnSpLocks/>
            <a:stCxn id="2" idx="3"/>
            <a:endCxn id="6" idx="1"/>
          </p:cNvCxnSpPr>
          <p:nvPr/>
        </p:nvCxnSpPr>
        <p:spPr>
          <a:xfrm>
            <a:off x="4484318" y="3541734"/>
            <a:ext cx="5532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95A044-9648-895A-D49E-667C4FE8606B}"/>
              </a:ext>
            </a:extLst>
          </p:cNvPr>
          <p:cNvCxnSpPr>
            <a:cxnSpLocks/>
            <a:stCxn id="7" idx="1"/>
            <a:endCxn id="6" idx="3"/>
          </p:cNvCxnSpPr>
          <p:nvPr/>
        </p:nvCxnSpPr>
        <p:spPr>
          <a:xfrm flipH="1">
            <a:off x="6503096" y="3541734"/>
            <a:ext cx="5532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5D5B26B-B638-A9EF-BD4B-0175CB8C30C2}"/>
              </a:ext>
            </a:extLst>
          </p:cNvPr>
          <p:cNvCxnSpPr>
            <a:cxnSpLocks/>
            <a:stCxn id="2" idx="1"/>
          </p:cNvCxnSpPr>
          <p:nvPr/>
        </p:nvCxnSpPr>
        <p:spPr>
          <a:xfrm flipH="1">
            <a:off x="2630466" y="3541734"/>
            <a:ext cx="3883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7" name="直線コネクタ 1026">
            <a:extLst>
              <a:ext uri="{FF2B5EF4-FFF2-40B4-BE49-F238E27FC236}">
                <a16:creationId xmlns:a16="http://schemas.microsoft.com/office/drawing/2014/main" id="{50C2C982-D697-044C-01A3-F429445BEFE3}"/>
              </a:ext>
            </a:extLst>
          </p:cNvPr>
          <p:cNvCxnSpPr>
            <a:cxnSpLocks/>
            <a:endCxn id="7" idx="3"/>
          </p:cNvCxnSpPr>
          <p:nvPr/>
        </p:nvCxnSpPr>
        <p:spPr>
          <a:xfrm flipH="1">
            <a:off x="8521874" y="3541734"/>
            <a:ext cx="35907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31" name="テキスト ボックス 1030">
            <a:extLst>
              <a:ext uri="{FF2B5EF4-FFF2-40B4-BE49-F238E27FC236}">
                <a16:creationId xmlns:a16="http://schemas.microsoft.com/office/drawing/2014/main" id="{563D36BB-0176-46AB-2428-C832FA90ADC5}"/>
              </a:ext>
            </a:extLst>
          </p:cNvPr>
          <p:cNvSpPr txBox="1"/>
          <p:nvPr/>
        </p:nvSpPr>
        <p:spPr>
          <a:xfrm>
            <a:off x="2471803" y="2812184"/>
            <a:ext cx="1279742" cy="463453"/>
          </a:xfrm>
          <a:prstGeom prst="rect">
            <a:avLst/>
          </a:prstGeom>
          <a:noFill/>
        </p:spPr>
        <p:txBody>
          <a:bodyPr wrap="square">
            <a:spAutoFit/>
          </a:bodyPr>
          <a:lstStyle/>
          <a:p>
            <a:r>
              <a:rPr lang="ja-JP" altLang="en-US" sz="2400" b="1" dirty="0">
                <a:solidFill>
                  <a:schemeClr val="accent1"/>
                </a:solidFill>
                <a:latin typeface="Noto Sans JP"/>
              </a:rPr>
              <a:t>直列系</a:t>
            </a:r>
            <a:endParaRPr lang="ja-JP" altLang="en-US" sz="2400" b="1" dirty="0">
              <a:solidFill>
                <a:schemeClr val="accent1"/>
              </a:solidFill>
            </a:endParaRPr>
          </a:p>
        </p:txBody>
      </p:sp>
      <p:sp>
        <p:nvSpPr>
          <p:cNvPr id="1032" name="フローチャート: 処理 1031">
            <a:extLst>
              <a:ext uri="{FF2B5EF4-FFF2-40B4-BE49-F238E27FC236}">
                <a16:creationId xmlns:a16="http://schemas.microsoft.com/office/drawing/2014/main" id="{9C029A6F-EF91-C328-9B2F-5C03049C0B4E}"/>
              </a:ext>
            </a:extLst>
          </p:cNvPr>
          <p:cNvSpPr/>
          <p:nvPr/>
        </p:nvSpPr>
        <p:spPr>
          <a:xfrm>
            <a:off x="5037551" y="4331357"/>
            <a:ext cx="1465545" cy="463463"/>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b="1" dirty="0"/>
              <a:t>R</a:t>
            </a:r>
            <a:r>
              <a:rPr kumimoji="1" lang="en-US" altLang="ja-JP" sz="2400" b="1" baseline="-25000" dirty="0"/>
              <a:t>1</a:t>
            </a:r>
            <a:endParaRPr kumimoji="1" lang="ja-JP" altLang="en-US" sz="2400" b="1" baseline="-25000" dirty="0"/>
          </a:p>
        </p:txBody>
      </p:sp>
      <p:sp>
        <p:nvSpPr>
          <p:cNvPr id="1033" name="フローチャート: 処理 1032">
            <a:extLst>
              <a:ext uri="{FF2B5EF4-FFF2-40B4-BE49-F238E27FC236}">
                <a16:creationId xmlns:a16="http://schemas.microsoft.com/office/drawing/2014/main" id="{EF218875-3703-C188-5FEA-63F4870B684C}"/>
              </a:ext>
            </a:extLst>
          </p:cNvPr>
          <p:cNvSpPr/>
          <p:nvPr/>
        </p:nvSpPr>
        <p:spPr>
          <a:xfrm>
            <a:off x="5037550" y="5015630"/>
            <a:ext cx="1465545" cy="463463"/>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b="1" dirty="0"/>
              <a:t>R</a:t>
            </a:r>
            <a:r>
              <a:rPr kumimoji="1" lang="en-US" altLang="ja-JP" sz="2400" b="1" baseline="-25000" dirty="0"/>
              <a:t>2</a:t>
            </a:r>
            <a:endParaRPr kumimoji="1" lang="ja-JP" altLang="en-US" sz="2400" b="1" baseline="-25000" dirty="0"/>
          </a:p>
        </p:txBody>
      </p:sp>
      <p:sp>
        <p:nvSpPr>
          <p:cNvPr id="1034" name="フローチャート: 処理 1033">
            <a:extLst>
              <a:ext uri="{FF2B5EF4-FFF2-40B4-BE49-F238E27FC236}">
                <a16:creationId xmlns:a16="http://schemas.microsoft.com/office/drawing/2014/main" id="{0CE8248C-AA5F-8211-E4DD-933B6A5068C3}"/>
              </a:ext>
            </a:extLst>
          </p:cNvPr>
          <p:cNvSpPr/>
          <p:nvPr/>
        </p:nvSpPr>
        <p:spPr>
          <a:xfrm>
            <a:off x="5041727" y="5699903"/>
            <a:ext cx="1465545" cy="463463"/>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b="1" dirty="0"/>
              <a:t>R</a:t>
            </a:r>
            <a:r>
              <a:rPr kumimoji="1" lang="en-US" altLang="ja-JP" sz="2400" b="1" baseline="-25000" dirty="0"/>
              <a:t>3</a:t>
            </a:r>
            <a:endParaRPr kumimoji="1" lang="ja-JP" altLang="en-US" sz="2400" b="1" baseline="-25000" dirty="0"/>
          </a:p>
        </p:txBody>
      </p:sp>
      <p:cxnSp>
        <p:nvCxnSpPr>
          <p:cNvPr id="1036" name="コネクタ: カギ線 1035">
            <a:extLst>
              <a:ext uri="{FF2B5EF4-FFF2-40B4-BE49-F238E27FC236}">
                <a16:creationId xmlns:a16="http://schemas.microsoft.com/office/drawing/2014/main" id="{B8688969-B174-7923-6199-26237EC03BF7}"/>
              </a:ext>
            </a:extLst>
          </p:cNvPr>
          <p:cNvCxnSpPr>
            <a:stCxn id="1032" idx="3"/>
            <a:endCxn id="1033" idx="3"/>
          </p:cNvCxnSpPr>
          <p:nvPr/>
        </p:nvCxnSpPr>
        <p:spPr>
          <a:xfrm flipH="1">
            <a:off x="6503095" y="4563089"/>
            <a:ext cx="1" cy="684273"/>
          </a:xfrm>
          <a:prstGeom prst="bentConnector3">
            <a:avLst>
              <a:gd name="adj1" fmla="val -22860000000"/>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7" name="コネクタ: カギ線 1036">
            <a:extLst>
              <a:ext uri="{FF2B5EF4-FFF2-40B4-BE49-F238E27FC236}">
                <a16:creationId xmlns:a16="http://schemas.microsoft.com/office/drawing/2014/main" id="{D053B1F1-0E31-D2FD-A8DF-56927F6F0CF1}"/>
              </a:ext>
            </a:extLst>
          </p:cNvPr>
          <p:cNvCxnSpPr>
            <a:cxnSpLocks/>
            <a:stCxn id="1034" idx="3"/>
            <a:endCxn id="1033" idx="3"/>
          </p:cNvCxnSpPr>
          <p:nvPr/>
        </p:nvCxnSpPr>
        <p:spPr>
          <a:xfrm flipH="1" flipV="1">
            <a:off x="6503095" y="5247362"/>
            <a:ext cx="4177" cy="684273"/>
          </a:xfrm>
          <a:prstGeom prst="bentConnector3">
            <a:avLst>
              <a:gd name="adj1" fmla="val -5472827"/>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0" name="コネクタ: カギ線 1039">
            <a:extLst>
              <a:ext uri="{FF2B5EF4-FFF2-40B4-BE49-F238E27FC236}">
                <a16:creationId xmlns:a16="http://schemas.microsoft.com/office/drawing/2014/main" id="{90E5EAF5-BF51-5468-B647-D556B3579692}"/>
              </a:ext>
            </a:extLst>
          </p:cNvPr>
          <p:cNvCxnSpPr>
            <a:cxnSpLocks/>
            <a:stCxn id="1033" idx="1"/>
            <a:endCxn id="1032" idx="1"/>
          </p:cNvCxnSpPr>
          <p:nvPr/>
        </p:nvCxnSpPr>
        <p:spPr>
          <a:xfrm rot="10800000" flipH="1">
            <a:off x="5037549" y="4563090"/>
            <a:ext cx="1" cy="684273"/>
          </a:xfrm>
          <a:prstGeom prst="bentConnector3">
            <a:avLst>
              <a:gd name="adj1" fmla="val -22860000000"/>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3" name="コネクタ: カギ線 1042">
            <a:extLst>
              <a:ext uri="{FF2B5EF4-FFF2-40B4-BE49-F238E27FC236}">
                <a16:creationId xmlns:a16="http://schemas.microsoft.com/office/drawing/2014/main" id="{66084688-2C3B-0BF6-9074-540BDEBFC4F9}"/>
              </a:ext>
            </a:extLst>
          </p:cNvPr>
          <p:cNvCxnSpPr>
            <a:cxnSpLocks/>
            <a:stCxn id="1033" idx="1"/>
            <a:endCxn id="1034" idx="1"/>
          </p:cNvCxnSpPr>
          <p:nvPr/>
        </p:nvCxnSpPr>
        <p:spPr>
          <a:xfrm rot="10800000" flipH="1" flipV="1">
            <a:off x="5037549" y="5247361"/>
            <a:ext cx="4177" cy="684273"/>
          </a:xfrm>
          <a:prstGeom prst="bentConnector3">
            <a:avLst>
              <a:gd name="adj1" fmla="val -5472827"/>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6" name="直線コネクタ 1045">
            <a:extLst>
              <a:ext uri="{FF2B5EF4-FFF2-40B4-BE49-F238E27FC236}">
                <a16:creationId xmlns:a16="http://schemas.microsoft.com/office/drawing/2014/main" id="{34F55D73-6B69-80E5-3B03-B32A79E8F261}"/>
              </a:ext>
            </a:extLst>
          </p:cNvPr>
          <p:cNvCxnSpPr>
            <a:cxnSpLocks/>
            <a:endCxn id="1033" idx="3"/>
          </p:cNvCxnSpPr>
          <p:nvPr/>
        </p:nvCxnSpPr>
        <p:spPr>
          <a:xfrm flipH="1">
            <a:off x="6503095" y="5247362"/>
            <a:ext cx="7118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9" name="直線コネクタ 1048">
            <a:extLst>
              <a:ext uri="{FF2B5EF4-FFF2-40B4-BE49-F238E27FC236}">
                <a16:creationId xmlns:a16="http://schemas.microsoft.com/office/drawing/2014/main" id="{09728D9C-EEDA-18CA-A8C6-D57E54CB3BBB}"/>
              </a:ext>
            </a:extLst>
          </p:cNvPr>
          <p:cNvCxnSpPr>
            <a:cxnSpLocks/>
            <a:stCxn id="1033" idx="1"/>
          </p:cNvCxnSpPr>
          <p:nvPr/>
        </p:nvCxnSpPr>
        <p:spPr>
          <a:xfrm flipH="1" flipV="1">
            <a:off x="4325651" y="5247361"/>
            <a:ext cx="711899" cy="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1" name="テキスト ボックス 1050">
            <a:extLst>
              <a:ext uri="{FF2B5EF4-FFF2-40B4-BE49-F238E27FC236}">
                <a16:creationId xmlns:a16="http://schemas.microsoft.com/office/drawing/2014/main" id="{8192AFEA-3DF7-3E2E-8489-30A185E29A5D}"/>
              </a:ext>
            </a:extLst>
          </p:cNvPr>
          <p:cNvSpPr txBox="1"/>
          <p:nvPr/>
        </p:nvSpPr>
        <p:spPr>
          <a:xfrm>
            <a:off x="3664905" y="4174781"/>
            <a:ext cx="1279742" cy="461665"/>
          </a:xfrm>
          <a:prstGeom prst="rect">
            <a:avLst/>
          </a:prstGeom>
          <a:noFill/>
        </p:spPr>
        <p:txBody>
          <a:bodyPr wrap="square">
            <a:spAutoFit/>
          </a:bodyPr>
          <a:lstStyle/>
          <a:p>
            <a:r>
              <a:rPr lang="ja-JP" altLang="en-US" sz="2400" b="1" dirty="0">
                <a:solidFill>
                  <a:schemeClr val="accent2"/>
                </a:solidFill>
                <a:latin typeface="Noto Sans JP"/>
              </a:rPr>
              <a:t>並列系</a:t>
            </a:r>
            <a:endParaRPr lang="ja-JP" altLang="en-US" sz="2400" b="1" dirty="0">
              <a:solidFill>
                <a:schemeClr val="accent2"/>
              </a:solidFill>
            </a:endParaRPr>
          </a:p>
        </p:txBody>
      </p:sp>
    </p:spTree>
    <p:extLst>
      <p:ext uri="{BB962C8B-B14F-4D97-AF65-F5344CB8AC3E}">
        <p14:creationId xmlns:p14="http://schemas.microsoft.com/office/powerpoint/2010/main" val="84729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75834" y="1370900"/>
            <a:ext cx="9558971" cy="1754326"/>
          </a:xfrm>
          <a:prstGeom prst="rect">
            <a:avLst/>
          </a:prstGeom>
          <a:noFill/>
        </p:spPr>
        <p:txBody>
          <a:bodyPr wrap="square" rtlCol="0">
            <a:spAutoFit/>
          </a:bodyPr>
          <a:lstStyle/>
          <a:p>
            <a:r>
              <a:rPr lang="ja-JP" altLang="en-US" sz="2400" b="1" dirty="0">
                <a:solidFill>
                  <a:srgbClr val="FF0000"/>
                </a:solidFill>
              </a:rPr>
              <a:t>直列系の信頼度の計算方法</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i="0" dirty="0">
                <a:solidFill>
                  <a:srgbClr val="333333"/>
                </a:solidFill>
                <a:effectLst/>
                <a:latin typeface="Noto Sans JP"/>
              </a:rPr>
              <a:t>　信頼度 </a:t>
            </a:r>
            <a:r>
              <a:rPr lang="en-US" altLang="ja-JP" sz="2400" i="0" dirty="0">
                <a:solidFill>
                  <a:srgbClr val="333333"/>
                </a:solidFill>
                <a:effectLst/>
                <a:latin typeface="Noto Sans JP"/>
              </a:rPr>
              <a:t>= R</a:t>
            </a:r>
            <a:r>
              <a:rPr lang="en-US" altLang="ja-JP" sz="2400" i="0" baseline="-25000" dirty="0">
                <a:solidFill>
                  <a:srgbClr val="333333"/>
                </a:solidFill>
                <a:effectLst/>
                <a:latin typeface="Noto Sans JP"/>
              </a:rPr>
              <a:t>1</a:t>
            </a:r>
            <a:r>
              <a:rPr lang="en-US" altLang="ja-JP" sz="2400" i="0" dirty="0">
                <a:solidFill>
                  <a:srgbClr val="333333"/>
                </a:solidFill>
                <a:effectLst/>
                <a:latin typeface="Noto Sans JP"/>
              </a:rPr>
              <a:t> </a:t>
            </a:r>
            <a:r>
              <a:rPr lang="en-US" altLang="ja-JP" sz="2400" dirty="0">
                <a:solidFill>
                  <a:srgbClr val="333333"/>
                </a:solidFill>
                <a:latin typeface="Noto Sans JP"/>
              </a:rPr>
              <a:t>× R</a:t>
            </a:r>
            <a:r>
              <a:rPr lang="en-US" altLang="ja-JP" sz="2400" baseline="-25000" dirty="0">
                <a:solidFill>
                  <a:srgbClr val="333333"/>
                </a:solidFill>
                <a:latin typeface="Noto Sans JP"/>
              </a:rPr>
              <a:t>2</a:t>
            </a:r>
            <a:r>
              <a:rPr lang="en-US" altLang="ja-JP" sz="2400" dirty="0">
                <a:solidFill>
                  <a:srgbClr val="333333"/>
                </a:solidFill>
                <a:latin typeface="Noto Sans JP"/>
              </a:rPr>
              <a:t> × R</a:t>
            </a:r>
            <a:r>
              <a:rPr lang="en-US" altLang="ja-JP" sz="2400" baseline="-25000" dirty="0">
                <a:solidFill>
                  <a:srgbClr val="333333"/>
                </a:solidFill>
                <a:latin typeface="Noto Sans JP"/>
              </a:rPr>
              <a:t>3</a:t>
            </a:r>
            <a:r>
              <a:rPr lang="ja-JP" altLang="en-US" sz="2400" baseline="-25000" dirty="0">
                <a:solidFill>
                  <a:srgbClr val="333333"/>
                </a:solidFill>
                <a:latin typeface="Noto Sans JP"/>
              </a:rPr>
              <a:t>　</a:t>
            </a:r>
            <a:endParaRPr lang="en-US" altLang="ja-JP" sz="2400" dirty="0">
              <a:solidFill>
                <a:srgbClr val="333333"/>
              </a:solidFill>
              <a:latin typeface="Noto Sans JP"/>
            </a:endParaRPr>
          </a:p>
          <a:p>
            <a:r>
              <a:rPr lang="ja-JP" altLang="en-US" sz="2400" dirty="0">
                <a:solidFill>
                  <a:srgbClr val="333333"/>
                </a:solidFill>
                <a:latin typeface="Noto Sans JP"/>
              </a:rPr>
              <a:t>　　　　 </a:t>
            </a:r>
            <a:r>
              <a:rPr lang="en-US" altLang="ja-JP" sz="2400" dirty="0">
                <a:solidFill>
                  <a:srgbClr val="333333"/>
                </a:solidFill>
                <a:latin typeface="Noto Sans JP"/>
              </a:rPr>
              <a:t>= 0.90×0.95×0.85</a:t>
            </a:r>
          </a:p>
          <a:p>
            <a:r>
              <a:rPr lang="en-US" altLang="ja-JP" sz="2400" dirty="0">
                <a:solidFill>
                  <a:srgbClr val="333333"/>
                </a:solidFill>
                <a:latin typeface="Noto Sans JP"/>
              </a:rPr>
              <a:t>                   </a:t>
            </a:r>
            <a:r>
              <a:rPr lang="ja-JP" altLang="en-US" sz="2400" dirty="0">
                <a:solidFill>
                  <a:srgbClr val="333333"/>
                </a:solidFill>
                <a:latin typeface="Noto Sans JP"/>
              </a:rPr>
              <a:t>≒ </a:t>
            </a:r>
            <a:r>
              <a:rPr lang="en-US" altLang="ja-JP" sz="2400" dirty="0">
                <a:solidFill>
                  <a:srgbClr val="333333"/>
                </a:solidFill>
                <a:latin typeface="Noto Sans JP"/>
              </a:rPr>
              <a:t>0.727</a:t>
            </a:r>
          </a:p>
        </p:txBody>
      </p:sp>
      <p:sp>
        <p:nvSpPr>
          <p:cNvPr id="3" name="フローチャート: 処理 2">
            <a:extLst>
              <a:ext uri="{FF2B5EF4-FFF2-40B4-BE49-F238E27FC236}">
                <a16:creationId xmlns:a16="http://schemas.microsoft.com/office/drawing/2014/main" id="{0F92DA3C-E3B2-4CA7-BF90-022CC7E3B4AC}"/>
              </a:ext>
            </a:extLst>
          </p:cNvPr>
          <p:cNvSpPr/>
          <p:nvPr/>
        </p:nvSpPr>
        <p:spPr>
          <a:xfrm>
            <a:off x="3106455" y="3836096"/>
            <a:ext cx="1465545" cy="463463"/>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b="1" dirty="0"/>
              <a:t>R</a:t>
            </a:r>
            <a:r>
              <a:rPr kumimoji="1" lang="en-US" altLang="ja-JP" sz="2400" b="1" baseline="-25000" dirty="0"/>
              <a:t>1</a:t>
            </a:r>
            <a:endParaRPr kumimoji="1" lang="ja-JP" altLang="en-US" sz="2400" b="1" baseline="-25000" dirty="0"/>
          </a:p>
        </p:txBody>
      </p:sp>
      <p:sp>
        <p:nvSpPr>
          <p:cNvPr id="5" name="フローチャート: 処理 4">
            <a:extLst>
              <a:ext uri="{FF2B5EF4-FFF2-40B4-BE49-F238E27FC236}">
                <a16:creationId xmlns:a16="http://schemas.microsoft.com/office/drawing/2014/main" id="{A9AA1A3E-948B-FCA7-CD5D-FDE1BDC6E9FD}"/>
              </a:ext>
            </a:extLst>
          </p:cNvPr>
          <p:cNvSpPr/>
          <p:nvPr/>
        </p:nvSpPr>
        <p:spPr>
          <a:xfrm>
            <a:off x="5125233" y="3836096"/>
            <a:ext cx="1465545" cy="463463"/>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b="1" dirty="0"/>
              <a:t>R</a:t>
            </a:r>
            <a:r>
              <a:rPr kumimoji="1" lang="en-US" altLang="ja-JP" sz="2400" b="1" baseline="-25000" dirty="0"/>
              <a:t>2</a:t>
            </a:r>
            <a:endParaRPr kumimoji="1" lang="ja-JP" altLang="en-US" sz="2400" b="1" baseline="-25000" dirty="0"/>
          </a:p>
        </p:txBody>
      </p:sp>
      <p:sp>
        <p:nvSpPr>
          <p:cNvPr id="8" name="フローチャート: 処理 7">
            <a:extLst>
              <a:ext uri="{FF2B5EF4-FFF2-40B4-BE49-F238E27FC236}">
                <a16:creationId xmlns:a16="http://schemas.microsoft.com/office/drawing/2014/main" id="{ABB47F51-6041-D52F-6639-4E3CE03015FA}"/>
              </a:ext>
            </a:extLst>
          </p:cNvPr>
          <p:cNvSpPr/>
          <p:nvPr/>
        </p:nvSpPr>
        <p:spPr>
          <a:xfrm>
            <a:off x="7144011" y="3836096"/>
            <a:ext cx="1465545" cy="463463"/>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b="1" dirty="0"/>
              <a:t>R</a:t>
            </a:r>
            <a:r>
              <a:rPr kumimoji="1" lang="en-US" altLang="ja-JP" sz="2400" b="1" baseline="-25000" dirty="0"/>
              <a:t>3</a:t>
            </a:r>
            <a:endParaRPr kumimoji="1" lang="ja-JP" altLang="en-US" sz="2400" b="1" baseline="-25000" dirty="0"/>
          </a:p>
        </p:txBody>
      </p:sp>
      <p:cxnSp>
        <p:nvCxnSpPr>
          <p:cNvPr id="9" name="直線コネクタ 8">
            <a:extLst>
              <a:ext uri="{FF2B5EF4-FFF2-40B4-BE49-F238E27FC236}">
                <a16:creationId xmlns:a16="http://schemas.microsoft.com/office/drawing/2014/main" id="{653F3174-0F08-7458-86C9-5CB0CBE7D7F1}"/>
              </a:ext>
            </a:extLst>
          </p:cNvPr>
          <p:cNvCxnSpPr>
            <a:cxnSpLocks/>
            <a:stCxn id="3" idx="3"/>
            <a:endCxn id="5" idx="1"/>
          </p:cNvCxnSpPr>
          <p:nvPr/>
        </p:nvCxnSpPr>
        <p:spPr>
          <a:xfrm>
            <a:off x="4572000" y="4067828"/>
            <a:ext cx="5532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D0EC076-879C-FAA4-80C4-7F8BC4F7BC69}"/>
              </a:ext>
            </a:extLst>
          </p:cNvPr>
          <p:cNvCxnSpPr>
            <a:cxnSpLocks/>
            <a:stCxn id="8" idx="1"/>
            <a:endCxn id="5" idx="3"/>
          </p:cNvCxnSpPr>
          <p:nvPr/>
        </p:nvCxnSpPr>
        <p:spPr>
          <a:xfrm flipH="1">
            <a:off x="6590778" y="4067828"/>
            <a:ext cx="5532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79BD784-ADE3-A327-D883-426EF791B668}"/>
              </a:ext>
            </a:extLst>
          </p:cNvPr>
          <p:cNvCxnSpPr>
            <a:cxnSpLocks/>
            <a:stCxn id="3" idx="1"/>
          </p:cNvCxnSpPr>
          <p:nvPr/>
        </p:nvCxnSpPr>
        <p:spPr>
          <a:xfrm flipH="1">
            <a:off x="2718148" y="4067828"/>
            <a:ext cx="3883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9A5EEFD-8C65-12A7-6AC5-B11028620A71}"/>
              </a:ext>
            </a:extLst>
          </p:cNvPr>
          <p:cNvCxnSpPr>
            <a:cxnSpLocks/>
            <a:endCxn id="8" idx="3"/>
          </p:cNvCxnSpPr>
          <p:nvPr/>
        </p:nvCxnSpPr>
        <p:spPr>
          <a:xfrm flipH="1">
            <a:off x="8609556" y="4067828"/>
            <a:ext cx="35907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45DE899-7C03-6E33-CF5D-B126A8E18AE6}"/>
              </a:ext>
            </a:extLst>
          </p:cNvPr>
          <p:cNvSpPr txBox="1"/>
          <p:nvPr/>
        </p:nvSpPr>
        <p:spPr>
          <a:xfrm>
            <a:off x="3199356" y="3372643"/>
            <a:ext cx="1279742" cy="461665"/>
          </a:xfrm>
          <a:prstGeom prst="rect">
            <a:avLst/>
          </a:prstGeom>
          <a:noFill/>
        </p:spPr>
        <p:txBody>
          <a:bodyPr wrap="square">
            <a:spAutoFit/>
          </a:bodyPr>
          <a:lstStyle/>
          <a:p>
            <a:pPr algn="ctr"/>
            <a:r>
              <a:rPr lang="en-US" altLang="ja-JP" sz="2400" b="1" dirty="0">
                <a:solidFill>
                  <a:schemeClr val="accent1"/>
                </a:solidFill>
                <a:latin typeface="Noto Sans JP"/>
              </a:rPr>
              <a:t>0.90</a:t>
            </a:r>
            <a:endParaRPr lang="ja-JP" altLang="en-US" sz="2400" b="1" dirty="0">
              <a:solidFill>
                <a:schemeClr val="accent1"/>
              </a:solidFill>
            </a:endParaRPr>
          </a:p>
        </p:txBody>
      </p:sp>
      <p:sp>
        <p:nvSpPr>
          <p:cNvPr id="16" name="テキスト ボックス 15">
            <a:extLst>
              <a:ext uri="{FF2B5EF4-FFF2-40B4-BE49-F238E27FC236}">
                <a16:creationId xmlns:a16="http://schemas.microsoft.com/office/drawing/2014/main" id="{3913C2C9-3A90-9F8F-3DEF-1230ECB96907}"/>
              </a:ext>
            </a:extLst>
          </p:cNvPr>
          <p:cNvSpPr txBox="1"/>
          <p:nvPr/>
        </p:nvSpPr>
        <p:spPr>
          <a:xfrm>
            <a:off x="5171683" y="3372643"/>
            <a:ext cx="1279742" cy="461665"/>
          </a:xfrm>
          <a:prstGeom prst="rect">
            <a:avLst/>
          </a:prstGeom>
          <a:noFill/>
        </p:spPr>
        <p:txBody>
          <a:bodyPr wrap="square">
            <a:spAutoFit/>
          </a:bodyPr>
          <a:lstStyle/>
          <a:p>
            <a:pPr algn="ctr"/>
            <a:r>
              <a:rPr lang="en-US" altLang="ja-JP" sz="2400" b="1" dirty="0">
                <a:solidFill>
                  <a:schemeClr val="accent1"/>
                </a:solidFill>
                <a:latin typeface="Noto Sans JP"/>
              </a:rPr>
              <a:t>0.95</a:t>
            </a:r>
            <a:endParaRPr lang="ja-JP" altLang="en-US" sz="2400" b="1" dirty="0">
              <a:solidFill>
                <a:schemeClr val="accent1"/>
              </a:solidFill>
            </a:endParaRPr>
          </a:p>
        </p:txBody>
      </p:sp>
      <p:sp>
        <p:nvSpPr>
          <p:cNvPr id="17" name="テキスト ボックス 16">
            <a:extLst>
              <a:ext uri="{FF2B5EF4-FFF2-40B4-BE49-F238E27FC236}">
                <a16:creationId xmlns:a16="http://schemas.microsoft.com/office/drawing/2014/main" id="{ED1A77EA-A4F6-A4C9-D370-67EB78D0EC83}"/>
              </a:ext>
            </a:extLst>
          </p:cNvPr>
          <p:cNvSpPr txBox="1"/>
          <p:nvPr/>
        </p:nvSpPr>
        <p:spPr>
          <a:xfrm>
            <a:off x="7190461" y="3372642"/>
            <a:ext cx="1279742" cy="461665"/>
          </a:xfrm>
          <a:prstGeom prst="rect">
            <a:avLst/>
          </a:prstGeom>
          <a:noFill/>
        </p:spPr>
        <p:txBody>
          <a:bodyPr wrap="square">
            <a:spAutoFit/>
          </a:bodyPr>
          <a:lstStyle/>
          <a:p>
            <a:pPr algn="ctr"/>
            <a:r>
              <a:rPr lang="en-US" altLang="ja-JP" sz="2400" b="1" dirty="0">
                <a:solidFill>
                  <a:schemeClr val="accent1"/>
                </a:solidFill>
                <a:latin typeface="Noto Sans JP"/>
              </a:rPr>
              <a:t>0.85</a:t>
            </a:r>
            <a:endParaRPr lang="ja-JP" altLang="en-US" sz="2400" b="1" dirty="0">
              <a:solidFill>
                <a:schemeClr val="accent1"/>
              </a:solidFill>
            </a:endParaRPr>
          </a:p>
        </p:txBody>
      </p:sp>
    </p:spTree>
    <p:extLst>
      <p:ext uri="{BB962C8B-B14F-4D97-AF65-F5344CB8AC3E}">
        <p14:creationId xmlns:p14="http://schemas.microsoft.com/office/powerpoint/2010/main" val="42783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13412" y="1433464"/>
            <a:ext cx="9558971" cy="1754326"/>
          </a:xfrm>
          <a:prstGeom prst="rect">
            <a:avLst/>
          </a:prstGeom>
          <a:noFill/>
        </p:spPr>
        <p:txBody>
          <a:bodyPr wrap="square" rtlCol="0">
            <a:spAutoFit/>
          </a:bodyPr>
          <a:lstStyle/>
          <a:p>
            <a:r>
              <a:rPr lang="ja-JP" altLang="en-US" sz="2400" b="1" dirty="0">
                <a:solidFill>
                  <a:schemeClr val="accent1"/>
                </a:solidFill>
              </a:rPr>
              <a:t>並列</a:t>
            </a:r>
            <a:r>
              <a:rPr lang="ja-JP" altLang="en-US" sz="2400" b="1" dirty="0">
                <a:solidFill>
                  <a:srgbClr val="FF0000"/>
                </a:solidFill>
              </a:rPr>
              <a:t>系の信頼度の計算方法</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i="0" dirty="0">
                <a:solidFill>
                  <a:srgbClr val="333333"/>
                </a:solidFill>
                <a:effectLst/>
                <a:latin typeface="Noto Sans JP"/>
              </a:rPr>
              <a:t>　信頼度 </a:t>
            </a:r>
            <a:r>
              <a:rPr lang="en-US" altLang="ja-JP" sz="2400" i="0" dirty="0">
                <a:solidFill>
                  <a:srgbClr val="333333"/>
                </a:solidFill>
                <a:effectLst/>
                <a:latin typeface="Noto Sans JP"/>
              </a:rPr>
              <a:t>= 1 - (1-R</a:t>
            </a:r>
            <a:r>
              <a:rPr lang="en-US" altLang="ja-JP" sz="2400" i="0" baseline="-25000" dirty="0">
                <a:solidFill>
                  <a:srgbClr val="333333"/>
                </a:solidFill>
                <a:effectLst/>
                <a:latin typeface="Noto Sans JP"/>
              </a:rPr>
              <a:t>1</a:t>
            </a:r>
            <a:r>
              <a:rPr lang="en-US" altLang="ja-JP" sz="2400" i="0" dirty="0">
                <a:solidFill>
                  <a:srgbClr val="333333"/>
                </a:solidFill>
                <a:effectLst/>
                <a:latin typeface="Noto Sans JP"/>
              </a:rPr>
              <a:t>) </a:t>
            </a:r>
            <a:r>
              <a:rPr lang="en-US" altLang="ja-JP" sz="2400" dirty="0">
                <a:solidFill>
                  <a:srgbClr val="333333"/>
                </a:solidFill>
                <a:latin typeface="Noto Sans JP"/>
              </a:rPr>
              <a:t>× (1-R</a:t>
            </a:r>
            <a:r>
              <a:rPr lang="en-US" altLang="ja-JP" sz="2400" baseline="-25000" dirty="0">
                <a:solidFill>
                  <a:srgbClr val="333333"/>
                </a:solidFill>
                <a:latin typeface="Noto Sans JP"/>
              </a:rPr>
              <a:t>2</a:t>
            </a:r>
            <a:r>
              <a:rPr lang="en-US" altLang="ja-JP" sz="2400" dirty="0">
                <a:solidFill>
                  <a:srgbClr val="333333"/>
                </a:solidFill>
                <a:latin typeface="Noto Sans JP"/>
              </a:rPr>
              <a:t>) × (1-R</a:t>
            </a:r>
            <a:r>
              <a:rPr lang="en-US" altLang="ja-JP" sz="2400" baseline="-25000" dirty="0">
                <a:solidFill>
                  <a:srgbClr val="333333"/>
                </a:solidFill>
                <a:latin typeface="Noto Sans JP"/>
              </a:rPr>
              <a:t>3</a:t>
            </a:r>
            <a:r>
              <a:rPr lang="en-US" altLang="ja-JP" sz="2400" dirty="0">
                <a:solidFill>
                  <a:srgbClr val="333333"/>
                </a:solidFill>
                <a:latin typeface="Noto Sans JP"/>
              </a:rPr>
              <a:t>)</a:t>
            </a:r>
          </a:p>
          <a:p>
            <a:r>
              <a:rPr lang="ja-JP" altLang="en-US" sz="2400" dirty="0">
                <a:solidFill>
                  <a:srgbClr val="333333"/>
                </a:solidFill>
                <a:latin typeface="Noto Sans JP"/>
              </a:rPr>
              <a:t>　　　　 </a:t>
            </a:r>
            <a:r>
              <a:rPr lang="en-US" altLang="ja-JP" sz="2400" dirty="0">
                <a:solidFill>
                  <a:srgbClr val="333333"/>
                </a:solidFill>
                <a:latin typeface="Noto Sans JP"/>
              </a:rPr>
              <a:t>= 1-(1-0.90)×(1-0.95)×(1-0.85)</a:t>
            </a:r>
          </a:p>
          <a:p>
            <a:r>
              <a:rPr lang="en-US" altLang="ja-JP" sz="2400" dirty="0">
                <a:solidFill>
                  <a:srgbClr val="333333"/>
                </a:solidFill>
                <a:latin typeface="Noto Sans JP"/>
              </a:rPr>
              <a:t>                   </a:t>
            </a:r>
            <a:r>
              <a:rPr lang="ja-JP" altLang="en-US" sz="2400" dirty="0">
                <a:solidFill>
                  <a:srgbClr val="333333"/>
                </a:solidFill>
                <a:latin typeface="Noto Sans JP"/>
              </a:rPr>
              <a:t>≒ </a:t>
            </a:r>
            <a:r>
              <a:rPr lang="en-US" altLang="ja-JP" sz="2400" dirty="0">
                <a:solidFill>
                  <a:srgbClr val="333333"/>
                </a:solidFill>
                <a:latin typeface="Noto Sans JP"/>
              </a:rPr>
              <a:t>0.999</a:t>
            </a:r>
          </a:p>
        </p:txBody>
      </p:sp>
      <p:sp>
        <p:nvSpPr>
          <p:cNvPr id="2" name="フローチャート: 処理 1">
            <a:extLst>
              <a:ext uri="{FF2B5EF4-FFF2-40B4-BE49-F238E27FC236}">
                <a16:creationId xmlns:a16="http://schemas.microsoft.com/office/drawing/2014/main" id="{221E2768-7EDA-6B32-2A66-D271CEA70E5A}"/>
              </a:ext>
            </a:extLst>
          </p:cNvPr>
          <p:cNvSpPr/>
          <p:nvPr/>
        </p:nvSpPr>
        <p:spPr>
          <a:xfrm>
            <a:off x="5150285" y="3732775"/>
            <a:ext cx="1465545" cy="463463"/>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b="1" dirty="0"/>
              <a:t>R</a:t>
            </a:r>
            <a:r>
              <a:rPr kumimoji="1" lang="en-US" altLang="ja-JP" sz="2400" b="1" baseline="-25000" dirty="0"/>
              <a:t>1</a:t>
            </a:r>
            <a:endParaRPr kumimoji="1" lang="ja-JP" altLang="en-US" sz="2400" b="1" baseline="-25000" dirty="0"/>
          </a:p>
        </p:txBody>
      </p:sp>
      <p:sp>
        <p:nvSpPr>
          <p:cNvPr id="6" name="フローチャート: 処理 5">
            <a:extLst>
              <a:ext uri="{FF2B5EF4-FFF2-40B4-BE49-F238E27FC236}">
                <a16:creationId xmlns:a16="http://schemas.microsoft.com/office/drawing/2014/main" id="{CFE48E67-ACDB-52DF-2659-13406BEE75DB}"/>
              </a:ext>
            </a:extLst>
          </p:cNvPr>
          <p:cNvSpPr/>
          <p:nvPr/>
        </p:nvSpPr>
        <p:spPr>
          <a:xfrm>
            <a:off x="5150284" y="4417048"/>
            <a:ext cx="1465545" cy="463463"/>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b="1" dirty="0"/>
              <a:t>R</a:t>
            </a:r>
            <a:r>
              <a:rPr kumimoji="1" lang="en-US" altLang="ja-JP" sz="2400" b="1" baseline="-25000" dirty="0"/>
              <a:t>2</a:t>
            </a:r>
            <a:endParaRPr kumimoji="1" lang="ja-JP" altLang="en-US" sz="2400" b="1" baseline="-25000" dirty="0"/>
          </a:p>
        </p:txBody>
      </p:sp>
      <p:sp>
        <p:nvSpPr>
          <p:cNvPr id="7" name="フローチャート: 処理 6">
            <a:extLst>
              <a:ext uri="{FF2B5EF4-FFF2-40B4-BE49-F238E27FC236}">
                <a16:creationId xmlns:a16="http://schemas.microsoft.com/office/drawing/2014/main" id="{85D03B92-41DF-5BCF-EDCF-CCFB0D96C929}"/>
              </a:ext>
            </a:extLst>
          </p:cNvPr>
          <p:cNvSpPr/>
          <p:nvPr/>
        </p:nvSpPr>
        <p:spPr>
          <a:xfrm>
            <a:off x="5154461" y="5101321"/>
            <a:ext cx="1465545" cy="463463"/>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b="1" dirty="0"/>
              <a:t>R</a:t>
            </a:r>
            <a:r>
              <a:rPr kumimoji="1" lang="en-US" altLang="ja-JP" sz="2400" b="1" baseline="-25000" dirty="0"/>
              <a:t>3</a:t>
            </a:r>
            <a:endParaRPr kumimoji="1" lang="ja-JP" altLang="en-US" sz="2400" b="1" baseline="-25000" dirty="0"/>
          </a:p>
        </p:txBody>
      </p:sp>
      <p:cxnSp>
        <p:nvCxnSpPr>
          <p:cNvPr id="13" name="コネクタ: カギ線 12">
            <a:extLst>
              <a:ext uri="{FF2B5EF4-FFF2-40B4-BE49-F238E27FC236}">
                <a16:creationId xmlns:a16="http://schemas.microsoft.com/office/drawing/2014/main" id="{3606ADA7-7A2C-9466-AF35-BA481E768C0E}"/>
              </a:ext>
            </a:extLst>
          </p:cNvPr>
          <p:cNvCxnSpPr>
            <a:stCxn id="2" idx="3"/>
            <a:endCxn id="6" idx="3"/>
          </p:cNvCxnSpPr>
          <p:nvPr/>
        </p:nvCxnSpPr>
        <p:spPr>
          <a:xfrm flipH="1">
            <a:off x="6615829" y="3964507"/>
            <a:ext cx="1" cy="684273"/>
          </a:xfrm>
          <a:prstGeom prst="bentConnector3">
            <a:avLst>
              <a:gd name="adj1" fmla="val -22860000000"/>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FBBCC188-BA16-7771-0E28-10202E89D80E}"/>
              </a:ext>
            </a:extLst>
          </p:cNvPr>
          <p:cNvCxnSpPr>
            <a:cxnSpLocks/>
            <a:stCxn id="7" idx="3"/>
            <a:endCxn id="6" idx="3"/>
          </p:cNvCxnSpPr>
          <p:nvPr/>
        </p:nvCxnSpPr>
        <p:spPr>
          <a:xfrm flipH="1" flipV="1">
            <a:off x="6615829" y="4648780"/>
            <a:ext cx="4177" cy="684273"/>
          </a:xfrm>
          <a:prstGeom prst="bentConnector3">
            <a:avLst>
              <a:gd name="adj1" fmla="val -5472827"/>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320AC45D-94A1-9C91-E025-9C0EB1B76FB5}"/>
              </a:ext>
            </a:extLst>
          </p:cNvPr>
          <p:cNvCxnSpPr>
            <a:cxnSpLocks/>
            <a:stCxn id="6" idx="1"/>
            <a:endCxn id="2" idx="1"/>
          </p:cNvCxnSpPr>
          <p:nvPr/>
        </p:nvCxnSpPr>
        <p:spPr>
          <a:xfrm rot="10800000" flipH="1">
            <a:off x="5150283" y="3964508"/>
            <a:ext cx="1" cy="684273"/>
          </a:xfrm>
          <a:prstGeom prst="bentConnector3">
            <a:avLst>
              <a:gd name="adj1" fmla="val -22860000000"/>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235B9B40-43D5-24AA-D6BA-A6B3F5BC8E48}"/>
              </a:ext>
            </a:extLst>
          </p:cNvPr>
          <p:cNvCxnSpPr>
            <a:cxnSpLocks/>
            <a:stCxn id="6" idx="1"/>
            <a:endCxn id="7" idx="1"/>
          </p:cNvCxnSpPr>
          <p:nvPr/>
        </p:nvCxnSpPr>
        <p:spPr>
          <a:xfrm rot="10800000" flipH="1" flipV="1">
            <a:off x="5150283" y="4648779"/>
            <a:ext cx="4177" cy="684273"/>
          </a:xfrm>
          <a:prstGeom prst="bentConnector3">
            <a:avLst>
              <a:gd name="adj1" fmla="val -5472827"/>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EB64B9D-BD47-F9E5-A2CD-01AA3D7533BD}"/>
              </a:ext>
            </a:extLst>
          </p:cNvPr>
          <p:cNvCxnSpPr>
            <a:cxnSpLocks/>
            <a:endCxn id="6" idx="3"/>
          </p:cNvCxnSpPr>
          <p:nvPr/>
        </p:nvCxnSpPr>
        <p:spPr>
          <a:xfrm flipH="1">
            <a:off x="6615829" y="4648780"/>
            <a:ext cx="7118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EC83A0-99E1-A683-AE28-A247B3B93515}"/>
              </a:ext>
            </a:extLst>
          </p:cNvPr>
          <p:cNvCxnSpPr>
            <a:cxnSpLocks/>
            <a:stCxn id="6" idx="1"/>
          </p:cNvCxnSpPr>
          <p:nvPr/>
        </p:nvCxnSpPr>
        <p:spPr>
          <a:xfrm flipH="1" flipV="1">
            <a:off x="4438385" y="4648779"/>
            <a:ext cx="711899" cy="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C90DA3F-C7C1-3A9A-A2D2-5252BC94CBF7}"/>
              </a:ext>
            </a:extLst>
          </p:cNvPr>
          <p:cNvSpPr txBox="1"/>
          <p:nvPr/>
        </p:nvSpPr>
        <p:spPr>
          <a:xfrm>
            <a:off x="3777639" y="3576199"/>
            <a:ext cx="1279742" cy="461665"/>
          </a:xfrm>
          <a:prstGeom prst="rect">
            <a:avLst/>
          </a:prstGeom>
          <a:noFill/>
        </p:spPr>
        <p:txBody>
          <a:bodyPr wrap="square">
            <a:spAutoFit/>
          </a:bodyPr>
          <a:lstStyle/>
          <a:p>
            <a:r>
              <a:rPr lang="ja-JP" altLang="en-US" sz="2400" b="1" dirty="0">
                <a:solidFill>
                  <a:schemeClr val="accent2"/>
                </a:solidFill>
                <a:latin typeface="Noto Sans JP"/>
              </a:rPr>
              <a:t>並列系</a:t>
            </a:r>
            <a:endParaRPr lang="ja-JP" altLang="en-US" sz="2400" b="1" dirty="0">
              <a:solidFill>
                <a:schemeClr val="accent2"/>
              </a:solidFill>
            </a:endParaRPr>
          </a:p>
        </p:txBody>
      </p:sp>
      <p:sp>
        <p:nvSpPr>
          <p:cNvPr id="23" name="テキスト ボックス 22">
            <a:extLst>
              <a:ext uri="{FF2B5EF4-FFF2-40B4-BE49-F238E27FC236}">
                <a16:creationId xmlns:a16="http://schemas.microsoft.com/office/drawing/2014/main" id="{6DB9E1B0-B0F0-F92B-2AE5-672377FFB466}"/>
              </a:ext>
            </a:extLst>
          </p:cNvPr>
          <p:cNvSpPr txBox="1"/>
          <p:nvPr/>
        </p:nvSpPr>
        <p:spPr>
          <a:xfrm>
            <a:off x="6443598" y="3573206"/>
            <a:ext cx="1431094" cy="461665"/>
          </a:xfrm>
          <a:prstGeom prst="rect">
            <a:avLst/>
          </a:prstGeom>
          <a:noFill/>
        </p:spPr>
        <p:txBody>
          <a:bodyPr wrap="square">
            <a:spAutoFit/>
          </a:bodyPr>
          <a:lstStyle/>
          <a:p>
            <a:pPr algn="ctr"/>
            <a:r>
              <a:rPr lang="en-US" altLang="ja-JP" sz="2400" b="1" dirty="0">
                <a:solidFill>
                  <a:schemeClr val="accent2"/>
                </a:solidFill>
                <a:latin typeface="Noto Sans JP"/>
              </a:rPr>
              <a:t>0.90</a:t>
            </a:r>
            <a:endParaRPr lang="ja-JP" altLang="en-US" sz="2400" b="1" dirty="0">
              <a:solidFill>
                <a:schemeClr val="accent2"/>
              </a:solidFill>
            </a:endParaRPr>
          </a:p>
        </p:txBody>
      </p:sp>
      <p:sp>
        <p:nvSpPr>
          <p:cNvPr id="24" name="テキスト ボックス 23">
            <a:extLst>
              <a:ext uri="{FF2B5EF4-FFF2-40B4-BE49-F238E27FC236}">
                <a16:creationId xmlns:a16="http://schemas.microsoft.com/office/drawing/2014/main" id="{4617E065-DE72-7C87-48F1-1760DD3C242F}"/>
              </a:ext>
            </a:extLst>
          </p:cNvPr>
          <p:cNvSpPr txBox="1"/>
          <p:nvPr/>
        </p:nvSpPr>
        <p:spPr>
          <a:xfrm>
            <a:off x="6531800" y="4252018"/>
            <a:ext cx="1279742" cy="461665"/>
          </a:xfrm>
          <a:prstGeom prst="rect">
            <a:avLst/>
          </a:prstGeom>
          <a:noFill/>
        </p:spPr>
        <p:txBody>
          <a:bodyPr wrap="square">
            <a:spAutoFit/>
          </a:bodyPr>
          <a:lstStyle/>
          <a:p>
            <a:pPr algn="ctr"/>
            <a:r>
              <a:rPr lang="en-US" altLang="ja-JP" sz="2400" b="1" dirty="0">
                <a:solidFill>
                  <a:schemeClr val="accent2"/>
                </a:solidFill>
                <a:latin typeface="Noto Sans JP"/>
              </a:rPr>
              <a:t>0.95</a:t>
            </a:r>
            <a:endParaRPr lang="ja-JP" altLang="en-US" sz="2400" b="1" dirty="0">
              <a:solidFill>
                <a:schemeClr val="accent2"/>
              </a:solidFill>
            </a:endParaRPr>
          </a:p>
        </p:txBody>
      </p:sp>
      <p:sp>
        <p:nvSpPr>
          <p:cNvPr id="25" name="テキスト ボックス 24">
            <a:extLst>
              <a:ext uri="{FF2B5EF4-FFF2-40B4-BE49-F238E27FC236}">
                <a16:creationId xmlns:a16="http://schemas.microsoft.com/office/drawing/2014/main" id="{E7BF4CFA-087D-A2DD-01B4-558CA8AD502C}"/>
              </a:ext>
            </a:extLst>
          </p:cNvPr>
          <p:cNvSpPr txBox="1"/>
          <p:nvPr/>
        </p:nvSpPr>
        <p:spPr>
          <a:xfrm>
            <a:off x="6545896" y="5256267"/>
            <a:ext cx="1279742" cy="461665"/>
          </a:xfrm>
          <a:prstGeom prst="rect">
            <a:avLst/>
          </a:prstGeom>
          <a:noFill/>
        </p:spPr>
        <p:txBody>
          <a:bodyPr wrap="square">
            <a:spAutoFit/>
          </a:bodyPr>
          <a:lstStyle/>
          <a:p>
            <a:pPr algn="ctr"/>
            <a:r>
              <a:rPr lang="en-US" altLang="ja-JP" sz="2400" b="1" dirty="0">
                <a:solidFill>
                  <a:schemeClr val="accent2"/>
                </a:solidFill>
                <a:latin typeface="Noto Sans JP"/>
              </a:rPr>
              <a:t>0.85</a:t>
            </a:r>
            <a:endParaRPr lang="ja-JP" altLang="en-US" sz="2400" b="1" dirty="0">
              <a:solidFill>
                <a:schemeClr val="accent2"/>
              </a:solidFill>
            </a:endParaRPr>
          </a:p>
        </p:txBody>
      </p:sp>
      <p:sp>
        <p:nvSpPr>
          <p:cNvPr id="26" name="正方形/長方形 25">
            <a:extLst>
              <a:ext uri="{FF2B5EF4-FFF2-40B4-BE49-F238E27FC236}">
                <a16:creationId xmlns:a16="http://schemas.microsoft.com/office/drawing/2014/main" id="{8EF2073F-631D-32FF-0467-B2D2F3FDCD9A}"/>
              </a:ext>
            </a:extLst>
          </p:cNvPr>
          <p:cNvSpPr/>
          <p:nvPr/>
        </p:nvSpPr>
        <p:spPr>
          <a:xfrm>
            <a:off x="5473875" y="2029216"/>
            <a:ext cx="751562"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吹き出し: 四角形 26">
            <a:extLst>
              <a:ext uri="{FF2B5EF4-FFF2-40B4-BE49-F238E27FC236}">
                <a16:creationId xmlns:a16="http://schemas.microsoft.com/office/drawing/2014/main" id="{1837114B-EF56-9CC6-FCB2-D3FEDA1137D9}"/>
              </a:ext>
            </a:extLst>
          </p:cNvPr>
          <p:cNvSpPr/>
          <p:nvPr/>
        </p:nvSpPr>
        <p:spPr>
          <a:xfrm>
            <a:off x="6615829" y="1578279"/>
            <a:ext cx="1526089" cy="538620"/>
          </a:xfrm>
          <a:prstGeom prst="wedgeRectCallout">
            <a:avLst>
              <a:gd name="adj1" fmla="val -65156"/>
              <a:gd name="adj2" fmla="val 71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不信頼度</a:t>
            </a:r>
            <a:endParaRPr kumimoji="1" lang="ja-JP" altLang="en-US" sz="2000" b="1" dirty="0"/>
          </a:p>
        </p:txBody>
      </p:sp>
    </p:spTree>
    <p:extLst>
      <p:ext uri="{BB962C8B-B14F-4D97-AF65-F5344CB8AC3E}">
        <p14:creationId xmlns:p14="http://schemas.microsoft.com/office/powerpoint/2010/main" val="235211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5100" y="489737"/>
            <a:ext cx="10663897"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a:t>
            </a:r>
            <a:r>
              <a:rPr lang="en-US" altLang="ja-JP" sz="2400" dirty="0"/>
              <a:t>,</a:t>
            </a:r>
            <a:r>
              <a:rPr lang="ja-JP" altLang="en-US" sz="2400" dirty="0"/>
              <a:t>（</a:t>
            </a:r>
            <a:r>
              <a:rPr lang="en-US" altLang="ja-JP" sz="2400" dirty="0"/>
              <a:t>2</a:t>
            </a:r>
            <a:r>
              <a:rPr lang="ja-JP" altLang="en-US" sz="2400" dirty="0"/>
              <a:t>）に入るものを選択肢から選びなさい。</a:t>
            </a:r>
            <a:endParaRPr lang="en-US" altLang="ja-JP" sz="2400" dirty="0"/>
          </a:p>
          <a:p>
            <a:r>
              <a:rPr lang="ja-JP" altLang="en-US" sz="2400" dirty="0"/>
              <a:t>右の表は、ある電子部品</a:t>
            </a:r>
            <a:r>
              <a:rPr lang="en-US" altLang="ja-JP" sz="2400" dirty="0"/>
              <a:t>40</a:t>
            </a:r>
            <a:r>
              <a:rPr lang="ja-JP" altLang="en-US" sz="2400" dirty="0"/>
              <a:t>個を寿命試験にかけて得られた</a:t>
            </a:r>
            <a:endParaRPr lang="en-US" altLang="ja-JP" sz="2400" dirty="0"/>
          </a:p>
          <a:p>
            <a:r>
              <a:rPr lang="ja-JP" altLang="en-US" sz="2400" dirty="0"/>
              <a:t>試験時間と故障数についてまとめたものである。</a:t>
            </a:r>
            <a:endParaRPr lang="en-US" altLang="ja-JP" sz="2400" dirty="0"/>
          </a:p>
          <a:p>
            <a:r>
              <a:rPr lang="ja-JP" altLang="en-US" sz="2400" dirty="0"/>
              <a:t>各試験期間の中心値を故障時間の代表値とすると、</a:t>
            </a:r>
            <a:endParaRPr lang="en-US" altLang="ja-JP" sz="2400" dirty="0"/>
          </a:p>
          <a:p>
            <a:r>
              <a:rPr lang="ja-JP" altLang="en-US" sz="2400" dirty="0"/>
              <a:t>電子部品</a:t>
            </a:r>
            <a:r>
              <a:rPr lang="en-US" altLang="ja-JP" sz="2400" dirty="0"/>
              <a:t>40</a:t>
            </a:r>
            <a:r>
              <a:rPr lang="ja-JP" altLang="en-US" sz="2400" dirty="0"/>
              <a:t>個の総動作時間を計算すると、</a:t>
            </a:r>
            <a:endParaRPr lang="en-US" altLang="ja-JP" sz="2400" dirty="0"/>
          </a:p>
          <a:p>
            <a:r>
              <a:rPr lang="ja-JP" altLang="en-US" sz="2400" dirty="0"/>
              <a:t>（　　１　　）時間となるので、この電子部品</a:t>
            </a:r>
            <a:endParaRPr lang="en-US" altLang="ja-JP" sz="2400" dirty="0"/>
          </a:p>
          <a:p>
            <a:r>
              <a:rPr lang="ja-JP" altLang="en-US" sz="2400" dirty="0"/>
              <a:t>の</a:t>
            </a:r>
            <a:r>
              <a:rPr lang="en-US" altLang="ja-JP" sz="2400" dirty="0"/>
              <a:t>MTTF</a:t>
            </a:r>
            <a:r>
              <a:rPr lang="ja-JP" altLang="en-US" sz="2400" dirty="0"/>
              <a:t>は（　　２　　）となる。</a:t>
            </a:r>
            <a:endParaRPr lang="en-US" altLang="ja-JP" sz="2400" dirty="0"/>
          </a:p>
          <a:p>
            <a:endParaRPr lang="en-US" altLang="ja-JP" sz="2400" dirty="0"/>
          </a:p>
          <a:p>
            <a:r>
              <a:rPr lang="en-US" altLang="ja-JP" sz="2400" dirty="0"/>
              <a:t>【</a:t>
            </a:r>
            <a:r>
              <a:rPr lang="ja-JP" altLang="en-US" sz="2400" dirty="0"/>
              <a:t>選択肢</a:t>
            </a:r>
            <a:r>
              <a:rPr lang="en-US" altLang="ja-JP" sz="2400" dirty="0"/>
              <a:t>】</a:t>
            </a:r>
          </a:p>
          <a:p>
            <a:r>
              <a:rPr lang="ja-JP" altLang="en-US" sz="2400" dirty="0"/>
              <a:t>ア</a:t>
            </a:r>
            <a:r>
              <a:rPr lang="en-US" altLang="ja-JP" sz="2400" dirty="0"/>
              <a:t>.700</a:t>
            </a:r>
            <a:r>
              <a:rPr lang="ja-JP" altLang="en-US" sz="2400" dirty="0"/>
              <a:t>　　イ</a:t>
            </a:r>
            <a:r>
              <a:rPr lang="en-US" altLang="ja-JP" sz="2400" dirty="0"/>
              <a:t>.900</a:t>
            </a:r>
            <a:r>
              <a:rPr lang="ja-JP" altLang="en-US" sz="2400" dirty="0"/>
              <a:t>　　ウ</a:t>
            </a:r>
            <a:r>
              <a:rPr lang="en-US" altLang="ja-JP" sz="2400" dirty="0"/>
              <a:t>.1100</a:t>
            </a:r>
            <a:r>
              <a:rPr lang="ja-JP" altLang="en-US" sz="2400" dirty="0"/>
              <a:t>　　エ</a:t>
            </a:r>
            <a:r>
              <a:rPr lang="en-US" altLang="ja-JP" sz="2400" dirty="0"/>
              <a:t>.28000</a:t>
            </a:r>
          </a:p>
          <a:p>
            <a:r>
              <a:rPr lang="ja-JP" altLang="en-US" sz="2400" dirty="0"/>
              <a:t>オ</a:t>
            </a:r>
            <a:r>
              <a:rPr lang="en-US" altLang="ja-JP" sz="2400" dirty="0"/>
              <a:t>.36000</a:t>
            </a:r>
            <a:r>
              <a:rPr lang="ja-JP" altLang="en-US" sz="2400" dirty="0"/>
              <a:t>　カ</a:t>
            </a:r>
            <a:r>
              <a:rPr lang="en-US" altLang="ja-JP" sz="2400" dirty="0"/>
              <a:t>.44000</a:t>
            </a:r>
          </a:p>
        </p:txBody>
      </p:sp>
      <p:pic>
        <p:nvPicPr>
          <p:cNvPr id="3" name="図 2">
            <a:extLst>
              <a:ext uri="{FF2B5EF4-FFF2-40B4-BE49-F238E27FC236}">
                <a16:creationId xmlns:a16="http://schemas.microsoft.com/office/drawing/2014/main" id="{9FA2DCD3-1D48-6E25-BA92-78C1EE5C4762}"/>
              </a:ext>
            </a:extLst>
          </p:cNvPr>
          <p:cNvPicPr>
            <a:picLocks noChangeAspect="1"/>
          </p:cNvPicPr>
          <p:nvPr/>
        </p:nvPicPr>
        <p:blipFill>
          <a:blip r:embed="rId2"/>
          <a:stretch>
            <a:fillRect/>
          </a:stretch>
        </p:blipFill>
        <p:spPr>
          <a:xfrm>
            <a:off x="7901968" y="1887258"/>
            <a:ext cx="3747238" cy="3647165"/>
          </a:xfrm>
          <a:prstGeom prst="rect">
            <a:avLst/>
          </a:prstGeom>
        </p:spPr>
      </p:pic>
    </p:spTree>
    <p:extLst>
      <p:ext uri="{BB962C8B-B14F-4D97-AF65-F5344CB8AC3E}">
        <p14:creationId xmlns:p14="http://schemas.microsoft.com/office/powerpoint/2010/main" val="23814152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2191</Words>
  <Application>Microsoft Office PowerPoint</Application>
  <PresentationFormat>ワイド画面</PresentationFormat>
  <Paragraphs>271</Paragraphs>
  <Slides>16</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40</cp:revision>
  <dcterms:created xsi:type="dcterms:W3CDTF">2024-03-06T00:46:31Z</dcterms:created>
  <dcterms:modified xsi:type="dcterms:W3CDTF">2024-03-13T04:08:49Z</dcterms:modified>
</cp:coreProperties>
</file>