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353" r:id="rId3"/>
    <p:sldId id="361" r:id="rId4"/>
    <p:sldId id="364" r:id="rId5"/>
    <p:sldId id="366" r:id="rId6"/>
    <p:sldId id="362" r:id="rId7"/>
    <p:sldId id="363" r:id="rId8"/>
    <p:sldId id="367" r:id="rId9"/>
    <p:sldId id="368" r:id="rId10"/>
    <p:sldId id="365" r:id="rId11"/>
    <p:sldId id="345" r:id="rId12"/>
    <p:sldId id="354" r:id="rId13"/>
    <p:sldId id="355" r:id="rId14"/>
    <p:sldId id="356" r:id="rId15"/>
    <p:sldId id="357" r:id="rId16"/>
    <p:sldId id="358" r:id="rId17"/>
    <p:sldId id="359" r:id="rId18"/>
    <p:sldId id="360"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09"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1048554\Desktop\&#12381;&#12398;&#20182;\QC&#26908;&#23450;\QC7&#12388;&#36947;&#20855;\QC7&#12388;&#36947;&#20855;_&#3492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1048554\Desktop\&#12381;&#12398;&#20182;\QC&#26908;&#23450;\X_bar_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1048554\Desktop\&#12381;&#12398;&#20182;\QC&#26908;&#23450;\X_bar_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a1048554\Desktop\&#12381;&#12398;&#20182;\QC&#26908;&#23450;\QC7&#12388;&#36947;&#20855;\QC7&#12388;&#36947;&#20855;_&#34920;.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a1048554\Desktop\&#12381;&#12398;&#20182;\QC&#26908;&#23450;\QC7&#12388;&#36947;&#20855;\QC7&#12388;&#36947;&#20855;_&#34920;.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1048554\Desktop\&#12381;&#12398;&#20182;\QC&#26908;&#23450;\QC7&#12388;&#36947;&#20855;\QC7&#12388;&#36947;&#20855;_&#34920;.xlsx" TargetMode="External"/><Relationship Id="rId2" Type="http://schemas.microsoft.com/office/2011/relationships/chartColorStyle" Target="colors6.xml"/><Relationship Id="rId1" Type="http://schemas.microsoft.com/office/2011/relationships/chartStyle" Target="style6.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a1048554\Desktop\&#12381;&#12398;&#20182;\QC&#26908;&#23450;\QC7&#12388;&#36947;&#20855;\QC7&#12388;&#36947;&#20855;_&#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ja-JP"/>
              <a:t>最高気温とかき氷屋の客数の相関</a:t>
            </a:r>
            <a:endParaRPr lang="en-US"/>
          </a:p>
        </c:rich>
      </c:tx>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散布図!$D$2</c:f>
              <c:strCache>
                <c:ptCount val="1"/>
                <c:pt idx="0">
                  <c:v>客数(人)</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0"/>
            <c:trendlineLbl>
              <c:layout>
                <c:manualLayout>
                  <c:x val="-9.5513399896371462E-2"/>
                  <c:y val="-2.7307466011941409E-2"/>
                </c:manualLayout>
              </c:layout>
              <c:numFmt formatCode="General" sourceLinked="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trendlineLbl>
          </c:trendline>
          <c:xVal>
            <c:numRef>
              <c:f>散布図!$C$3:$C$22</c:f>
              <c:numCache>
                <c:formatCode>General</c:formatCode>
                <c:ptCount val="20"/>
                <c:pt idx="0">
                  <c:v>33</c:v>
                </c:pt>
                <c:pt idx="1">
                  <c:v>31</c:v>
                </c:pt>
                <c:pt idx="2">
                  <c:v>35</c:v>
                </c:pt>
                <c:pt idx="3">
                  <c:v>29</c:v>
                </c:pt>
                <c:pt idx="4">
                  <c:v>25</c:v>
                </c:pt>
                <c:pt idx="5">
                  <c:v>33</c:v>
                </c:pt>
                <c:pt idx="6">
                  <c:v>31</c:v>
                </c:pt>
                <c:pt idx="7">
                  <c:v>30</c:v>
                </c:pt>
                <c:pt idx="8">
                  <c:v>26</c:v>
                </c:pt>
                <c:pt idx="9">
                  <c:v>27</c:v>
                </c:pt>
                <c:pt idx="10">
                  <c:v>37</c:v>
                </c:pt>
                <c:pt idx="11">
                  <c:v>26</c:v>
                </c:pt>
                <c:pt idx="12">
                  <c:v>28</c:v>
                </c:pt>
                <c:pt idx="13">
                  <c:v>29</c:v>
                </c:pt>
                <c:pt idx="14">
                  <c:v>23</c:v>
                </c:pt>
                <c:pt idx="15">
                  <c:v>36</c:v>
                </c:pt>
                <c:pt idx="16">
                  <c:v>35</c:v>
                </c:pt>
                <c:pt idx="17">
                  <c:v>33</c:v>
                </c:pt>
                <c:pt idx="18">
                  <c:v>31</c:v>
                </c:pt>
                <c:pt idx="19">
                  <c:v>30</c:v>
                </c:pt>
              </c:numCache>
            </c:numRef>
          </c:xVal>
          <c:yVal>
            <c:numRef>
              <c:f>散布図!$D$3:$D$22</c:f>
              <c:numCache>
                <c:formatCode>General</c:formatCode>
                <c:ptCount val="20"/>
                <c:pt idx="0">
                  <c:v>40</c:v>
                </c:pt>
                <c:pt idx="1">
                  <c:v>45</c:v>
                </c:pt>
                <c:pt idx="2">
                  <c:v>44</c:v>
                </c:pt>
                <c:pt idx="3">
                  <c:v>30</c:v>
                </c:pt>
                <c:pt idx="4">
                  <c:v>25</c:v>
                </c:pt>
                <c:pt idx="5">
                  <c:v>40</c:v>
                </c:pt>
                <c:pt idx="6">
                  <c:v>41</c:v>
                </c:pt>
                <c:pt idx="7">
                  <c:v>30</c:v>
                </c:pt>
                <c:pt idx="8">
                  <c:v>33</c:v>
                </c:pt>
                <c:pt idx="9">
                  <c:v>32</c:v>
                </c:pt>
                <c:pt idx="10">
                  <c:v>50</c:v>
                </c:pt>
                <c:pt idx="11">
                  <c:v>30</c:v>
                </c:pt>
                <c:pt idx="12">
                  <c:v>31</c:v>
                </c:pt>
                <c:pt idx="13">
                  <c:v>23</c:v>
                </c:pt>
                <c:pt idx="14">
                  <c:v>20</c:v>
                </c:pt>
                <c:pt idx="15">
                  <c:v>45</c:v>
                </c:pt>
                <c:pt idx="16">
                  <c:v>44</c:v>
                </c:pt>
                <c:pt idx="17">
                  <c:v>41</c:v>
                </c:pt>
                <c:pt idx="18">
                  <c:v>30</c:v>
                </c:pt>
                <c:pt idx="19">
                  <c:v>34</c:v>
                </c:pt>
              </c:numCache>
            </c:numRef>
          </c:yVal>
          <c:smooth val="0"/>
          <c:extLst>
            <c:ext xmlns:c16="http://schemas.microsoft.com/office/drawing/2014/chart" uri="{C3380CC4-5D6E-409C-BE32-E72D297353CC}">
              <c16:uniqueId val="{00000001-3D60-4C88-BEEA-EF5FD5D93D22}"/>
            </c:ext>
          </c:extLst>
        </c:ser>
        <c:dLbls>
          <c:showLegendKey val="0"/>
          <c:showVal val="0"/>
          <c:showCatName val="0"/>
          <c:showSerName val="0"/>
          <c:showPercent val="0"/>
          <c:showBubbleSize val="0"/>
        </c:dLbls>
        <c:axId val="592029912"/>
        <c:axId val="592032792"/>
      </c:scatterChart>
      <c:valAx>
        <c:axId val="592029912"/>
        <c:scaling>
          <c:orientation val="minMax"/>
          <c:min val="2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592032792"/>
        <c:crosses val="autoZero"/>
        <c:crossBetween val="midCat"/>
      </c:valAx>
      <c:valAx>
        <c:axId val="5920327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ja-JP"/>
          </a:p>
        </c:txPr>
        <c:crossAx val="5920299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a:t>Xbar</a:t>
            </a:r>
            <a:r>
              <a:rPr lang="ja-JP" altLang="en-US"/>
              <a:t>管理図</a:t>
            </a:r>
          </a:p>
        </c:rich>
      </c:tx>
      <c:layout>
        <c:manualLayout>
          <c:xMode val="edge"/>
          <c:yMode val="edge"/>
          <c:x val="0.375"/>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6.6580927384076991E-2"/>
          <c:y val="0.13162037037037036"/>
          <c:w val="0.90286351706036749"/>
          <c:h val="0.65507691746864971"/>
        </c:manualLayout>
      </c:layout>
      <c:lineChart>
        <c:grouping val="standard"/>
        <c:varyColors val="0"/>
        <c:ser>
          <c:idx val="0"/>
          <c:order val="0"/>
          <c:tx>
            <c:v>平均値</c:v>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Sheet1!$B$19:$B$26</c:f>
              <c:numCache>
                <c:formatCode>General</c:formatCode>
                <c:ptCount val="8"/>
                <c:pt idx="0">
                  <c:v>34.5</c:v>
                </c:pt>
                <c:pt idx="1">
                  <c:v>36</c:v>
                </c:pt>
                <c:pt idx="2">
                  <c:v>33</c:v>
                </c:pt>
                <c:pt idx="3">
                  <c:v>39.5</c:v>
                </c:pt>
                <c:pt idx="4">
                  <c:v>35.5</c:v>
                </c:pt>
                <c:pt idx="5">
                  <c:v>38.5</c:v>
                </c:pt>
                <c:pt idx="6">
                  <c:v>32.5</c:v>
                </c:pt>
                <c:pt idx="7">
                  <c:v>39.5</c:v>
                </c:pt>
              </c:numCache>
            </c:numRef>
          </c:val>
          <c:smooth val="0"/>
          <c:extLst>
            <c:ext xmlns:c16="http://schemas.microsoft.com/office/drawing/2014/chart" uri="{C3380CC4-5D6E-409C-BE32-E72D297353CC}">
              <c16:uniqueId val="{00000000-3562-4EE5-BCDF-A9651FA1FCB9}"/>
            </c:ext>
          </c:extLst>
        </c:ser>
        <c:ser>
          <c:idx val="1"/>
          <c:order val="1"/>
          <c:tx>
            <c:strRef>
              <c:f>Sheet1!$C$18</c:f>
              <c:strCache>
                <c:ptCount val="1"/>
                <c:pt idx="0">
                  <c:v>UCL</c:v>
                </c:pt>
              </c:strCache>
            </c:strRef>
          </c:tx>
          <c:spPr>
            <a:ln w="28575" cap="rnd">
              <a:solidFill>
                <a:schemeClr val="accent2"/>
              </a:solidFill>
              <a:round/>
            </a:ln>
            <a:effectLst/>
          </c:spPr>
          <c:marker>
            <c:symbol val="none"/>
          </c:marker>
          <c:val>
            <c:numRef>
              <c:f>Sheet1!$C$19:$C$26</c:f>
              <c:numCache>
                <c:formatCode>0.0</c:formatCode>
                <c:ptCount val="8"/>
                <c:pt idx="0">
                  <c:v>41.957000000000001</c:v>
                </c:pt>
                <c:pt idx="1">
                  <c:v>41.957000000000001</c:v>
                </c:pt>
                <c:pt idx="2">
                  <c:v>41.957000000000001</c:v>
                </c:pt>
                <c:pt idx="3">
                  <c:v>41.957000000000001</c:v>
                </c:pt>
                <c:pt idx="4">
                  <c:v>41.957000000000001</c:v>
                </c:pt>
                <c:pt idx="5">
                  <c:v>41.957000000000001</c:v>
                </c:pt>
                <c:pt idx="6">
                  <c:v>41.957000000000001</c:v>
                </c:pt>
                <c:pt idx="7">
                  <c:v>41.957000000000001</c:v>
                </c:pt>
              </c:numCache>
            </c:numRef>
          </c:val>
          <c:smooth val="0"/>
          <c:extLst>
            <c:ext xmlns:c16="http://schemas.microsoft.com/office/drawing/2014/chart" uri="{C3380CC4-5D6E-409C-BE32-E72D297353CC}">
              <c16:uniqueId val="{00000001-3562-4EE5-BCDF-A9651FA1FCB9}"/>
            </c:ext>
          </c:extLst>
        </c:ser>
        <c:ser>
          <c:idx val="2"/>
          <c:order val="2"/>
          <c:tx>
            <c:v>CL</c:v>
          </c:tx>
          <c:spPr>
            <a:ln w="28575" cap="rnd">
              <a:solidFill>
                <a:schemeClr val="accent3"/>
              </a:solidFill>
              <a:round/>
            </a:ln>
            <a:effectLst/>
          </c:spPr>
          <c:marker>
            <c:symbol val="none"/>
          </c:marker>
          <c:val>
            <c:numRef>
              <c:f>Sheet1!$D$19:$D$26</c:f>
              <c:numCache>
                <c:formatCode>0.0</c:formatCode>
                <c:ptCount val="8"/>
                <c:pt idx="0">
                  <c:v>36.200000000000003</c:v>
                </c:pt>
                <c:pt idx="1">
                  <c:v>36.200000000000003</c:v>
                </c:pt>
                <c:pt idx="2">
                  <c:v>36.200000000000003</c:v>
                </c:pt>
                <c:pt idx="3">
                  <c:v>36.200000000000003</c:v>
                </c:pt>
                <c:pt idx="4">
                  <c:v>36.200000000000003</c:v>
                </c:pt>
                <c:pt idx="5">
                  <c:v>36.200000000000003</c:v>
                </c:pt>
                <c:pt idx="6">
                  <c:v>36.200000000000003</c:v>
                </c:pt>
                <c:pt idx="7">
                  <c:v>36.200000000000003</c:v>
                </c:pt>
              </c:numCache>
            </c:numRef>
          </c:val>
          <c:smooth val="0"/>
          <c:extLst>
            <c:ext xmlns:c16="http://schemas.microsoft.com/office/drawing/2014/chart" uri="{C3380CC4-5D6E-409C-BE32-E72D297353CC}">
              <c16:uniqueId val="{00000002-3562-4EE5-BCDF-A9651FA1FCB9}"/>
            </c:ext>
          </c:extLst>
        </c:ser>
        <c:ser>
          <c:idx val="3"/>
          <c:order val="3"/>
          <c:tx>
            <c:strRef>
              <c:f>Sheet1!$E$18</c:f>
              <c:strCache>
                <c:ptCount val="1"/>
                <c:pt idx="0">
                  <c:v>LCL</c:v>
                </c:pt>
              </c:strCache>
            </c:strRef>
          </c:tx>
          <c:spPr>
            <a:ln w="28575" cap="flat">
              <a:solidFill>
                <a:schemeClr val="accent4"/>
              </a:solidFill>
              <a:round/>
            </a:ln>
            <a:effectLst/>
          </c:spPr>
          <c:marker>
            <c:symbol val="none"/>
          </c:marker>
          <c:val>
            <c:numRef>
              <c:f>Sheet1!$E$19:$E$26</c:f>
              <c:numCache>
                <c:formatCode>0.0</c:formatCode>
                <c:ptCount val="8"/>
                <c:pt idx="0">
                  <c:v>30.292999999999999</c:v>
                </c:pt>
                <c:pt idx="1">
                  <c:v>30.292999999999999</c:v>
                </c:pt>
                <c:pt idx="2">
                  <c:v>30.292999999999999</c:v>
                </c:pt>
                <c:pt idx="3">
                  <c:v>30.292999999999999</c:v>
                </c:pt>
                <c:pt idx="4">
                  <c:v>30.292999999999999</c:v>
                </c:pt>
                <c:pt idx="5">
                  <c:v>30.292999999999999</c:v>
                </c:pt>
                <c:pt idx="6">
                  <c:v>30.292999999999999</c:v>
                </c:pt>
                <c:pt idx="7">
                  <c:v>30.292999999999999</c:v>
                </c:pt>
              </c:numCache>
            </c:numRef>
          </c:val>
          <c:smooth val="0"/>
          <c:extLst>
            <c:ext xmlns:c16="http://schemas.microsoft.com/office/drawing/2014/chart" uri="{C3380CC4-5D6E-409C-BE32-E72D297353CC}">
              <c16:uniqueId val="{00000003-3562-4EE5-BCDF-A9651FA1FCB9}"/>
            </c:ext>
          </c:extLst>
        </c:ser>
        <c:dLbls>
          <c:showLegendKey val="0"/>
          <c:showVal val="0"/>
          <c:showCatName val="0"/>
          <c:showSerName val="0"/>
          <c:showPercent val="0"/>
          <c:showBubbleSize val="0"/>
        </c:dLbls>
        <c:marker val="1"/>
        <c:smooth val="0"/>
        <c:axId val="650994856"/>
        <c:axId val="650990176"/>
      </c:lineChart>
      <c:catAx>
        <c:axId val="6509948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50990176"/>
        <c:crosses val="autoZero"/>
        <c:auto val="1"/>
        <c:lblAlgn val="ctr"/>
        <c:lblOffset val="100"/>
        <c:noMultiLvlLbl val="0"/>
      </c:catAx>
      <c:valAx>
        <c:axId val="650990176"/>
        <c:scaling>
          <c:orientation val="minMax"/>
          <c:min val="2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509948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i="1"/>
              <a:t>R</a:t>
            </a:r>
            <a:r>
              <a:rPr lang="ja-JP" altLang="en-US"/>
              <a:t>管理図</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6.6580927384076991E-2"/>
          <c:y val="0.14087962962962963"/>
          <c:w val="0.90286351706036749"/>
          <c:h val="0.64581765820939052"/>
        </c:manualLayout>
      </c:layout>
      <c:lineChart>
        <c:grouping val="standard"/>
        <c:varyColors val="0"/>
        <c:ser>
          <c:idx val="0"/>
          <c:order val="0"/>
          <c:tx>
            <c:v>範囲(R)</c:v>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Sheet1!$B$30:$B$37</c:f>
              <c:numCache>
                <c:formatCode>General</c:formatCode>
                <c:ptCount val="8"/>
                <c:pt idx="0">
                  <c:v>2</c:v>
                </c:pt>
                <c:pt idx="1">
                  <c:v>7</c:v>
                </c:pt>
                <c:pt idx="2">
                  <c:v>8</c:v>
                </c:pt>
                <c:pt idx="3">
                  <c:v>5</c:v>
                </c:pt>
                <c:pt idx="4">
                  <c:v>5</c:v>
                </c:pt>
                <c:pt idx="5">
                  <c:v>10</c:v>
                </c:pt>
                <c:pt idx="6">
                  <c:v>7</c:v>
                </c:pt>
                <c:pt idx="7">
                  <c:v>9</c:v>
                </c:pt>
              </c:numCache>
            </c:numRef>
          </c:val>
          <c:smooth val="0"/>
          <c:extLst>
            <c:ext xmlns:c16="http://schemas.microsoft.com/office/drawing/2014/chart" uri="{C3380CC4-5D6E-409C-BE32-E72D297353CC}">
              <c16:uniqueId val="{00000000-F554-4EC2-9A94-9201B55280D0}"/>
            </c:ext>
          </c:extLst>
        </c:ser>
        <c:ser>
          <c:idx val="1"/>
          <c:order val="1"/>
          <c:tx>
            <c:strRef>
              <c:f>Sheet1!$C$29</c:f>
              <c:strCache>
                <c:ptCount val="1"/>
                <c:pt idx="0">
                  <c:v>UCL</c:v>
                </c:pt>
              </c:strCache>
            </c:strRef>
          </c:tx>
          <c:spPr>
            <a:ln w="28575" cap="rnd">
              <a:solidFill>
                <a:schemeClr val="accent2"/>
              </a:solidFill>
              <a:round/>
            </a:ln>
            <a:effectLst/>
          </c:spPr>
          <c:marker>
            <c:symbol val="none"/>
          </c:marker>
          <c:val>
            <c:numRef>
              <c:f>Sheet1!$C$30:$C$37</c:f>
              <c:numCache>
                <c:formatCode>0.0</c:formatCode>
                <c:ptCount val="8"/>
                <c:pt idx="0">
                  <c:v>18.256</c:v>
                </c:pt>
                <c:pt idx="1">
                  <c:v>18.256</c:v>
                </c:pt>
                <c:pt idx="2">
                  <c:v>18.256</c:v>
                </c:pt>
                <c:pt idx="3">
                  <c:v>18.256</c:v>
                </c:pt>
                <c:pt idx="4">
                  <c:v>18.256</c:v>
                </c:pt>
                <c:pt idx="5">
                  <c:v>18.256</c:v>
                </c:pt>
                <c:pt idx="6">
                  <c:v>18.256</c:v>
                </c:pt>
                <c:pt idx="7">
                  <c:v>18.256</c:v>
                </c:pt>
              </c:numCache>
            </c:numRef>
          </c:val>
          <c:smooth val="0"/>
          <c:extLst>
            <c:ext xmlns:c16="http://schemas.microsoft.com/office/drawing/2014/chart" uri="{C3380CC4-5D6E-409C-BE32-E72D297353CC}">
              <c16:uniqueId val="{00000001-F554-4EC2-9A94-9201B55280D0}"/>
            </c:ext>
          </c:extLst>
        </c:ser>
        <c:ser>
          <c:idx val="2"/>
          <c:order val="2"/>
          <c:tx>
            <c:v>CL</c:v>
          </c:tx>
          <c:spPr>
            <a:ln w="28575" cap="rnd">
              <a:solidFill>
                <a:schemeClr val="accent3"/>
              </a:solidFill>
              <a:round/>
            </a:ln>
            <a:effectLst/>
          </c:spPr>
          <c:marker>
            <c:symbol val="none"/>
          </c:marker>
          <c:val>
            <c:numRef>
              <c:f>Sheet1!$D$30:$D$37</c:f>
              <c:numCache>
                <c:formatCode>0.0</c:formatCode>
                <c:ptCount val="8"/>
                <c:pt idx="0">
                  <c:v>6.8</c:v>
                </c:pt>
                <c:pt idx="1">
                  <c:v>6.8</c:v>
                </c:pt>
                <c:pt idx="2">
                  <c:v>6.8</c:v>
                </c:pt>
                <c:pt idx="3">
                  <c:v>6.8</c:v>
                </c:pt>
                <c:pt idx="4">
                  <c:v>6.8</c:v>
                </c:pt>
                <c:pt idx="5">
                  <c:v>6.8</c:v>
                </c:pt>
                <c:pt idx="6">
                  <c:v>6.8</c:v>
                </c:pt>
                <c:pt idx="7">
                  <c:v>6.8</c:v>
                </c:pt>
              </c:numCache>
            </c:numRef>
          </c:val>
          <c:smooth val="0"/>
          <c:extLst>
            <c:ext xmlns:c16="http://schemas.microsoft.com/office/drawing/2014/chart" uri="{C3380CC4-5D6E-409C-BE32-E72D297353CC}">
              <c16:uniqueId val="{00000002-F554-4EC2-9A94-9201B55280D0}"/>
            </c:ext>
          </c:extLst>
        </c:ser>
        <c:dLbls>
          <c:showLegendKey val="0"/>
          <c:showVal val="0"/>
          <c:showCatName val="0"/>
          <c:showSerName val="0"/>
          <c:showPercent val="0"/>
          <c:showBubbleSize val="0"/>
        </c:dLbls>
        <c:marker val="1"/>
        <c:smooth val="0"/>
        <c:axId val="657464048"/>
        <c:axId val="781660728"/>
        <c:extLst>
          <c:ext xmlns:c15="http://schemas.microsoft.com/office/drawing/2012/chart" uri="{02D57815-91ED-43cb-92C2-25804820EDAC}">
            <c15:filteredLineSeries>
              <c15:ser>
                <c:idx val="3"/>
                <c:order val="3"/>
                <c:tx>
                  <c:strRef>
                    <c:extLst>
                      <c:ext uri="{02D57815-91ED-43cb-92C2-25804820EDAC}">
                        <c15:formulaRef>
                          <c15:sqref>Sheet1!$E$29</c15:sqref>
                        </c15:formulaRef>
                      </c:ext>
                    </c:extLst>
                    <c:strCache>
                      <c:ptCount val="1"/>
                      <c:pt idx="0">
                        <c:v>LCL</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extLst>
                      <c:ext uri="{02D57815-91ED-43cb-92C2-25804820EDAC}">
                        <c15:formulaRef>
                          <c15:sqref>Sheet1!$E$30:$E$37</c15:sqref>
                        </c15:formulaRef>
                      </c:ext>
                    </c:extLst>
                    <c:numCache>
                      <c:formatCode>0.0</c:formatCode>
                      <c:ptCount val="8"/>
                      <c:pt idx="0">
                        <c:v>0</c:v>
                      </c:pt>
                      <c:pt idx="1">
                        <c:v>0</c:v>
                      </c:pt>
                      <c:pt idx="2">
                        <c:v>0</c:v>
                      </c:pt>
                      <c:pt idx="3">
                        <c:v>0</c:v>
                      </c:pt>
                      <c:pt idx="4">
                        <c:v>0</c:v>
                      </c:pt>
                      <c:pt idx="5">
                        <c:v>0</c:v>
                      </c:pt>
                      <c:pt idx="6">
                        <c:v>0</c:v>
                      </c:pt>
                      <c:pt idx="7">
                        <c:v>0</c:v>
                      </c:pt>
                    </c:numCache>
                  </c:numRef>
                </c:val>
                <c:smooth val="0"/>
                <c:extLst>
                  <c:ext xmlns:c16="http://schemas.microsoft.com/office/drawing/2014/chart" uri="{C3380CC4-5D6E-409C-BE32-E72D297353CC}">
                    <c16:uniqueId val="{00000003-F554-4EC2-9A94-9201B55280D0}"/>
                  </c:ext>
                </c:extLst>
              </c15:ser>
            </c15:filteredLineSeries>
          </c:ext>
        </c:extLst>
      </c:lineChart>
      <c:catAx>
        <c:axId val="65746404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781660728"/>
        <c:crosses val="autoZero"/>
        <c:auto val="1"/>
        <c:lblAlgn val="ctr"/>
        <c:lblOffset val="100"/>
        <c:noMultiLvlLbl val="0"/>
      </c:catAx>
      <c:valAx>
        <c:axId val="781660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657464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505702518174532"/>
          <c:y val="0.12140059835250744"/>
          <c:w val="0.77073411283412108"/>
          <c:h val="0.68514241948907106"/>
        </c:manualLayout>
      </c:layout>
      <c:barChart>
        <c:barDir val="col"/>
        <c:grouping val="clustered"/>
        <c:varyColors val="0"/>
        <c:ser>
          <c:idx val="0"/>
          <c:order val="0"/>
          <c:tx>
            <c:v>頻度</c:v>
          </c:tx>
          <c:spPr>
            <a:ln>
              <a:solidFill>
                <a:schemeClr val="tx1"/>
              </a:solidFill>
            </a:ln>
          </c:spPr>
          <c:invertIfNegative val="0"/>
          <c:cat>
            <c:numRef>
              <c:f>Sheet10!$A$2:$A$8</c:f>
              <c:numCache>
                <c:formatCode>General</c:formatCode>
                <c:ptCount val="7"/>
                <c:pt idx="0">
                  <c:v>20</c:v>
                </c:pt>
                <c:pt idx="1">
                  <c:v>25</c:v>
                </c:pt>
                <c:pt idx="2">
                  <c:v>30</c:v>
                </c:pt>
                <c:pt idx="3">
                  <c:v>35</c:v>
                </c:pt>
                <c:pt idx="4">
                  <c:v>40</c:v>
                </c:pt>
                <c:pt idx="5">
                  <c:v>45</c:v>
                </c:pt>
                <c:pt idx="6">
                  <c:v>50</c:v>
                </c:pt>
              </c:numCache>
            </c:numRef>
          </c:cat>
          <c:val>
            <c:numRef>
              <c:f>Sheet10!$B$2:$B$8</c:f>
              <c:numCache>
                <c:formatCode>General</c:formatCode>
                <c:ptCount val="7"/>
                <c:pt idx="0">
                  <c:v>1</c:v>
                </c:pt>
                <c:pt idx="1">
                  <c:v>4</c:v>
                </c:pt>
                <c:pt idx="2">
                  <c:v>10</c:v>
                </c:pt>
                <c:pt idx="3">
                  <c:v>15</c:v>
                </c:pt>
                <c:pt idx="4">
                  <c:v>6</c:v>
                </c:pt>
                <c:pt idx="5">
                  <c:v>4</c:v>
                </c:pt>
                <c:pt idx="6">
                  <c:v>1</c:v>
                </c:pt>
              </c:numCache>
            </c:numRef>
          </c:val>
          <c:extLst>
            <c:ext xmlns:c16="http://schemas.microsoft.com/office/drawing/2014/chart" uri="{C3380CC4-5D6E-409C-BE32-E72D297353CC}">
              <c16:uniqueId val="{00000000-22C8-4F15-AC2B-BE260251060E}"/>
            </c:ext>
          </c:extLst>
        </c:ser>
        <c:dLbls>
          <c:showLegendKey val="0"/>
          <c:showVal val="0"/>
          <c:showCatName val="0"/>
          <c:showSerName val="0"/>
          <c:showPercent val="0"/>
          <c:showBubbleSize val="0"/>
        </c:dLbls>
        <c:gapWidth val="0"/>
        <c:axId val="858341464"/>
        <c:axId val="989728616"/>
      </c:barChart>
      <c:catAx>
        <c:axId val="858341464"/>
        <c:scaling>
          <c:orientation val="minMax"/>
        </c:scaling>
        <c:delete val="0"/>
        <c:axPos val="b"/>
        <c:title>
          <c:tx>
            <c:rich>
              <a:bodyPr/>
              <a:lstStyle/>
              <a:p>
                <a:pPr>
                  <a:defRPr/>
                </a:pPr>
                <a:r>
                  <a:rPr lang="ja-JP"/>
                  <a:t>データ区間</a:t>
                </a:r>
              </a:p>
            </c:rich>
          </c:tx>
          <c:overlay val="0"/>
        </c:title>
        <c:numFmt formatCode="General" sourceLinked="1"/>
        <c:majorTickMark val="out"/>
        <c:minorTickMark val="none"/>
        <c:tickLblPos val="nextTo"/>
        <c:crossAx val="989728616"/>
        <c:crosses val="autoZero"/>
        <c:auto val="1"/>
        <c:lblAlgn val="ctr"/>
        <c:lblOffset val="100"/>
        <c:noMultiLvlLbl val="0"/>
      </c:catAx>
      <c:valAx>
        <c:axId val="989728616"/>
        <c:scaling>
          <c:orientation val="minMax"/>
        </c:scaling>
        <c:delete val="0"/>
        <c:axPos val="l"/>
        <c:title>
          <c:tx>
            <c:rich>
              <a:bodyPr/>
              <a:lstStyle/>
              <a:p>
                <a:pPr>
                  <a:defRPr/>
                </a:pPr>
                <a:r>
                  <a:rPr lang="ja-JP"/>
                  <a:t>頻度</a:t>
                </a:r>
              </a:p>
            </c:rich>
          </c:tx>
          <c:overlay val="0"/>
        </c:title>
        <c:numFmt formatCode="General" sourceLinked="1"/>
        <c:majorTickMark val="out"/>
        <c:minorTickMark val="none"/>
        <c:tickLblPos val="nextTo"/>
        <c:crossAx val="858341464"/>
        <c:crosses val="autoZero"/>
        <c:crossBetween val="between"/>
      </c:valAx>
    </c:plotArea>
    <c:legend>
      <c:legendPos val="r"/>
      <c:layout>
        <c:manualLayout>
          <c:xMode val="edge"/>
          <c:yMode val="edge"/>
          <c:x val="0.76694518616800733"/>
          <c:y val="0.43393215491089249"/>
          <c:w val="0.10386776128479421"/>
          <c:h val="8.3717222119139012E-2"/>
        </c:manualLayout>
      </c:layout>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txPr>
    <a:bodyPr/>
    <a:lstStyle/>
    <a:p>
      <a:pPr>
        <a:defRPr sz="1100"/>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b="1" dirty="0"/>
              <a:t>最高気温の推移（折れ線グラフ）</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lineChart>
        <c:grouping val="standard"/>
        <c:varyColors val="0"/>
        <c:ser>
          <c:idx val="0"/>
          <c:order val="0"/>
          <c:tx>
            <c:strRef>
              <c:f>折れ線グラフ!$D$3</c:f>
              <c:strCache>
                <c:ptCount val="1"/>
                <c:pt idx="0">
                  <c:v>最高気温</c:v>
                </c:pt>
              </c:strCache>
            </c:strRef>
          </c:tx>
          <c:spPr>
            <a:ln w="28575" cap="rnd">
              <a:solidFill>
                <a:schemeClr val="accent1"/>
              </a:solidFill>
              <a:round/>
            </a:ln>
            <a:effectLst/>
          </c:spPr>
          <c:marker>
            <c:symbol val="none"/>
          </c:marker>
          <c:cat>
            <c:numRef>
              <c:f>折れ線グラフ!$C$4:$C$18</c:f>
              <c:numCache>
                <c:formatCode>m"月"d"日"</c:formatCode>
                <c:ptCount val="15"/>
                <c:pt idx="0">
                  <c:v>45474</c:v>
                </c:pt>
                <c:pt idx="1">
                  <c:v>45475</c:v>
                </c:pt>
                <c:pt idx="2">
                  <c:v>45476</c:v>
                </c:pt>
                <c:pt idx="3">
                  <c:v>45477</c:v>
                </c:pt>
                <c:pt idx="4">
                  <c:v>45478</c:v>
                </c:pt>
                <c:pt idx="5">
                  <c:v>45479</c:v>
                </c:pt>
                <c:pt idx="6">
                  <c:v>45480</c:v>
                </c:pt>
                <c:pt idx="7">
                  <c:v>45481</c:v>
                </c:pt>
                <c:pt idx="8">
                  <c:v>45482</c:v>
                </c:pt>
                <c:pt idx="9">
                  <c:v>45483</c:v>
                </c:pt>
                <c:pt idx="10">
                  <c:v>45484</c:v>
                </c:pt>
                <c:pt idx="11">
                  <c:v>45485</c:v>
                </c:pt>
                <c:pt idx="12">
                  <c:v>45486</c:v>
                </c:pt>
                <c:pt idx="13">
                  <c:v>45487</c:v>
                </c:pt>
                <c:pt idx="14">
                  <c:v>45488</c:v>
                </c:pt>
              </c:numCache>
            </c:numRef>
          </c:cat>
          <c:val>
            <c:numRef>
              <c:f>折れ線グラフ!$D$4:$D$18</c:f>
              <c:numCache>
                <c:formatCode>General</c:formatCode>
                <c:ptCount val="15"/>
                <c:pt idx="0">
                  <c:v>24</c:v>
                </c:pt>
                <c:pt idx="1">
                  <c:v>26</c:v>
                </c:pt>
                <c:pt idx="2">
                  <c:v>30</c:v>
                </c:pt>
                <c:pt idx="3">
                  <c:v>33</c:v>
                </c:pt>
                <c:pt idx="4">
                  <c:v>28</c:v>
                </c:pt>
                <c:pt idx="5">
                  <c:v>29</c:v>
                </c:pt>
                <c:pt idx="6">
                  <c:v>35</c:v>
                </c:pt>
                <c:pt idx="7">
                  <c:v>36</c:v>
                </c:pt>
                <c:pt idx="8">
                  <c:v>32</c:v>
                </c:pt>
                <c:pt idx="9">
                  <c:v>29</c:v>
                </c:pt>
                <c:pt idx="10">
                  <c:v>33</c:v>
                </c:pt>
                <c:pt idx="11">
                  <c:v>35</c:v>
                </c:pt>
                <c:pt idx="12">
                  <c:v>26</c:v>
                </c:pt>
                <c:pt idx="13">
                  <c:v>28</c:v>
                </c:pt>
                <c:pt idx="14">
                  <c:v>25</c:v>
                </c:pt>
              </c:numCache>
            </c:numRef>
          </c:val>
          <c:smooth val="0"/>
          <c:extLst>
            <c:ext xmlns:c16="http://schemas.microsoft.com/office/drawing/2014/chart" uri="{C3380CC4-5D6E-409C-BE32-E72D297353CC}">
              <c16:uniqueId val="{00000000-75FE-4B01-A077-8B22BCFE7F8F}"/>
            </c:ext>
          </c:extLst>
        </c:ser>
        <c:dLbls>
          <c:showLegendKey val="0"/>
          <c:showVal val="0"/>
          <c:showCatName val="0"/>
          <c:showSerName val="0"/>
          <c:showPercent val="0"/>
          <c:showBubbleSize val="0"/>
        </c:dLbls>
        <c:smooth val="0"/>
        <c:axId val="856007040"/>
        <c:axId val="856006680"/>
      </c:lineChart>
      <c:dateAx>
        <c:axId val="856007040"/>
        <c:scaling>
          <c:orientation val="minMax"/>
        </c:scaling>
        <c:delete val="0"/>
        <c:axPos val="b"/>
        <c:numFmt formatCode="m&quot;月&quot;d&quot;日&quot;"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6006680"/>
        <c:crosses val="autoZero"/>
        <c:auto val="1"/>
        <c:lblOffset val="100"/>
        <c:baseTimeUnit val="days"/>
      </c:dateAx>
      <c:valAx>
        <c:axId val="856006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856007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ja-JP" altLang="en-US" b="1" dirty="0"/>
              <a:t>ステータス比較（レーダーチャート）</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radarChart>
        <c:radarStyle val="marker"/>
        <c:varyColors val="0"/>
        <c:ser>
          <c:idx val="0"/>
          <c:order val="0"/>
          <c:tx>
            <c:strRef>
              <c:f>レーダー!$C$3</c:f>
              <c:strCache>
                <c:ptCount val="1"/>
                <c:pt idx="0">
                  <c:v>田中</c:v>
                </c:pt>
              </c:strCache>
            </c:strRef>
          </c:tx>
          <c:spPr>
            <a:ln w="28575" cap="rnd">
              <a:solidFill>
                <a:schemeClr val="accent1"/>
              </a:solidFill>
              <a:round/>
            </a:ln>
            <a:effectLst/>
          </c:spPr>
          <c:marker>
            <c:symbol val="none"/>
          </c:marker>
          <c:cat>
            <c:strRef>
              <c:f>レーダー!$B$4:$B$8</c:f>
              <c:strCache>
                <c:ptCount val="5"/>
                <c:pt idx="0">
                  <c:v>ちから</c:v>
                </c:pt>
                <c:pt idx="1">
                  <c:v>たいりょく</c:v>
                </c:pt>
                <c:pt idx="2">
                  <c:v>すばやさ</c:v>
                </c:pt>
                <c:pt idx="3">
                  <c:v>かしこさ</c:v>
                </c:pt>
                <c:pt idx="4">
                  <c:v>うんのよさ</c:v>
                </c:pt>
              </c:strCache>
            </c:strRef>
          </c:cat>
          <c:val>
            <c:numRef>
              <c:f>レーダー!$C$4:$C$8</c:f>
              <c:numCache>
                <c:formatCode>General</c:formatCode>
                <c:ptCount val="5"/>
                <c:pt idx="0">
                  <c:v>80</c:v>
                </c:pt>
                <c:pt idx="1">
                  <c:v>90</c:v>
                </c:pt>
                <c:pt idx="2">
                  <c:v>30</c:v>
                </c:pt>
                <c:pt idx="3">
                  <c:v>10</c:v>
                </c:pt>
                <c:pt idx="4">
                  <c:v>40</c:v>
                </c:pt>
              </c:numCache>
            </c:numRef>
          </c:val>
          <c:extLst>
            <c:ext xmlns:c16="http://schemas.microsoft.com/office/drawing/2014/chart" uri="{C3380CC4-5D6E-409C-BE32-E72D297353CC}">
              <c16:uniqueId val="{00000000-373C-4E06-8A9A-8283EC125580}"/>
            </c:ext>
          </c:extLst>
        </c:ser>
        <c:ser>
          <c:idx val="1"/>
          <c:order val="1"/>
          <c:tx>
            <c:strRef>
              <c:f>レーダー!$D$3</c:f>
              <c:strCache>
                <c:ptCount val="1"/>
                <c:pt idx="0">
                  <c:v>佐藤</c:v>
                </c:pt>
              </c:strCache>
            </c:strRef>
          </c:tx>
          <c:spPr>
            <a:ln w="28575" cap="rnd">
              <a:solidFill>
                <a:schemeClr val="accent2"/>
              </a:solidFill>
              <a:round/>
            </a:ln>
            <a:effectLst/>
          </c:spPr>
          <c:marker>
            <c:symbol val="none"/>
          </c:marker>
          <c:cat>
            <c:strRef>
              <c:f>レーダー!$B$4:$B$8</c:f>
              <c:strCache>
                <c:ptCount val="5"/>
                <c:pt idx="0">
                  <c:v>ちから</c:v>
                </c:pt>
                <c:pt idx="1">
                  <c:v>たいりょく</c:v>
                </c:pt>
                <c:pt idx="2">
                  <c:v>すばやさ</c:v>
                </c:pt>
                <c:pt idx="3">
                  <c:v>かしこさ</c:v>
                </c:pt>
                <c:pt idx="4">
                  <c:v>うんのよさ</c:v>
                </c:pt>
              </c:strCache>
            </c:strRef>
          </c:cat>
          <c:val>
            <c:numRef>
              <c:f>レーダー!$D$4:$D$8</c:f>
              <c:numCache>
                <c:formatCode>General</c:formatCode>
                <c:ptCount val="5"/>
                <c:pt idx="0">
                  <c:v>50</c:v>
                </c:pt>
                <c:pt idx="1">
                  <c:v>40</c:v>
                </c:pt>
                <c:pt idx="2">
                  <c:v>80</c:v>
                </c:pt>
                <c:pt idx="3">
                  <c:v>90</c:v>
                </c:pt>
                <c:pt idx="4">
                  <c:v>60</c:v>
                </c:pt>
              </c:numCache>
            </c:numRef>
          </c:val>
          <c:extLst>
            <c:ext xmlns:c16="http://schemas.microsoft.com/office/drawing/2014/chart" uri="{C3380CC4-5D6E-409C-BE32-E72D297353CC}">
              <c16:uniqueId val="{00000001-373C-4E06-8A9A-8283EC125580}"/>
            </c:ext>
          </c:extLst>
        </c:ser>
        <c:dLbls>
          <c:showLegendKey val="0"/>
          <c:showVal val="0"/>
          <c:showCatName val="0"/>
          <c:showSerName val="0"/>
          <c:showPercent val="0"/>
          <c:showBubbleSize val="0"/>
        </c:dLbls>
        <c:axId val="464453648"/>
        <c:axId val="464454728"/>
      </c:radarChart>
      <c:catAx>
        <c:axId val="464453648"/>
        <c:scaling>
          <c:orientation val="minMax"/>
        </c:scaling>
        <c:delete val="0"/>
        <c:axPos val="b"/>
        <c:numFmt formatCode="General" sourceLinked="1"/>
        <c:majorTickMark val="none"/>
        <c:minorTickMark val="none"/>
        <c:tickLblPos val="nextTo"/>
        <c:spPr>
          <a:noFill/>
          <a:ln w="25400" cap="flat" cmpd="sng" algn="ctr">
            <a:no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64454728"/>
        <c:crosses val="autoZero"/>
        <c:auto val="1"/>
        <c:lblAlgn val="ctr"/>
        <c:lblOffset val="100"/>
        <c:noMultiLvlLbl val="0"/>
      </c:catAx>
      <c:valAx>
        <c:axId val="464454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464453648"/>
        <c:crosses val="autoZero"/>
        <c:crossBetween val="between"/>
      </c:valAx>
      <c:spPr>
        <a:noFill/>
        <a:ln>
          <a:noFill/>
        </a:ln>
        <a:effectLst/>
      </c:spPr>
    </c:plotArea>
    <c:legend>
      <c:legendPos val="r"/>
      <c:layout>
        <c:manualLayout>
          <c:xMode val="edge"/>
          <c:yMode val="edge"/>
          <c:x val="0.78457319523508529"/>
          <c:y val="0.61387688632142823"/>
          <c:w val="0.12310103129423691"/>
          <c:h val="0.1294049163345870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Sheet1!$B$4:$B$9</cx:f>
        <cx:lvl ptCount="6">
          <cx:pt idx="0">傷</cx:pt>
          <cx:pt idx="1">寸法不良</cx:pt>
          <cx:pt idx="2">外観不良</cx:pt>
          <cx:pt idx="3">焦げ付き</cx:pt>
          <cx:pt idx="4">剥がれ</cx:pt>
          <cx:pt idx="5">その他</cx:pt>
        </cx:lvl>
      </cx:strDim>
      <cx:numDim type="val">
        <cx:f>Sheet1!$C$4:$C$9</cx:f>
        <cx:lvl ptCount="6" formatCode="G/標準">
          <cx:pt idx="0">62</cx:pt>
          <cx:pt idx="1">24</cx:pt>
          <cx:pt idx="2">15</cx:pt>
          <cx:pt idx="3">8</cx:pt>
          <cx:pt idx="4">4</cx:pt>
          <cx:pt idx="5">7</cx:pt>
        </cx:lvl>
      </cx:numDim>
    </cx:data>
    <cx:data id="1">
      <cx:strDim type="cat">
        <cx:f>Sheet1!$B$4:$B$9</cx:f>
        <cx:lvl ptCount="6">
          <cx:pt idx="0">傷</cx:pt>
          <cx:pt idx="1">寸法不良</cx:pt>
          <cx:pt idx="2">外観不良</cx:pt>
          <cx:pt idx="3">焦げ付き</cx:pt>
          <cx:pt idx="4">剥がれ</cx:pt>
          <cx:pt idx="5">その他</cx:pt>
        </cx:lvl>
      </cx:strDim>
      <cx:numDim type="val">
        <cx:f>Sheet1!$D$4:$D$9</cx:f>
        <cx:lvl ptCount="6" formatCode="0.0%">
          <cx:pt idx="0">0.51666666666666672</cx:pt>
          <cx:pt idx="1">0.20000000000000001</cx:pt>
          <cx:pt idx="2">0.125</cx:pt>
          <cx:pt idx="3">0.066666666666666666</cx:pt>
          <cx:pt idx="4">0.033333333333333333</cx:pt>
          <cx:pt idx="5">0.058333333333333334</cx:pt>
        </cx:lvl>
      </cx:numDim>
    </cx:data>
  </cx:chartData>
  <cx:chart>
    <cx:title pos="t" align="ctr" overlay="0">
      <cx:tx>
        <cx:txData>
          <cx:v/>
        </cx:txData>
      </cx:tx>
      <cx:txPr>
        <a:bodyPr spcFirstLastPara="1" vertOverflow="ellipsis" horzOverflow="overflow" wrap="square" lIns="0" tIns="0" rIns="0" bIns="0" anchor="ctr" anchorCtr="1"/>
        <a:lstStyle/>
        <a:p>
          <a:pPr algn="ctr" rtl="0">
            <a:defRPr/>
          </a:pPr>
          <a:endParaRPr lang="ja-JP" altLang="en-US" sz="1400" b="0" i="0" u="none" strike="noStrike" baseline="0">
            <a:solidFill>
              <a:sysClr val="windowText" lastClr="000000">
                <a:lumMod val="65000"/>
                <a:lumOff val="35000"/>
              </a:sysClr>
            </a:solidFill>
            <a:latin typeface="Calibri" panose="020F0502020204030204"/>
            <a:ea typeface="Yu Gothic" panose="020B0400000000000000" pitchFamily="50" charset="-128"/>
          </a:endParaRPr>
        </a:p>
      </cx:txPr>
    </cx:title>
    <cx:plotArea>
      <cx:plotAreaRegion>
        <cx:series layoutId="clusteredColumn" uniqueId="{7A9456F3-3C1B-47BC-AA9D-78289028F041}" formatIdx="0">
          <cx:tx>
            <cx:txData>
              <cx:f>Sheet1!$C$2:$C$3</cx:f>
              <cx:v>総数 数(個)</cx:v>
            </cx:txData>
          </cx:tx>
          <cx:dataId val="0"/>
          <cx:layoutPr>
            <cx:aggregation/>
          </cx:layoutPr>
          <cx:axisId val="1"/>
        </cx:series>
        <cx:series layoutId="paretoLine" ownerIdx="0" uniqueId="{537C845D-93B9-4754-8A34-31E2A4D85A3B}" formatIdx="1">
          <cx:axisId val="2"/>
        </cx:series>
        <cx:series layoutId="clusteredColumn" hidden="1" uniqueId="{FB055565-57D3-4DA5-ADC1-F8AF5F44134F}" formatIdx="2">
          <cx:tx>
            <cx:txData>
              <cx:v>120 累積比率(%)</cx:v>
            </cx:txData>
          </cx:tx>
          <cx:dataId val="1"/>
          <cx:layoutPr>
            <cx:aggregation/>
          </cx:layoutPr>
          <cx:axisId val="1"/>
        </cx:series>
        <cx:series layoutId="paretoLine" ownerIdx="2" uniqueId="{DC411AAA-84B4-4588-83BD-F7400164E293}" formatIdx="3">
          <cx:axisId val="2"/>
        </cx:series>
      </cx:plotAreaRegion>
      <cx:axis id="0">
        <cx:catScaling gapWidth="0"/>
        <cx:tickLabels/>
        <cx:txPr>
          <a:bodyPr spcFirstLastPara="1" vertOverflow="ellipsis" horzOverflow="overflow" wrap="square" lIns="0" tIns="0" rIns="0" bIns="0" anchor="ctr" anchorCtr="1"/>
          <a:lstStyle/>
          <a:p>
            <a:pPr algn="ctr" rtl="0">
              <a:defRPr sz="1050"/>
            </a:pPr>
            <a:endParaRPr lang="ja-JP" altLang="en-US" sz="1050" b="0" i="0" u="none" strike="noStrike" baseline="0">
              <a:solidFill>
                <a:prstClr val="black">
                  <a:lumMod val="65000"/>
                  <a:lumOff val="35000"/>
                </a:prstClr>
              </a:solidFill>
              <a:latin typeface="游ゴシック" panose="020F0502020204030204"/>
              <a:ea typeface="游ゴシック" panose="020B0400000000000000" pitchFamily="50" charset="-128"/>
            </a:endParaRPr>
          </a:p>
        </cx:txPr>
      </cx:axis>
      <cx:axis id="1">
        <cx:valScaling/>
        <cx:majorGridlines/>
        <cx:tickLabels/>
        <cx:txPr>
          <a:bodyPr spcFirstLastPara="1" vertOverflow="ellipsis" horzOverflow="overflow" wrap="square" lIns="0" tIns="0" rIns="0" bIns="0" anchor="ctr" anchorCtr="1"/>
          <a:lstStyle/>
          <a:p>
            <a:pPr algn="ctr" rtl="0">
              <a:defRPr sz="1050"/>
            </a:pPr>
            <a:endParaRPr lang="ja-JP" altLang="en-US" sz="1050" b="0" i="0" u="none" strike="noStrike" baseline="0">
              <a:solidFill>
                <a:prstClr val="black">
                  <a:lumMod val="65000"/>
                  <a:lumOff val="35000"/>
                </a:prstClr>
              </a:solidFill>
              <a:latin typeface="游ゴシック" panose="020F0502020204030204"/>
              <a:ea typeface="游ゴシック" panose="020B0400000000000000" pitchFamily="50" charset="-128"/>
            </a:endParaRPr>
          </a:p>
        </cx:txPr>
      </cx:axis>
      <cx:axis id="2">
        <cx:valScaling max="1" min="0"/>
        <cx:units unit="percentage"/>
        <cx:tickLabels/>
        <cx:txPr>
          <a:bodyPr spcFirstLastPara="1" vertOverflow="ellipsis" horzOverflow="overflow" wrap="square" lIns="0" tIns="0" rIns="0" bIns="0" anchor="ctr" anchorCtr="1"/>
          <a:lstStyle/>
          <a:p>
            <a:pPr algn="ctr" rtl="0">
              <a:defRPr sz="1050"/>
            </a:pPr>
            <a:endParaRPr lang="ja-JP" altLang="en-US" sz="1050" b="0" i="0" u="none" strike="noStrike" baseline="0">
              <a:solidFill>
                <a:prstClr val="black">
                  <a:lumMod val="65000"/>
                  <a:lumOff val="35000"/>
                </a:prstClr>
              </a:solidFill>
              <a:latin typeface="游ゴシック" panose="020F0502020204030204"/>
              <a:ea typeface="游ゴシック" panose="020B0400000000000000" pitchFamily="50" charset="-128"/>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1" csCatId="colorful" phldr="1"/>
      <dgm:spPr/>
    </dgm:pt>
    <dgm:pt modelId="{384B0E6B-A5BB-4628-8CAC-90266BB43638}">
      <dgm:prSet phldrT="[テキスト]" custT="1"/>
      <dgm:spPr/>
      <dgm:t>
        <a:bodyPr/>
        <a:lstStyle/>
        <a:p>
          <a:r>
            <a:rPr kumimoji="1" lang="en-US" altLang="ja-JP" sz="1400" b="1" dirty="0"/>
            <a:t>Plan   (1)</a:t>
          </a:r>
          <a:endParaRPr kumimoji="1" lang="ja-JP" altLang="en-US" sz="1400" b="1" dirty="0"/>
        </a:p>
      </dgm:t>
    </dgm:pt>
    <dgm:pt modelId="{9B23B375-1CB3-40C2-A943-E8166DEE8668}" type="parTrans" cxnId="{F049841E-AE2A-4522-ABDD-E063E69963B1}">
      <dgm:prSet/>
      <dgm:spPr/>
      <dgm:t>
        <a:bodyPr/>
        <a:lstStyle/>
        <a:p>
          <a:endParaRPr kumimoji="1" lang="ja-JP" altLang="en-US" sz="3200" b="1"/>
        </a:p>
      </dgm:t>
    </dgm:pt>
    <dgm:pt modelId="{F3C38024-FEE6-4509-A005-185F41B1CE2E}" type="sibTrans" cxnId="{F049841E-AE2A-4522-ABDD-E063E69963B1}">
      <dgm:prSet/>
      <dgm:spPr/>
      <dgm:t>
        <a:bodyPr/>
        <a:lstStyle/>
        <a:p>
          <a:endParaRPr kumimoji="1" lang="ja-JP" altLang="en-US" sz="3200" b="1"/>
        </a:p>
      </dgm:t>
    </dgm:pt>
    <dgm:pt modelId="{490026F3-7551-4766-A427-117A12C5BB38}">
      <dgm:prSet phldrT="[テキスト]" custT="1"/>
      <dgm:spPr/>
      <dgm:t>
        <a:bodyPr/>
        <a:lstStyle/>
        <a:p>
          <a:r>
            <a:rPr kumimoji="1" lang="en-US" altLang="ja-JP" sz="1400" b="1" dirty="0"/>
            <a:t>Do      (2)</a:t>
          </a:r>
          <a:endParaRPr kumimoji="1" lang="ja-JP" altLang="en-US" sz="1400" b="1" dirty="0"/>
        </a:p>
      </dgm:t>
    </dgm:pt>
    <dgm:pt modelId="{0B541B03-9749-4A4D-A1FF-218241CCD94F}" type="parTrans" cxnId="{82814F79-B50A-497F-BA0B-48967ACC5A78}">
      <dgm:prSet/>
      <dgm:spPr/>
      <dgm:t>
        <a:bodyPr/>
        <a:lstStyle/>
        <a:p>
          <a:endParaRPr kumimoji="1" lang="ja-JP" altLang="en-US" sz="3200" b="1"/>
        </a:p>
      </dgm:t>
    </dgm:pt>
    <dgm:pt modelId="{0469FB92-0382-4A4E-8355-53961983887F}" type="sibTrans" cxnId="{82814F79-B50A-497F-BA0B-48967ACC5A78}">
      <dgm:prSet/>
      <dgm:spPr/>
      <dgm:t>
        <a:bodyPr/>
        <a:lstStyle/>
        <a:p>
          <a:endParaRPr kumimoji="1" lang="ja-JP" altLang="en-US" sz="3200" b="1"/>
        </a:p>
      </dgm:t>
    </dgm:pt>
    <dgm:pt modelId="{8D689D0B-1C60-4004-A74B-71B23BB47F38}">
      <dgm:prSet phldrT="[テキスト]" custT="1"/>
      <dgm:spPr/>
      <dgm:t>
        <a:bodyPr/>
        <a:lstStyle/>
        <a:p>
          <a:r>
            <a:rPr kumimoji="1" lang="en-US" altLang="ja-JP" sz="1400" b="1" dirty="0"/>
            <a:t>Check (3)</a:t>
          </a:r>
          <a:endParaRPr kumimoji="1" lang="ja-JP" altLang="en-US" sz="1400" b="1" dirty="0"/>
        </a:p>
      </dgm:t>
    </dgm:pt>
    <dgm:pt modelId="{8DF3B1B6-9BD2-4CA0-A61D-BC42554B3E1B}" type="parTrans" cxnId="{D0E15509-0CBC-455A-8731-3377B703827E}">
      <dgm:prSet/>
      <dgm:spPr/>
      <dgm:t>
        <a:bodyPr/>
        <a:lstStyle/>
        <a:p>
          <a:endParaRPr kumimoji="1" lang="ja-JP" altLang="en-US" sz="3200" b="1"/>
        </a:p>
      </dgm:t>
    </dgm:pt>
    <dgm:pt modelId="{61CB5EC9-C90B-45BA-A028-D3C643B6CC06}" type="sibTrans" cxnId="{D0E15509-0CBC-455A-8731-3377B703827E}">
      <dgm:prSet/>
      <dgm:spPr/>
      <dgm:t>
        <a:bodyPr/>
        <a:lstStyle/>
        <a:p>
          <a:endParaRPr kumimoji="1" lang="ja-JP" altLang="en-US" sz="3200" b="1"/>
        </a:p>
      </dgm:t>
    </dgm:pt>
    <dgm:pt modelId="{47A7FA03-703B-4C80-A3F9-A823CB76BB5D}">
      <dgm:prSet phldrT="[テキスト]" custT="1"/>
      <dgm:spPr/>
      <dgm:t>
        <a:bodyPr/>
        <a:lstStyle/>
        <a:p>
          <a:r>
            <a:rPr kumimoji="1" lang="en-US" altLang="ja-JP" sz="1400" b="1" dirty="0"/>
            <a:t>Act     (4)</a:t>
          </a:r>
          <a:endParaRPr kumimoji="1" lang="ja-JP" altLang="en-US" sz="1400" b="1" dirty="0"/>
        </a:p>
      </dgm:t>
    </dgm:pt>
    <dgm:pt modelId="{457A71D5-8629-4EAA-A9DF-C777D232484D}" type="parTrans" cxnId="{2B997CB5-B801-443D-A8F0-AC28C1A5E99B}">
      <dgm:prSet/>
      <dgm:spPr/>
      <dgm:t>
        <a:bodyPr/>
        <a:lstStyle/>
        <a:p>
          <a:endParaRPr kumimoji="1" lang="ja-JP" altLang="en-US" sz="3200" b="1"/>
        </a:p>
      </dgm:t>
    </dgm:pt>
    <dgm:pt modelId="{4282D386-2ADB-4FD7-8DFC-C655E9AE52C0}" type="sibTrans" cxnId="{2B997CB5-B801-443D-A8F0-AC28C1A5E99B}">
      <dgm:prSet/>
      <dgm:spPr/>
      <dgm:t>
        <a:bodyPr/>
        <a:lstStyle/>
        <a:p>
          <a:endParaRPr kumimoji="1" lang="ja-JP" altLang="en-US" sz="3200"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1" csCatId="colorful" phldr="1"/>
      <dgm:spPr/>
    </dgm:pt>
    <dgm:pt modelId="{384B0E6B-A5BB-4628-8CAC-90266BB43638}">
      <dgm:prSet phldrT="[テキスト]"/>
      <dgm:spPr/>
      <dgm:t>
        <a:bodyPr/>
        <a:lstStyle/>
        <a:p>
          <a:r>
            <a:rPr kumimoji="1" lang="en-US" altLang="ja-JP" b="1" dirty="0"/>
            <a:t>Plan</a:t>
          </a:r>
          <a:endParaRPr kumimoji="1" lang="ja-JP" altLang="en-US" b="1" dirty="0"/>
        </a:p>
      </dgm:t>
    </dgm:pt>
    <dgm:pt modelId="{9B23B375-1CB3-40C2-A943-E8166DEE8668}" type="parTrans" cxnId="{F049841E-AE2A-4522-ABDD-E063E69963B1}">
      <dgm:prSet/>
      <dgm:spPr/>
      <dgm:t>
        <a:bodyPr/>
        <a:lstStyle/>
        <a:p>
          <a:endParaRPr kumimoji="1" lang="ja-JP" altLang="en-US" b="1"/>
        </a:p>
      </dgm:t>
    </dgm:pt>
    <dgm:pt modelId="{F3C38024-FEE6-4509-A005-185F41B1CE2E}" type="sibTrans" cxnId="{F049841E-AE2A-4522-ABDD-E063E69963B1}">
      <dgm:prSet/>
      <dgm:spPr/>
      <dgm:t>
        <a:bodyPr/>
        <a:lstStyle/>
        <a:p>
          <a:endParaRPr kumimoji="1" lang="ja-JP" altLang="en-US" b="1"/>
        </a:p>
      </dgm:t>
    </dgm:pt>
    <dgm:pt modelId="{490026F3-7551-4766-A427-117A12C5BB38}">
      <dgm:prSet phldrT="[テキスト]"/>
      <dgm:spPr/>
      <dgm:t>
        <a:bodyPr/>
        <a:lstStyle/>
        <a:p>
          <a:r>
            <a:rPr kumimoji="1" lang="en-US" altLang="ja-JP" b="1" dirty="0"/>
            <a:t>Do</a:t>
          </a:r>
          <a:endParaRPr kumimoji="1" lang="ja-JP" altLang="en-US" b="1" dirty="0"/>
        </a:p>
      </dgm:t>
    </dgm:pt>
    <dgm:pt modelId="{0B541B03-9749-4A4D-A1FF-218241CCD94F}" type="parTrans" cxnId="{82814F79-B50A-497F-BA0B-48967ACC5A78}">
      <dgm:prSet/>
      <dgm:spPr/>
      <dgm:t>
        <a:bodyPr/>
        <a:lstStyle/>
        <a:p>
          <a:endParaRPr kumimoji="1" lang="ja-JP" altLang="en-US" b="1"/>
        </a:p>
      </dgm:t>
    </dgm:pt>
    <dgm:pt modelId="{0469FB92-0382-4A4E-8355-53961983887F}" type="sibTrans" cxnId="{82814F79-B50A-497F-BA0B-48967ACC5A78}">
      <dgm:prSet/>
      <dgm:spPr/>
      <dgm:t>
        <a:bodyPr/>
        <a:lstStyle/>
        <a:p>
          <a:endParaRPr kumimoji="1" lang="ja-JP" altLang="en-US" b="1"/>
        </a:p>
      </dgm:t>
    </dgm:pt>
    <dgm:pt modelId="{8D689D0B-1C60-4004-A74B-71B23BB47F38}">
      <dgm:prSet phldrT="[テキスト]"/>
      <dgm:spPr/>
      <dgm:t>
        <a:bodyPr/>
        <a:lstStyle/>
        <a:p>
          <a:r>
            <a:rPr kumimoji="1" lang="en-US" altLang="ja-JP" b="1" dirty="0"/>
            <a:t>Check</a:t>
          </a:r>
          <a:endParaRPr kumimoji="1" lang="ja-JP" altLang="en-US" b="1" dirty="0"/>
        </a:p>
      </dgm:t>
    </dgm:pt>
    <dgm:pt modelId="{8DF3B1B6-9BD2-4CA0-A61D-BC42554B3E1B}" type="parTrans" cxnId="{D0E15509-0CBC-455A-8731-3377B703827E}">
      <dgm:prSet/>
      <dgm:spPr/>
      <dgm:t>
        <a:bodyPr/>
        <a:lstStyle/>
        <a:p>
          <a:endParaRPr kumimoji="1" lang="ja-JP" altLang="en-US" b="1"/>
        </a:p>
      </dgm:t>
    </dgm:pt>
    <dgm:pt modelId="{61CB5EC9-C90B-45BA-A028-D3C643B6CC06}" type="sibTrans" cxnId="{D0E15509-0CBC-455A-8731-3377B703827E}">
      <dgm:prSet/>
      <dgm:spPr/>
      <dgm:t>
        <a:bodyPr/>
        <a:lstStyle/>
        <a:p>
          <a:endParaRPr kumimoji="1" lang="ja-JP" altLang="en-US" b="1"/>
        </a:p>
      </dgm:t>
    </dgm:pt>
    <dgm:pt modelId="{47A7FA03-703B-4C80-A3F9-A823CB76BB5D}">
      <dgm:prSet phldrT="[テキスト]"/>
      <dgm:spPr/>
      <dgm:t>
        <a:bodyPr/>
        <a:lstStyle/>
        <a:p>
          <a:r>
            <a:rPr kumimoji="1" lang="en-US" altLang="ja-JP" b="1" dirty="0"/>
            <a:t>Act</a:t>
          </a:r>
          <a:endParaRPr kumimoji="1" lang="ja-JP" altLang="en-US" b="1" dirty="0"/>
        </a:p>
      </dgm:t>
    </dgm:pt>
    <dgm:pt modelId="{457A71D5-8629-4EAA-A9DF-C777D232484D}" type="parTrans" cxnId="{2B997CB5-B801-443D-A8F0-AC28C1A5E99B}">
      <dgm:prSet/>
      <dgm:spPr/>
      <dgm:t>
        <a:bodyPr/>
        <a:lstStyle/>
        <a:p>
          <a:endParaRPr kumimoji="1" lang="ja-JP" altLang="en-US" b="1"/>
        </a:p>
      </dgm:t>
    </dgm:pt>
    <dgm:pt modelId="{4282D386-2ADB-4FD7-8DFC-C655E9AE52C0}" type="sibTrans" cxnId="{2B997CB5-B801-443D-A8F0-AC28C1A5E99B}">
      <dgm:prSet/>
      <dgm:spPr/>
      <dgm:t>
        <a:bodyPr/>
        <a:lstStyle/>
        <a:p>
          <a:endParaRPr kumimoji="1" lang="ja-JP" altLang="en-US"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1" csCatId="colorful" phldr="1"/>
      <dgm:spPr/>
    </dgm:pt>
    <dgm:pt modelId="{384B0E6B-A5BB-4628-8CAC-90266BB43638}">
      <dgm:prSet phldrT="[テキスト]" custT="1"/>
      <dgm:spPr/>
      <dgm:t>
        <a:bodyPr/>
        <a:lstStyle/>
        <a:p>
          <a:r>
            <a:rPr kumimoji="1" lang="en-US" altLang="ja-JP" sz="1400" b="1" dirty="0"/>
            <a:t>Plan   (1)</a:t>
          </a:r>
          <a:endParaRPr kumimoji="1" lang="ja-JP" altLang="en-US" sz="1400" b="1" dirty="0"/>
        </a:p>
      </dgm:t>
    </dgm:pt>
    <dgm:pt modelId="{9B23B375-1CB3-40C2-A943-E8166DEE8668}" type="parTrans" cxnId="{F049841E-AE2A-4522-ABDD-E063E69963B1}">
      <dgm:prSet/>
      <dgm:spPr/>
      <dgm:t>
        <a:bodyPr/>
        <a:lstStyle/>
        <a:p>
          <a:endParaRPr kumimoji="1" lang="ja-JP" altLang="en-US" sz="3200" b="1"/>
        </a:p>
      </dgm:t>
    </dgm:pt>
    <dgm:pt modelId="{F3C38024-FEE6-4509-A005-185F41B1CE2E}" type="sibTrans" cxnId="{F049841E-AE2A-4522-ABDD-E063E69963B1}">
      <dgm:prSet/>
      <dgm:spPr/>
      <dgm:t>
        <a:bodyPr/>
        <a:lstStyle/>
        <a:p>
          <a:endParaRPr kumimoji="1" lang="ja-JP" altLang="en-US" sz="3200" b="1"/>
        </a:p>
      </dgm:t>
    </dgm:pt>
    <dgm:pt modelId="{490026F3-7551-4766-A427-117A12C5BB38}">
      <dgm:prSet phldrT="[テキスト]" custT="1"/>
      <dgm:spPr/>
      <dgm:t>
        <a:bodyPr/>
        <a:lstStyle/>
        <a:p>
          <a:r>
            <a:rPr kumimoji="1" lang="en-US" altLang="ja-JP" sz="1400" b="1" dirty="0"/>
            <a:t>Do      (2)</a:t>
          </a:r>
          <a:endParaRPr kumimoji="1" lang="ja-JP" altLang="en-US" sz="1400" b="1" dirty="0"/>
        </a:p>
      </dgm:t>
    </dgm:pt>
    <dgm:pt modelId="{0B541B03-9749-4A4D-A1FF-218241CCD94F}" type="parTrans" cxnId="{82814F79-B50A-497F-BA0B-48967ACC5A78}">
      <dgm:prSet/>
      <dgm:spPr/>
      <dgm:t>
        <a:bodyPr/>
        <a:lstStyle/>
        <a:p>
          <a:endParaRPr kumimoji="1" lang="ja-JP" altLang="en-US" sz="3200" b="1"/>
        </a:p>
      </dgm:t>
    </dgm:pt>
    <dgm:pt modelId="{0469FB92-0382-4A4E-8355-53961983887F}" type="sibTrans" cxnId="{82814F79-B50A-497F-BA0B-48967ACC5A78}">
      <dgm:prSet/>
      <dgm:spPr/>
      <dgm:t>
        <a:bodyPr/>
        <a:lstStyle/>
        <a:p>
          <a:endParaRPr kumimoji="1" lang="ja-JP" altLang="en-US" sz="3200" b="1"/>
        </a:p>
      </dgm:t>
    </dgm:pt>
    <dgm:pt modelId="{8D689D0B-1C60-4004-A74B-71B23BB47F38}">
      <dgm:prSet phldrT="[テキスト]" custT="1"/>
      <dgm:spPr/>
      <dgm:t>
        <a:bodyPr/>
        <a:lstStyle/>
        <a:p>
          <a:r>
            <a:rPr kumimoji="1" lang="en-US" altLang="ja-JP" sz="1400" b="1" dirty="0"/>
            <a:t>Check (3)</a:t>
          </a:r>
          <a:endParaRPr kumimoji="1" lang="ja-JP" altLang="en-US" sz="1400" b="1" dirty="0"/>
        </a:p>
      </dgm:t>
    </dgm:pt>
    <dgm:pt modelId="{8DF3B1B6-9BD2-4CA0-A61D-BC42554B3E1B}" type="parTrans" cxnId="{D0E15509-0CBC-455A-8731-3377B703827E}">
      <dgm:prSet/>
      <dgm:spPr/>
      <dgm:t>
        <a:bodyPr/>
        <a:lstStyle/>
        <a:p>
          <a:endParaRPr kumimoji="1" lang="ja-JP" altLang="en-US" sz="3200" b="1"/>
        </a:p>
      </dgm:t>
    </dgm:pt>
    <dgm:pt modelId="{61CB5EC9-C90B-45BA-A028-D3C643B6CC06}" type="sibTrans" cxnId="{D0E15509-0CBC-455A-8731-3377B703827E}">
      <dgm:prSet/>
      <dgm:spPr/>
      <dgm:t>
        <a:bodyPr/>
        <a:lstStyle/>
        <a:p>
          <a:endParaRPr kumimoji="1" lang="ja-JP" altLang="en-US" sz="3200" b="1"/>
        </a:p>
      </dgm:t>
    </dgm:pt>
    <dgm:pt modelId="{47A7FA03-703B-4C80-A3F9-A823CB76BB5D}">
      <dgm:prSet phldrT="[テキスト]" custT="1"/>
      <dgm:spPr/>
      <dgm:t>
        <a:bodyPr/>
        <a:lstStyle/>
        <a:p>
          <a:r>
            <a:rPr kumimoji="1" lang="en-US" altLang="ja-JP" sz="1400" b="1" dirty="0"/>
            <a:t>Act     (4)</a:t>
          </a:r>
          <a:endParaRPr kumimoji="1" lang="ja-JP" altLang="en-US" sz="1400" b="1" dirty="0"/>
        </a:p>
      </dgm:t>
    </dgm:pt>
    <dgm:pt modelId="{457A71D5-8629-4EAA-A9DF-C777D232484D}" type="parTrans" cxnId="{2B997CB5-B801-443D-A8F0-AC28C1A5E99B}">
      <dgm:prSet/>
      <dgm:spPr/>
      <dgm:t>
        <a:bodyPr/>
        <a:lstStyle/>
        <a:p>
          <a:endParaRPr kumimoji="1" lang="ja-JP" altLang="en-US" sz="3200" b="1"/>
        </a:p>
      </dgm:t>
    </dgm:pt>
    <dgm:pt modelId="{4282D386-2ADB-4FD7-8DFC-C655E9AE52C0}" type="sibTrans" cxnId="{2B997CB5-B801-443D-A8F0-AC28C1A5E99B}">
      <dgm:prSet/>
      <dgm:spPr/>
      <dgm:t>
        <a:bodyPr/>
        <a:lstStyle/>
        <a:p>
          <a:endParaRPr kumimoji="1" lang="ja-JP" altLang="en-US" sz="3200"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A384DE-5CDD-498C-B4DF-10EE395E1728}" type="doc">
      <dgm:prSet loTypeId="urn:microsoft.com/office/officeart/2005/8/layout/cycle8" loCatId="cycle" qsTypeId="urn:microsoft.com/office/officeart/2005/8/quickstyle/3d3" qsCatId="3D" csTypeId="urn:microsoft.com/office/officeart/2005/8/colors/colorful1" csCatId="colorful" phldr="1"/>
      <dgm:spPr/>
    </dgm:pt>
    <dgm:pt modelId="{384B0E6B-A5BB-4628-8CAC-90266BB43638}">
      <dgm:prSet phldrT="[テキスト]"/>
      <dgm:spPr/>
      <dgm:t>
        <a:bodyPr/>
        <a:lstStyle/>
        <a:p>
          <a:r>
            <a:rPr kumimoji="1" lang="en-US" altLang="ja-JP" b="1"/>
            <a:t>Plan</a:t>
          </a:r>
          <a:endParaRPr kumimoji="1" lang="ja-JP" altLang="en-US" b="1" dirty="0"/>
        </a:p>
      </dgm:t>
    </dgm:pt>
    <dgm:pt modelId="{9B23B375-1CB3-40C2-A943-E8166DEE8668}" type="parTrans" cxnId="{F049841E-AE2A-4522-ABDD-E063E69963B1}">
      <dgm:prSet/>
      <dgm:spPr/>
      <dgm:t>
        <a:bodyPr/>
        <a:lstStyle/>
        <a:p>
          <a:endParaRPr kumimoji="1" lang="ja-JP" altLang="en-US" b="1"/>
        </a:p>
      </dgm:t>
    </dgm:pt>
    <dgm:pt modelId="{F3C38024-FEE6-4509-A005-185F41B1CE2E}" type="sibTrans" cxnId="{F049841E-AE2A-4522-ABDD-E063E69963B1}">
      <dgm:prSet/>
      <dgm:spPr/>
      <dgm:t>
        <a:bodyPr/>
        <a:lstStyle/>
        <a:p>
          <a:endParaRPr kumimoji="1" lang="ja-JP" altLang="en-US" b="1"/>
        </a:p>
      </dgm:t>
    </dgm:pt>
    <dgm:pt modelId="{490026F3-7551-4766-A427-117A12C5BB38}">
      <dgm:prSet phldrT="[テキスト]"/>
      <dgm:spPr/>
      <dgm:t>
        <a:bodyPr/>
        <a:lstStyle/>
        <a:p>
          <a:r>
            <a:rPr kumimoji="1" lang="en-US" altLang="ja-JP" b="1" dirty="0"/>
            <a:t>Do</a:t>
          </a:r>
          <a:endParaRPr kumimoji="1" lang="ja-JP" altLang="en-US" b="1" dirty="0"/>
        </a:p>
      </dgm:t>
    </dgm:pt>
    <dgm:pt modelId="{0B541B03-9749-4A4D-A1FF-218241CCD94F}" type="parTrans" cxnId="{82814F79-B50A-497F-BA0B-48967ACC5A78}">
      <dgm:prSet/>
      <dgm:spPr/>
      <dgm:t>
        <a:bodyPr/>
        <a:lstStyle/>
        <a:p>
          <a:endParaRPr kumimoji="1" lang="ja-JP" altLang="en-US" b="1"/>
        </a:p>
      </dgm:t>
    </dgm:pt>
    <dgm:pt modelId="{0469FB92-0382-4A4E-8355-53961983887F}" type="sibTrans" cxnId="{82814F79-B50A-497F-BA0B-48967ACC5A78}">
      <dgm:prSet/>
      <dgm:spPr/>
      <dgm:t>
        <a:bodyPr/>
        <a:lstStyle/>
        <a:p>
          <a:endParaRPr kumimoji="1" lang="ja-JP" altLang="en-US" b="1"/>
        </a:p>
      </dgm:t>
    </dgm:pt>
    <dgm:pt modelId="{8D689D0B-1C60-4004-A74B-71B23BB47F38}">
      <dgm:prSet phldrT="[テキスト]"/>
      <dgm:spPr/>
      <dgm:t>
        <a:bodyPr/>
        <a:lstStyle/>
        <a:p>
          <a:r>
            <a:rPr kumimoji="1" lang="en-US" altLang="ja-JP" b="1" dirty="0"/>
            <a:t>Check</a:t>
          </a:r>
          <a:endParaRPr kumimoji="1" lang="ja-JP" altLang="en-US" b="1" dirty="0"/>
        </a:p>
      </dgm:t>
    </dgm:pt>
    <dgm:pt modelId="{8DF3B1B6-9BD2-4CA0-A61D-BC42554B3E1B}" type="parTrans" cxnId="{D0E15509-0CBC-455A-8731-3377B703827E}">
      <dgm:prSet/>
      <dgm:spPr/>
      <dgm:t>
        <a:bodyPr/>
        <a:lstStyle/>
        <a:p>
          <a:endParaRPr kumimoji="1" lang="ja-JP" altLang="en-US" b="1"/>
        </a:p>
      </dgm:t>
    </dgm:pt>
    <dgm:pt modelId="{61CB5EC9-C90B-45BA-A028-D3C643B6CC06}" type="sibTrans" cxnId="{D0E15509-0CBC-455A-8731-3377B703827E}">
      <dgm:prSet/>
      <dgm:spPr/>
      <dgm:t>
        <a:bodyPr/>
        <a:lstStyle/>
        <a:p>
          <a:endParaRPr kumimoji="1" lang="ja-JP" altLang="en-US" b="1"/>
        </a:p>
      </dgm:t>
    </dgm:pt>
    <dgm:pt modelId="{47A7FA03-703B-4C80-A3F9-A823CB76BB5D}">
      <dgm:prSet phldrT="[テキスト]"/>
      <dgm:spPr/>
      <dgm:t>
        <a:bodyPr/>
        <a:lstStyle/>
        <a:p>
          <a:r>
            <a:rPr kumimoji="1" lang="en-US" altLang="ja-JP" b="1" dirty="0"/>
            <a:t>Act</a:t>
          </a:r>
          <a:endParaRPr kumimoji="1" lang="ja-JP" altLang="en-US" b="1" dirty="0"/>
        </a:p>
      </dgm:t>
    </dgm:pt>
    <dgm:pt modelId="{457A71D5-8629-4EAA-A9DF-C777D232484D}" type="parTrans" cxnId="{2B997CB5-B801-443D-A8F0-AC28C1A5E99B}">
      <dgm:prSet/>
      <dgm:spPr/>
      <dgm:t>
        <a:bodyPr/>
        <a:lstStyle/>
        <a:p>
          <a:endParaRPr kumimoji="1" lang="ja-JP" altLang="en-US" b="1"/>
        </a:p>
      </dgm:t>
    </dgm:pt>
    <dgm:pt modelId="{4282D386-2ADB-4FD7-8DFC-C655E9AE52C0}" type="sibTrans" cxnId="{2B997CB5-B801-443D-A8F0-AC28C1A5E99B}">
      <dgm:prSet/>
      <dgm:spPr/>
      <dgm:t>
        <a:bodyPr/>
        <a:lstStyle/>
        <a:p>
          <a:endParaRPr kumimoji="1" lang="ja-JP" altLang="en-US" b="1"/>
        </a:p>
      </dgm:t>
    </dgm:pt>
    <dgm:pt modelId="{2EA38113-F7B9-4D3E-A21A-31B20EB52CF7}" type="pres">
      <dgm:prSet presAssocID="{52A384DE-5CDD-498C-B4DF-10EE395E1728}" presName="compositeShape" presStyleCnt="0">
        <dgm:presLayoutVars>
          <dgm:chMax val="7"/>
          <dgm:dir/>
          <dgm:resizeHandles val="exact"/>
        </dgm:presLayoutVars>
      </dgm:prSet>
      <dgm:spPr/>
    </dgm:pt>
    <dgm:pt modelId="{C83A3371-BFFE-40C1-99FA-06F573FC5305}" type="pres">
      <dgm:prSet presAssocID="{52A384DE-5CDD-498C-B4DF-10EE395E1728}" presName="wedge1" presStyleLbl="node1" presStyleIdx="0" presStyleCnt="4"/>
      <dgm:spPr/>
    </dgm:pt>
    <dgm:pt modelId="{B9DCF5B5-D404-4E0D-A160-0686B66DF4D6}" type="pres">
      <dgm:prSet presAssocID="{52A384DE-5CDD-498C-B4DF-10EE395E1728}" presName="dummy1a" presStyleCnt="0"/>
      <dgm:spPr/>
    </dgm:pt>
    <dgm:pt modelId="{64BD96DD-FB3F-4A05-904C-7E43A221C4D1}" type="pres">
      <dgm:prSet presAssocID="{52A384DE-5CDD-498C-B4DF-10EE395E1728}" presName="dummy1b" presStyleCnt="0"/>
      <dgm:spPr/>
    </dgm:pt>
    <dgm:pt modelId="{0A695EFC-A93D-4D68-83E2-C9211E9F53E5}" type="pres">
      <dgm:prSet presAssocID="{52A384DE-5CDD-498C-B4DF-10EE395E1728}" presName="wedge1Tx" presStyleLbl="node1" presStyleIdx="0" presStyleCnt="4">
        <dgm:presLayoutVars>
          <dgm:chMax val="0"/>
          <dgm:chPref val="0"/>
          <dgm:bulletEnabled val="1"/>
        </dgm:presLayoutVars>
      </dgm:prSet>
      <dgm:spPr/>
    </dgm:pt>
    <dgm:pt modelId="{D91418D0-BE91-43F5-8C9D-3A9016CBBC4E}" type="pres">
      <dgm:prSet presAssocID="{52A384DE-5CDD-498C-B4DF-10EE395E1728}" presName="wedge2" presStyleLbl="node1" presStyleIdx="1" presStyleCnt="4"/>
      <dgm:spPr/>
    </dgm:pt>
    <dgm:pt modelId="{107C110F-CD3D-4E7D-9528-55D2B6981623}" type="pres">
      <dgm:prSet presAssocID="{52A384DE-5CDD-498C-B4DF-10EE395E1728}" presName="dummy2a" presStyleCnt="0"/>
      <dgm:spPr/>
    </dgm:pt>
    <dgm:pt modelId="{185124BF-088B-4B74-9995-D7AA17EDC48C}" type="pres">
      <dgm:prSet presAssocID="{52A384DE-5CDD-498C-B4DF-10EE395E1728}" presName="dummy2b" presStyleCnt="0"/>
      <dgm:spPr/>
    </dgm:pt>
    <dgm:pt modelId="{9DFAD5D3-5700-4A41-9D86-B45265F9B373}" type="pres">
      <dgm:prSet presAssocID="{52A384DE-5CDD-498C-B4DF-10EE395E1728}" presName="wedge2Tx" presStyleLbl="node1" presStyleIdx="1" presStyleCnt="4">
        <dgm:presLayoutVars>
          <dgm:chMax val="0"/>
          <dgm:chPref val="0"/>
          <dgm:bulletEnabled val="1"/>
        </dgm:presLayoutVars>
      </dgm:prSet>
      <dgm:spPr/>
    </dgm:pt>
    <dgm:pt modelId="{9AF1B967-D9D9-4854-A80F-1C3D61B7E159}" type="pres">
      <dgm:prSet presAssocID="{52A384DE-5CDD-498C-B4DF-10EE395E1728}" presName="wedge3" presStyleLbl="node1" presStyleIdx="2" presStyleCnt="4"/>
      <dgm:spPr/>
    </dgm:pt>
    <dgm:pt modelId="{C765B775-89CA-4A44-8859-AE4643C9FDED}" type="pres">
      <dgm:prSet presAssocID="{52A384DE-5CDD-498C-B4DF-10EE395E1728}" presName="dummy3a" presStyleCnt="0"/>
      <dgm:spPr/>
    </dgm:pt>
    <dgm:pt modelId="{1B8B37D9-98A5-434B-AB6A-C53A401EA1E3}" type="pres">
      <dgm:prSet presAssocID="{52A384DE-5CDD-498C-B4DF-10EE395E1728}" presName="dummy3b" presStyleCnt="0"/>
      <dgm:spPr/>
    </dgm:pt>
    <dgm:pt modelId="{E104E3AC-C31E-4F4E-9BDD-B8F95FC74591}" type="pres">
      <dgm:prSet presAssocID="{52A384DE-5CDD-498C-B4DF-10EE395E1728}" presName="wedge3Tx" presStyleLbl="node1" presStyleIdx="2" presStyleCnt="4">
        <dgm:presLayoutVars>
          <dgm:chMax val="0"/>
          <dgm:chPref val="0"/>
          <dgm:bulletEnabled val="1"/>
        </dgm:presLayoutVars>
      </dgm:prSet>
      <dgm:spPr/>
    </dgm:pt>
    <dgm:pt modelId="{82D39A0B-F7D4-4316-A0A1-48A31E79141C}" type="pres">
      <dgm:prSet presAssocID="{52A384DE-5CDD-498C-B4DF-10EE395E1728}" presName="wedge4" presStyleLbl="node1" presStyleIdx="3" presStyleCnt="4"/>
      <dgm:spPr/>
    </dgm:pt>
    <dgm:pt modelId="{A7A24B19-3869-46D8-8654-8B4D95D563E9}" type="pres">
      <dgm:prSet presAssocID="{52A384DE-5CDD-498C-B4DF-10EE395E1728}" presName="dummy4a" presStyleCnt="0"/>
      <dgm:spPr/>
    </dgm:pt>
    <dgm:pt modelId="{1DBBA3E7-7286-475F-B4F0-CA2C2969DA3C}" type="pres">
      <dgm:prSet presAssocID="{52A384DE-5CDD-498C-B4DF-10EE395E1728}" presName="dummy4b" presStyleCnt="0"/>
      <dgm:spPr/>
    </dgm:pt>
    <dgm:pt modelId="{D2CA744E-9448-4FB3-AA44-5631B1C0B106}" type="pres">
      <dgm:prSet presAssocID="{52A384DE-5CDD-498C-B4DF-10EE395E1728}" presName="wedge4Tx" presStyleLbl="node1" presStyleIdx="3" presStyleCnt="4">
        <dgm:presLayoutVars>
          <dgm:chMax val="0"/>
          <dgm:chPref val="0"/>
          <dgm:bulletEnabled val="1"/>
        </dgm:presLayoutVars>
      </dgm:prSet>
      <dgm:spPr/>
    </dgm:pt>
    <dgm:pt modelId="{0874246B-7BDB-49AF-83ED-E5E26844C65F}" type="pres">
      <dgm:prSet presAssocID="{F3C38024-FEE6-4509-A005-185F41B1CE2E}" presName="arrowWedge1" presStyleLbl="fgSibTrans2D1" presStyleIdx="0" presStyleCnt="4"/>
      <dgm:spPr/>
    </dgm:pt>
    <dgm:pt modelId="{0762A712-49CD-4FD6-9EC6-8D90E2D61034}" type="pres">
      <dgm:prSet presAssocID="{0469FB92-0382-4A4E-8355-53961983887F}" presName="arrowWedge2" presStyleLbl="fgSibTrans2D1" presStyleIdx="1" presStyleCnt="4"/>
      <dgm:spPr/>
    </dgm:pt>
    <dgm:pt modelId="{6AEFA271-FC44-4F86-ACFA-80F32B99A67B}" type="pres">
      <dgm:prSet presAssocID="{61CB5EC9-C90B-45BA-A028-D3C643B6CC06}" presName="arrowWedge3" presStyleLbl="fgSibTrans2D1" presStyleIdx="2" presStyleCnt="4"/>
      <dgm:spPr/>
    </dgm:pt>
    <dgm:pt modelId="{04D2F3D7-C0C4-424D-89D1-7637E9BB490E}" type="pres">
      <dgm:prSet presAssocID="{4282D386-2ADB-4FD7-8DFC-C655E9AE52C0}" presName="arrowWedge4" presStyleLbl="fgSibTrans2D1" presStyleIdx="3" presStyleCnt="4"/>
      <dgm:spPr/>
    </dgm:pt>
  </dgm:ptLst>
  <dgm:cxnLst>
    <dgm:cxn modelId="{D0E15509-0CBC-455A-8731-3377B703827E}" srcId="{52A384DE-5CDD-498C-B4DF-10EE395E1728}" destId="{8D689D0B-1C60-4004-A74B-71B23BB47F38}" srcOrd="2" destOrd="0" parTransId="{8DF3B1B6-9BD2-4CA0-A61D-BC42554B3E1B}" sibTransId="{61CB5EC9-C90B-45BA-A028-D3C643B6CC06}"/>
    <dgm:cxn modelId="{F049841E-AE2A-4522-ABDD-E063E69963B1}" srcId="{52A384DE-5CDD-498C-B4DF-10EE395E1728}" destId="{384B0E6B-A5BB-4628-8CAC-90266BB43638}" srcOrd="0" destOrd="0" parTransId="{9B23B375-1CB3-40C2-A943-E8166DEE8668}" sibTransId="{F3C38024-FEE6-4509-A005-185F41B1CE2E}"/>
    <dgm:cxn modelId="{84F82636-FD99-41C4-A98E-32F5C77D9CD4}" type="presOf" srcId="{47A7FA03-703B-4C80-A3F9-A823CB76BB5D}" destId="{D2CA744E-9448-4FB3-AA44-5631B1C0B106}" srcOrd="1" destOrd="0" presId="urn:microsoft.com/office/officeart/2005/8/layout/cycle8"/>
    <dgm:cxn modelId="{74D49E3D-F480-4D29-83E1-75C7249CEB70}" type="presOf" srcId="{52A384DE-5CDD-498C-B4DF-10EE395E1728}" destId="{2EA38113-F7B9-4D3E-A21A-31B20EB52CF7}" srcOrd="0" destOrd="0" presId="urn:microsoft.com/office/officeart/2005/8/layout/cycle8"/>
    <dgm:cxn modelId="{C5019A5E-2DCD-4087-B21A-89A7387EFA1C}" type="presOf" srcId="{490026F3-7551-4766-A427-117A12C5BB38}" destId="{9DFAD5D3-5700-4A41-9D86-B45265F9B373}" srcOrd="1" destOrd="0" presId="urn:microsoft.com/office/officeart/2005/8/layout/cycle8"/>
    <dgm:cxn modelId="{8DB7A74C-52DF-4F7A-A86F-5CBA15E71635}" type="presOf" srcId="{384B0E6B-A5BB-4628-8CAC-90266BB43638}" destId="{0A695EFC-A93D-4D68-83E2-C9211E9F53E5}" srcOrd="1" destOrd="0" presId="urn:microsoft.com/office/officeart/2005/8/layout/cycle8"/>
    <dgm:cxn modelId="{82814F79-B50A-497F-BA0B-48967ACC5A78}" srcId="{52A384DE-5CDD-498C-B4DF-10EE395E1728}" destId="{490026F3-7551-4766-A427-117A12C5BB38}" srcOrd="1" destOrd="0" parTransId="{0B541B03-9749-4A4D-A1FF-218241CCD94F}" sibTransId="{0469FB92-0382-4A4E-8355-53961983887F}"/>
    <dgm:cxn modelId="{9FBAAD5A-2C32-4E90-8AFC-64DBFF3F1696}" type="presOf" srcId="{384B0E6B-A5BB-4628-8CAC-90266BB43638}" destId="{C83A3371-BFFE-40C1-99FA-06F573FC5305}" srcOrd="0" destOrd="0" presId="urn:microsoft.com/office/officeart/2005/8/layout/cycle8"/>
    <dgm:cxn modelId="{AC1AF68A-3806-4FC4-8BED-72D97E1B6098}" type="presOf" srcId="{490026F3-7551-4766-A427-117A12C5BB38}" destId="{D91418D0-BE91-43F5-8C9D-3A9016CBBC4E}" srcOrd="0" destOrd="0" presId="urn:microsoft.com/office/officeart/2005/8/layout/cycle8"/>
    <dgm:cxn modelId="{D030EBAA-284F-4C3C-BCCE-5A176DA8CDDD}" type="presOf" srcId="{8D689D0B-1C60-4004-A74B-71B23BB47F38}" destId="{E104E3AC-C31E-4F4E-9BDD-B8F95FC74591}" srcOrd="1" destOrd="0" presId="urn:microsoft.com/office/officeart/2005/8/layout/cycle8"/>
    <dgm:cxn modelId="{2B997CB5-B801-443D-A8F0-AC28C1A5E99B}" srcId="{52A384DE-5CDD-498C-B4DF-10EE395E1728}" destId="{47A7FA03-703B-4C80-A3F9-A823CB76BB5D}" srcOrd="3" destOrd="0" parTransId="{457A71D5-8629-4EAA-A9DF-C777D232484D}" sibTransId="{4282D386-2ADB-4FD7-8DFC-C655E9AE52C0}"/>
    <dgm:cxn modelId="{211AF1E5-73E6-4F95-BD57-5EF095574607}" type="presOf" srcId="{8D689D0B-1C60-4004-A74B-71B23BB47F38}" destId="{9AF1B967-D9D9-4854-A80F-1C3D61B7E159}" srcOrd="0" destOrd="0" presId="urn:microsoft.com/office/officeart/2005/8/layout/cycle8"/>
    <dgm:cxn modelId="{288CB2FD-E5F3-46B4-8114-611F8B54F7BB}" type="presOf" srcId="{47A7FA03-703B-4C80-A3F9-A823CB76BB5D}" destId="{82D39A0B-F7D4-4316-A0A1-48A31E79141C}" srcOrd="0" destOrd="0" presId="urn:microsoft.com/office/officeart/2005/8/layout/cycle8"/>
    <dgm:cxn modelId="{D696BF7E-4542-4949-B9BC-5D8D522C6FBC}" type="presParOf" srcId="{2EA38113-F7B9-4D3E-A21A-31B20EB52CF7}" destId="{C83A3371-BFFE-40C1-99FA-06F573FC5305}" srcOrd="0" destOrd="0" presId="urn:microsoft.com/office/officeart/2005/8/layout/cycle8"/>
    <dgm:cxn modelId="{7F50E216-5D2F-4FB0-BC60-EABAB48B3642}" type="presParOf" srcId="{2EA38113-F7B9-4D3E-A21A-31B20EB52CF7}" destId="{B9DCF5B5-D404-4E0D-A160-0686B66DF4D6}" srcOrd="1" destOrd="0" presId="urn:microsoft.com/office/officeart/2005/8/layout/cycle8"/>
    <dgm:cxn modelId="{6567DC1C-AE53-4211-902C-F4825803F865}" type="presParOf" srcId="{2EA38113-F7B9-4D3E-A21A-31B20EB52CF7}" destId="{64BD96DD-FB3F-4A05-904C-7E43A221C4D1}" srcOrd="2" destOrd="0" presId="urn:microsoft.com/office/officeart/2005/8/layout/cycle8"/>
    <dgm:cxn modelId="{AA0F849D-6EC6-4F5E-95CE-00EA1801E033}" type="presParOf" srcId="{2EA38113-F7B9-4D3E-A21A-31B20EB52CF7}" destId="{0A695EFC-A93D-4D68-83E2-C9211E9F53E5}" srcOrd="3" destOrd="0" presId="urn:microsoft.com/office/officeart/2005/8/layout/cycle8"/>
    <dgm:cxn modelId="{A587DAB2-106D-4039-8EC6-DAB173E13084}" type="presParOf" srcId="{2EA38113-F7B9-4D3E-A21A-31B20EB52CF7}" destId="{D91418D0-BE91-43F5-8C9D-3A9016CBBC4E}" srcOrd="4" destOrd="0" presId="urn:microsoft.com/office/officeart/2005/8/layout/cycle8"/>
    <dgm:cxn modelId="{4679534A-5501-4B75-99AA-1838E9B19A83}" type="presParOf" srcId="{2EA38113-F7B9-4D3E-A21A-31B20EB52CF7}" destId="{107C110F-CD3D-4E7D-9528-55D2B6981623}" srcOrd="5" destOrd="0" presId="urn:microsoft.com/office/officeart/2005/8/layout/cycle8"/>
    <dgm:cxn modelId="{C937BD62-1CCE-433E-9BC6-7B8E8215EBDE}" type="presParOf" srcId="{2EA38113-F7B9-4D3E-A21A-31B20EB52CF7}" destId="{185124BF-088B-4B74-9995-D7AA17EDC48C}" srcOrd="6" destOrd="0" presId="urn:microsoft.com/office/officeart/2005/8/layout/cycle8"/>
    <dgm:cxn modelId="{F58F0818-F8B7-4313-932B-07121F54D682}" type="presParOf" srcId="{2EA38113-F7B9-4D3E-A21A-31B20EB52CF7}" destId="{9DFAD5D3-5700-4A41-9D86-B45265F9B373}" srcOrd="7" destOrd="0" presId="urn:microsoft.com/office/officeart/2005/8/layout/cycle8"/>
    <dgm:cxn modelId="{93780A4B-1F34-4B79-A112-912E52A05B49}" type="presParOf" srcId="{2EA38113-F7B9-4D3E-A21A-31B20EB52CF7}" destId="{9AF1B967-D9D9-4854-A80F-1C3D61B7E159}" srcOrd="8" destOrd="0" presId="urn:microsoft.com/office/officeart/2005/8/layout/cycle8"/>
    <dgm:cxn modelId="{A81AE5E4-CC4E-43A5-8B0A-61FDF57C3B97}" type="presParOf" srcId="{2EA38113-F7B9-4D3E-A21A-31B20EB52CF7}" destId="{C765B775-89CA-4A44-8859-AE4643C9FDED}" srcOrd="9" destOrd="0" presId="urn:microsoft.com/office/officeart/2005/8/layout/cycle8"/>
    <dgm:cxn modelId="{5A87D036-CA85-4C21-A964-4CFE0CBC9667}" type="presParOf" srcId="{2EA38113-F7B9-4D3E-A21A-31B20EB52CF7}" destId="{1B8B37D9-98A5-434B-AB6A-C53A401EA1E3}" srcOrd="10" destOrd="0" presId="urn:microsoft.com/office/officeart/2005/8/layout/cycle8"/>
    <dgm:cxn modelId="{D98B9C29-747B-4B5D-9DB9-30C89405ABBC}" type="presParOf" srcId="{2EA38113-F7B9-4D3E-A21A-31B20EB52CF7}" destId="{E104E3AC-C31E-4F4E-9BDD-B8F95FC74591}" srcOrd="11" destOrd="0" presId="urn:microsoft.com/office/officeart/2005/8/layout/cycle8"/>
    <dgm:cxn modelId="{EAFEDD37-AFFA-4225-A149-ABA4BB86315A}" type="presParOf" srcId="{2EA38113-F7B9-4D3E-A21A-31B20EB52CF7}" destId="{82D39A0B-F7D4-4316-A0A1-48A31E79141C}" srcOrd="12" destOrd="0" presId="urn:microsoft.com/office/officeart/2005/8/layout/cycle8"/>
    <dgm:cxn modelId="{2FB4371D-D42D-494C-B749-451684E424D9}" type="presParOf" srcId="{2EA38113-F7B9-4D3E-A21A-31B20EB52CF7}" destId="{A7A24B19-3869-46D8-8654-8B4D95D563E9}" srcOrd="13" destOrd="0" presId="urn:microsoft.com/office/officeart/2005/8/layout/cycle8"/>
    <dgm:cxn modelId="{6D1121AC-2D65-4FF5-9748-67893B4199FF}" type="presParOf" srcId="{2EA38113-F7B9-4D3E-A21A-31B20EB52CF7}" destId="{1DBBA3E7-7286-475F-B4F0-CA2C2969DA3C}" srcOrd="14" destOrd="0" presId="urn:microsoft.com/office/officeart/2005/8/layout/cycle8"/>
    <dgm:cxn modelId="{7E1397D2-D741-44F6-8E3B-B2338EBEA46E}" type="presParOf" srcId="{2EA38113-F7B9-4D3E-A21A-31B20EB52CF7}" destId="{D2CA744E-9448-4FB3-AA44-5631B1C0B106}" srcOrd="15" destOrd="0" presId="urn:microsoft.com/office/officeart/2005/8/layout/cycle8"/>
    <dgm:cxn modelId="{9400AC60-36B5-4B63-8CB8-85495FCF51D4}" type="presParOf" srcId="{2EA38113-F7B9-4D3E-A21A-31B20EB52CF7}" destId="{0874246B-7BDB-49AF-83ED-E5E26844C65F}" srcOrd="16" destOrd="0" presId="urn:microsoft.com/office/officeart/2005/8/layout/cycle8"/>
    <dgm:cxn modelId="{6B69A381-7E49-4FF6-8CB9-30D50292DF6B}" type="presParOf" srcId="{2EA38113-F7B9-4D3E-A21A-31B20EB52CF7}" destId="{0762A712-49CD-4FD6-9EC6-8D90E2D61034}" srcOrd="17" destOrd="0" presId="urn:microsoft.com/office/officeart/2005/8/layout/cycle8"/>
    <dgm:cxn modelId="{98D83714-F0F7-4E4D-8A82-BF780BCCA01C}" type="presParOf" srcId="{2EA38113-F7B9-4D3E-A21A-31B20EB52CF7}" destId="{6AEFA271-FC44-4F86-ACFA-80F32B99A67B}" srcOrd="18" destOrd="0" presId="urn:microsoft.com/office/officeart/2005/8/layout/cycle8"/>
    <dgm:cxn modelId="{605D5BF0-6E70-46C6-8978-526BAA4DDD2B}" type="presParOf" srcId="{2EA38113-F7B9-4D3E-A21A-31B20EB52CF7}" destId="{04D2F3D7-C0C4-424D-89D1-7637E9BB490E}" srcOrd="19" destOrd="0" presId="urn:microsoft.com/office/officeart/2005/8/layout/cycle8"/>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446784" y="109199"/>
          <a:ext cx="1621353" cy="1621353"/>
        </a:xfrm>
        <a:prstGeom prst="pie">
          <a:avLst>
            <a:gd name="adj1" fmla="val 16200000"/>
            <a:gd name="adj2" fmla="val 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Plan   (1)</a:t>
          </a:r>
          <a:endParaRPr kumimoji="1" lang="ja-JP" altLang="en-US" sz="1400" b="1" kern="1200" dirty="0"/>
        </a:p>
      </dsp:txBody>
      <dsp:txXfrm>
        <a:off x="1307452" y="445243"/>
        <a:ext cx="598356" cy="443942"/>
      </dsp:txXfrm>
    </dsp:sp>
    <dsp:sp modelId="{D91418D0-BE91-43F5-8C9D-3A9016CBBC4E}">
      <dsp:nvSpPr>
        <dsp:cNvPr id="0" name=""/>
        <dsp:cNvSpPr/>
      </dsp:nvSpPr>
      <dsp:spPr>
        <a:xfrm>
          <a:off x="446784" y="163630"/>
          <a:ext cx="1621353" cy="1621353"/>
        </a:xfrm>
        <a:prstGeom prst="pie">
          <a:avLst>
            <a:gd name="adj1" fmla="val 0"/>
            <a:gd name="adj2" fmla="val 540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Do      (2)</a:t>
          </a:r>
          <a:endParaRPr kumimoji="1" lang="ja-JP" altLang="en-US" sz="1400" b="1" kern="1200" dirty="0"/>
        </a:p>
      </dsp:txBody>
      <dsp:txXfrm>
        <a:off x="1307452" y="1004996"/>
        <a:ext cx="598356" cy="443942"/>
      </dsp:txXfrm>
    </dsp:sp>
    <dsp:sp modelId="{9AF1B967-D9D9-4854-A80F-1C3D61B7E159}">
      <dsp:nvSpPr>
        <dsp:cNvPr id="0" name=""/>
        <dsp:cNvSpPr/>
      </dsp:nvSpPr>
      <dsp:spPr>
        <a:xfrm>
          <a:off x="392353" y="163630"/>
          <a:ext cx="1621353" cy="1621353"/>
        </a:xfrm>
        <a:prstGeom prst="pie">
          <a:avLst>
            <a:gd name="adj1" fmla="val 5400000"/>
            <a:gd name="adj2" fmla="val 10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Check (3)</a:t>
          </a:r>
          <a:endParaRPr kumimoji="1" lang="ja-JP" altLang="en-US" sz="1400" b="1" kern="1200" dirty="0"/>
        </a:p>
      </dsp:txBody>
      <dsp:txXfrm>
        <a:off x="554681" y="1004996"/>
        <a:ext cx="598356" cy="443942"/>
      </dsp:txXfrm>
    </dsp:sp>
    <dsp:sp modelId="{82D39A0B-F7D4-4316-A0A1-48A31E79141C}">
      <dsp:nvSpPr>
        <dsp:cNvPr id="0" name=""/>
        <dsp:cNvSpPr/>
      </dsp:nvSpPr>
      <dsp:spPr>
        <a:xfrm>
          <a:off x="392353" y="109199"/>
          <a:ext cx="1621353" cy="1621353"/>
        </a:xfrm>
        <a:prstGeom prst="pie">
          <a:avLst>
            <a:gd name="adj1" fmla="val 10800000"/>
            <a:gd name="adj2" fmla="val 1620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Act     (4)</a:t>
          </a:r>
          <a:endParaRPr kumimoji="1" lang="ja-JP" altLang="en-US" sz="1400" b="1" kern="1200" dirty="0"/>
        </a:p>
      </dsp:txBody>
      <dsp:txXfrm>
        <a:off x="554681" y="445243"/>
        <a:ext cx="598356" cy="443942"/>
      </dsp:txXfrm>
    </dsp:sp>
    <dsp:sp modelId="{0874246B-7BDB-49AF-83ED-E5E26844C65F}">
      <dsp:nvSpPr>
        <dsp:cNvPr id="0" name=""/>
        <dsp:cNvSpPr/>
      </dsp:nvSpPr>
      <dsp:spPr>
        <a:xfrm>
          <a:off x="346414" y="8829"/>
          <a:ext cx="1822092" cy="1822092"/>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346414" y="63260"/>
          <a:ext cx="1822092" cy="1822092"/>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291983" y="63260"/>
          <a:ext cx="1822092" cy="1822092"/>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291983" y="8829"/>
          <a:ext cx="1822092" cy="1822092"/>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370690" y="76436"/>
          <a:ext cx="1203737" cy="1203737"/>
        </a:xfrm>
        <a:prstGeom prst="pie">
          <a:avLst>
            <a:gd name="adj1" fmla="val 16200000"/>
            <a:gd name="adj2" fmla="val 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Plan</a:t>
          </a:r>
          <a:endParaRPr kumimoji="1" lang="ja-JP" altLang="en-US" sz="1000" b="1" kern="1200" dirty="0"/>
        </a:p>
      </dsp:txBody>
      <dsp:txXfrm>
        <a:off x="1009674" y="325925"/>
        <a:ext cx="444236" cy="329594"/>
      </dsp:txXfrm>
    </dsp:sp>
    <dsp:sp modelId="{D91418D0-BE91-43F5-8C9D-3A9016CBBC4E}">
      <dsp:nvSpPr>
        <dsp:cNvPr id="0" name=""/>
        <dsp:cNvSpPr/>
      </dsp:nvSpPr>
      <dsp:spPr>
        <a:xfrm>
          <a:off x="370690" y="116847"/>
          <a:ext cx="1203737" cy="1203737"/>
        </a:xfrm>
        <a:prstGeom prst="pie">
          <a:avLst>
            <a:gd name="adj1" fmla="val 0"/>
            <a:gd name="adj2" fmla="val 540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Do</a:t>
          </a:r>
          <a:endParaRPr kumimoji="1" lang="ja-JP" altLang="en-US" sz="1000" b="1" kern="1200" dirty="0"/>
        </a:p>
      </dsp:txBody>
      <dsp:txXfrm>
        <a:off x="1009674" y="741501"/>
        <a:ext cx="444236" cy="329594"/>
      </dsp:txXfrm>
    </dsp:sp>
    <dsp:sp modelId="{9AF1B967-D9D9-4854-A80F-1C3D61B7E159}">
      <dsp:nvSpPr>
        <dsp:cNvPr id="0" name=""/>
        <dsp:cNvSpPr/>
      </dsp:nvSpPr>
      <dsp:spPr>
        <a:xfrm>
          <a:off x="330279" y="116847"/>
          <a:ext cx="1203737" cy="1203737"/>
        </a:xfrm>
        <a:prstGeom prst="pie">
          <a:avLst>
            <a:gd name="adj1" fmla="val 5400000"/>
            <a:gd name="adj2" fmla="val 10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Check</a:t>
          </a:r>
          <a:endParaRPr kumimoji="1" lang="ja-JP" altLang="en-US" sz="1000" b="1" kern="1200" dirty="0"/>
        </a:p>
      </dsp:txBody>
      <dsp:txXfrm>
        <a:off x="450796" y="741501"/>
        <a:ext cx="444236" cy="329594"/>
      </dsp:txXfrm>
    </dsp:sp>
    <dsp:sp modelId="{82D39A0B-F7D4-4316-A0A1-48A31E79141C}">
      <dsp:nvSpPr>
        <dsp:cNvPr id="0" name=""/>
        <dsp:cNvSpPr/>
      </dsp:nvSpPr>
      <dsp:spPr>
        <a:xfrm>
          <a:off x="330279" y="76436"/>
          <a:ext cx="1203737" cy="1203737"/>
        </a:xfrm>
        <a:prstGeom prst="pie">
          <a:avLst>
            <a:gd name="adj1" fmla="val 10800000"/>
            <a:gd name="adj2" fmla="val 1620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Act</a:t>
          </a:r>
          <a:endParaRPr kumimoji="1" lang="ja-JP" altLang="en-US" sz="1000" b="1" kern="1200" dirty="0"/>
        </a:p>
      </dsp:txBody>
      <dsp:txXfrm>
        <a:off x="450796" y="325925"/>
        <a:ext cx="444236" cy="329594"/>
      </dsp:txXfrm>
    </dsp:sp>
    <dsp:sp modelId="{0874246B-7BDB-49AF-83ED-E5E26844C65F}">
      <dsp:nvSpPr>
        <dsp:cNvPr id="0" name=""/>
        <dsp:cNvSpPr/>
      </dsp:nvSpPr>
      <dsp:spPr>
        <a:xfrm>
          <a:off x="296173" y="1918"/>
          <a:ext cx="1352771" cy="1352771"/>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296173" y="42330"/>
          <a:ext cx="1352771" cy="1352771"/>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255762" y="42330"/>
          <a:ext cx="1352771" cy="1352771"/>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255762" y="1918"/>
          <a:ext cx="1352771" cy="1352771"/>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446784" y="109199"/>
          <a:ext cx="1621353" cy="1621353"/>
        </a:xfrm>
        <a:prstGeom prst="pie">
          <a:avLst>
            <a:gd name="adj1" fmla="val 16200000"/>
            <a:gd name="adj2" fmla="val 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Plan   (1)</a:t>
          </a:r>
          <a:endParaRPr kumimoji="1" lang="ja-JP" altLang="en-US" sz="1400" b="1" kern="1200" dirty="0"/>
        </a:p>
      </dsp:txBody>
      <dsp:txXfrm>
        <a:off x="1307452" y="445243"/>
        <a:ext cx="598356" cy="443942"/>
      </dsp:txXfrm>
    </dsp:sp>
    <dsp:sp modelId="{D91418D0-BE91-43F5-8C9D-3A9016CBBC4E}">
      <dsp:nvSpPr>
        <dsp:cNvPr id="0" name=""/>
        <dsp:cNvSpPr/>
      </dsp:nvSpPr>
      <dsp:spPr>
        <a:xfrm>
          <a:off x="446784" y="163630"/>
          <a:ext cx="1621353" cy="1621353"/>
        </a:xfrm>
        <a:prstGeom prst="pie">
          <a:avLst>
            <a:gd name="adj1" fmla="val 0"/>
            <a:gd name="adj2" fmla="val 540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Do      (2)</a:t>
          </a:r>
          <a:endParaRPr kumimoji="1" lang="ja-JP" altLang="en-US" sz="1400" b="1" kern="1200" dirty="0"/>
        </a:p>
      </dsp:txBody>
      <dsp:txXfrm>
        <a:off x="1307452" y="1004996"/>
        <a:ext cx="598356" cy="443942"/>
      </dsp:txXfrm>
    </dsp:sp>
    <dsp:sp modelId="{9AF1B967-D9D9-4854-A80F-1C3D61B7E159}">
      <dsp:nvSpPr>
        <dsp:cNvPr id="0" name=""/>
        <dsp:cNvSpPr/>
      </dsp:nvSpPr>
      <dsp:spPr>
        <a:xfrm>
          <a:off x="392353" y="163630"/>
          <a:ext cx="1621353" cy="1621353"/>
        </a:xfrm>
        <a:prstGeom prst="pie">
          <a:avLst>
            <a:gd name="adj1" fmla="val 5400000"/>
            <a:gd name="adj2" fmla="val 10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Check (3)</a:t>
          </a:r>
          <a:endParaRPr kumimoji="1" lang="ja-JP" altLang="en-US" sz="1400" b="1" kern="1200" dirty="0"/>
        </a:p>
      </dsp:txBody>
      <dsp:txXfrm>
        <a:off x="554681" y="1004996"/>
        <a:ext cx="598356" cy="443942"/>
      </dsp:txXfrm>
    </dsp:sp>
    <dsp:sp modelId="{82D39A0B-F7D4-4316-A0A1-48A31E79141C}">
      <dsp:nvSpPr>
        <dsp:cNvPr id="0" name=""/>
        <dsp:cNvSpPr/>
      </dsp:nvSpPr>
      <dsp:spPr>
        <a:xfrm>
          <a:off x="392353" y="109199"/>
          <a:ext cx="1621353" cy="1621353"/>
        </a:xfrm>
        <a:prstGeom prst="pie">
          <a:avLst>
            <a:gd name="adj1" fmla="val 10800000"/>
            <a:gd name="adj2" fmla="val 1620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kumimoji="1" lang="en-US" altLang="ja-JP" sz="1400" b="1" kern="1200" dirty="0"/>
            <a:t>Act     (4)</a:t>
          </a:r>
          <a:endParaRPr kumimoji="1" lang="ja-JP" altLang="en-US" sz="1400" b="1" kern="1200" dirty="0"/>
        </a:p>
      </dsp:txBody>
      <dsp:txXfrm>
        <a:off x="554681" y="445243"/>
        <a:ext cx="598356" cy="443942"/>
      </dsp:txXfrm>
    </dsp:sp>
    <dsp:sp modelId="{0874246B-7BDB-49AF-83ED-E5E26844C65F}">
      <dsp:nvSpPr>
        <dsp:cNvPr id="0" name=""/>
        <dsp:cNvSpPr/>
      </dsp:nvSpPr>
      <dsp:spPr>
        <a:xfrm>
          <a:off x="346414" y="8829"/>
          <a:ext cx="1822092" cy="1822092"/>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346414" y="63260"/>
          <a:ext cx="1822092" cy="1822092"/>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291983" y="63260"/>
          <a:ext cx="1822092" cy="1822092"/>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291983" y="8829"/>
          <a:ext cx="1822092" cy="1822092"/>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3A3371-BFFE-40C1-99FA-06F573FC5305}">
      <dsp:nvSpPr>
        <dsp:cNvPr id="0" name=""/>
        <dsp:cNvSpPr/>
      </dsp:nvSpPr>
      <dsp:spPr>
        <a:xfrm>
          <a:off x="370690" y="76436"/>
          <a:ext cx="1203737" cy="1203737"/>
        </a:xfrm>
        <a:prstGeom prst="pie">
          <a:avLst>
            <a:gd name="adj1" fmla="val 16200000"/>
            <a:gd name="adj2" fmla="val 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a:t>Plan</a:t>
          </a:r>
          <a:endParaRPr kumimoji="1" lang="ja-JP" altLang="en-US" sz="1000" b="1" kern="1200" dirty="0"/>
        </a:p>
      </dsp:txBody>
      <dsp:txXfrm>
        <a:off x="1009674" y="325925"/>
        <a:ext cx="444236" cy="329594"/>
      </dsp:txXfrm>
    </dsp:sp>
    <dsp:sp modelId="{D91418D0-BE91-43F5-8C9D-3A9016CBBC4E}">
      <dsp:nvSpPr>
        <dsp:cNvPr id="0" name=""/>
        <dsp:cNvSpPr/>
      </dsp:nvSpPr>
      <dsp:spPr>
        <a:xfrm>
          <a:off x="370690" y="116847"/>
          <a:ext cx="1203737" cy="1203737"/>
        </a:xfrm>
        <a:prstGeom prst="pie">
          <a:avLst>
            <a:gd name="adj1" fmla="val 0"/>
            <a:gd name="adj2" fmla="val 540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Do</a:t>
          </a:r>
          <a:endParaRPr kumimoji="1" lang="ja-JP" altLang="en-US" sz="1000" b="1" kern="1200" dirty="0"/>
        </a:p>
      </dsp:txBody>
      <dsp:txXfrm>
        <a:off x="1009674" y="741501"/>
        <a:ext cx="444236" cy="329594"/>
      </dsp:txXfrm>
    </dsp:sp>
    <dsp:sp modelId="{9AF1B967-D9D9-4854-A80F-1C3D61B7E159}">
      <dsp:nvSpPr>
        <dsp:cNvPr id="0" name=""/>
        <dsp:cNvSpPr/>
      </dsp:nvSpPr>
      <dsp:spPr>
        <a:xfrm>
          <a:off x="330279" y="116847"/>
          <a:ext cx="1203737" cy="1203737"/>
        </a:xfrm>
        <a:prstGeom prst="pie">
          <a:avLst>
            <a:gd name="adj1" fmla="val 5400000"/>
            <a:gd name="adj2" fmla="val 10800000"/>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Check</a:t>
          </a:r>
          <a:endParaRPr kumimoji="1" lang="ja-JP" altLang="en-US" sz="1000" b="1" kern="1200" dirty="0"/>
        </a:p>
      </dsp:txBody>
      <dsp:txXfrm>
        <a:off x="450796" y="741501"/>
        <a:ext cx="444236" cy="329594"/>
      </dsp:txXfrm>
    </dsp:sp>
    <dsp:sp modelId="{82D39A0B-F7D4-4316-A0A1-48A31E79141C}">
      <dsp:nvSpPr>
        <dsp:cNvPr id="0" name=""/>
        <dsp:cNvSpPr/>
      </dsp:nvSpPr>
      <dsp:spPr>
        <a:xfrm>
          <a:off x="330279" y="76436"/>
          <a:ext cx="1203737" cy="1203737"/>
        </a:xfrm>
        <a:prstGeom prst="pie">
          <a:avLst>
            <a:gd name="adj1" fmla="val 10800000"/>
            <a:gd name="adj2" fmla="val 1620000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kumimoji="1" lang="en-US" altLang="ja-JP" sz="1000" b="1" kern="1200" dirty="0"/>
            <a:t>Act</a:t>
          </a:r>
          <a:endParaRPr kumimoji="1" lang="ja-JP" altLang="en-US" sz="1000" b="1" kern="1200" dirty="0"/>
        </a:p>
      </dsp:txBody>
      <dsp:txXfrm>
        <a:off x="450796" y="325925"/>
        <a:ext cx="444236" cy="329594"/>
      </dsp:txXfrm>
    </dsp:sp>
    <dsp:sp modelId="{0874246B-7BDB-49AF-83ED-E5E26844C65F}">
      <dsp:nvSpPr>
        <dsp:cNvPr id="0" name=""/>
        <dsp:cNvSpPr/>
      </dsp:nvSpPr>
      <dsp:spPr>
        <a:xfrm>
          <a:off x="296173" y="1918"/>
          <a:ext cx="1352771" cy="1352771"/>
        </a:xfrm>
        <a:prstGeom prst="circularArrow">
          <a:avLst>
            <a:gd name="adj1" fmla="val 5085"/>
            <a:gd name="adj2" fmla="val 327528"/>
            <a:gd name="adj3" fmla="val 21272472"/>
            <a:gd name="adj4" fmla="val 16200000"/>
            <a:gd name="adj5" fmla="val 5932"/>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762A712-49CD-4FD6-9EC6-8D90E2D61034}">
      <dsp:nvSpPr>
        <dsp:cNvPr id="0" name=""/>
        <dsp:cNvSpPr/>
      </dsp:nvSpPr>
      <dsp:spPr>
        <a:xfrm>
          <a:off x="296173" y="42330"/>
          <a:ext cx="1352771" cy="1352771"/>
        </a:xfrm>
        <a:prstGeom prst="circularArrow">
          <a:avLst>
            <a:gd name="adj1" fmla="val 5085"/>
            <a:gd name="adj2" fmla="val 327528"/>
            <a:gd name="adj3" fmla="val 5072472"/>
            <a:gd name="adj4" fmla="val 0"/>
            <a:gd name="adj5" fmla="val 5932"/>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6AEFA271-FC44-4F86-ACFA-80F32B99A67B}">
      <dsp:nvSpPr>
        <dsp:cNvPr id="0" name=""/>
        <dsp:cNvSpPr/>
      </dsp:nvSpPr>
      <dsp:spPr>
        <a:xfrm>
          <a:off x="255762" y="42330"/>
          <a:ext cx="1352771" cy="1352771"/>
        </a:xfrm>
        <a:prstGeom prst="circularArrow">
          <a:avLst>
            <a:gd name="adj1" fmla="val 5085"/>
            <a:gd name="adj2" fmla="val 327528"/>
            <a:gd name="adj3" fmla="val 10472472"/>
            <a:gd name="adj4" fmla="val 5400000"/>
            <a:gd name="adj5" fmla="val 5932"/>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04D2F3D7-C0C4-424D-89D1-7637E9BB490E}">
      <dsp:nvSpPr>
        <dsp:cNvPr id="0" name=""/>
        <dsp:cNvSpPr/>
      </dsp:nvSpPr>
      <dsp:spPr>
        <a:xfrm>
          <a:off x="255762" y="1918"/>
          <a:ext cx="1352771" cy="1352771"/>
        </a:xfrm>
        <a:prstGeom prst="circularArrow">
          <a:avLst>
            <a:gd name="adj1" fmla="val 5085"/>
            <a:gd name="adj2" fmla="val 327528"/>
            <a:gd name="adj3" fmla="val 15872472"/>
            <a:gd name="adj4" fmla="val 10800000"/>
            <a:gd name="adj5" fmla="val 5932"/>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8849B-A888-D35E-9D38-CD428271A3F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DD46C3-455F-7291-0612-7A922F2990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113817-6F9A-5729-2203-3DFFD8207EFC}"/>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D4723009-F21A-36EA-0704-5E65B6C3D5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648E96-30EC-18D8-4254-1607B5B3B19A}"/>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177807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6DB68B-5323-9B0D-9371-530584A920A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3CC084-055E-9991-3700-5D2D1D0BD1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D87B46-C22E-A350-9B64-99C14358B0B5}"/>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5FA0BDAD-5B7E-C4BE-F5DD-E5BDEC037D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989D2-5FF9-E09E-9E31-2F927E101666}"/>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160191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DE9420-BB30-56F3-9BC4-34C8FC356DA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6C7409-251C-6ABD-3C4F-E0FF9A17F3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C9E90F-39AC-C462-ADDC-23F82636A2C4}"/>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09B7170B-1D15-CDB1-EFAE-68051FB856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4EA99F-A163-F0A3-8DC3-E0B89551DF4F}"/>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42050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4D0E1-A0E6-7CF1-4C21-EF595335B6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A04A40-C0FC-5FEA-C9A0-EE3EE2FB3A4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C83953-F992-292C-77B2-DE4BD4F38593}"/>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5F3B2B26-71AC-6807-1A6D-AB871CA418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DF650A-2F14-3E38-EF68-872251578BEC}"/>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314817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282EE-F142-45B6-C269-1CAF3C396A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C3B69C-E6B3-19BA-EC50-F7CFFB098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6DFF14-5BF8-1036-3C4E-DDC4C6B0E0A1}"/>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18E2F112-148F-0D12-A8F0-0E30767810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7FC3F4-98C8-5577-DA6D-756FFAC9C3E6}"/>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74263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E2872-E318-9FCC-402F-69419D63A4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68A264-86A8-8831-17FF-BDC456AE45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0D6C520-126E-C06B-95A6-AB7C596668D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525C-8AFE-E00D-5C98-FC37BFCFAB96}"/>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6" name="フッター プレースホルダー 5">
            <a:extLst>
              <a:ext uri="{FF2B5EF4-FFF2-40B4-BE49-F238E27FC236}">
                <a16:creationId xmlns:a16="http://schemas.microsoft.com/office/drawing/2014/main" id="{4E89DEF8-0774-B220-0497-49BF41662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3D5D18-C094-1E72-925C-98CB1F744CA4}"/>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5339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C5A2E6-DB8E-7421-2646-9EAE228F98F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F6C07F-35A7-FA47-0466-39A786281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C44623E-4653-7F60-4425-890C221769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30D3A2-BD36-08F7-7003-2DB02E637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3ABCF9-2B1B-3C02-E226-A6ACA36F2F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08E97DF-5CC0-905D-A5FB-860EE4025BF9}"/>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8" name="フッター プレースホルダー 7">
            <a:extLst>
              <a:ext uri="{FF2B5EF4-FFF2-40B4-BE49-F238E27FC236}">
                <a16:creationId xmlns:a16="http://schemas.microsoft.com/office/drawing/2014/main" id="{49EEDB4C-6188-E91D-5420-47D97AA68FA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013304-F425-ED66-1448-4AA77D00DDC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329217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4F208-EB8A-FF92-612A-AFD915FAC5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62B7FF1-955F-EB78-4727-1A257F55DD76}"/>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4" name="フッター プレースホルダー 3">
            <a:extLst>
              <a:ext uri="{FF2B5EF4-FFF2-40B4-BE49-F238E27FC236}">
                <a16:creationId xmlns:a16="http://schemas.microsoft.com/office/drawing/2014/main" id="{5FCD632F-57BE-38F0-BB05-5E2101321E0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A58CCD-742D-EC0C-12A4-89E9EB518AFD}"/>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47823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486D43-AD3B-AB9B-78D9-738155EF737A}"/>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3" name="フッター プレースホルダー 2">
            <a:extLst>
              <a:ext uri="{FF2B5EF4-FFF2-40B4-BE49-F238E27FC236}">
                <a16:creationId xmlns:a16="http://schemas.microsoft.com/office/drawing/2014/main" id="{28C70833-4C97-8426-BEEF-75E0BF04FD8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69AAAA-D38A-4B78-4BAA-5AD049015F4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22151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225C0C-E7E6-6B00-ED04-BE95409D3A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E2C034-BACE-5507-F6BA-149BFF150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8557A7-1B5A-E3A2-1AEB-7F7DD168E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AD41DC-CBBE-39E5-77CC-CD66BE20C143}"/>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6" name="フッター プレースホルダー 5">
            <a:extLst>
              <a:ext uri="{FF2B5EF4-FFF2-40B4-BE49-F238E27FC236}">
                <a16:creationId xmlns:a16="http://schemas.microsoft.com/office/drawing/2014/main" id="{E076A5FD-16FF-C9F6-BDDD-10511685C7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7FFD69-3029-012E-702B-D43BBC9A66D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09215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A89F0-8648-205C-6CFB-4BC8F1FA04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FA3E5E-5AD6-F1A1-7572-F15310D45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3CD1BEB-7D3D-81A4-E0C5-2540791F8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9FA7A0-41E1-C55B-FDC8-4EEDF22660C8}"/>
              </a:ext>
            </a:extLst>
          </p:cNvPr>
          <p:cNvSpPr>
            <a:spLocks noGrp="1"/>
          </p:cNvSpPr>
          <p:nvPr>
            <p:ph type="dt" sz="half" idx="10"/>
          </p:nvPr>
        </p:nvSpPr>
        <p:spPr/>
        <p:txBody>
          <a:bodyPr/>
          <a:lstStyle/>
          <a:p>
            <a:fld id="{BB0972F9-F3E5-4E46-AC45-D87A505C1C8E}" type="datetimeFigureOut">
              <a:rPr kumimoji="1" lang="ja-JP" altLang="en-US" smtClean="0"/>
              <a:t>2024/7/22</a:t>
            </a:fld>
            <a:endParaRPr kumimoji="1" lang="ja-JP" altLang="en-US"/>
          </a:p>
        </p:txBody>
      </p:sp>
      <p:sp>
        <p:nvSpPr>
          <p:cNvPr id="6" name="フッター プレースホルダー 5">
            <a:extLst>
              <a:ext uri="{FF2B5EF4-FFF2-40B4-BE49-F238E27FC236}">
                <a16:creationId xmlns:a16="http://schemas.microsoft.com/office/drawing/2014/main" id="{A9559034-3F41-D730-EB8A-04068862CA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09213D-2B2A-233A-9786-365DC57511A1}"/>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25961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212BE04-10ED-6B8E-8C90-BD9B4D091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EBF370-EA85-18F8-7F22-E97EBD7A9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0163B0-3900-20F0-420A-BFD6A9116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972F9-F3E5-4E46-AC45-D87A505C1C8E}" type="datetimeFigureOut">
              <a:rPr kumimoji="1" lang="ja-JP" altLang="en-US" smtClean="0"/>
              <a:t>2024/7/22</a:t>
            </a:fld>
            <a:endParaRPr kumimoji="1" lang="ja-JP" altLang="en-US"/>
          </a:p>
        </p:txBody>
      </p:sp>
      <p:sp>
        <p:nvSpPr>
          <p:cNvPr id="5" name="フッター プレースホルダー 4">
            <a:extLst>
              <a:ext uri="{FF2B5EF4-FFF2-40B4-BE49-F238E27FC236}">
                <a16:creationId xmlns:a16="http://schemas.microsoft.com/office/drawing/2014/main" id="{6C7ABB95-5836-FB19-0014-3BB849A05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DA25291-766F-A8C3-65BA-3AAA500C1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24753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8.sv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8.sv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1035597"/>
            <a:ext cx="10679289" cy="1754326"/>
          </a:xfrm>
          <a:prstGeom prst="rect">
            <a:avLst/>
          </a:prstGeom>
          <a:noFill/>
        </p:spPr>
        <p:txBody>
          <a:bodyPr wrap="square" rtlCol="0">
            <a:spAutoFit/>
          </a:bodyPr>
          <a:lstStyle/>
          <a:p>
            <a:r>
              <a:rPr lang="en-US" altLang="ja-JP" sz="2400" b="1" dirty="0">
                <a:solidFill>
                  <a:srgbClr val="FF0000"/>
                </a:solidFill>
              </a:rPr>
              <a:t>QC7</a:t>
            </a:r>
            <a:r>
              <a:rPr lang="ja-JP" altLang="en-US" sz="2400" b="1" dirty="0">
                <a:solidFill>
                  <a:srgbClr val="FF0000"/>
                </a:solidFill>
              </a:rPr>
              <a:t>つ道具</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0" i="0" dirty="0">
                <a:effectLst/>
                <a:latin typeface="Noto Sans JP"/>
              </a:rPr>
              <a:t>製造工程や品質などに関する数値データを整理・分析する</a:t>
            </a:r>
            <a:r>
              <a:rPr lang="ja-JP" altLang="en-US" sz="2400" b="1" i="0" dirty="0">
                <a:effectLst/>
                <a:latin typeface="Noto Sans JP"/>
              </a:rPr>
              <a:t>統計的品質管理の手法の総称</a:t>
            </a:r>
            <a:r>
              <a:rPr lang="ja-JP" altLang="en-US" sz="2400" b="0" i="0" dirty="0">
                <a:effectLst/>
                <a:latin typeface="Noto Sans JP"/>
              </a:rPr>
              <a:t>。以下の</a:t>
            </a:r>
            <a:r>
              <a:rPr lang="en-US" altLang="ja-JP" sz="2400" b="1" i="0" dirty="0">
                <a:effectLst/>
                <a:latin typeface="Noto Sans JP"/>
              </a:rPr>
              <a:t>7</a:t>
            </a:r>
            <a:r>
              <a:rPr lang="ja-JP" altLang="en-US" sz="2400" b="1" dirty="0">
                <a:latin typeface="Noto Sans JP"/>
              </a:rPr>
              <a:t>つ</a:t>
            </a:r>
            <a:r>
              <a:rPr lang="ja-JP" altLang="en-US" sz="2400" b="1" i="0" dirty="0">
                <a:effectLst/>
                <a:latin typeface="Noto Sans JP"/>
              </a:rPr>
              <a:t>のツール</a:t>
            </a:r>
            <a:r>
              <a:rPr lang="ja-JP" altLang="en-US" sz="2400" b="0" i="0" dirty="0">
                <a:effectLst/>
                <a:latin typeface="Noto Sans JP"/>
              </a:rPr>
              <a:t>を用いることから、</a:t>
            </a:r>
            <a:r>
              <a:rPr lang="en-US" altLang="ja-JP" sz="2400" b="0" i="0" dirty="0">
                <a:effectLst/>
                <a:latin typeface="Noto Sans JP"/>
              </a:rPr>
              <a:t>QC7</a:t>
            </a:r>
            <a:r>
              <a:rPr lang="ja-JP" altLang="en-US" sz="2400" b="0" i="0" dirty="0">
                <a:effectLst/>
                <a:latin typeface="Noto Sans JP"/>
              </a:rPr>
              <a:t>つ道具と呼ばれています。</a:t>
            </a:r>
            <a:endParaRPr lang="en-US" altLang="ja-JP" sz="2400" b="0" i="0" dirty="0">
              <a:solidFill>
                <a:srgbClr val="333333"/>
              </a:solidFill>
              <a:effectLst/>
              <a:latin typeface="Noto Sans JP"/>
            </a:endParaRPr>
          </a:p>
        </p:txBody>
      </p:sp>
      <p:sp>
        <p:nvSpPr>
          <p:cNvPr id="3" name="テキスト ボックス 2">
            <a:extLst>
              <a:ext uri="{FF2B5EF4-FFF2-40B4-BE49-F238E27FC236}">
                <a16:creationId xmlns:a16="http://schemas.microsoft.com/office/drawing/2014/main" id="{5D429D67-9D4C-B723-F7A9-60C1FE12E172}"/>
              </a:ext>
            </a:extLst>
          </p:cNvPr>
          <p:cNvSpPr txBox="1"/>
          <p:nvPr/>
        </p:nvSpPr>
        <p:spPr>
          <a:xfrm>
            <a:off x="2784646" y="2856722"/>
            <a:ext cx="3729044" cy="2677656"/>
          </a:xfrm>
          <a:prstGeom prst="rect">
            <a:avLst/>
          </a:prstGeom>
          <a:noFill/>
        </p:spPr>
        <p:txBody>
          <a:bodyPr wrap="square" rtlCol="0">
            <a:spAutoFit/>
          </a:bodyPr>
          <a:lstStyle/>
          <a:p>
            <a:r>
              <a:rPr lang="ja-JP" altLang="en-US" sz="2400" b="1" i="0" dirty="0">
                <a:solidFill>
                  <a:srgbClr val="0070C0"/>
                </a:solidFill>
                <a:effectLst/>
                <a:latin typeface="Clarimo UD PE Regular"/>
              </a:rPr>
              <a:t>①　</a:t>
            </a:r>
            <a:r>
              <a:rPr lang="ja-JP" altLang="en-US" sz="2400" b="1" dirty="0">
                <a:solidFill>
                  <a:srgbClr val="0070C0"/>
                </a:solidFill>
                <a:latin typeface="Clarimo UD PE Regular"/>
              </a:rPr>
              <a:t>散布図</a:t>
            </a:r>
            <a:endParaRPr lang="en-US" altLang="ja-JP" sz="2400" b="1" i="0" dirty="0">
              <a:solidFill>
                <a:srgbClr val="0070C0"/>
              </a:solidFill>
              <a:effectLst/>
              <a:latin typeface="Clarimo UD PE Regular"/>
            </a:endParaRPr>
          </a:p>
          <a:p>
            <a:r>
              <a:rPr lang="ja-JP" altLang="en-US" sz="2400" b="1" dirty="0">
                <a:solidFill>
                  <a:srgbClr val="0070C0"/>
                </a:solidFill>
                <a:latin typeface="Clarimo UD PE Regular"/>
              </a:rPr>
              <a:t>②　チェックシート</a:t>
            </a:r>
            <a:endParaRPr lang="en-US" altLang="ja-JP" sz="2400" b="1" dirty="0">
              <a:solidFill>
                <a:srgbClr val="0070C0"/>
              </a:solidFill>
              <a:latin typeface="Clarimo UD PE Regular"/>
            </a:endParaRPr>
          </a:p>
          <a:p>
            <a:r>
              <a:rPr lang="ja-JP" altLang="en-US" sz="2400" b="1" i="0" dirty="0">
                <a:solidFill>
                  <a:srgbClr val="0070C0"/>
                </a:solidFill>
                <a:effectLst/>
                <a:latin typeface="Clarimo UD PE Regular"/>
              </a:rPr>
              <a:t>③　管理図</a:t>
            </a:r>
            <a:endParaRPr lang="en-US" altLang="ja-JP" sz="2400" b="1" i="0" dirty="0">
              <a:solidFill>
                <a:srgbClr val="0070C0"/>
              </a:solidFill>
              <a:effectLst/>
              <a:latin typeface="Clarimo UD PE Regular"/>
            </a:endParaRPr>
          </a:p>
          <a:p>
            <a:r>
              <a:rPr lang="ja-JP" altLang="en-US" sz="2400" b="1" dirty="0">
                <a:solidFill>
                  <a:srgbClr val="0070C0"/>
                </a:solidFill>
                <a:latin typeface="Clarimo UD PE Regular"/>
              </a:rPr>
              <a:t>④　特性要因図</a:t>
            </a:r>
            <a:endParaRPr lang="en-US" altLang="ja-JP" sz="2400" b="1" dirty="0">
              <a:solidFill>
                <a:srgbClr val="0070C0"/>
              </a:solidFill>
              <a:latin typeface="Clarimo UD PE Regular"/>
            </a:endParaRPr>
          </a:p>
          <a:p>
            <a:r>
              <a:rPr lang="ja-JP" altLang="en-US" sz="2400" b="1" i="0" dirty="0">
                <a:solidFill>
                  <a:srgbClr val="0070C0"/>
                </a:solidFill>
                <a:effectLst/>
                <a:latin typeface="Clarimo UD PE Regular"/>
              </a:rPr>
              <a:t>⑤　ヒストグラム</a:t>
            </a:r>
            <a:endParaRPr lang="en-US" altLang="ja-JP" sz="2400" b="1" i="0" dirty="0">
              <a:solidFill>
                <a:srgbClr val="0070C0"/>
              </a:solidFill>
              <a:effectLst/>
              <a:latin typeface="Clarimo UD PE Regular"/>
            </a:endParaRPr>
          </a:p>
          <a:p>
            <a:r>
              <a:rPr lang="ja-JP" altLang="en-US" sz="2400" b="1" dirty="0">
                <a:solidFill>
                  <a:srgbClr val="0070C0"/>
                </a:solidFill>
                <a:latin typeface="Clarimo UD PE Regular"/>
              </a:rPr>
              <a:t>⑥　パレート図</a:t>
            </a:r>
            <a:endParaRPr lang="en-US" altLang="ja-JP" sz="2400" b="1" dirty="0">
              <a:solidFill>
                <a:srgbClr val="0070C0"/>
              </a:solidFill>
              <a:latin typeface="Clarimo UD PE Regular"/>
            </a:endParaRPr>
          </a:p>
          <a:p>
            <a:r>
              <a:rPr lang="ja-JP" altLang="en-US" sz="2400" b="1" i="0" dirty="0">
                <a:solidFill>
                  <a:srgbClr val="0070C0"/>
                </a:solidFill>
                <a:effectLst/>
                <a:latin typeface="Clarimo UD PE Regular"/>
              </a:rPr>
              <a:t>⑦　グラフ（層別）</a:t>
            </a:r>
          </a:p>
        </p:txBody>
      </p:sp>
      <p:pic>
        <p:nvPicPr>
          <p:cNvPr id="1026" name="Picture 2">
            <a:extLst>
              <a:ext uri="{FF2B5EF4-FFF2-40B4-BE49-F238E27FC236}">
                <a16:creationId xmlns:a16="http://schemas.microsoft.com/office/drawing/2014/main" id="{ECC74266-0222-FC5A-5326-8BB60E507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256" y="3270956"/>
            <a:ext cx="2105378" cy="2105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239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2" y="363963"/>
            <a:ext cx="10679289" cy="3108543"/>
          </a:xfrm>
          <a:prstGeom prst="rect">
            <a:avLst/>
          </a:prstGeom>
          <a:noFill/>
        </p:spPr>
        <p:txBody>
          <a:bodyPr wrap="square" rtlCol="0">
            <a:spAutoFit/>
          </a:bodyPr>
          <a:lstStyle/>
          <a:p>
            <a:r>
              <a:rPr lang="ja-JP" altLang="en-US" sz="2400" b="1" dirty="0">
                <a:solidFill>
                  <a:srgbClr val="FF0000"/>
                </a:solidFill>
              </a:rPr>
              <a:t>グラフ</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i="0" dirty="0">
                <a:effectLst/>
                <a:latin typeface="Noto Sans JP"/>
              </a:rPr>
              <a:t>データを</a:t>
            </a:r>
            <a:r>
              <a:rPr lang="ja-JP" altLang="en-US" sz="2400" b="1" i="0" dirty="0">
                <a:effectLst/>
                <a:latin typeface="Noto Sans JP"/>
              </a:rPr>
              <a:t>視覚的に表現</a:t>
            </a:r>
            <a:r>
              <a:rPr lang="ja-JP" altLang="en-US" sz="2400" i="0" dirty="0">
                <a:effectLst/>
                <a:latin typeface="Noto Sans JP"/>
              </a:rPr>
              <a:t>したもので、</a:t>
            </a:r>
            <a:r>
              <a:rPr lang="ja-JP" altLang="en-US" sz="2400" b="1" i="0" dirty="0">
                <a:effectLst/>
                <a:latin typeface="Noto Sans JP"/>
              </a:rPr>
              <a:t>数値の比較や変化</a:t>
            </a:r>
            <a:r>
              <a:rPr lang="ja-JP" altLang="en-US" sz="2400" i="0" dirty="0">
                <a:effectLst/>
                <a:latin typeface="Noto Sans JP"/>
              </a:rPr>
              <a:t>を把握しやすくするために使用する。代表的なグラフとその利用目的は以下の通り。</a:t>
            </a:r>
          </a:p>
          <a:p>
            <a:endParaRPr lang="ja-JP" altLang="en-US" sz="1200" i="0" dirty="0">
              <a:effectLst/>
              <a:latin typeface="Noto Sans JP"/>
            </a:endParaRPr>
          </a:p>
          <a:p>
            <a:r>
              <a:rPr lang="ja-JP" altLang="en-US" sz="2000" i="0" dirty="0">
                <a:effectLst/>
                <a:latin typeface="Noto Sans JP"/>
              </a:rPr>
              <a:t>　・折れ線グラフ（変動を見る）</a:t>
            </a:r>
          </a:p>
          <a:p>
            <a:r>
              <a:rPr lang="ja-JP" altLang="en-US" sz="2000" i="0" dirty="0">
                <a:effectLst/>
                <a:latin typeface="Noto Sans JP"/>
              </a:rPr>
              <a:t>　・棒グラフ（数量などを比較する）</a:t>
            </a:r>
          </a:p>
          <a:p>
            <a:r>
              <a:rPr lang="ja-JP" altLang="en-US" sz="2000" i="0" dirty="0">
                <a:effectLst/>
                <a:latin typeface="Noto Sans JP"/>
              </a:rPr>
              <a:t>　・円グラフ（比率を見る）</a:t>
            </a:r>
            <a:endParaRPr lang="en-US" altLang="ja-JP" sz="2000" i="0" dirty="0">
              <a:effectLst/>
              <a:latin typeface="Noto Sans JP"/>
            </a:endParaRPr>
          </a:p>
          <a:p>
            <a:r>
              <a:rPr lang="ja-JP" altLang="en-US" sz="2000" i="0" dirty="0">
                <a:effectLst/>
                <a:latin typeface="Noto Sans JP"/>
              </a:rPr>
              <a:t>　・帯グラフ（比率を比較する）</a:t>
            </a:r>
          </a:p>
          <a:p>
            <a:r>
              <a:rPr lang="ja-JP" altLang="en-US" sz="2000" i="0" dirty="0">
                <a:effectLst/>
                <a:latin typeface="Noto Sans JP"/>
              </a:rPr>
              <a:t>　・レーダーチャート（バランスを見る）</a:t>
            </a:r>
          </a:p>
        </p:txBody>
      </p:sp>
      <p:graphicFrame>
        <p:nvGraphicFramePr>
          <p:cNvPr id="2" name="グラフ 1">
            <a:extLst>
              <a:ext uri="{FF2B5EF4-FFF2-40B4-BE49-F238E27FC236}">
                <a16:creationId xmlns:a16="http://schemas.microsoft.com/office/drawing/2014/main" id="{41ECE653-8B42-5990-8AA0-168714448C66}"/>
              </a:ext>
            </a:extLst>
          </p:cNvPr>
          <p:cNvGraphicFramePr>
            <a:graphicFrameLocks/>
          </p:cNvGraphicFramePr>
          <p:nvPr>
            <p:extLst>
              <p:ext uri="{D42A27DB-BD31-4B8C-83A1-F6EECF244321}">
                <p14:modId xmlns:p14="http://schemas.microsoft.com/office/powerpoint/2010/main" val="2529801486"/>
              </p:ext>
            </p:extLst>
          </p:nvPr>
        </p:nvGraphicFramePr>
        <p:xfrm>
          <a:off x="1523997" y="3588217"/>
          <a:ext cx="4850430" cy="27787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a:extLst>
              <a:ext uri="{FF2B5EF4-FFF2-40B4-BE49-F238E27FC236}">
                <a16:creationId xmlns:a16="http://schemas.microsoft.com/office/drawing/2014/main" id="{5EDC605A-0773-A8D3-2980-94FD0C0E1364}"/>
              </a:ext>
            </a:extLst>
          </p:cNvPr>
          <p:cNvGraphicFramePr>
            <a:graphicFrameLocks/>
          </p:cNvGraphicFramePr>
          <p:nvPr>
            <p:extLst>
              <p:ext uri="{D42A27DB-BD31-4B8C-83A1-F6EECF244321}">
                <p14:modId xmlns:p14="http://schemas.microsoft.com/office/powerpoint/2010/main" val="1854785858"/>
              </p:ext>
            </p:extLst>
          </p:nvPr>
        </p:nvGraphicFramePr>
        <p:xfrm>
          <a:off x="6483610" y="2418747"/>
          <a:ext cx="5256833" cy="368854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3295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グラフィックス 24" descr="戻る 単色塗りつぶし">
            <a:extLst>
              <a:ext uri="{FF2B5EF4-FFF2-40B4-BE49-F238E27FC236}">
                <a16:creationId xmlns:a16="http://schemas.microsoft.com/office/drawing/2014/main" id="{8B9F656B-3C2D-6CBD-428D-DA5B32AE4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177841">
            <a:off x="1600757" y="1618546"/>
            <a:ext cx="8597996" cy="1713661"/>
          </a:xfrm>
          <a:prstGeom prst="rect">
            <a:avLst/>
          </a:prstGeom>
        </p:spPr>
      </p:pic>
      <p:sp>
        <p:nvSpPr>
          <p:cNvPr id="4" name="テキスト ボックス 3">
            <a:extLst>
              <a:ext uri="{FF2B5EF4-FFF2-40B4-BE49-F238E27FC236}">
                <a16:creationId xmlns:a16="http://schemas.microsoft.com/office/drawing/2014/main" id="{A2A41970-13D0-93F0-961A-319D56239CD9}"/>
              </a:ext>
            </a:extLst>
          </p:cNvPr>
          <p:cNvSpPr txBox="1"/>
          <p:nvPr/>
        </p:nvSpPr>
        <p:spPr>
          <a:xfrm>
            <a:off x="1260882" y="289321"/>
            <a:ext cx="9670234" cy="1015663"/>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a:t>
            </a:r>
            <a:r>
              <a:rPr lang="en-US" altLang="ja-JP" sz="2400" dirty="0"/>
              <a:t>PDCA</a:t>
            </a:r>
            <a:r>
              <a:rPr lang="ja-JP" altLang="en-US" sz="2400" dirty="0"/>
              <a:t>の（１）から（５）に入るものを選択肢から選びなさい。</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640844" y="3877985"/>
            <a:ext cx="10910311" cy="2677656"/>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社内標準に問題が無いかを検討する。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社内標準通りに実施する。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社内標準を改訂し、良いレベルに移行する。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エ</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社内標準を作成する。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社内標準の問題点の検討結果から、その原因を追究し、対策を検討し、</a:t>
            </a:r>
            <a:endParaRPr lang="en-US" altLang="ja-JP" sz="2400" dirty="0">
              <a:solidFill>
                <a:srgbClr val="333333"/>
              </a:solidFill>
              <a:latin typeface="Clarimo UD PE Regular"/>
            </a:endParaRPr>
          </a:p>
          <a:p>
            <a:r>
              <a:rPr lang="ja-JP" altLang="en-US" sz="2400" dirty="0">
                <a:solidFill>
                  <a:srgbClr val="333333"/>
                </a:solidFill>
                <a:latin typeface="Clarimo UD PE Regular"/>
              </a:rPr>
              <a:t>　　　必要であれば社内標準を改訂する。</a:t>
            </a:r>
            <a:endParaRPr lang="en-US" altLang="ja-JP" sz="2400" dirty="0">
              <a:solidFill>
                <a:srgbClr val="333333"/>
              </a:solidFill>
              <a:latin typeface="Clarimo UD PE Regular"/>
            </a:endParaRPr>
          </a:p>
        </p:txBody>
      </p:sp>
      <p:cxnSp>
        <p:nvCxnSpPr>
          <p:cNvPr id="5" name="直線矢印コネクタ 4">
            <a:extLst>
              <a:ext uri="{FF2B5EF4-FFF2-40B4-BE49-F238E27FC236}">
                <a16:creationId xmlns:a16="http://schemas.microsoft.com/office/drawing/2014/main" id="{26E7196F-FDB2-CE99-79DD-456CED8FB2CA}"/>
              </a:ext>
            </a:extLst>
          </p:cNvPr>
          <p:cNvCxnSpPr>
            <a:cxnSpLocks/>
          </p:cNvCxnSpPr>
          <p:nvPr/>
        </p:nvCxnSpPr>
        <p:spPr>
          <a:xfrm flipV="1">
            <a:off x="2079321" y="1553227"/>
            <a:ext cx="0" cy="21795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96261867-5B89-8A39-9058-3F56D17EF7F7}"/>
              </a:ext>
            </a:extLst>
          </p:cNvPr>
          <p:cNvCxnSpPr>
            <a:cxnSpLocks/>
          </p:cNvCxnSpPr>
          <p:nvPr/>
        </p:nvCxnSpPr>
        <p:spPr>
          <a:xfrm flipV="1">
            <a:off x="2079321" y="3732756"/>
            <a:ext cx="7427934" cy="7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E8B71F7-83A8-4D58-044E-E8F7AD0FDB92}"/>
              </a:ext>
            </a:extLst>
          </p:cNvPr>
          <p:cNvSpPr txBox="1"/>
          <p:nvPr/>
        </p:nvSpPr>
        <p:spPr>
          <a:xfrm>
            <a:off x="1528175" y="1552047"/>
            <a:ext cx="415498" cy="923330"/>
          </a:xfrm>
          <a:prstGeom prst="rect">
            <a:avLst/>
          </a:prstGeom>
          <a:noFill/>
        </p:spPr>
        <p:txBody>
          <a:bodyPr wrap="none" rtlCol="0">
            <a:spAutoFit/>
          </a:bodyPr>
          <a:lstStyle/>
          <a:p>
            <a:r>
              <a:rPr kumimoji="1" lang="ja-JP" altLang="en-US" dirty="0"/>
              <a:t>レ</a:t>
            </a:r>
            <a:endParaRPr kumimoji="1" lang="en-US" altLang="ja-JP" dirty="0"/>
          </a:p>
          <a:p>
            <a:r>
              <a:rPr kumimoji="1" lang="ja-JP" altLang="en-US" dirty="0"/>
              <a:t>ベ</a:t>
            </a:r>
            <a:endParaRPr kumimoji="1" lang="en-US" altLang="ja-JP" dirty="0"/>
          </a:p>
          <a:p>
            <a:r>
              <a:rPr kumimoji="1" lang="ja-JP" altLang="en-US" dirty="0"/>
              <a:t>ル</a:t>
            </a:r>
          </a:p>
        </p:txBody>
      </p:sp>
      <p:sp>
        <p:nvSpPr>
          <p:cNvPr id="12" name="テキスト ボックス 11">
            <a:extLst>
              <a:ext uri="{FF2B5EF4-FFF2-40B4-BE49-F238E27FC236}">
                <a16:creationId xmlns:a16="http://schemas.microsoft.com/office/drawing/2014/main" id="{84B9A9C1-8CE6-574C-BAE1-CB008CEF10D0}"/>
              </a:ext>
            </a:extLst>
          </p:cNvPr>
          <p:cNvSpPr txBox="1"/>
          <p:nvPr/>
        </p:nvSpPr>
        <p:spPr>
          <a:xfrm>
            <a:off x="9058404" y="3885156"/>
            <a:ext cx="1162833" cy="369332"/>
          </a:xfrm>
          <a:prstGeom prst="rect">
            <a:avLst/>
          </a:prstGeom>
          <a:noFill/>
        </p:spPr>
        <p:txBody>
          <a:bodyPr wrap="square" rtlCol="0">
            <a:spAutoFit/>
          </a:bodyPr>
          <a:lstStyle/>
          <a:p>
            <a:r>
              <a:rPr lang="ja-JP" altLang="en-US" dirty="0"/>
              <a:t>時間</a:t>
            </a:r>
            <a:endParaRPr kumimoji="1" lang="ja-JP" altLang="en-US" dirty="0"/>
          </a:p>
        </p:txBody>
      </p:sp>
      <p:graphicFrame>
        <p:nvGraphicFramePr>
          <p:cNvPr id="14" name="図表 13">
            <a:extLst>
              <a:ext uri="{FF2B5EF4-FFF2-40B4-BE49-F238E27FC236}">
                <a16:creationId xmlns:a16="http://schemas.microsoft.com/office/drawing/2014/main" id="{5CCFA308-2052-E37A-68EF-315EA0148654}"/>
              </a:ext>
            </a:extLst>
          </p:cNvPr>
          <p:cNvGraphicFramePr/>
          <p:nvPr>
            <p:extLst>
              <p:ext uri="{D42A27DB-BD31-4B8C-83A1-F6EECF244321}">
                <p14:modId xmlns:p14="http://schemas.microsoft.com/office/powerpoint/2010/main" val="2770827532"/>
              </p:ext>
            </p:extLst>
          </p:nvPr>
        </p:nvGraphicFramePr>
        <p:xfrm>
          <a:off x="2493504" y="1762096"/>
          <a:ext cx="2496491" cy="19301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図表 14">
            <a:extLst>
              <a:ext uri="{FF2B5EF4-FFF2-40B4-BE49-F238E27FC236}">
                <a16:creationId xmlns:a16="http://schemas.microsoft.com/office/drawing/2014/main" id="{01499C2B-CC1A-0476-2218-2C9B44EC1147}"/>
              </a:ext>
            </a:extLst>
          </p:cNvPr>
          <p:cNvGraphicFramePr/>
          <p:nvPr>
            <p:extLst>
              <p:ext uri="{D42A27DB-BD31-4B8C-83A1-F6EECF244321}">
                <p14:modId xmlns:p14="http://schemas.microsoft.com/office/powerpoint/2010/main" val="2354397022"/>
              </p:ext>
            </p:extLst>
          </p:nvPr>
        </p:nvGraphicFramePr>
        <p:xfrm>
          <a:off x="5240984" y="1540416"/>
          <a:ext cx="1940708" cy="14330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6" name="テキスト ボックス 25">
            <a:extLst>
              <a:ext uri="{FF2B5EF4-FFF2-40B4-BE49-F238E27FC236}">
                <a16:creationId xmlns:a16="http://schemas.microsoft.com/office/drawing/2014/main" id="{B16991AC-03D6-BEDF-4874-7B2D2C5EA5C2}"/>
              </a:ext>
            </a:extLst>
          </p:cNvPr>
          <p:cNvSpPr txBox="1"/>
          <p:nvPr/>
        </p:nvSpPr>
        <p:spPr>
          <a:xfrm>
            <a:off x="4762027" y="1852610"/>
            <a:ext cx="597075" cy="400110"/>
          </a:xfrm>
          <a:prstGeom prst="rect">
            <a:avLst/>
          </a:prstGeom>
          <a:solidFill>
            <a:schemeClr val="bg1"/>
          </a:solidFill>
        </p:spPr>
        <p:txBody>
          <a:bodyPr wrap="square" rtlCol="0">
            <a:spAutoFit/>
          </a:bodyPr>
          <a:lstStyle/>
          <a:p>
            <a:r>
              <a:rPr lang="en-US" altLang="ja-JP" sz="2000" dirty="0"/>
              <a:t>(5)</a:t>
            </a:r>
            <a:endParaRPr kumimoji="1" lang="ja-JP" altLang="en-US" sz="2000" dirty="0"/>
          </a:p>
        </p:txBody>
      </p:sp>
    </p:spTree>
    <p:extLst>
      <p:ext uri="{BB962C8B-B14F-4D97-AF65-F5344CB8AC3E}">
        <p14:creationId xmlns:p14="http://schemas.microsoft.com/office/powerpoint/2010/main" val="238141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グラフィックス 24" descr="戻る 単色塗りつぶし">
            <a:extLst>
              <a:ext uri="{FF2B5EF4-FFF2-40B4-BE49-F238E27FC236}">
                <a16:creationId xmlns:a16="http://schemas.microsoft.com/office/drawing/2014/main" id="{8B9F656B-3C2D-6CBD-428D-DA5B32AE47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21177841">
            <a:off x="1600757" y="1618546"/>
            <a:ext cx="8597996" cy="1713661"/>
          </a:xfrm>
          <a:prstGeom prst="rect">
            <a:avLst/>
          </a:prstGeom>
        </p:spPr>
      </p:pic>
      <p:sp>
        <p:nvSpPr>
          <p:cNvPr id="4" name="テキスト ボックス 3">
            <a:extLst>
              <a:ext uri="{FF2B5EF4-FFF2-40B4-BE49-F238E27FC236}">
                <a16:creationId xmlns:a16="http://schemas.microsoft.com/office/drawing/2014/main" id="{A2A41970-13D0-93F0-961A-319D56239CD9}"/>
              </a:ext>
            </a:extLst>
          </p:cNvPr>
          <p:cNvSpPr txBox="1"/>
          <p:nvPr/>
        </p:nvSpPr>
        <p:spPr>
          <a:xfrm>
            <a:off x="1260882" y="289321"/>
            <a:ext cx="9670234" cy="1015663"/>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次の</a:t>
            </a:r>
            <a:r>
              <a:rPr lang="en-US" altLang="ja-JP" sz="2400" dirty="0"/>
              <a:t>PDCA</a:t>
            </a:r>
            <a:r>
              <a:rPr lang="ja-JP" altLang="en-US" sz="2400" dirty="0"/>
              <a:t>の（１）から（５）に入るものを選択肢から選びなさい。</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56182" y="3881135"/>
            <a:ext cx="10910311" cy="2677656"/>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社内標準に問題が無いかを検討する。</a:t>
            </a:r>
            <a:r>
              <a:rPr lang="ja-JP" altLang="en-US" sz="2400" b="1" dirty="0">
                <a:solidFill>
                  <a:srgbClr val="FF0000"/>
                </a:solidFill>
                <a:latin typeface="Clarimo UD PE Regular"/>
              </a:rPr>
              <a:t>⇒（３）</a:t>
            </a:r>
            <a:endParaRPr lang="en-US" altLang="ja-JP" sz="2400" b="1" dirty="0">
              <a:solidFill>
                <a:srgbClr val="FF0000"/>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社内標準通りに実施する。</a:t>
            </a:r>
            <a:r>
              <a:rPr lang="ja-JP" altLang="en-US" sz="2400" b="1" dirty="0">
                <a:solidFill>
                  <a:srgbClr val="FF0000"/>
                </a:solidFill>
                <a:latin typeface="Clarimo UD PE Regular"/>
              </a:rPr>
              <a:t>⇒（２）</a:t>
            </a:r>
            <a:endParaRPr lang="en-US" altLang="ja-JP" sz="2400" b="1" dirty="0">
              <a:solidFill>
                <a:srgbClr val="FF0000"/>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社内標準を改訂し、良いレベルに移行する。</a:t>
            </a:r>
            <a:r>
              <a:rPr lang="ja-JP" altLang="en-US" sz="2400" b="1" dirty="0">
                <a:solidFill>
                  <a:srgbClr val="FF0000"/>
                </a:solidFill>
                <a:latin typeface="Clarimo UD PE Regular"/>
              </a:rPr>
              <a:t>⇒（５）</a:t>
            </a:r>
            <a:endParaRPr lang="en-US" altLang="ja-JP" sz="2400" b="1" dirty="0">
              <a:solidFill>
                <a:srgbClr val="FF0000"/>
              </a:solidFill>
              <a:latin typeface="Clarimo UD PE Regular"/>
            </a:endParaRPr>
          </a:p>
          <a:p>
            <a:r>
              <a:rPr lang="ja-JP" altLang="en-US" sz="2400" dirty="0">
                <a:solidFill>
                  <a:srgbClr val="333333"/>
                </a:solidFill>
                <a:latin typeface="Clarimo UD PE Regular"/>
              </a:rPr>
              <a:t>　　エ</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社内標準を作成する。</a:t>
            </a:r>
            <a:r>
              <a:rPr lang="ja-JP" altLang="en-US" sz="2400" b="1" dirty="0">
                <a:solidFill>
                  <a:srgbClr val="FF0000"/>
                </a:solidFill>
                <a:latin typeface="Clarimo UD PE Regular"/>
              </a:rPr>
              <a:t>⇒（１）</a:t>
            </a:r>
            <a:endParaRPr lang="en-US" altLang="ja-JP" sz="2400" b="1" dirty="0">
              <a:solidFill>
                <a:srgbClr val="FF0000"/>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社内標準の問題点の検討結果から、その原因を追究し、対策を検討し、</a:t>
            </a:r>
            <a:endParaRPr lang="en-US" altLang="ja-JP" sz="2400" dirty="0">
              <a:solidFill>
                <a:srgbClr val="333333"/>
              </a:solidFill>
              <a:latin typeface="Clarimo UD PE Regular"/>
            </a:endParaRPr>
          </a:p>
          <a:p>
            <a:r>
              <a:rPr lang="ja-JP" altLang="en-US" sz="2400" dirty="0">
                <a:solidFill>
                  <a:srgbClr val="333333"/>
                </a:solidFill>
                <a:latin typeface="Clarimo UD PE Regular"/>
              </a:rPr>
              <a:t>　　　必要であれば社内標準を改訂する。</a:t>
            </a:r>
            <a:r>
              <a:rPr lang="ja-JP" altLang="en-US" sz="2400" b="1" dirty="0">
                <a:solidFill>
                  <a:srgbClr val="FF0000"/>
                </a:solidFill>
                <a:latin typeface="Clarimo UD PE Regular"/>
              </a:rPr>
              <a:t>⇒（４）</a:t>
            </a:r>
            <a:endParaRPr lang="en-US" altLang="ja-JP" sz="2400" b="1" dirty="0">
              <a:solidFill>
                <a:srgbClr val="FF0000"/>
              </a:solidFill>
              <a:latin typeface="Clarimo UD PE Regular"/>
            </a:endParaRPr>
          </a:p>
        </p:txBody>
      </p:sp>
      <p:cxnSp>
        <p:nvCxnSpPr>
          <p:cNvPr id="5" name="直線矢印コネクタ 4">
            <a:extLst>
              <a:ext uri="{FF2B5EF4-FFF2-40B4-BE49-F238E27FC236}">
                <a16:creationId xmlns:a16="http://schemas.microsoft.com/office/drawing/2014/main" id="{26E7196F-FDB2-CE99-79DD-456CED8FB2CA}"/>
              </a:ext>
            </a:extLst>
          </p:cNvPr>
          <p:cNvCxnSpPr>
            <a:cxnSpLocks/>
          </p:cNvCxnSpPr>
          <p:nvPr/>
        </p:nvCxnSpPr>
        <p:spPr>
          <a:xfrm flipV="1">
            <a:off x="2079321" y="1553227"/>
            <a:ext cx="0" cy="21795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96261867-5B89-8A39-9058-3F56D17EF7F7}"/>
              </a:ext>
            </a:extLst>
          </p:cNvPr>
          <p:cNvCxnSpPr>
            <a:cxnSpLocks/>
          </p:cNvCxnSpPr>
          <p:nvPr/>
        </p:nvCxnSpPr>
        <p:spPr>
          <a:xfrm flipV="1">
            <a:off x="2079321" y="3732756"/>
            <a:ext cx="7427934" cy="7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E8B71F7-83A8-4D58-044E-E8F7AD0FDB92}"/>
              </a:ext>
            </a:extLst>
          </p:cNvPr>
          <p:cNvSpPr txBox="1"/>
          <p:nvPr/>
        </p:nvSpPr>
        <p:spPr>
          <a:xfrm>
            <a:off x="1528175" y="1552047"/>
            <a:ext cx="415498" cy="923330"/>
          </a:xfrm>
          <a:prstGeom prst="rect">
            <a:avLst/>
          </a:prstGeom>
          <a:noFill/>
        </p:spPr>
        <p:txBody>
          <a:bodyPr wrap="none" rtlCol="0">
            <a:spAutoFit/>
          </a:bodyPr>
          <a:lstStyle/>
          <a:p>
            <a:r>
              <a:rPr kumimoji="1" lang="ja-JP" altLang="en-US" dirty="0"/>
              <a:t>レ</a:t>
            </a:r>
            <a:endParaRPr kumimoji="1" lang="en-US" altLang="ja-JP" dirty="0"/>
          </a:p>
          <a:p>
            <a:r>
              <a:rPr kumimoji="1" lang="ja-JP" altLang="en-US" dirty="0"/>
              <a:t>ベ</a:t>
            </a:r>
            <a:endParaRPr kumimoji="1" lang="en-US" altLang="ja-JP" dirty="0"/>
          </a:p>
          <a:p>
            <a:r>
              <a:rPr kumimoji="1" lang="ja-JP" altLang="en-US" dirty="0"/>
              <a:t>ル</a:t>
            </a:r>
          </a:p>
        </p:txBody>
      </p:sp>
      <p:sp>
        <p:nvSpPr>
          <p:cNvPr id="12" name="テキスト ボックス 11">
            <a:extLst>
              <a:ext uri="{FF2B5EF4-FFF2-40B4-BE49-F238E27FC236}">
                <a16:creationId xmlns:a16="http://schemas.microsoft.com/office/drawing/2014/main" id="{84B9A9C1-8CE6-574C-BAE1-CB008CEF10D0}"/>
              </a:ext>
            </a:extLst>
          </p:cNvPr>
          <p:cNvSpPr txBox="1"/>
          <p:nvPr/>
        </p:nvSpPr>
        <p:spPr>
          <a:xfrm>
            <a:off x="9058404" y="3885156"/>
            <a:ext cx="1162833" cy="369332"/>
          </a:xfrm>
          <a:prstGeom prst="rect">
            <a:avLst/>
          </a:prstGeom>
          <a:noFill/>
        </p:spPr>
        <p:txBody>
          <a:bodyPr wrap="square" rtlCol="0">
            <a:spAutoFit/>
          </a:bodyPr>
          <a:lstStyle/>
          <a:p>
            <a:r>
              <a:rPr lang="ja-JP" altLang="en-US" dirty="0"/>
              <a:t>時間</a:t>
            </a:r>
            <a:endParaRPr kumimoji="1" lang="ja-JP" altLang="en-US" dirty="0"/>
          </a:p>
        </p:txBody>
      </p:sp>
      <p:graphicFrame>
        <p:nvGraphicFramePr>
          <p:cNvPr id="14" name="図表 13">
            <a:extLst>
              <a:ext uri="{FF2B5EF4-FFF2-40B4-BE49-F238E27FC236}">
                <a16:creationId xmlns:a16="http://schemas.microsoft.com/office/drawing/2014/main" id="{5CCFA308-2052-E37A-68EF-315EA0148654}"/>
              </a:ext>
            </a:extLst>
          </p:cNvPr>
          <p:cNvGraphicFramePr/>
          <p:nvPr/>
        </p:nvGraphicFramePr>
        <p:xfrm>
          <a:off x="2493504" y="1762096"/>
          <a:ext cx="2496491" cy="19301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5" name="図表 14">
            <a:extLst>
              <a:ext uri="{FF2B5EF4-FFF2-40B4-BE49-F238E27FC236}">
                <a16:creationId xmlns:a16="http://schemas.microsoft.com/office/drawing/2014/main" id="{01499C2B-CC1A-0476-2218-2C9B44EC1147}"/>
              </a:ext>
            </a:extLst>
          </p:cNvPr>
          <p:cNvGraphicFramePr/>
          <p:nvPr/>
        </p:nvGraphicFramePr>
        <p:xfrm>
          <a:off x="5240984" y="1540416"/>
          <a:ext cx="1940708" cy="14330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6" name="テキスト ボックス 25">
            <a:extLst>
              <a:ext uri="{FF2B5EF4-FFF2-40B4-BE49-F238E27FC236}">
                <a16:creationId xmlns:a16="http://schemas.microsoft.com/office/drawing/2014/main" id="{B16991AC-03D6-BEDF-4874-7B2D2C5EA5C2}"/>
              </a:ext>
            </a:extLst>
          </p:cNvPr>
          <p:cNvSpPr txBox="1"/>
          <p:nvPr/>
        </p:nvSpPr>
        <p:spPr>
          <a:xfrm>
            <a:off x="4762027" y="1852610"/>
            <a:ext cx="597075" cy="400110"/>
          </a:xfrm>
          <a:prstGeom prst="rect">
            <a:avLst/>
          </a:prstGeom>
          <a:solidFill>
            <a:schemeClr val="bg1"/>
          </a:solidFill>
        </p:spPr>
        <p:txBody>
          <a:bodyPr wrap="square" rtlCol="0">
            <a:spAutoFit/>
          </a:bodyPr>
          <a:lstStyle/>
          <a:p>
            <a:r>
              <a:rPr lang="en-US" altLang="ja-JP" sz="2000" dirty="0"/>
              <a:t>(5)</a:t>
            </a:r>
            <a:endParaRPr kumimoji="1" lang="ja-JP" altLang="en-US" sz="2000" dirty="0"/>
          </a:p>
        </p:txBody>
      </p:sp>
    </p:spTree>
    <p:extLst>
      <p:ext uri="{BB962C8B-B14F-4D97-AF65-F5344CB8AC3E}">
        <p14:creationId xmlns:p14="http://schemas.microsoft.com/office/powerpoint/2010/main" val="307351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740258"/>
            <a:ext cx="10016716" cy="2123658"/>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en-US" altLang="ja-JP" sz="2400" dirty="0"/>
              <a:t>QC</a:t>
            </a:r>
            <a:r>
              <a:rPr lang="ja-JP" altLang="en-US" sz="2400" dirty="0"/>
              <a:t>的問題解決プロセスの中に、「標準化と管理の定着」がある。このプロセスでの留意点の一つは、改善効果を維持し、改善前の状態に戻らないように改善事項の定着を図ることである。その具体的な活動内容を以下の選択肢から実施順に答えよ。</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3416320"/>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作業標準書に規定された決め事の順守が定着するまで、決め事が守ら</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れているかどうかをチェックする。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改善効果の推移を監視し、効果が持続しているか、また他に弊害など</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が発生していないかを確認し、効果が維持されていることを確認したら</a:t>
            </a:r>
            <a:endParaRPr lang="en-US" altLang="ja-JP" sz="2400" dirty="0">
              <a:solidFill>
                <a:srgbClr val="333333"/>
              </a:solidFill>
              <a:latin typeface="Clarimo UD PE Regular"/>
            </a:endParaRPr>
          </a:p>
          <a:p>
            <a:r>
              <a:rPr lang="ja-JP" altLang="en-US" sz="2400" dirty="0">
                <a:solidFill>
                  <a:srgbClr val="333333"/>
                </a:solidFill>
                <a:latin typeface="Clarimo UD PE Regular"/>
              </a:rPr>
              <a:t>　　　通常の業務管理に移行する。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自職場で現在使用中の作業標準書を改訂し、作業標準書を守って作業</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ができるように教育訓練をする。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133667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740258"/>
            <a:ext cx="10016716" cy="2123658"/>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en-US" altLang="ja-JP" sz="2400" dirty="0"/>
              <a:t>QC</a:t>
            </a:r>
            <a:r>
              <a:rPr lang="ja-JP" altLang="en-US" sz="2400" dirty="0"/>
              <a:t>的問題解決プロセスの中に、「標準化と管理の定着」がある。このプロセスでの留意点の一つは、改善効果を維持し、改善前の状態に戻らないように改善事項の定着を図ることである。その具体的な活動内容を以下の選択肢から実施順に答えよ。</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3046988"/>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作業標準書に規定された決め事の順守が定着するまで、決め事が守ら</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れているかどうかをチェックする。</a:t>
            </a:r>
            <a:r>
              <a:rPr lang="ja-JP" altLang="en-US" sz="2400" b="1" dirty="0">
                <a:solidFill>
                  <a:srgbClr val="FF0000"/>
                </a:solidFill>
                <a:latin typeface="Clarimo UD PE Regular"/>
              </a:rPr>
              <a:t>⇒（２）</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改善効果の推移を監視し、効果が持続しているか、また他に弊害など</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が発生していないかを確認し、効果が維持されていることを確認したら</a:t>
            </a:r>
            <a:endParaRPr lang="en-US" altLang="ja-JP" sz="2400" dirty="0">
              <a:solidFill>
                <a:srgbClr val="333333"/>
              </a:solidFill>
              <a:latin typeface="Clarimo UD PE Regular"/>
            </a:endParaRPr>
          </a:p>
          <a:p>
            <a:r>
              <a:rPr lang="ja-JP" altLang="en-US" sz="2400" dirty="0">
                <a:solidFill>
                  <a:srgbClr val="333333"/>
                </a:solidFill>
                <a:latin typeface="Clarimo UD PE Regular"/>
              </a:rPr>
              <a:t>　　　通常の業務管理に移行する。</a:t>
            </a:r>
            <a:r>
              <a:rPr lang="ja-JP" altLang="en-US" sz="2400" b="1" dirty="0">
                <a:solidFill>
                  <a:srgbClr val="FF0000"/>
                </a:solidFill>
                <a:latin typeface="Clarimo UD PE Regular"/>
              </a:rPr>
              <a:t>⇒（３）</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自職場で現在使用中の作業標準書を改訂し、作業標準書を守って作業</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ができるように教育訓練をする。</a:t>
            </a:r>
            <a:r>
              <a:rPr lang="ja-JP" altLang="en-US" sz="2400" b="1" dirty="0">
                <a:solidFill>
                  <a:srgbClr val="FF0000"/>
                </a:solidFill>
                <a:latin typeface="Clarimo UD PE Regular"/>
              </a:rPr>
              <a:t>⇒（１）</a:t>
            </a:r>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291015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865519"/>
            <a:ext cx="10016716" cy="175432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「標準化と管理の定着」の二つ目の留意点は、同類の製品や業務を扱う他の部署に水平展開を図ることである。その具体的な事例を以下の選択肢から選べ。</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2677656"/>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 改善効果は、自分たちの活動の成果なので、成果は独り占めし、重要</a:t>
            </a:r>
            <a:endParaRPr lang="en-US" altLang="ja-JP" sz="2400" dirty="0">
              <a:solidFill>
                <a:srgbClr val="333333"/>
              </a:solidFill>
              <a:latin typeface="Clarimo UD PE Regular"/>
            </a:endParaRPr>
          </a:p>
          <a:p>
            <a:r>
              <a:rPr lang="ja-JP" altLang="en-US" sz="2400" dirty="0">
                <a:solidFill>
                  <a:srgbClr val="333333"/>
                </a:solidFill>
                <a:latin typeface="Clarimo UD PE Regular"/>
              </a:rPr>
              <a:t>　　　部分は秘密にする。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改善事項を「問題解決ノウハウ」事例などにまとめ、会議、報告会</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などを通して情報公開する。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改善の進め方を反省し、次の改善テーマへの取り組みに活かす。</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153163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865519"/>
            <a:ext cx="10016716" cy="175432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「標準化と管理の定着」の二つ目の留意点は、同類の製品や業務を扱う他の部署に</a:t>
            </a:r>
            <a:r>
              <a:rPr lang="ja-JP" altLang="en-US" sz="2400" b="1" dirty="0">
                <a:solidFill>
                  <a:srgbClr val="FF0000"/>
                </a:solidFill>
              </a:rPr>
              <a:t>水平展開</a:t>
            </a:r>
            <a:r>
              <a:rPr lang="ja-JP" altLang="en-US" sz="2400" dirty="0"/>
              <a:t>を図ることである。その具体的な事例を以下の選択肢から選べ。</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2677656"/>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 改善効果は、自分たちの活動の成果なので、成果は独り占めし、重要</a:t>
            </a:r>
            <a:endParaRPr lang="en-US" altLang="ja-JP" sz="2400" dirty="0">
              <a:solidFill>
                <a:srgbClr val="333333"/>
              </a:solidFill>
              <a:latin typeface="Clarimo UD PE Regular"/>
            </a:endParaRPr>
          </a:p>
          <a:p>
            <a:r>
              <a:rPr lang="ja-JP" altLang="en-US" sz="2400" dirty="0">
                <a:solidFill>
                  <a:srgbClr val="333333"/>
                </a:solidFill>
                <a:latin typeface="Clarimo UD PE Regular"/>
              </a:rPr>
              <a:t>　　　部分は秘密にする。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改善事項を「問題解決ノウハウ」事例などにまとめ、会議、報告会</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などを通して情報公開する。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改善の進め方を反省し、次の改善テーマへの取り組みに活かす。</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
        <p:nvSpPr>
          <p:cNvPr id="3" name="楕円 2">
            <a:extLst>
              <a:ext uri="{FF2B5EF4-FFF2-40B4-BE49-F238E27FC236}">
                <a16:creationId xmlns:a16="http://schemas.microsoft.com/office/drawing/2014/main" id="{D1CF0C10-6AF8-5434-0D46-4B58727874AF}"/>
              </a:ext>
            </a:extLst>
          </p:cNvPr>
          <p:cNvSpPr/>
          <p:nvPr/>
        </p:nvSpPr>
        <p:spPr>
          <a:xfrm>
            <a:off x="1427967" y="4221271"/>
            <a:ext cx="438411" cy="3883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4595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865519"/>
            <a:ext cx="10016716" cy="175432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「標準化と管理の定着」の三つ目の留意点は、今後の設計、企画される類似の新製品、業務などに今回の改善の効果を活かすことである。その具体的な事例を以下の選択肢から選べ。</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3046988"/>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解決できなかったこと、やり残したことなどをもとに、今後の改善</a:t>
            </a:r>
            <a:endParaRPr lang="en-US" altLang="ja-JP" sz="2400" dirty="0">
              <a:solidFill>
                <a:srgbClr val="333333"/>
              </a:solidFill>
              <a:latin typeface="Clarimo UD PE Regular"/>
            </a:endParaRPr>
          </a:p>
          <a:p>
            <a:r>
              <a:rPr lang="ja-JP" altLang="en-US" sz="2400" dirty="0">
                <a:solidFill>
                  <a:srgbClr val="333333"/>
                </a:solidFill>
                <a:latin typeface="Clarimo UD PE Regular"/>
              </a:rPr>
              <a:t>　　　計画を立案する。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この改善によって、自身やチームメンバーの能力レベルがどれだけ</a:t>
            </a:r>
            <a:endParaRPr lang="en-US" altLang="ja-JP" sz="2400" dirty="0">
              <a:solidFill>
                <a:srgbClr val="333333"/>
              </a:solidFill>
              <a:latin typeface="Clarimo UD PE Regular"/>
            </a:endParaRPr>
          </a:p>
          <a:p>
            <a:r>
              <a:rPr lang="ja-JP" altLang="en-US" sz="2400" dirty="0">
                <a:solidFill>
                  <a:srgbClr val="333333"/>
                </a:solidFill>
                <a:latin typeface="Clarimo UD PE Regular"/>
              </a:rPr>
              <a:t>　　　向上したかを評価する。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新製品や設計変更品の</a:t>
            </a:r>
            <a:r>
              <a:rPr lang="en-US" altLang="ja-JP" sz="2400" dirty="0">
                <a:solidFill>
                  <a:srgbClr val="333333"/>
                </a:solidFill>
                <a:latin typeface="Clarimo UD PE Regular"/>
              </a:rPr>
              <a:t>DR</a:t>
            </a:r>
            <a:r>
              <a:rPr lang="ja-JP" altLang="en-US" sz="2400" dirty="0">
                <a:solidFill>
                  <a:srgbClr val="333333"/>
                </a:solidFill>
                <a:latin typeface="Clarimo UD PE Regular"/>
              </a:rPr>
              <a:t>（設計審査）や</a:t>
            </a:r>
            <a:r>
              <a:rPr lang="en-US" altLang="ja-JP" sz="2400" dirty="0">
                <a:solidFill>
                  <a:srgbClr val="333333"/>
                </a:solidFill>
                <a:latin typeface="Clarimo UD PE Regular"/>
              </a:rPr>
              <a:t>FMEA</a:t>
            </a:r>
            <a:r>
              <a:rPr lang="ja-JP" altLang="en-US" sz="2400" dirty="0">
                <a:solidFill>
                  <a:srgbClr val="333333"/>
                </a:solidFill>
                <a:latin typeface="Clarimo UD PE Regular"/>
              </a:rPr>
              <a:t>に積極的に参画し、それ</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までの改善活動で得た知見の提供やそれらに基づく改善提案を行う。</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798861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7642" y="865519"/>
            <a:ext cx="10016716" cy="175432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r>
              <a:rPr lang="ja-JP" altLang="en-US" sz="2400" b="1" dirty="0">
                <a:solidFill>
                  <a:srgbClr val="0070C0"/>
                </a:solidFill>
              </a:rPr>
              <a:t>）</a:t>
            </a:r>
            <a:endParaRPr lang="en-US" altLang="ja-JP" sz="2400" b="1" dirty="0">
              <a:solidFill>
                <a:srgbClr val="0070C0"/>
              </a:solidFill>
            </a:endParaRPr>
          </a:p>
          <a:p>
            <a:endParaRPr lang="en-US" altLang="ja-JP" sz="1200" dirty="0"/>
          </a:p>
          <a:p>
            <a:r>
              <a:rPr lang="ja-JP" altLang="en-US" sz="2400" dirty="0"/>
              <a:t>「標準化と管理の定着」の三つ目の留意点は、</a:t>
            </a:r>
            <a:r>
              <a:rPr lang="ja-JP" altLang="en-US" sz="2400" b="1" dirty="0">
                <a:solidFill>
                  <a:srgbClr val="FF0000"/>
                </a:solidFill>
              </a:rPr>
              <a:t>今後の設計、企画される類似の新製品、業務などに今回の改善の効果を活かす</a:t>
            </a:r>
            <a:r>
              <a:rPr lang="ja-JP" altLang="en-US" sz="2400" dirty="0"/>
              <a:t>ことである。その具体的な事例を以下の選択肢から選べ。</a:t>
            </a:r>
            <a:endParaRPr lang="en-US" altLang="ja-JP" sz="2400" dirty="0"/>
          </a:p>
        </p:txBody>
      </p:sp>
      <p:sp>
        <p:nvSpPr>
          <p:cNvPr id="2" name="テキスト ボックス 1">
            <a:extLst>
              <a:ext uri="{FF2B5EF4-FFF2-40B4-BE49-F238E27FC236}">
                <a16:creationId xmlns:a16="http://schemas.microsoft.com/office/drawing/2014/main" id="{221541D5-231F-AC7A-63BE-F5068940A7E4}"/>
              </a:ext>
            </a:extLst>
          </p:cNvPr>
          <p:cNvSpPr txBox="1"/>
          <p:nvPr/>
        </p:nvSpPr>
        <p:spPr>
          <a:xfrm>
            <a:off x="791157" y="3113898"/>
            <a:ext cx="10910311" cy="3046988"/>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解決できなかったこと、やり残したことなどをもとに、今後の改善</a:t>
            </a:r>
            <a:endParaRPr lang="en-US" altLang="ja-JP" sz="2400" dirty="0">
              <a:solidFill>
                <a:srgbClr val="333333"/>
              </a:solidFill>
              <a:latin typeface="Clarimo UD PE Regular"/>
            </a:endParaRPr>
          </a:p>
          <a:p>
            <a:r>
              <a:rPr lang="ja-JP" altLang="en-US" sz="2400" dirty="0">
                <a:solidFill>
                  <a:srgbClr val="333333"/>
                </a:solidFill>
                <a:latin typeface="Clarimo UD PE Regular"/>
              </a:rPr>
              <a:t>　　　計画を立案する。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イ</a:t>
            </a:r>
            <a:r>
              <a:rPr lang="en-US" altLang="ja-JP" sz="2400" dirty="0">
                <a:solidFill>
                  <a:srgbClr val="333333"/>
                </a:solidFill>
                <a:latin typeface="Clarimo UD PE Regular"/>
              </a:rPr>
              <a:t>.</a:t>
            </a:r>
            <a:r>
              <a:rPr lang="ja-JP" altLang="en-US" sz="2400" dirty="0">
                <a:solidFill>
                  <a:srgbClr val="333333"/>
                </a:solidFill>
                <a:latin typeface="Clarimo UD PE Regular"/>
              </a:rPr>
              <a:t>この改善によって、自身やチームメンバーの能力レベルがどれだけ</a:t>
            </a:r>
            <a:endParaRPr lang="en-US" altLang="ja-JP" sz="2400" dirty="0">
              <a:solidFill>
                <a:srgbClr val="333333"/>
              </a:solidFill>
              <a:latin typeface="Clarimo UD PE Regular"/>
            </a:endParaRPr>
          </a:p>
          <a:p>
            <a:r>
              <a:rPr lang="ja-JP" altLang="en-US" sz="2400" dirty="0">
                <a:solidFill>
                  <a:srgbClr val="333333"/>
                </a:solidFill>
                <a:latin typeface="Clarimo UD PE Regular"/>
              </a:rPr>
              <a:t>　　　向上したかを評価する。</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ウ</a:t>
            </a:r>
            <a:r>
              <a:rPr lang="en-US" altLang="ja-JP" sz="2400" dirty="0">
                <a:solidFill>
                  <a:srgbClr val="333333"/>
                </a:solidFill>
                <a:latin typeface="Clarimo UD PE Regular"/>
              </a:rPr>
              <a:t>.</a:t>
            </a:r>
            <a:r>
              <a:rPr lang="ja-JP" altLang="en-US" sz="2400" dirty="0">
                <a:solidFill>
                  <a:srgbClr val="333333"/>
                </a:solidFill>
                <a:latin typeface="Clarimo UD PE Regular"/>
              </a:rPr>
              <a:t>新製品や設計変更品の</a:t>
            </a:r>
            <a:r>
              <a:rPr lang="en-US" altLang="ja-JP" sz="2400" dirty="0">
                <a:solidFill>
                  <a:srgbClr val="333333"/>
                </a:solidFill>
                <a:latin typeface="Clarimo UD PE Regular"/>
              </a:rPr>
              <a:t>DR</a:t>
            </a:r>
            <a:r>
              <a:rPr lang="ja-JP" altLang="en-US" sz="2400" dirty="0">
                <a:solidFill>
                  <a:srgbClr val="333333"/>
                </a:solidFill>
                <a:latin typeface="Clarimo UD PE Regular"/>
              </a:rPr>
              <a:t>（設計審査）や</a:t>
            </a:r>
            <a:r>
              <a:rPr lang="en-US" altLang="ja-JP" sz="2400" dirty="0">
                <a:solidFill>
                  <a:srgbClr val="333333"/>
                </a:solidFill>
                <a:latin typeface="Clarimo UD PE Regular"/>
              </a:rPr>
              <a:t>FMEA</a:t>
            </a:r>
            <a:r>
              <a:rPr lang="ja-JP" altLang="en-US" sz="2400" dirty="0">
                <a:solidFill>
                  <a:srgbClr val="333333"/>
                </a:solidFill>
                <a:latin typeface="Clarimo UD PE Regular"/>
              </a:rPr>
              <a:t>に積極的に参画し、それ</a:t>
            </a:r>
            <a:endParaRPr lang="en-US" altLang="ja-JP" sz="2400" dirty="0">
              <a:solidFill>
                <a:srgbClr val="333333"/>
              </a:solidFill>
              <a:latin typeface="Clarimo UD PE Regular"/>
            </a:endParaRPr>
          </a:p>
          <a:p>
            <a:r>
              <a:rPr lang="ja-JP" altLang="en-US" sz="2400" dirty="0">
                <a:solidFill>
                  <a:srgbClr val="333333"/>
                </a:solidFill>
                <a:latin typeface="Clarimo UD PE Regular"/>
              </a:rPr>
              <a:t>　　　までの改善活動で得た知見の提供やそれらに基づく改善提案を行う。</a:t>
            </a:r>
            <a:endParaRPr lang="en-US" altLang="ja-JP" sz="2400" dirty="0">
              <a:solidFill>
                <a:srgbClr val="333333"/>
              </a:solidFill>
              <a:latin typeface="Clarimo UD PE Regular"/>
            </a:endParaRPr>
          </a:p>
          <a:p>
            <a:r>
              <a:rPr lang="ja-JP" altLang="en-US" sz="2400" dirty="0">
                <a:solidFill>
                  <a:srgbClr val="333333"/>
                </a:solidFill>
                <a:latin typeface="Clarimo UD PE Regular"/>
              </a:rPr>
              <a:t>　　</a:t>
            </a:r>
            <a:endParaRPr lang="en-US" altLang="ja-JP" sz="2400" dirty="0">
              <a:solidFill>
                <a:srgbClr val="333333"/>
              </a:solidFill>
              <a:latin typeface="Clarimo UD PE Regular"/>
            </a:endParaRPr>
          </a:p>
        </p:txBody>
      </p:sp>
      <p:sp>
        <p:nvSpPr>
          <p:cNvPr id="3" name="楕円 2">
            <a:extLst>
              <a:ext uri="{FF2B5EF4-FFF2-40B4-BE49-F238E27FC236}">
                <a16:creationId xmlns:a16="http://schemas.microsoft.com/office/drawing/2014/main" id="{4DF3B49A-A25F-865F-3D7F-44036E0C80A8}"/>
              </a:ext>
            </a:extLst>
          </p:cNvPr>
          <p:cNvSpPr/>
          <p:nvPr/>
        </p:nvSpPr>
        <p:spPr>
          <a:xfrm>
            <a:off x="1427967" y="4947781"/>
            <a:ext cx="438411" cy="38830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2121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039A61-DFAC-7D4C-85C8-BD3C63ACA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7218" y="2675153"/>
            <a:ext cx="2360516" cy="300189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382599CD-0038-A434-F5B3-BE4ABC55874E}"/>
              </a:ext>
            </a:extLst>
          </p:cNvPr>
          <p:cNvSpPr txBox="1"/>
          <p:nvPr/>
        </p:nvSpPr>
        <p:spPr>
          <a:xfrm>
            <a:off x="1670755" y="2675153"/>
            <a:ext cx="4504268" cy="2677656"/>
          </a:xfrm>
          <a:prstGeom prst="rect">
            <a:avLst/>
          </a:prstGeom>
          <a:noFill/>
        </p:spPr>
        <p:txBody>
          <a:bodyPr wrap="square" rtlCol="0">
            <a:spAutoFit/>
          </a:bodyPr>
          <a:lstStyle/>
          <a:p>
            <a:r>
              <a:rPr lang="ja-JP" altLang="en-US" sz="2400" b="1" i="0" dirty="0">
                <a:solidFill>
                  <a:srgbClr val="0070C0"/>
                </a:solidFill>
                <a:effectLst/>
                <a:latin typeface="Clarimo UD PE Regular"/>
              </a:rPr>
              <a:t>①　</a:t>
            </a:r>
            <a:r>
              <a:rPr lang="ja-JP" altLang="en-US" sz="2400" b="1" dirty="0">
                <a:solidFill>
                  <a:srgbClr val="FF0000"/>
                </a:solidFill>
                <a:latin typeface="Clarimo UD PE Regular"/>
              </a:rPr>
              <a:t>散</a:t>
            </a:r>
            <a:r>
              <a:rPr lang="ja-JP" altLang="en-US" sz="2400" b="1" dirty="0">
                <a:solidFill>
                  <a:srgbClr val="0070C0"/>
                </a:solidFill>
                <a:latin typeface="Clarimo UD PE Regular"/>
              </a:rPr>
              <a:t>布図（</a:t>
            </a:r>
            <a:r>
              <a:rPr lang="ja-JP" altLang="en-US" sz="2400" b="1" dirty="0">
                <a:solidFill>
                  <a:srgbClr val="FF0000"/>
                </a:solidFill>
                <a:latin typeface="Clarimo UD PE Regular"/>
              </a:rPr>
              <a:t>サン</a:t>
            </a:r>
            <a:r>
              <a:rPr lang="ja-JP" altLang="en-US" sz="2400" b="1" dirty="0">
                <a:solidFill>
                  <a:srgbClr val="0070C0"/>
                </a:solidFill>
                <a:latin typeface="Clarimo UD PE Regular"/>
              </a:rPr>
              <a:t>）</a:t>
            </a:r>
            <a:endParaRPr lang="en-US" altLang="ja-JP" sz="2400" b="1" i="0" dirty="0">
              <a:solidFill>
                <a:srgbClr val="0070C0"/>
              </a:solidFill>
              <a:effectLst/>
              <a:latin typeface="Clarimo UD PE Regular"/>
            </a:endParaRPr>
          </a:p>
          <a:p>
            <a:r>
              <a:rPr lang="ja-JP" altLang="en-US" sz="2400" b="1" dirty="0">
                <a:solidFill>
                  <a:srgbClr val="0070C0"/>
                </a:solidFill>
                <a:latin typeface="Clarimo UD PE Regular"/>
              </a:rPr>
              <a:t>②　</a:t>
            </a:r>
            <a:r>
              <a:rPr lang="ja-JP" altLang="en-US" sz="2400" b="1" dirty="0">
                <a:solidFill>
                  <a:srgbClr val="FF0000"/>
                </a:solidFill>
                <a:latin typeface="Clarimo UD PE Regular"/>
              </a:rPr>
              <a:t>チェ</a:t>
            </a:r>
            <a:r>
              <a:rPr lang="ja-JP" altLang="en-US" sz="2400" b="1" dirty="0">
                <a:solidFill>
                  <a:srgbClr val="0070C0"/>
                </a:solidFill>
                <a:latin typeface="Clarimo UD PE Regular"/>
              </a:rPr>
              <a:t>ックシート（</a:t>
            </a:r>
            <a:r>
              <a:rPr lang="ja-JP" altLang="en-US" sz="2400" b="1" dirty="0">
                <a:solidFill>
                  <a:srgbClr val="FF0000"/>
                </a:solidFill>
                <a:latin typeface="Clarimo UD PE Regular"/>
              </a:rPr>
              <a:t>チェ</a:t>
            </a:r>
            <a:r>
              <a:rPr lang="ja-JP" altLang="en-US" sz="2400" b="1" dirty="0">
                <a:solidFill>
                  <a:srgbClr val="0070C0"/>
                </a:solidFill>
                <a:latin typeface="Clarimo UD PE Regular"/>
              </a:rPr>
              <a:t>）</a:t>
            </a:r>
            <a:endParaRPr lang="en-US" altLang="ja-JP" sz="2400" b="1" dirty="0">
              <a:solidFill>
                <a:srgbClr val="0070C0"/>
              </a:solidFill>
              <a:latin typeface="Clarimo UD PE Regular"/>
            </a:endParaRPr>
          </a:p>
          <a:p>
            <a:r>
              <a:rPr lang="ja-JP" altLang="en-US" sz="2400" b="1" i="0" dirty="0">
                <a:solidFill>
                  <a:srgbClr val="0070C0"/>
                </a:solidFill>
                <a:effectLst/>
                <a:latin typeface="Clarimo UD PE Regular"/>
              </a:rPr>
              <a:t>③　</a:t>
            </a:r>
            <a:r>
              <a:rPr lang="ja-JP" altLang="en-US" sz="2400" b="1" i="0" dirty="0">
                <a:solidFill>
                  <a:srgbClr val="FF0000"/>
                </a:solidFill>
                <a:effectLst/>
                <a:latin typeface="Clarimo UD PE Regular"/>
              </a:rPr>
              <a:t>管</a:t>
            </a:r>
            <a:r>
              <a:rPr lang="ja-JP" altLang="en-US" sz="2400" b="1" i="0" dirty="0">
                <a:solidFill>
                  <a:srgbClr val="0070C0"/>
                </a:solidFill>
                <a:effectLst/>
                <a:latin typeface="Clarimo UD PE Regular"/>
              </a:rPr>
              <a:t>理図</a:t>
            </a:r>
            <a:r>
              <a:rPr lang="ja-JP" altLang="en-US" sz="2400" b="1" dirty="0">
                <a:solidFill>
                  <a:srgbClr val="0070C0"/>
                </a:solidFill>
                <a:latin typeface="Clarimo UD PE Regular"/>
              </a:rPr>
              <a:t>（</a:t>
            </a:r>
            <a:r>
              <a:rPr lang="ja-JP" altLang="en-US" sz="2400" b="1" dirty="0">
                <a:solidFill>
                  <a:srgbClr val="FF0000"/>
                </a:solidFill>
                <a:latin typeface="Clarimo UD PE Regular"/>
              </a:rPr>
              <a:t>監督</a:t>
            </a:r>
            <a:r>
              <a:rPr lang="ja-JP" altLang="en-US" sz="2400" b="1" dirty="0">
                <a:solidFill>
                  <a:srgbClr val="0070C0"/>
                </a:solidFill>
                <a:latin typeface="Clarimo UD PE Regular"/>
              </a:rPr>
              <a:t>）</a:t>
            </a:r>
            <a:endParaRPr lang="en-US" altLang="ja-JP" sz="2400" b="1" i="0" dirty="0">
              <a:solidFill>
                <a:srgbClr val="0070C0"/>
              </a:solidFill>
              <a:effectLst/>
              <a:latin typeface="Clarimo UD PE Regular"/>
            </a:endParaRPr>
          </a:p>
          <a:p>
            <a:r>
              <a:rPr lang="ja-JP" altLang="en-US" sz="2400" b="1" dirty="0">
                <a:solidFill>
                  <a:srgbClr val="0070C0"/>
                </a:solidFill>
                <a:latin typeface="Clarimo UD PE Regular"/>
              </a:rPr>
              <a:t>④　</a:t>
            </a:r>
            <a:r>
              <a:rPr lang="ja-JP" altLang="en-US" sz="2400" b="1" dirty="0">
                <a:solidFill>
                  <a:srgbClr val="FF0000"/>
                </a:solidFill>
                <a:latin typeface="Clarimo UD PE Regular"/>
              </a:rPr>
              <a:t>特</a:t>
            </a:r>
            <a:r>
              <a:rPr lang="ja-JP" altLang="en-US" sz="2400" b="1" dirty="0">
                <a:solidFill>
                  <a:srgbClr val="0070C0"/>
                </a:solidFill>
                <a:latin typeface="Clarimo UD PE Regular"/>
              </a:rPr>
              <a:t>性要因図（</a:t>
            </a:r>
            <a:r>
              <a:rPr lang="ja-JP" altLang="en-US" sz="2400" b="1" dirty="0">
                <a:solidFill>
                  <a:srgbClr val="FF0000"/>
                </a:solidFill>
                <a:latin typeface="Clarimo UD PE Regular"/>
              </a:rPr>
              <a:t>督</a:t>
            </a:r>
            <a:r>
              <a:rPr lang="ja-JP" altLang="en-US" sz="2400" b="1" dirty="0">
                <a:solidFill>
                  <a:srgbClr val="0070C0"/>
                </a:solidFill>
                <a:latin typeface="Clarimo UD PE Regular"/>
              </a:rPr>
              <a:t>）</a:t>
            </a:r>
            <a:endParaRPr lang="en-US" altLang="ja-JP" sz="2400" b="1" dirty="0">
              <a:solidFill>
                <a:srgbClr val="0070C0"/>
              </a:solidFill>
              <a:latin typeface="Clarimo UD PE Regular"/>
            </a:endParaRPr>
          </a:p>
          <a:p>
            <a:r>
              <a:rPr lang="ja-JP" altLang="en-US" sz="2400" b="1" i="0" dirty="0">
                <a:solidFill>
                  <a:srgbClr val="0070C0"/>
                </a:solidFill>
                <a:effectLst/>
                <a:latin typeface="Clarimo UD PE Regular"/>
              </a:rPr>
              <a:t>⑤　</a:t>
            </a:r>
            <a:r>
              <a:rPr lang="ja-JP" altLang="en-US" sz="2400" b="1" i="0" dirty="0">
                <a:solidFill>
                  <a:srgbClr val="FF0000"/>
                </a:solidFill>
                <a:effectLst/>
                <a:latin typeface="Clarimo UD PE Regular"/>
              </a:rPr>
              <a:t>ヒ</a:t>
            </a:r>
            <a:r>
              <a:rPr lang="ja-JP" altLang="en-US" sz="2400" b="1" i="0" dirty="0">
                <a:solidFill>
                  <a:srgbClr val="0070C0"/>
                </a:solidFill>
                <a:effectLst/>
                <a:latin typeface="Clarimo UD PE Regular"/>
              </a:rPr>
              <a:t>ストグラム</a:t>
            </a:r>
            <a:r>
              <a:rPr lang="ja-JP" altLang="en-US" sz="2400" b="1" dirty="0">
                <a:solidFill>
                  <a:srgbClr val="0070C0"/>
                </a:solidFill>
                <a:latin typeface="Clarimo UD PE Regular"/>
              </a:rPr>
              <a:t>（</a:t>
            </a:r>
            <a:r>
              <a:rPr lang="ja-JP" altLang="en-US" sz="2400" b="1" dirty="0">
                <a:solidFill>
                  <a:srgbClr val="FF0000"/>
                </a:solidFill>
                <a:latin typeface="Clarimo UD PE Regular"/>
              </a:rPr>
              <a:t>引っ</a:t>
            </a:r>
            <a:r>
              <a:rPr lang="ja-JP" altLang="en-US" sz="2400" b="1" dirty="0">
                <a:solidFill>
                  <a:srgbClr val="0070C0"/>
                </a:solidFill>
                <a:latin typeface="Clarimo UD PE Regular"/>
              </a:rPr>
              <a:t>）</a:t>
            </a:r>
            <a:endParaRPr lang="en-US" altLang="ja-JP" sz="2400" b="1" i="0" dirty="0">
              <a:solidFill>
                <a:srgbClr val="0070C0"/>
              </a:solidFill>
              <a:effectLst/>
              <a:latin typeface="Clarimo UD PE Regular"/>
            </a:endParaRPr>
          </a:p>
          <a:p>
            <a:r>
              <a:rPr lang="ja-JP" altLang="en-US" sz="2400" b="1" dirty="0">
                <a:solidFill>
                  <a:srgbClr val="0070C0"/>
                </a:solidFill>
                <a:latin typeface="Clarimo UD PE Regular"/>
              </a:rPr>
              <a:t>⑥　</a:t>
            </a:r>
            <a:r>
              <a:rPr lang="ja-JP" altLang="en-US" sz="2400" b="1" dirty="0">
                <a:solidFill>
                  <a:srgbClr val="FF0000"/>
                </a:solidFill>
                <a:latin typeface="Clarimo UD PE Regular"/>
              </a:rPr>
              <a:t>パレ</a:t>
            </a:r>
            <a:r>
              <a:rPr lang="ja-JP" altLang="en-US" sz="2400" b="1" dirty="0">
                <a:solidFill>
                  <a:srgbClr val="0070C0"/>
                </a:solidFill>
                <a:latin typeface="Clarimo UD PE Regular"/>
              </a:rPr>
              <a:t>ート図（</a:t>
            </a:r>
            <a:r>
              <a:rPr lang="ja-JP" altLang="en-US" sz="2400" b="1" dirty="0">
                <a:solidFill>
                  <a:srgbClr val="FF0000"/>
                </a:solidFill>
                <a:latin typeface="Clarimo UD PE Regular"/>
              </a:rPr>
              <a:t>ぱれ</a:t>
            </a:r>
            <a:r>
              <a:rPr lang="ja-JP" altLang="en-US" sz="2400" b="1" dirty="0">
                <a:solidFill>
                  <a:srgbClr val="0070C0"/>
                </a:solidFill>
                <a:latin typeface="Clarimo UD PE Regular"/>
              </a:rPr>
              <a:t>）</a:t>
            </a:r>
            <a:endParaRPr lang="en-US" altLang="ja-JP" sz="2400" b="1" dirty="0">
              <a:solidFill>
                <a:srgbClr val="0070C0"/>
              </a:solidFill>
              <a:latin typeface="Clarimo UD PE Regular"/>
            </a:endParaRPr>
          </a:p>
          <a:p>
            <a:r>
              <a:rPr lang="ja-JP" altLang="en-US" sz="2400" b="1" i="0" dirty="0">
                <a:solidFill>
                  <a:srgbClr val="0070C0"/>
                </a:solidFill>
                <a:effectLst/>
                <a:latin typeface="Clarimo UD PE Regular"/>
              </a:rPr>
              <a:t>⑦　グラフ（</a:t>
            </a:r>
            <a:r>
              <a:rPr lang="ja-JP" altLang="en-US" sz="2400" b="1" i="0" dirty="0">
                <a:solidFill>
                  <a:srgbClr val="FF0000"/>
                </a:solidFill>
                <a:effectLst/>
                <a:latin typeface="Clarimo UD PE Regular"/>
              </a:rPr>
              <a:t>層</a:t>
            </a:r>
            <a:r>
              <a:rPr lang="ja-JP" altLang="en-US" sz="2400" b="1" i="0" dirty="0">
                <a:solidFill>
                  <a:srgbClr val="0070C0"/>
                </a:solidFill>
                <a:effectLst/>
                <a:latin typeface="Clarimo UD PE Regular"/>
              </a:rPr>
              <a:t>別）</a:t>
            </a:r>
            <a:r>
              <a:rPr lang="ja-JP" altLang="en-US" sz="2400" b="1" dirty="0">
                <a:solidFill>
                  <a:srgbClr val="0070C0"/>
                </a:solidFill>
                <a:latin typeface="Clarimo UD PE Regular"/>
              </a:rPr>
              <a:t>（</a:t>
            </a:r>
            <a:r>
              <a:rPr lang="ja-JP" altLang="en-US" sz="2400" b="1" dirty="0">
                <a:solidFill>
                  <a:srgbClr val="FF0000"/>
                </a:solidFill>
                <a:latin typeface="Clarimo UD PE Regular"/>
              </a:rPr>
              <a:t>そう</a:t>
            </a:r>
            <a:r>
              <a:rPr lang="ja-JP" altLang="en-US" sz="2400" b="1" dirty="0">
                <a:solidFill>
                  <a:srgbClr val="0070C0"/>
                </a:solidFill>
                <a:latin typeface="Clarimo UD PE Regular"/>
              </a:rPr>
              <a:t>）</a:t>
            </a:r>
            <a:endParaRPr lang="ja-JP" altLang="en-US" sz="2400" b="1" i="0" dirty="0">
              <a:solidFill>
                <a:srgbClr val="0070C0"/>
              </a:solidFill>
              <a:effectLst/>
              <a:latin typeface="Clarimo UD PE Regular"/>
            </a:endParaRPr>
          </a:p>
        </p:txBody>
      </p:sp>
      <p:sp>
        <p:nvSpPr>
          <p:cNvPr id="5" name="テキスト ボックス 4">
            <a:extLst>
              <a:ext uri="{FF2B5EF4-FFF2-40B4-BE49-F238E27FC236}">
                <a16:creationId xmlns:a16="http://schemas.microsoft.com/office/drawing/2014/main" id="{ACAA87B8-DA9B-BECF-E3F5-E3E425C9940B}"/>
              </a:ext>
            </a:extLst>
          </p:cNvPr>
          <p:cNvSpPr txBox="1"/>
          <p:nvPr/>
        </p:nvSpPr>
        <p:spPr>
          <a:xfrm>
            <a:off x="0" y="1180954"/>
            <a:ext cx="12192000" cy="1107996"/>
          </a:xfrm>
          <a:prstGeom prst="rect">
            <a:avLst/>
          </a:prstGeom>
          <a:noFill/>
        </p:spPr>
        <p:txBody>
          <a:bodyPr wrap="square">
            <a:spAutoFit/>
          </a:bodyPr>
          <a:lstStyle/>
          <a:p>
            <a:pPr algn="ctr"/>
            <a:r>
              <a:rPr lang="ja-JP" altLang="en-US" sz="6600" b="1" dirty="0"/>
              <a:t>サンチェ監督引っ張れそう</a:t>
            </a:r>
          </a:p>
        </p:txBody>
      </p:sp>
      <p:pic>
        <p:nvPicPr>
          <p:cNvPr id="1028" name="Picture 4">
            <a:extLst>
              <a:ext uri="{FF2B5EF4-FFF2-40B4-BE49-F238E27FC236}">
                <a16:creationId xmlns:a16="http://schemas.microsoft.com/office/drawing/2014/main" id="{A2A671D4-7BFE-1186-1C9F-834E641905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084" r="19314" b="69962"/>
          <a:stretch/>
        </p:blipFill>
        <p:spPr bwMode="auto">
          <a:xfrm>
            <a:off x="8727658" y="2675153"/>
            <a:ext cx="955343" cy="10155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880AE66-7AA6-D3E0-0351-C0FBB7BF6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344581" y="3759723"/>
            <a:ext cx="1646590" cy="1917323"/>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F416027A-87E0-F984-B9C3-599255C54D72}"/>
              </a:ext>
            </a:extLst>
          </p:cNvPr>
          <p:cNvSpPr/>
          <p:nvPr/>
        </p:nvSpPr>
        <p:spPr>
          <a:xfrm>
            <a:off x="9047476" y="3759723"/>
            <a:ext cx="427383" cy="1143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b="1" dirty="0">
                <a:ln w="0"/>
                <a:solidFill>
                  <a:schemeClr val="tx1"/>
                </a:solidFill>
                <a:effectLst>
                  <a:outerShdw blurRad="38100" dist="19050" dir="2700000" algn="tl" rotWithShape="0">
                    <a:schemeClr val="dk1">
                      <a:alpha val="40000"/>
                    </a:schemeClr>
                  </a:outerShdw>
                </a:effectLst>
              </a:rPr>
              <a:t>サンチェ</a:t>
            </a:r>
            <a:endParaRPr kumimoji="1" lang="ja-JP" altLang="en-US" sz="16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80200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536769"/>
            <a:ext cx="10679289" cy="461665"/>
          </a:xfrm>
          <a:prstGeom prst="rect">
            <a:avLst/>
          </a:prstGeom>
          <a:noFill/>
        </p:spPr>
        <p:txBody>
          <a:bodyPr wrap="square" rtlCol="0">
            <a:spAutoFit/>
          </a:bodyPr>
          <a:lstStyle/>
          <a:p>
            <a:r>
              <a:rPr lang="en-US" altLang="ja-JP" sz="2400" b="1" dirty="0">
                <a:solidFill>
                  <a:srgbClr val="FF0000"/>
                </a:solidFill>
              </a:rPr>
              <a:t>QC7</a:t>
            </a:r>
            <a:r>
              <a:rPr lang="ja-JP" altLang="en-US" sz="2400" b="1" dirty="0">
                <a:solidFill>
                  <a:srgbClr val="FF0000"/>
                </a:solidFill>
              </a:rPr>
              <a:t>つ道具と新</a:t>
            </a:r>
            <a:r>
              <a:rPr lang="en-US" altLang="ja-JP" sz="2400" b="1" dirty="0">
                <a:solidFill>
                  <a:srgbClr val="FF0000"/>
                </a:solidFill>
              </a:rPr>
              <a:t>QC7</a:t>
            </a:r>
            <a:r>
              <a:rPr lang="ja-JP" altLang="en-US" sz="2400" b="1" dirty="0">
                <a:solidFill>
                  <a:srgbClr val="FF0000"/>
                </a:solidFill>
              </a:rPr>
              <a:t>つ道具の違い</a:t>
            </a:r>
            <a:endParaRPr lang="en-US" altLang="ja-JP" sz="2400" b="0" i="0" dirty="0">
              <a:solidFill>
                <a:srgbClr val="333333"/>
              </a:solidFill>
              <a:effectLst/>
              <a:latin typeface="Noto Sans JP"/>
            </a:endParaRPr>
          </a:p>
        </p:txBody>
      </p:sp>
      <p:sp>
        <p:nvSpPr>
          <p:cNvPr id="5" name="四角形: 角を丸くする 4">
            <a:extLst>
              <a:ext uri="{FF2B5EF4-FFF2-40B4-BE49-F238E27FC236}">
                <a16:creationId xmlns:a16="http://schemas.microsoft.com/office/drawing/2014/main" id="{DA451B89-0271-6F22-229C-379EE0E5E328}"/>
              </a:ext>
            </a:extLst>
          </p:cNvPr>
          <p:cNvSpPr/>
          <p:nvPr/>
        </p:nvSpPr>
        <p:spPr>
          <a:xfrm>
            <a:off x="2664179" y="1388785"/>
            <a:ext cx="3025422" cy="4616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t>QC7</a:t>
            </a:r>
            <a:r>
              <a:rPr kumimoji="1" lang="ja-JP" altLang="en-US" sz="2400" b="1" dirty="0"/>
              <a:t>つ道具</a:t>
            </a:r>
          </a:p>
        </p:txBody>
      </p:sp>
      <p:sp>
        <p:nvSpPr>
          <p:cNvPr id="6" name="四角形: 角を丸くする 5">
            <a:extLst>
              <a:ext uri="{FF2B5EF4-FFF2-40B4-BE49-F238E27FC236}">
                <a16:creationId xmlns:a16="http://schemas.microsoft.com/office/drawing/2014/main" id="{0E91E4CC-E995-2B47-E22C-9757CEE739FD}"/>
              </a:ext>
            </a:extLst>
          </p:cNvPr>
          <p:cNvSpPr/>
          <p:nvPr/>
        </p:nvSpPr>
        <p:spPr>
          <a:xfrm>
            <a:off x="6908803" y="1388785"/>
            <a:ext cx="3025422" cy="461665"/>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sz="2400" b="1" dirty="0"/>
              <a:t>新</a:t>
            </a:r>
            <a:r>
              <a:rPr kumimoji="1" lang="en-US" altLang="ja-JP" sz="2400" b="1" dirty="0"/>
              <a:t>QC7</a:t>
            </a:r>
            <a:r>
              <a:rPr kumimoji="1" lang="ja-JP" altLang="en-US" sz="2400" b="1" dirty="0"/>
              <a:t>つ道具</a:t>
            </a:r>
          </a:p>
        </p:txBody>
      </p:sp>
      <p:sp>
        <p:nvSpPr>
          <p:cNvPr id="9" name="テキスト ボックス 8">
            <a:extLst>
              <a:ext uri="{FF2B5EF4-FFF2-40B4-BE49-F238E27FC236}">
                <a16:creationId xmlns:a16="http://schemas.microsoft.com/office/drawing/2014/main" id="{96E54D30-5706-67A1-54FC-EC463CD03D5C}"/>
              </a:ext>
            </a:extLst>
          </p:cNvPr>
          <p:cNvSpPr txBox="1"/>
          <p:nvPr/>
        </p:nvSpPr>
        <p:spPr>
          <a:xfrm>
            <a:off x="1151466" y="2225600"/>
            <a:ext cx="1004711" cy="400110"/>
          </a:xfrm>
          <a:prstGeom prst="rect">
            <a:avLst/>
          </a:prstGeom>
          <a:noFill/>
        </p:spPr>
        <p:txBody>
          <a:bodyPr wrap="square">
            <a:spAutoFit/>
          </a:bodyPr>
          <a:lstStyle/>
          <a:p>
            <a:pPr algn="ctr"/>
            <a:r>
              <a:rPr lang="ja-JP" altLang="en-US" sz="2000" b="1" dirty="0"/>
              <a:t>概要</a:t>
            </a:r>
          </a:p>
        </p:txBody>
      </p:sp>
      <p:sp>
        <p:nvSpPr>
          <p:cNvPr id="10" name="テキスト ボックス 9">
            <a:extLst>
              <a:ext uri="{FF2B5EF4-FFF2-40B4-BE49-F238E27FC236}">
                <a16:creationId xmlns:a16="http://schemas.microsoft.com/office/drawing/2014/main" id="{31E4461C-FEBC-B89B-E3C2-F45CC879C93C}"/>
              </a:ext>
            </a:extLst>
          </p:cNvPr>
          <p:cNvSpPr txBox="1"/>
          <p:nvPr/>
        </p:nvSpPr>
        <p:spPr>
          <a:xfrm>
            <a:off x="2376311" y="2150489"/>
            <a:ext cx="3719689" cy="707886"/>
          </a:xfrm>
          <a:prstGeom prst="rect">
            <a:avLst/>
          </a:prstGeom>
          <a:noFill/>
        </p:spPr>
        <p:txBody>
          <a:bodyPr wrap="square">
            <a:spAutoFit/>
          </a:bodyPr>
          <a:lstStyle/>
          <a:p>
            <a:pPr algn="ctr"/>
            <a:r>
              <a:rPr lang="ja-JP" altLang="en-US" sz="2000" dirty="0"/>
              <a:t>数値によって「</a:t>
            </a:r>
            <a:r>
              <a:rPr lang="ja-JP" altLang="en-US" sz="2000" b="1" dirty="0"/>
              <a:t>定量的</a:t>
            </a:r>
            <a:r>
              <a:rPr lang="ja-JP" altLang="en-US" sz="2000" dirty="0"/>
              <a:t>」</a:t>
            </a:r>
            <a:endParaRPr lang="en-US" altLang="ja-JP" sz="2000" dirty="0"/>
          </a:p>
          <a:p>
            <a:pPr algn="ctr"/>
            <a:r>
              <a:rPr lang="ja-JP" altLang="en-US" sz="2000" dirty="0"/>
              <a:t>分析するツール</a:t>
            </a:r>
          </a:p>
        </p:txBody>
      </p:sp>
      <p:sp>
        <p:nvSpPr>
          <p:cNvPr id="11" name="テキスト ボックス 10">
            <a:extLst>
              <a:ext uri="{FF2B5EF4-FFF2-40B4-BE49-F238E27FC236}">
                <a16:creationId xmlns:a16="http://schemas.microsoft.com/office/drawing/2014/main" id="{B6B7D2B8-4DF7-3D82-915A-7DBB508BA7BE}"/>
              </a:ext>
            </a:extLst>
          </p:cNvPr>
          <p:cNvSpPr txBox="1"/>
          <p:nvPr/>
        </p:nvSpPr>
        <p:spPr>
          <a:xfrm>
            <a:off x="6708424" y="1996599"/>
            <a:ext cx="3719689" cy="1015663"/>
          </a:xfrm>
          <a:prstGeom prst="rect">
            <a:avLst/>
          </a:prstGeom>
          <a:noFill/>
        </p:spPr>
        <p:txBody>
          <a:bodyPr wrap="square">
            <a:spAutoFit/>
          </a:bodyPr>
          <a:lstStyle/>
          <a:p>
            <a:pPr algn="ctr"/>
            <a:r>
              <a:rPr lang="ja-JP" altLang="en-US" sz="2000" dirty="0"/>
              <a:t>言語データや図に整理する</a:t>
            </a:r>
            <a:endParaRPr lang="en-US" altLang="ja-JP" sz="2000" dirty="0"/>
          </a:p>
          <a:p>
            <a:pPr algn="ctr"/>
            <a:r>
              <a:rPr lang="ja-JP" altLang="en-US" sz="2000" dirty="0"/>
              <a:t>ことよって「</a:t>
            </a:r>
            <a:r>
              <a:rPr lang="ja-JP" altLang="en-US" sz="2000" b="1" dirty="0"/>
              <a:t>定性的</a:t>
            </a:r>
            <a:r>
              <a:rPr lang="ja-JP" altLang="en-US" sz="2000" dirty="0"/>
              <a:t>」</a:t>
            </a:r>
            <a:endParaRPr lang="en-US" altLang="ja-JP" sz="2000" dirty="0"/>
          </a:p>
          <a:p>
            <a:pPr algn="ctr"/>
            <a:r>
              <a:rPr lang="ja-JP" altLang="en-US" sz="2000" dirty="0"/>
              <a:t>分析するツール</a:t>
            </a:r>
          </a:p>
        </p:txBody>
      </p:sp>
      <p:cxnSp>
        <p:nvCxnSpPr>
          <p:cNvPr id="13" name="直線コネクタ 12">
            <a:extLst>
              <a:ext uri="{FF2B5EF4-FFF2-40B4-BE49-F238E27FC236}">
                <a16:creationId xmlns:a16="http://schemas.microsoft.com/office/drawing/2014/main" id="{CE05D63A-D035-396A-0767-0B70F3F6E736}"/>
              </a:ext>
            </a:extLst>
          </p:cNvPr>
          <p:cNvCxnSpPr>
            <a:cxnSpLocks/>
          </p:cNvCxnSpPr>
          <p:nvPr/>
        </p:nvCxnSpPr>
        <p:spPr>
          <a:xfrm>
            <a:off x="496710" y="3127023"/>
            <a:ext cx="1039706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B10C0C74-CC42-F53E-4FF5-352894FD6722}"/>
              </a:ext>
            </a:extLst>
          </p:cNvPr>
          <p:cNvSpPr txBox="1"/>
          <p:nvPr/>
        </p:nvSpPr>
        <p:spPr>
          <a:xfrm>
            <a:off x="654755" y="3260202"/>
            <a:ext cx="1998135" cy="400110"/>
          </a:xfrm>
          <a:prstGeom prst="rect">
            <a:avLst/>
          </a:prstGeom>
          <a:noFill/>
        </p:spPr>
        <p:txBody>
          <a:bodyPr wrap="square">
            <a:spAutoFit/>
          </a:bodyPr>
          <a:lstStyle/>
          <a:p>
            <a:pPr algn="ctr"/>
            <a:r>
              <a:rPr lang="ja-JP" altLang="en-US" sz="2000" b="1" dirty="0"/>
              <a:t>活用される場面</a:t>
            </a:r>
          </a:p>
        </p:txBody>
      </p:sp>
      <p:sp>
        <p:nvSpPr>
          <p:cNvPr id="16" name="テキスト ボックス 15">
            <a:extLst>
              <a:ext uri="{FF2B5EF4-FFF2-40B4-BE49-F238E27FC236}">
                <a16:creationId xmlns:a16="http://schemas.microsoft.com/office/drawing/2014/main" id="{71B46EE0-1CD8-C800-400A-5C7F7FAFBD85}"/>
              </a:ext>
            </a:extLst>
          </p:cNvPr>
          <p:cNvSpPr txBox="1"/>
          <p:nvPr/>
        </p:nvSpPr>
        <p:spPr>
          <a:xfrm>
            <a:off x="2376311" y="3260202"/>
            <a:ext cx="3719689" cy="400110"/>
          </a:xfrm>
          <a:prstGeom prst="rect">
            <a:avLst/>
          </a:prstGeom>
          <a:noFill/>
        </p:spPr>
        <p:txBody>
          <a:bodyPr wrap="square">
            <a:spAutoFit/>
          </a:bodyPr>
          <a:lstStyle/>
          <a:p>
            <a:pPr algn="ctr"/>
            <a:r>
              <a:rPr lang="ja-JP" altLang="en-US" sz="2000" dirty="0"/>
              <a:t>主に</a:t>
            </a:r>
            <a:r>
              <a:rPr lang="ja-JP" altLang="en-US" sz="2000" b="1" dirty="0"/>
              <a:t>製造</a:t>
            </a:r>
          </a:p>
        </p:txBody>
      </p:sp>
      <p:sp>
        <p:nvSpPr>
          <p:cNvPr id="18" name="テキスト ボックス 17">
            <a:extLst>
              <a:ext uri="{FF2B5EF4-FFF2-40B4-BE49-F238E27FC236}">
                <a16:creationId xmlns:a16="http://schemas.microsoft.com/office/drawing/2014/main" id="{A6DC5BC8-AB04-989F-E8E4-936C2DD86F60}"/>
              </a:ext>
            </a:extLst>
          </p:cNvPr>
          <p:cNvSpPr txBox="1"/>
          <p:nvPr/>
        </p:nvSpPr>
        <p:spPr>
          <a:xfrm>
            <a:off x="6708423" y="3260202"/>
            <a:ext cx="3719689" cy="400110"/>
          </a:xfrm>
          <a:prstGeom prst="rect">
            <a:avLst/>
          </a:prstGeom>
          <a:noFill/>
        </p:spPr>
        <p:txBody>
          <a:bodyPr wrap="square">
            <a:spAutoFit/>
          </a:bodyPr>
          <a:lstStyle/>
          <a:p>
            <a:pPr algn="ctr"/>
            <a:r>
              <a:rPr lang="ja-JP" altLang="en-US" sz="2000" b="1" dirty="0"/>
              <a:t>製造・企画・設計・営業</a:t>
            </a:r>
          </a:p>
        </p:txBody>
      </p:sp>
      <p:cxnSp>
        <p:nvCxnSpPr>
          <p:cNvPr id="19" name="直線コネクタ 18">
            <a:extLst>
              <a:ext uri="{FF2B5EF4-FFF2-40B4-BE49-F238E27FC236}">
                <a16:creationId xmlns:a16="http://schemas.microsoft.com/office/drawing/2014/main" id="{0C55BF65-A4DA-6E84-4A06-014759E0986B}"/>
              </a:ext>
            </a:extLst>
          </p:cNvPr>
          <p:cNvCxnSpPr>
            <a:cxnSpLocks/>
          </p:cNvCxnSpPr>
          <p:nvPr/>
        </p:nvCxnSpPr>
        <p:spPr>
          <a:xfrm>
            <a:off x="496710" y="3798711"/>
            <a:ext cx="1039706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A2CD7E49-D898-1B5A-D651-FC1ADD25FB22}"/>
              </a:ext>
            </a:extLst>
          </p:cNvPr>
          <p:cNvSpPr txBox="1"/>
          <p:nvPr/>
        </p:nvSpPr>
        <p:spPr>
          <a:xfrm>
            <a:off x="666044" y="4384908"/>
            <a:ext cx="1998135" cy="400110"/>
          </a:xfrm>
          <a:prstGeom prst="rect">
            <a:avLst/>
          </a:prstGeom>
          <a:noFill/>
        </p:spPr>
        <p:txBody>
          <a:bodyPr wrap="square">
            <a:spAutoFit/>
          </a:bodyPr>
          <a:lstStyle/>
          <a:p>
            <a:pPr algn="ctr"/>
            <a:r>
              <a:rPr lang="en-US" altLang="ja-JP" sz="2000" b="1" dirty="0"/>
              <a:t>7</a:t>
            </a:r>
            <a:r>
              <a:rPr lang="ja-JP" altLang="en-US" sz="2000" b="1" dirty="0"/>
              <a:t>つ道具</a:t>
            </a:r>
          </a:p>
        </p:txBody>
      </p:sp>
      <p:sp>
        <p:nvSpPr>
          <p:cNvPr id="21" name="テキスト ボックス 20">
            <a:extLst>
              <a:ext uri="{FF2B5EF4-FFF2-40B4-BE49-F238E27FC236}">
                <a16:creationId xmlns:a16="http://schemas.microsoft.com/office/drawing/2014/main" id="{2F3C4474-3C9F-D04C-25C5-2BD499103F91}"/>
              </a:ext>
            </a:extLst>
          </p:cNvPr>
          <p:cNvSpPr txBox="1"/>
          <p:nvPr/>
        </p:nvSpPr>
        <p:spPr>
          <a:xfrm>
            <a:off x="2879191" y="4010430"/>
            <a:ext cx="2810410" cy="2246769"/>
          </a:xfrm>
          <a:prstGeom prst="rect">
            <a:avLst/>
          </a:prstGeom>
          <a:noFill/>
        </p:spPr>
        <p:txBody>
          <a:bodyPr wrap="square" rtlCol="0">
            <a:spAutoFit/>
          </a:bodyPr>
          <a:lstStyle/>
          <a:p>
            <a:r>
              <a:rPr lang="ja-JP" altLang="en-US" sz="2000" b="1" i="0" dirty="0">
                <a:effectLst/>
                <a:latin typeface="Clarimo UD PE Regular"/>
              </a:rPr>
              <a:t>①　</a:t>
            </a:r>
            <a:r>
              <a:rPr lang="ja-JP" altLang="en-US" sz="2000" b="1" dirty="0">
                <a:latin typeface="Clarimo UD PE Regular"/>
              </a:rPr>
              <a:t>散布図</a:t>
            </a:r>
            <a:endParaRPr lang="en-US" altLang="ja-JP" sz="2000" b="1" i="0" dirty="0">
              <a:effectLst/>
              <a:latin typeface="Clarimo UD PE Regular"/>
            </a:endParaRPr>
          </a:p>
          <a:p>
            <a:r>
              <a:rPr lang="ja-JP" altLang="en-US" sz="2000" b="1" dirty="0">
                <a:latin typeface="Clarimo UD PE Regular"/>
              </a:rPr>
              <a:t>②　チェックシート</a:t>
            </a:r>
            <a:endParaRPr lang="en-US" altLang="ja-JP" sz="2000" b="1" dirty="0">
              <a:latin typeface="Clarimo UD PE Regular"/>
            </a:endParaRPr>
          </a:p>
          <a:p>
            <a:r>
              <a:rPr lang="ja-JP" altLang="en-US" sz="2000" b="1" i="0" dirty="0">
                <a:effectLst/>
                <a:latin typeface="Clarimo UD PE Regular"/>
              </a:rPr>
              <a:t>③　管理図</a:t>
            </a:r>
            <a:endParaRPr lang="en-US" altLang="ja-JP" sz="2000" b="1" i="0" dirty="0">
              <a:effectLst/>
              <a:latin typeface="Clarimo UD PE Regular"/>
            </a:endParaRPr>
          </a:p>
          <a:p>
            <a:r>
              <a:rPr lang="ja-JP" altLang="en-US" sz="2000" b="1" dirty="0">
                <a:latin typeface="Clarimo UD PE Regular"/>
              </a:rPr>
              <a:t>④　特性要因図</a:t>
            </a:r>
            <a:endParaRPr lang="en-US" altLang="ja-JP" sz="2000" b="1" dirty="0">
              <a:latin typeface="Clarimo UD PE Regular"/>
            </a:endParaRPr>
          </a:p>
          <a:p>
            <a:r>
              <a:rPr lang="ja-JP" altLang="en-US" sz="2000" b="1" i="0" dirty="0">
                <a:effectLst/>
                <a:latin typeface="Clarimo UD PE Regular"/>
              </a:rPr>
              <a:t>⑤　ヒストグラム</a:t>
            </a:r>
            <a:endParaRPr lang="en-US" altLang="ja-JP" sz="2000" b="1" i="0" dirty="0">
              <a:effectLst/>
              <a:latin typeface="Clarimo UD PE Regular"/>
            </a:endParaRPr>
          </a:p>
          <a:p>
            <a:r>
              <a:rPr lang="ja-JP" altLang="en-US" sz="2000" b="1" dirty="0">
                <a:latin typeface="Clarimo UD PE Regular"/>
              </a:rPr>
              <a:t>⑥　パレート図</a:t>
            </a:r>
            <a:endParaRPr lang="en-US" altLang="ja-JP" sz="2000" b="1" dirty="0">
              <a:latin typeface="Clarimo UD PE Regular"/>
            </a:endParaRPr>
          </a:p>
          <a:p>
            <a:r>
              <a:rPr lang="ja-JP" altLang="en-US" sz="2000" b="1" i="0" dirty="0">
                <a:effectLst/>
                <a:latin typeface="Clarimo UD PE Regular"/>
              </a:rPr>
              <a:t>⑦　グラフ（層別）</a:t>
            </a:r>
          </a:p>
        </p:txBody>
      </p:sp>
      <p:sp>
        <p:nvSpPr>
          <p:cNvPr id="22" name="テキスト ボックス 21">
            <a:extLst>
              <a:ext uri="{FF2B5EF4-FFF2-40B4-BE49-F238E27FC236}">
                <a16:creationId xmlns:a16="http://schemas.microsoft.com/office/drawing/2014/main" id="{56466DEE-E319-1759-9C61-9D0A6362042B}"/>
              </a:ext>
            </a:extLst>
          </p:cNvPr>
          <p:cNvSpPr txBox="1"/>
          <p:nvPr/>
        </p:nvSpPr>
        <p:spPr>
          <a:xfrm>
            <a:off x="6790788" y="3979039"/>
            <a:ext cx="3899790" cy="2246769"/>
          </a:xfrm>
          <a:prstGeom prst="rect">
            <a:avLst/>
          </a:prstGeom>
          <a:noFill/>
        </p:spPr>
        <p:txBody>
          <a:bodyPr wrap="square" rtlCol="0">
            <a:spAutoFit/>
          </a:bodyPr>
          <a:lstStyle/>
          <a:p>
            <a:r>
              <a:rPr lang="ja-JP" altLang="en-US" sz="2000" i="0" dirty="0">
                <a:effectLst/>
                <a:latin typeface="Clarimo UD PE Regular"/>
              </a:rPr>
              <a:t>①　親和図法</a:t>
            </a:r>
            <a:endParaRPr lang="en-US" altLang="ja-JP" sz="2000" i="0" dirty="0">
              <a:effectLst/>
              <a:latin typeface="Clarimo UD PE Regular"/>
            </a:endParaRPr>
          </a:p>
          <a:p>
            <a:r>
              <a:rPr lang="ja-JP" altLang="en-US" sz="2000" dirty="0">
                <a:latin typeface="Clarimo UD PE Regular"/>
              </a:rPr>
              <a:t>②　連関図法</a:t>
            </a:r>
            <a:endParaRPr lang="en-US" altLang="ja-JP" sz="2000" dirty="0">
              <a:latin typeface="Clarimo UD PE Regular"/>
            </a:endParaRPr>
          </a:p>
          <a:p>
            <a:r>
              <a:rPr lang="ja-JP" altLang="en-US" sz="2000" i="0" dirty="0">
                <a:effectLst/>
                <a:latin typeface="Clarimo UD PE Regular"/>
              </a:rPr>
              <a:t>③　</a:t>
            </a:r>
            <a:r>
              <a:rPr lang="ja-JP" altLang="en-US" sz="2000" dirty="0">
                <a:latin typeface="Clarimo UD PE Regular"/>
              </a:rPr>
              <a:t>系統図法</a:t>
            </a:r>
            <a:endParaRPr lang="en-US" altLang="ja-JP" sz="2000" i="0" dirty="0">
              <a:effectLst/>
              <a:latin typeface="Clarimo UD PE Regular"/>
            </a:endParaRPr>
          </a:p>
          <a:p>
            <a:r>
              <a:rPr lang="ja-JP" altLang="en-US" sz="2000" dirty="0">
                <a:latin typeface="Clarimo UD PE Regular"/>
              </a:rPr>
              <a:t>④　マトリックス図法</a:t>
            </a:r>
            <a:endParaRPr lang="en-US" altLang="ja-JP" sz="2000" dirty="0">
              <a:latin typeface="Clarimo UD PE Regular"/>
            </a:endParaRPr>
          </a:p>
          <a:p>
            <a:r>
              <a:rPr lang="ja-JP" altLang="en-US" sz="2000" i="0" dirty="0">
                <a:effectLst/>
                <a:latin typeface="Clarimo UD PE Regular"/>
              </a:rPr>
              <a:t>⑤　</a:t>
            </a:r>
            <a:r>
              <a:rPr lang="ja-JP" altLang="en-US" sz="2000" dirty="0">
                <a:latin typeface="Clarimo UD PE Regular"/>
              </a:rPr>
              <a:t>アローダイアグラム法</a:t>
            </a:r>
            <a:endParaRPr lang="en-US" altLang="ja-JP" sz="2000" i="0" dirty="0">
              <a:effectLst/>
              <a:latin typeface="Clarimo UD PE Regular"/>
            </a:endParaRPr>
          </a:p>
          <a:p>
            <a:r>
              <a:rPr lang="ja-JP" altLang="en-US" sz="2000" dirty="0">
                <a:latin typeface="Clarimo UD PE Regular"/>
              </a:rPr>
              <a:t>⑥　</a:t>
            </a:r>
            <a:r>
              <a:rPr lang="en-US" altLang="ja-JP" sz="2000" dirty="0">
                <a:latin typeface="Clarimo UD PE Regular"/>
              </a:rPr>
              <a:t>PDPC</a:t>
            </a:r>
          </a:p>
          <a:p>
            <a:r>
              <a:rPr lang="ja-JP" altLang="en-US" sz="2000" i="0" dirty="0">
                <a:effectLst/>
                <a:latin typeface="Clarimo UD PE Regular"/>
              </a:rPr>
              <a:t>⑦　</a:t>
            </a:r>
            <a:r>
              <a:rPr lang="ja-JP" altLang="en-US" sz="2000" dirty="0">
                <a:latin typeface="Clarimo UD PE Regular"/>
              </a:rPr>
              <a:t>マトリックスデータ解析法</a:t>
            </a:r>
            <a:endParaRPr lang="ja-JP" altLang="en-US" sz="2000" i="0" dirty="0">
              <a:effectLst/>
              <a:latin typeface="Clarimo UD PE Regular"/>
            </a:endParaRPr>
          </a:p>
        </p:txBody>
      </p:sp>
    </p:spTree>
    <p:extLst>
      <p:ext uri="{BB962C8B-B14F-4D97-AF65-F5344CB8AC3E}">
        <p14:creationId xmlns:p14="http://schemas.microsoft.com/office/powerpoint/2010/main" val="509525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380841"/>
            <a:ext cx="10679289" cy="2492990"/>
          </a:xfrm>
          <a:prstGeom prst="rect">
            <a:avLst/>
          </a:prstGeom>
          <a:noFill/>
        </p:spPr>
        <p:txBody>
          <a:bodyPr wrap="square" rtlCol="0">
            <a:spAutoFit/>
          </a:bodyPr>
          <a:lstStyle/>
          <a:p>
            <a:r>
              <a:rPr lang="ja-JP" altLang="en-US" sz="2400" b="1" dirty="0">
                <a:solidFill>
                  <a:srgbClr val="FF0000"/>
                </a:solidFill>
              </a:rPr>
              <a:t>散布図</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i="0" dirty="0">
                <a:effectLst/>
                <a:latin typeface="Noto Sans JP"/>
              </a:rPr>
              <a:t>１つの事象に対する</a:t>
            </a:r>
            <a:r>
              <a:rPr lang="en-US" altLang="ja-JP" sz="2400" i="0" dirty="0">
                <a:effectLst/>
                <a:latin typeface="Noto Sans JP"/>
              </a:rPr>
              <a:t>2</a:t>
            </a:r>
            <a:r>
              <a:rPr lang="ja-JP" altLang="en-US" sz="2400" i="0" dirty="0">
                <a:effectLst/>
                <a:latin typeface="Noto Sans JP"/>
              </a:rPr>
              <a:t>項目のデータ（数値）で、それらの</a:t>
            </a:r>
            <a:r>
              <a:rPr lang="ja-JP" altLang="en-US" sz="2400" b="1" i="0" dirty="0">
                <a:effectLst/>
                <a:latin typeface="Noto Sans JP"/>
              </a:rPr>
              <a:t>関係</a:t>
            </a:r>
            <a:r>
              <a:rPr lang="ja-JP" altLang="en-US" sz="2400" i="0" dirty="0">
                <a:effectLst/>
                <a:latin typeface="Noto Sans JP"/>
              </a:rPr>
              <a:t>を調べるときに用いられる。</a:t>
            </a:r>
            <a:r>
              <a:rPr lang="en-US" altLang="ja-JP" sz="2400" i="0" dirty="0">
                <a:effectLst/>
                <a:latin typeface="Noto Sans JP"/>
              </a:rPr>
              <a:t>2</a:t>
            </a:r>
            <a:r>
              <a:rPr lang="ja-JP" altLang="en-US" sz="2400" i="0" dirty="0">
                <a:effectLst/>
                <a:latin typeface="Noto Sans JP"/>
              </a:rPr>
              <a:t>項目をそれぞれ</a:t>
            </a:r>
            <a:r>
              <a:rPr lang="en-US" altLang="ja-JP" sz="2400" i="0" dirty="0">
                <a:effectLst/>
                <a:latin typeface="Noto Sans JP"/>
              </a:rPr>
              <a:t>X</a:t>
            </a:r>
            <a:r>
              <a:rPr lang="ja-JP" altLang="en-US" sz="2400" i="0" dirty="0">
                <a:effectLst/>
                <a:latin typeface="Noto Sans JP"/>
              </a:rPr>
              <a:t>軸・</a:t>
            </a:r>
            <a:r>
              <a:rPr lang="en-US" altLang="ja-JP" sz="2400" i="0" dirty="0">
                <a:effectLst/>
                <a:latin typeface="Noto Sans JP"/>
              </a:rPr>
              <a:t>Y</a:t>
            </a:r>
            <a:r>
              <a:rPr lang="ja-JP" altLang="en-US" sz="2400" i="0" dirty="0">
                <a:effectLst/>
                <a:latin typeface="Noto Sans JP"/>
              </a:rPr>
              <a:t>軸にとり、データを点の集合で表す。</a:t>
            </a:r>
          </a:p>
          <a:p>
            <a:r>
              <a:rPr lang="ja-JP" altLang="en-US" sz="2400" b="1" i="0" dirty="0">
                <a:effectLst/>
                <a:latin typeface="Noto Sans JP"/>
              </a:rPr>
              <a:t>正の相関</a:t>
            </a:r>
            <a:r>
              <a:rPr lang="ja-JP" altLang="en-US" sz="2400" dirty="0">
                <a:latin typeface="Noto Sans JP"/>
              </a:rPr>
              <a:t>：</a:t>
            </a:r>
            <a:r>
              <a:rPr lang="ja-JP" altLang="en-US" sz="2400" i="0" dirty="0">
                <a:effectLst/>
                <a:latin typeface="Noto Sans JP"/>
              </a:rPr>
              <a:t>右上がりの形状。</a:t>
            </a:r>
            <a:r>
              <a:rPr lang="en-US" altLang="ja-JP" sz="2400" i="0" dirty="0">
                <a:effectLst/>
                <a:latin typeface="Noto Sans JP"/>
              </a:rPr>
              <a:t>X</a:t>
            </a:r>
            <a:r>
              <a:rPr lang="ja-JP" altLang="en-US" sz="2400" i="0" dirty="0">
                <a:effectLst/>
                <a:latin typeface="Noto Sans JP"/>
              </a:rPr>
              <a:t>の増加につれて</a:t>
            </a:r>
            <a:r>
              <a:rPr lang="en-US" altLang="ja-JP" sz="2400" i="0" dirty="0">
                <a:effectLst/>
                <a:latin typeface="Noto Sans JP"/>
              </a:rPr>
              <a:t>Y</a:t>
            </a:r>
            <a:r>
              <a:rPr lang="ja-JP" altLang="en-US" sz="2400" i="0" dirty="0">
                <a:effectLst/>
                <a:latin typeface="Noto Sans JP"/>
              </a:rPr>
              <a:t>も増加する関係にある。</a:t>
            </a:r>
          </a:p>
          <a:p>
            <a:r>
              <a:rPr lang="ja-JP" altLang="en-US" sz="2400" b="1" i="0" dirty="0">
                <a:effectLst/>
                <a:latin typeface="Noto Sans JP"/>
              </a:rPr>
              <a:t>負の相関</a:t>
            </a:r>
            <a:r>
              <a:rPr lang="ja-JP" altLang="en-US" sz="2400" i="0" dirty="0">
                <a:effectLst/>
                <a:latin typeface="Noto Sans JP"/>
              </a:rPr>
              <a:t>：右下がりの形状。</a:t>
            </a:r>
            <a:r>
              <a:rPr lang="en-US" altLang="ja-JP" sz="2400" i="0" dirty="0">
                <a:effectLst/>
                <a:latin typeface="Noto Sans JP"/>
              </a:rPr>
              <a:t>X</a:t>
            </a:r>
            <a:r>
              <a:rPr lang="ja-JP" altLang="en-US" sz="2400" i="0" dirty="0">
                <a:effectLst/>
                <a:latin typeface="Noto Sans JP"/>
              </a:rPr>
              <a:t>の増加に対して</a:t>
            </a:r>
            <a:r>
              <a:rPr lang="en-US" altLang="ja-JP" sz="2400" i="0" dirty="0">
                <a:effectLst/>
                <a:latin typeface="Noto Sans JP"/>
              </a:rPr>
              <a:t>Y</a:t>
            </a:r>
            <a:r>
              <a:rPr lang="ja-JP" altLang="en-US" sz="2400" i="0" dirty="0">
                <a:effectLst/>
                <a:latin typeface="Noto Sans JP"/>
              </a:rPr>
              <a:t>は減少する関係にある。</a:t>
            </a:r>
          </a:p>
          <a:p>
            <a:r>
              <a:rPr lang="ja-JP" altLang="en-US" sz="2400" b="1" i="0" dirty="0">
                <a:effectLst/>
                <a:latin typeface="Noto Sans JP"/>
              </a:rPr>
              <a:t>無相関</a:t>
            </a:r>
            <a:r>
              <a:rPr lang="ja-JP" altLang="en-US" sz="2400" dirty="0">
                <a:latin typeface="Noto Sans JP"/>
              </a:rPr>
              <a:t>：</a:t>
            </a:r>
            <a:r>
              <a:rPr lang="en-US" altLang="ja-JP" sz="2400" i="0" dirty="0">
                <a:effectLst/>
                <a:latin typeface="Noto Sans JP"/>
              </a:rPr>
              <a:t>X</a:t>
            </a:r>
            <a:r>
              <a:rPr lang="ja-JP" altLang="en-US" sz="2400" i="0" dirty="0">
                <a:effectLst/>
                <a:latin typeface="Noto Sans JP"/>
              </a:rPr>
              <a:t>の増減と</a:t>
            </a:r>
            <a:r>
              <a:rPr lang="en-US" altLang="ja-JP" sz="2400" i="0" dirty="0">
                <a:effectLst/>
                <a:latin typeface="Noto Sans JP"/>
              </a:rPr>
              <a:t>X</a:t>
            </a:r>
            <a:r>
              <a:rPr lang="ja-JP" altLang="en-US" sz="2400" i="0" dirty="0">
                <a:effectLst/>
                <a:latin typeface="Noto Sans JP"/>
              </a:rPr>
              <a:t>の増減に法則性が見られない。相関関係にない。</a:t>
            </a:r>
          </a:p>
        </p:txBody>
      </p:sp>
      <p:graphicFrame>
        <p:nvGraphicFramePr>
          <p:cNvPr id="3" name="グラフ 2">
            <a:extLst>
              <a:ext uri="{FF2B5EF4-FFF2-40B4-BE49-F238E27FC236}">
                <a16:creationId xmlns:a16="http://schemas.microsoft.com/office/drawing/2014/main" id="{87942624-7F50-EC28-33FC-6D92F2073B45}"/>
              </a:ext>
            </a:extLst>
          </p:cNvPr>
          <p:cNvGraphicFramePr>
            <a:graphicFrameLocks/>
          </p:cNvGraphicFramePr>
          <p:nvPr>
            <p:extLst>
              <p:ext uri="{D42A27DB-BD31-4B8C-83A1-F6EECF244321}">
                <p14:modId xmlns:p14="http://schemas.microsoft.com/office/powerpoint/2010/main" val="1067387502"/>
              </p:ext>
            </p:extLst>
          </p:nvPr>
        </p:nvGraphicFramePr>
        <p:xfrm>
          <a:off x="3349977" y="3243163"/>
          <a:ext cx="5771446" cy="3162457"/>
        </p:xfrm>
        <a:graphic>
          <a:graphicData uri="http://schemas.openxmlformats.org/drawingml/2006/chart">
            <c:chart xmlns:c="http://schemas.openxmlformats.org/drawingml/2006/chart" xmlns:r="http://schemas.openxmlformats.org/officeDocument/2006/relationships" r:id="rId2"/>
          </a:graphicData>
        </a:graphic>
      </p:graphicFrame>
      <p:sp>
        <p:nvSpPr>
          <p:cNvPr id="5" name="楕円 4">
            <a:extLst>
              <a:ext uri="{FF2B5EF4-FFF2-40B4-BE49-F238E27FC236}">
                <a16:creationId xmlns:a16="http://schemas.microsoft.com/office/drawing/2014/main" id="{7A699AC1-3045-4CD8-A6D1-237B62350061}"/>
              </a:ext>
            </a:extLst>
          </p:cNvPr>
          <p:cNvSpPr/>
          <p:nvPr/>
        </p:nvSpPr>
        <p:spPr>
          <a:xfrm rot="20929315">
            <a:off x="3778139" y="4098473"/>
            <a:ext cx="5118321" cy="1162756"/>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361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380841"/>
            <a:ext cx="10679289" cy="2862322"/>
          </a:xfrm>
          <a:prstGeom prst="rect">
            <a:avLst/>
          </a:prstGeom>
          <a:noFill/>
        </p:spPr>
        <p:txBody>
          <a:bodyPr wrap="square" rtlCol="0">
            <a:spAutoFit/>
          </a:bodyPr>
          <a:lstStyle/>
          <a:p>
            <a:r>
              <a:rPr lang="ja-JP" altLang="en-US" sz="2400" b="1" dirty="0">
                <a:solidFill>
                  <a:srgbClr val="FF0000"/>
                </a:solidFill>
              </a:rPr>
              <a:t>チェックシート</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i="0" dirty="0">
                <a:effectLst/>
                <a:latin typeface="Noto Sans JP"/>
              </a:rPr>
              <a:t>設定した項目ごとに、</a:t>
            </a:r>
            <a:r>
              <a:rPr lang="ja-JP" altLang="en-US" sz="2400" b="1" i="0" dirty="0">
                <a:effectLst/>
                <a:latin typeface="Noto Sans JP"/>
              </a:rPr>
              <a:t>点検や記録を行っていくための表</a:t>
            </a:r>
            <a:r>
              <a:rPr lang="ja-JP" altLang="en-US" sz="2400" i="0" dirty="0">
                <a:effectLst/>
                <a:latin typeface="Noto Sans JP"/>
              </a:rPr>
              <a:t>のこと。決まった形式はないが、製造業では「点検用チェックシート」や「記録用チェックシート」などが用いられている。</a:t>
            </a:r>
          </a:p>
          <a:p>
            <a:r>
              <a:rPr lang="ja-JP" altLang="en-US" sz="2400" b="1" i="0" dirty="0">
                <a:effectLst/>
                <a:latin typeface="Noto Sans JP"/>
              </a:rPr>
              <a:t>点検用チェックシート</a:t>
            </a:r>
            <a:r>
              <a:rPr lang="ja-JP" altLang="en-US" sz="2400" i="0" dirty="0">
                <a:effectLst/>
                <a:latin typeface="Noto Sans JP"/>
              </a:rPr>
              <a:t>：作業項目の漏れをなくすためのシート</a:t>
            </a:r>
          </a:p>
          <a:p>
            <a:r>
              <a:rPr lang="ja-JP" altLang="en-US" sz="2400" b="1" i="0" dirty="0">
                <a:effectLst/>
                <a:latin typeface="Noto Sans JP"/>
              </a:rPr>
              <a:t>記録用チェックシート</a:t>
            </a:r>
            <a:r>
              <a:rPr lang="ja-JP" altLang="en-US" sz="2400" i="0" dirty="0">
                <a:effectLst/>
                <a:latin typeface="Noto Sans JP"/>
              </a:rPr>
              <a:t>：パレート図を作成するためなど、データ収集を目的</a:t>
            </a:r>
            <a:endParaRPr lang="en-US" altLang="ja-JP" sz="2400" i="0" dirty="0">
              <a:effectLst/>
              <a:latin typeface="Noto Sans JP"/>
            </a:endParaRPr>
          </a:p>
          <a:p>
            <a:r>
              <a:rPr lang="ja-JP" altLang="en-US" sz="2400" dirty="0">
                <a:latin typeface="Noto Sans JP"/>
              </a:rPr>
              <a:t>　　　　　　　　　　　</a:t>
            </a:r>
            <a:r>
              <a:rPr lang="ja-JP" altLang="en-US" sz="2400" i="0" dirty="0">
                <a:effectLst/>
                <a:latin typeface="Noto Sans JP"/>
              </a:rPr>
              <a:t>としたシート</a:t>
            </a:r>
          </a:p>
        </p:txBody>
      </p:sp>
      <p:graphicFrame>
        <p:nvGraphicFramePr>
          <p:cNvPr id="6" name="オブジェクト 5">
            <a:extLst>
              <a:ext uri="{FF2B5EF4-FFF2-40B4-BE49-F238E27FC236}">
                <a16:creationId xmlns:a16="http://schemas.microsoft.com/office/drawing/2014/main" id="{DBC66151-2691-F6A5-D36D-6956363B5493}"/>
              </a:ext>
            </a:extLst>
          </p:cNvPr>
          <p:cNvGraphicFramePr>
            <a:graphicFrameLocks noChangeAspect="1"/>
          </p:cNvGraphicFramePr>
          <p:nvPr>
            <p:extLst>
              <p:ext uri="{D42A27DB-BD31-4B8C-83A1-F6EECF244321}">
                <p14:modId xmlns:p14="http://schemas.microsoft.com/office/powerpoint/2010/main" val="2902469288"/>
              </p:ext>
            </p:extLst>
          </p:nvPr>
        </p:nvGraphicFramePr>
        <p:xfrm>
          <a:off x="1648559" y="3429000"/>
          <a:ext cx="8491727" cy="2875858"/>
        </p:xfrm>
        <a:graphic>
          <a:graphicData uri="http://schemas.openxmlformats.org/presentationml/2006/ole">
            <mc:AlternateContent xmlns:mc="http://schemas.openxmlformats.org/markup-compatibility/2006">
              <mc:Choice xmlns:v="urn:schemas-microsoft-com:vml" Requires="v">
                <p:oleObj name="Worksheet" r:id="rId2" imgW="4663332" imgH="1579267" progId="Excel.Sheet.12">
                  <p:embed/>
                </p:oleObj>
              </mc:Choice>
              <mc:Fallback>
                <p:oleObj name="Worksheet" r:id="rId2" imgW="4663332" imgH="1579267" progId="Excel.Sheet.12">
                  <p:embed/>
                  <p:pic>
                    <p:nvPicPr>
                      <p:cNvPr id="0" name=""/>
                      <p:cNvPicPr/>
                      <p:nvPr/>
                    </p:nvPicPr>
                    <p:blipFill>
                      <a:blip r:embed="rId3"/>
                      <a:stretch>
                        <a:fillRect/>
                      </a:stretch>
                    </p:blipFill>
                    <p:spPr>
                      <a:xfrm>
                        <a:off x="1648559" y="3429000"/>
                        <a:ext cx="8491727" cy="2875858"/>
                      </a:xfrm>
                      <a:prstGeom prst="rect">
                        <a:avLst/>
                      </a:prstGeom>
                    </p:spPr>
                  </p:pic>
                </p:oleObj>
              </mc:Fallback>
            </mc:AlternateContent>
          </a:graphicData>
        </a:graphic>
      </p:graphicFrame>
      <p:cxnSp>
        <p:nvCxnSpPr>
          <p:cNvPr id="8" name="直線コネクタ 7">
            <a:extLst>
              <a:ext uri="{FF2B5EF4-FFF2-40B4-BE49-F238E27FC236}">
                <a16:creationId xmlns:a16="http://schemas.microsoft.com/office/drawing/2014/main" id="{FACFAE49-51EB-3525-99F7-29F9CF77928F}"/>
              </a:ext>
            </a:extLst>
          </p:cNvPr>
          <p:cNvCxnSpPr/>
          <p:nvPr/>
        </p:nvCxnSpPr>
        <p:spPr>
          <a:xfrm flipH="1">
            <a:off x="3070578" y="3917244"/>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6368A8BF-C669-9814-A864-BC36648075D6}"/>
              </a:ext>
            </a:extLst>
          </p:cNvPr>
          <p:cNvCxnSpPr/>
          <p:nvPr/>
        </p:nvCxnSpPr>
        <p:spPr>
          <a:xfrm flipH="1">
            <a:off x="3217333" y="3917244"/>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34331E61-79A6-D229-A3FC-F87D95174D7F}"/>
              </a:ext>
            </a:extLst>
          </p:cNvPr>
          <p:cNvCxnSpPr/>
          <p:nvPr/>
        </p:nvCxnSpPr>
        <p:spPr>
          <a:xfrm flipH="1">
            <a:off x="3397953" y="3917244"/>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00C461A0-0FE2-1FDB-D47D-908A1D6F3385}"/>
              </a:ext>
            </a:extLst>
          </p:cNvPr>
          <p:cNvCxnSpPr/>
          <p:nvPr/>
        </p:nvCxnSpPr>
        <p:spPr>
          <a:xfrm flipH="1">
            <a:off x="3544708" y="3917244"/>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14" name="直線コネクタ 13">
            <a:extLst>
              <a:ext uri="{FF2B5EF4-FFF2-40B4-BE49-F238E27FC236}">
                <a16:creationId xmlns:a16="http://schemas.microsoft.com/office/drawing/2014/main" id="{66EAD162-08F3-6D82-E9EB-82C4C134594F}"/>
              </a:ext>
            </a:extLst>
          </p:cNvPr>
          <p:cNvCxnSpPr/>
          <p:nvPr/>
        </p:nvCxnSpPr>
        <p:spPr>
          <a:xfrm>
            <a:off x="3014130" y="4052711"/>
            <a:ext cx="767640" cy="0"/>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0FA8E4C5-09F6-8BB9-C95C-5397C48A36E9}"/>
              </a:ext>
            </a:extLst>
          </p:cNvPr>
          <p:cNvCxnSpPr/>
          <p:nvPr/>
        </p:nvCxnSpPr>
        <p:spPr>
          <a:xfrm flipH="1">
            <a:off x="5661377" y="3906391"/>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16" name="直線コネクタ 15">
            <a:extLst>
              <a:ext uri="{FF2B5EF4-FFF2-40B4-BE49-F238E27FC236}">
                <a16:creationId xmlns:a16="http://schemas.microsoft.com/office/drawing/2014/main" id="{6173DEB6-9EEB-B44A-E403-54F78DE335E2}"/>
              </a:ext>
            </a:extLst>
          </p:cNvPr>
          <p:cNvCxnSpPr/>
          <p:nvPr/>
        </p:nvCxnSpPr>
        <p:spPr>
          <a:xfrm flipH="1">
            <a:off x="5841997" y="3906391"/>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8D534FDF-13D3-4FDD-05AA-D21D713429B5}"/>
              </a:ext>
            </a:extLst>
          </p:cNvPr>
          <p:cNvCxnSpPr/>
          <p:nvPr/>
        </p:nvCxnSpPr>
        <p:spPr>
          <a:xfrm flipH="1">
            <a:off x="4459110" y="4318436"/>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94D76347-6824-9C32-222E-6A59B736E0A1}"/>
              </a:ext>
            </a:extLst>
          </p:cNvPr>
          <p:cNvCxnSpPr/>
          <p:nvPr/>
        </p:nvCxnSpPr>
        <p:spPr>
          <a:xfrm flipH="1">
            <a:off x="4639730" y="4318436"/>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19" name="直線コネクタ 18">
            <a:extLst>
              <a:ext uri="{FF2B5EF4-FFF2-40B4-BE49-F238E27FC236}">
                <a16:creationId xmlns:a16="http://schemas.microsoft.com/office/drawing/2014/main" id="{D739B638-7B3D-0E93-928F-779581112C5F}"/>
              </a:ext>
            </a:extLst>
          </p:cNvPr>
          <p:cNvCxnSpPr/>
          <p:nvPr/>
        </p:nvCxnSpPr>
        <p:spPr>
          <a:xfrm flipH="1">
            <a:off x="6959598" y="4753059"/>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20" name="直線コネクタ 19">
            <a:extLst>
              <a:ext uri="{FF2B5EF4-FFF2-40B4-BE49-F238E27FC236}">
                <a16:creationId xmlns:a16="http://schemas.microsoft.com/office/drawing/2014/main" id="{C3338E04-ACFA-4076-A55B-E113D2593BD7}"/>
              </a:ext>
            </a:extLst>
          </p:cNvPr>
          <p:cNvCxnSpPr/>
          <p:nvPr/>
        </p:nvCxnSpPr>
        <p:spPr>
          <a:xfrm flipH="1">
            <a:off x="7140218" y="4753059"/>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9FC2FD5F-AB43-3CE1-0355-DF28691EB752}"/>
              </a:ext>
            </a:extLst>
          </p:cNvPr>
          <p:cNvCxnSpPr/>
          <p:nvPr/>
        </p:nvCxnSpPr>
        <p:spPr>
          <a:xfrm flipH="1">
            <a:off x="8150575" y="5560215"/>
            <a:ext cx="146755" cy="270934"/>
          </a:xfrm>
          <a:prstGeom prst="line">
            <a:avLst/>
          </a:prstGeom>
        </p:spPr>
        <p:style>
          <a:lnRef idx="1">
            <a:schemeClr val="dk1"/>
          </a:lnRef>
          <a:fillRef idx="0">
            <a:schemeClr val="dk1"/>
          </a:fillRef>
          <a:effectRef idx="0">
            <a:schemeClr val="dk1"/>
          </a:effectRef>
          <a:fontRef idx="minor">
            <a:schemeClr val="tx1"/>
          </a:fontRef>
        </p:style>
      </p:cxnSp>
      <p:cxnSp>
        <p:nvCxnSpPr>
          <p:cNvPr id="22" name="直線コネクタ 21">
            <a:extLst>
              <a:ext uri="{FF2B5EF4-FFF2-40B4-BE49-F238E27FC236}">
                <a16:creationId xmlns:a16="http://schemas.microsoft.com/office/drawing/2014/main" id="{0999A9A3-2158-2718-1AB5-506DBFE771AA}"/>
              </a:ext>
            </a:extLst>
          </p:cNvPr>
          <p:cNvCxnSpPr/>
          <p:nvPr/>
        </p:nvCxnSpPr>
        <p:spPr>
          <a:xfrm flipH="1">
            <a:off x="8331195" y="5560215"/>
            <a:ext cx="146755" cy="27093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92890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477622"/>
            <a:ext cx="10679289" cy="2862322"/>
          </a:xfrm>
          <a:prstGeom prst="rect">
            <a:avLst/>
          </a:prstGeom>
          <a:noFill/>
        </p:spPr>
        <p:txBody>
          <a:bodyPr wrap="square" rtlCol="0">
            <a:spAutoFit/>
          </a:bodyPr>
          <a:lstStyle/>
          <a:p>
            <a:r>
              <a:rPr lang="ja-JP" altLang="en-US" sz="2400" b="1" dirty="0">
                <a:solidFill>
                  <a:srgbClr val="FF0000"/>
                </a:solidFill>
              </a:rPr>
              <a:t>管理図</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1" i="0" dirty="0">
                <a:effectLst/>
                <a:latin typeface="Noto Sans JP"/>
              </a:rPr>
              <a:t>品質や工程などの管理状態を視覚的に把握するため</a:t>
            </a:r>
            <a:r>
              <a:rPr lang="ja-JP" altLang="en-US" sz="2400" i="0" dirty="0">
                <a:effectLst/>
                <a:latin typeface="Noto Sans JP"/>
              </a:rPr>
              <a:t>に使われる。目標値を中心線（</a:t>
            </a:r>
            <a:r>
              <a:rPr lang="en-US" altLang="ja-JP" sz="2400" i="0" dirty="0">
                <a:effectLst/>
                <a:latin typeface="Noto Sans JP"/>
              </a:rPr>
              <a:t>CL</a:t>
            </a:r>
            <a:r>
              <a:rPr lang="ja-JP" altLang="en-US" sz="2400" i="0" dirty="0">
                <a:effectLst/>
                <a:latin typeface="Noto Sans JP"/>
              </a:rPr>
              <a:t>）、その上下に公差を示す上方管理限界線（</a:t>
            </a:r>
            <a:r>
              <a:rPr lang="en-US" altLang="ja-JP" sz="2400" i="0" dirty="0">
                <a:effectLst/>
                <a:latin typeface="Noto Sans JP"/>
              </a:rPr>
              <a:t>UCL</a:t>
            </a:r>
            <a:r>
              <a:rPr lang="ja-JP" altLang="en-US" sz="2400" i="0" dirty="0">
                <a:effectLst/>
                <a:latin typeface="Noto Sans JP"/>
              </a:rPr>
              <a:t>）と下方管理限界線（</a:t>
            </a:r>
            <a:r>
              <a:rPr lang="en-US" altLang="ja-JP" sz="2400" i="0" dirty="0">
                <a:effectLst/>
                <a:latin typeface="Noto Sans JP"/>
              </a:rPr>
              <a:t>LCL</a:t>
            </a:r>
            <a:r>
              <a:rPr lang="ja-JP" altLang="en-US" sz="2400" i="0" dirty="0">
                <a:effectLst/>
                <a:latin typeface="Noto Sans JP"/>
              </a:rPr>
              <a:t>）を配置し、取得したデータを時系列で折れ線グラフとして表示する。</a:t>
            </a:r>
          </a:p>
          <a:p>
            <a:r>
              <a:rPr lang="ja-JP" altLang="en-US" sz="2400" i="0" dirty="0">
                <a:effectLst/>
                <a:latin typeface="Noto Sans JP"/>
              </a:rPr>
              <a:t>上限値と下限値の範囲を正常値、範囲から外れた場合を管理外れとする。　これにより</a:t>
            </a:r>
            <a:r>
              <a:rPr lang="ja-JP" altLang="en-US" sz="2400" b="1" i="0" dirty="0">
                <a:effectLst/>
                <a:latin typeface="Noto Sans JP"/>
              </a:rPr>
              <a:t>管理範囲内のデータの変化</a:t>
            </a:r>
            <a:r>
              <a:rPr lang="ja-JP" altLang="en-US" sz="2400" i="0" dirty="0">
                <a:effectLst/>
                <a:latin typeface="Noto Sans JP"/>
              </a:rPr>
              <a:t>と、</a:t>
            </a:r>
            <a:r>
              <a:rPr lang="ja-JP" altLang="en-US" sz="2400" b="1" i="0" dirty="0">
                <a:effectLst/>
                <a:latin typeface="Noto Sans JP"/>
              </a:rPr>
              <a:t>異常原因によるデータの変化</a:t>
            </a:r>
            <a:r>
              <a:rPr lang="ja-JP" altLang="en-US" sz="2400" i="0" dirty="0">
                <a:effectLst/>
                <a:latin typeface="Noto Sans JP"/>
              </a:rPr>
              <a:t>を</a:t>
            </a:r>
            <a:r>
              <a:rPr lang="ja-JP" altLang="en-US" sz="2400" b="1" i="0" dirty="0">
                <a:effectLst/>
                <a:latin typeface="Noto Sans JP"/>
              </a:rPr>
              <a:t>区別・管理</a:t>
            </a:r>
            <a:r>
              <a:rPr lang="ja-JP" altLang="en-US" sz="2400" i="0" dirty="0">
                <a:effectLst/>
                <a:latin typeface="Noto Sans JP"/>
              </a:rPr>
              <a:t>することができる。</a:t>
            </a:r>
            <a:endParaRPr lang="en-US" altLang="ja-JP" sz="2400" i="0" dirty="0">
              <a:solidFill>
                <a:srgbClr val="333333"/>
              </a:solidFill>
              <a:effectLst/>
              <a:latin typeface="Noto Sans JP"/>
            </a:endParaRPr>
          </a:p>
        </p:txBody>
      </p:sp>
      <p:graphicFrame>
        <p:nvGraphicFramePr>
          <p:cNvPr id="5" name="グラフ 4">
            <a:extLst>
              <a:ext uri="{FF2B5EF4-FFF2-40B4-BE49-F238E27FC236}">
                <a16:creationId xmlns:a16="http://schemas.microsoft.com/office/drawing/2014/main" id="{63785707-BAF5-97BA-4211-7BA6CF3F13E0}"/>
              </a:ext>
            </a:extLst>
          </p:cNvPr>
          <p:cNvGraphicFramePr>
            <a:graphicFrameLocks/>
          </p:cNvGraphicFramePr>
          <p:nvPr>
            <p:extLst>
              <p:ext uri="{D42A27DB-BD31-4B8C-83A1-F6EECF244321}">
                <p14:modId xmlns:p14="http://schemas.microsoft.com/office/powerpoint/2010/main" val="2428670384"/>
              </p:ext>
            </p:extLst>
          </p:nvPr>
        </p:nvGraphicFramePr>
        <p:xfrm>
          <a:off x="1162752" y="3382277"/>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a:extLst>
              <a:ext uri="{FF2B5EF4-FFF2-40B4-BE49-F238E27FC236}">
                <a16:creationId xmlns:a16="http://schemas.microsoft.com/office/drawing/2014/main" id="{F3E1C8F9-32DE-4289-4932-D8331D8BA788}"/>
              </a:ext>
            </a:extLst>
          </p:cNvPr>
          <p:cNvGraphicFramePr>
            <a:graphicFrameLocks/>
          </p:cNvGraphicFramePr>
          <p:nvPr>
            <p:extLst>
              <p:ext uri="{D42A27DB-BD31-4B8C-83A1-F6EECF244321}">
                <p14:modId xmlns:p14="http://schemas.microsoft.com/office/powerpoint/2010/main" val="1288235404"/>
              </p:ext>
            </p:extLst>
          </p:nvPr>
        </p:nvGraphicFramePr>
        <p:xfrm>
          <a:off x="6180663" y="3382277"/>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19344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514747"/>
            <a:ext cx="10679289" cy="2492990"/>
          </a:xfrm>
          <a:prstGeom prst="rect">
            <a:avLst/>
          </a:prstGeom>
          <a:noFill/>
        </p:spPr>
        <p:txBody>
          <a:bodyPr wrap="square" rtlCol="0">
            <a:spAutoFit/>
          </a:bodyPr>
          <a:lstStyle/>
          <a:p>
            <a:r>
              <a:rPr lang="ja-JP" altLang="en-US" sz="2400" b="1" dirty="0">
                <a:solidFill>
                  <a:srgbClr val="FF0000"/>
                </a:solidFill>
              </a:rPr>
              <a:t>特性要因図（</a:t>
            </a:r>
            <a:r>
              <a:rPr lang="en-US" altLang="ja-JP" sz="2400" b="1" dirty="0">
                <a:solidFill>
                  <a:srgbClr val="FF0000"/>
                </a:solidFill>
              </a:rPr>
              <a:t>Fishbone Diagram</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1" i="0" dirty="0">
                <a:effectLst/>
                <a:latin typeface="Noto Sans JP"/>
              </a:rPr>
              <a:t>特性（結果）</a:t>
            </a:r>
            <a:r>
              <a:rPr lang="ja-JP" altLang="en-US" sz="2400" i="0" dirty="0">
                <a:effectLst/>
                <a:latin typeface="Noto Sans JP"/>
              </a:rPr>
              <a:t>とそれに影響を及ぼしたと思われる</a:t>
            </a:r>
            <a:r>
              <a:rPr lang="ja-JP" altLang="en-US" sz="2400" b="1" i="0" dirty="0">
                <a:effectLst/>
                <a:latin typeface="Noto Sans JP"/>
              </a:rPr>
              <a:t>要因（原因）</a:t>
            </a:r>
            <a:r>
              <a:rPr lang="ja-JP" altLang="en-US" sz="2400" i="0" dirty="0">
                <a:effectLst/>
                <a:latin typeface="Noto Sans JP"/>
              </a:rPr>
              <a:t>の関係を</a:t>
            </a:r>
            <a:r>
              <a:rPr lang="ja-JP" altLang="en-US" sz="2400" b="1" i="0" dirty="0">
                <a:effectLst/>
                <a:latin typeface="Noto Sans JP"/>
              </a:rPr>
              <a:t>体系的に表した図</a:t>
            </a:r>
            <a:r>
              <a:rPr lang="ja-JP" altLang="en-US" sz="2400" i="0" dirty="0">
                <a:effectLst/>
                <a:latin typeface="Noto Sans JP"/>
              </a:rPr>
              <a:t>。直接的な原因と間接的な原因に分別したり、真の問題点を明確にする効果がある。図が</a:t>
            </a:r>
            <a:r>
              <a:rPr lang="ja-JP" altLang="en-US" sz="2400" b="1" i="0" dirty="0">
                <a:effectLst/>
                <a:latin typeface="Noto Sans JP"/>
              </a:rPr>
              <a:t>魚の骨</a:t>
            </a:r>
            <a:r>
              <a:rPr lang="ja-JP" altLang="en-US" sz="2400" i="0" dirty="0">
                <a:effectLst/>
                <a:latin typeface="Noto Sans JP"/>
              </a:rPr>
              <a:t>のように見えることから、フィッシュボーンダイアグラムとも呼ばれる。特性に至る大きな要因を、</a:t>
            </a:r>
            <a:r>
              <a:rPr lang="en-US" altLang="ja-JP" sz="2400" i="0" dirty="0">
                <a:effectLst/>
                <a:latin typeface="Noto Sans JP"/>
              </a:rPr>
              <a:t>4M</a:t>
            </a:r>
            <a:r>
              <a:rPr lang="ja-JP" altLang="en-US" sz="2400" i="0" dirty="0">
                <a:effectLst/>
                <a:latin typeface="Noto Sans JP"/>
              </a:rPr>
              <a:t>（</a:t>
            </a:r>
            <a:r>
              <a:rPr lang="en-US" altLang="ja-JP" sz="2400" i="0" dirty="0">
                <a:effectLst/>
                <a:latin typeface="Noto Sans JP"/>
              </a:rPr>
              <a:t>Man</a:t>
            </a:r>
            <a:r>
              <a:rPr lang="ja-JP" altLang="en-US" sz="2400" i="0" dirty="0">
                <a:effectLst/>
                <a:latin typeface="Noto Sans JP"/>
              </a:rPr>
              <a:t>：人、</a:t>
            </a:r>
            <a:r>
              <a:rPr lang="en-US" altLang="ja-JP" sz="2400" i="0" dirty="0">
                <a:effectLst/>
                <a:latin typeface="Noto Sans JP"/>
              </a:rPr>
              <a:t>Machine</a:t>
            </a:r>
            <a:r>
              <a:rPr lang="ja-JP" altLang="en-US" sz="2400" i="0" dirty="0">
                <a:effectLst/>
                <a:latin typeface="Noto Sans JP"/>
              </a:rPr>
              <a:t>：機械、</a:t>
            </a:r>
            <a:r>
              <a:rPr lang="en-US" altLang="ja-JP" sz="2400" i="0" dirty="0">
                <a:effectLst/>
                <a:latin typeface="Noto Sans JP"/>
              </a:rPr>
              <a:t>Method</a:t>
            </a:r>
            <a:r>
              <a:rPr lang="ja-JP" altLang="en-US" sz="2400" i="0" dirty="0">
                <a:effectLst/>
                <a:latin typeface="Noto Sans JP"/>
              </a:rPr>
              <a:t>：方法、</a:t>
            </a:r>
            <a:r>
              <a:rPr lang="en-US" altLang="ja-JP" sz="2400" i="0" dirty="0">
                <a:effectLst/>
                <a:latin typeface="Noto Sans JP"/>
              </a:rPr>
              <a:t>Material</a:t>
            </a:r>
            <a:r>
              <a:rPr lang="ja-JP" altLang="en-US" sz="2400" i="0" dirty="0">
                <a:effectLst/>
                <a:latin typeface="Noto Sans JP"/>
              </a:rPr>
              <a:t>：材料）などに分けて使用する。</a:t>
            </a:r>
          </a:p>
        </p:txBody>
      </p:sp>
      <p:sp>
        <p:nvSpPr>
          <p:cNvPr id="3" name="矢印: 右 2">
            <a:extLst>
              <a:ext uri="{FF2B5EF4-FFF2-40B4-BE49-F238E27FC236}">
                <a16:creationId xmlns:a16="http://schemas.microsoft.com/office/drawing/2014/main" id="{BBB6A361-04CA-3D3C-67C6-672F7A2BB50D}"/>
              </a:ext>
            </a:extLst>
          </p:cNvPr>
          <p:cNvSpPr/>
          <p:nvPr/>
        </p:nvSpPr>
        <p:spPr>
          <a:xfrm>
            <a:off x="2686633" y="4732612"/>
            <a:ext cx="5164853" cy="1909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D21B376-9AD9-AD68-1ADD-E7B3A1D64918}"/>
              </a:ext>
            </a:extLst>
          </p:cNvPr>
          <p:cNvSpPr/>
          <p:nvPr/>
        </p:nvSpPr>
        <p:spPr>
          <a:xfrm>
            <a:off x="7955319" y="4506524"/>
            <a:ext cx="1617784" cy="64309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a:t>特性（結果）</a:t>
            </a:r>
          </a:p>
        </p:txBody>
      </p:sp>
      <p:sp>
        <p:nvSpPr>
          <p:cNvPr id="6" name="正方形/長方形 5">
            <a:extLst>
              <a:ext uri="{FF2B5EF4-FFF2-40B4-BE49-F238E27FC236}">
                <a16:creationId xmlns:a16="http://schemas.microsoft.com/office/drawing/2014/main" id="{EAF7B3D9-0B39-155D-CABD-29930CFBC68F}"/>
              </a:ext>
            </a:extLst>
          </p:cNvPr>
          <p:cNvSpPr/>
          <p:nvPr/>
        </p:nvSpPr>
        <p:spPr>
          <a:xfrm>
            <a:off x="3214172" y="3429000"/>
            <a:ext cx="1070149" cy="3277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要因</a:t>
            </a:r>
          </a:p>
        </p:txBody>
      </p:sp>
      <p:sp>
        <p:nvSpPr>
          <p:cNvPr id="7" name="正方形/長方形 6">
            <a:extLst>
              <a:ext uri="{FF2B5EF4-FFF2-40B4-BE49-F238E27FC236}">
                <a16:creationId xmlns:a16="http://schemas.microsoft.com/office/drawing/2014/main" id="{E3529E9C-1A75-96FD-F03C-765D4D2DF51B}"/>
              </a:ext>
            </a:extLst>
          </p:cNvPr>
          <p:cNvSpPr/>
          <p:nvPr/>
        </p:nvSpPr>
        <p:spPr>
          <a:xfrm>
            <a:off x="5286228" y="3440723"/>
            <a:ext cx="1070149" cy="3277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要因</a:t>
            </a:r>
          </a:p>
        </p:txBody>
      </p:sp>
      <p:sp>
        <p:nvSpPr>
          <p:cNvPr id="8" name="正方形/長方形 7">
            <a:extLst>
              <a:ext uri="{FF2B5EF4-FFF2-40B4-BE49-F238E27FC236}">
                <a16:creationId xmlns:a16="http://schemas.microsoft.com/office/drawing/2014/main" id="{00E86BE0-324D-51B5-E526-51F2B22B9AA0}"/>
              </a:ext>
            </a:extLst>
          </p:cNvPr>
          <p:cNvSpPr/>
          <p:nvPr/>
        </p:nvSpPr>
        <p:spPr>
          <a:xfrm>
            <a:off x="3885108" y="5853554"/>
            <a:ext cx="1070149" cy="3277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要因</a:t>
            </a:r>
          </a:p>
        </p:txBody>
      </p:sp>
      <p:sp>
        <p:nvSpPr>
          <p:cNvPr id="9" name="正方形/長方形 8">
            <a:extLst>
              <a:ext uri="{FF2B5EF4-FFF2-40B4-BE49-F238E27FC236}">
                <a16:creationId xmlns:a16="http://schemas.microsoft.com/office/drawing/2014/main" id="{3CB9510D-F9D3-0139-ECE4-0B880343E2EF}"/>
              </a:ext>
            </a:extLst>
          </p:cNvPr>
          <p:cNvSpPr/>
          <p:nvPr/>
        </p:nvSpPr>
        <p:spPr>
          <a:xfrm>
            <a:off x="6006758" y="5842705"/>
            <a:ext cx="1070149" cy="32774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a:t>要因</a:t>
            </a:r>
          </a:p>
        </p:txBody>
      </p:sp>
      <p:sp>
        <p:nvSpPr>
          <p:cNvPr id="10" name="矢印: 右 9">
            <a:extLst>
              <a:ext uri="{FF2B5EF4-FFF2-40B4-BE49-F238E27FC236}">
                <a16:creationId xmlns:a16="http://schemas.microsoft.com/office/drawing/2014/main" id="{CA369378-4CEB-FCC9-C978-DEAA95065671}"/>
              </a:ext>
            </a:extLst>
          </p:cNvPr>
          <p:cNvSpPr/>
          <p:nvPr/>
        </p:nvSpPr>
        <p:spPr>
          <a:xfrm rot="2718700" flipV="1">
            <a:off x="3753850" y="4183573"/>
            <a:ext cx="1237622" cy="147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BA5113A7-7D59-2220-A1F4-C90705FF74AE}"/>
              </a:ext>
            </a:extLst>
          </p:cNvPr>
          <p:cNvSpPr/>
          <p:nvPr/>
        </p:nvSpPr>
        <p:spPr>
          <a:xfrm flipV="1">
            <a:off x="3354100" y="4256189"/>
            <a:ext cx="925085" cy="121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39E136-35C4-97F3-E931-63A92417A6C2}"/>
              </a:ext>
            </a:extLst>
          </p:cNvPr>
          <p:cNvSpPr/>
          <p:nvPr/>
        </p:nvSpPr>
        <p:spPr>
          <a:xfrm rot="2718700" flipV="1">
            <a:off x="3351104" y="4051991"/>
            <a:ext cx="468779" cy="108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E224B7B2-8DFF-AA6F-5C12-6683AF44FDDF}"/>
              </a:ext>
            </a:extLst>
          </p:cNvPr>
          <p:cNvSpPr/>
          <p:nvPr/>
        </p:nvSpPr>
        <p:spPr>
          <a:xfrm rot="2718700" flipV="1">
            <a:off x="5790973" y="4202120"/>
            <a:ext cx="1237622" cy="147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A2203C39-9D3B-D376-C511-C1F65DD37287}"/>
              </a:ext>
            </a:extLst>
          </p:cNvPr>
          <p:cNvSpPr/>
          <p:nvPr/>
        </p:nvSpPr>
        <p:spPr>
          <a:xfrm flipV="1">
            <a:off x="5391223" y="4274736"/>
            <a:ext cx="925085" cy="121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E79DEE94-E0E3-35B1-BEEB-5946CCEE8805}"/>
              </a:ext>
            </a:extLst>
          </p:cNvPr>
          <p:cNvSpPr/>
          <p:nvPr/>
        </p:nvSpPr>
        <p:spPr>
          <a:xfrm rot="2718700" flipV="1">
            <a:off x="5388227" y="4070538"/>
            <a:ext cx="468779" cy="108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C94833C7-CCCD-27D2-8A03-5377E160ED04}"/>
              </a:ext>
            </a:extLst>
          </p:cNvPr>
          <p:cNvSpPr/>
          <p:nvPr/>
        </p:nvSpPr>
        <p:spPr>
          <a:xfrm flipV="1">
            <a:off x="3816642" y="5262000"/>
            <a:ext cx="925085" cy="121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389E6F68-7D0D-CE5C-1032-8FB5ACAF659C}"/>
              </a:ext>
            </a:extLst>
          </p:cNvPr>
          <p:cNvSpPr/>
          <p:nvPr/>
        </p:nvSpPr>
        <p:spPr>
          <a:xfrm rot="19086364" flipV="1">
            <a:off x="3725431" y="5511743"/>
            <a:ext cx="468779" cy="108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CF482BC8-EAC1-A89E-CD1B-C3F3967BC420}"/>
              </a:ext>
            </a:extLst>
          </p:cNvPr>
          <p:cNvSpPr/>
          <p:nvPr/>
        </p:nvSpPr>
        <p:spPr>
          <a:xfrm rot="18850925" flipV="1">
            <a:off x="6303386" y="5288435"/>
            <a:ext cx="1237622" cy="147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B00C5C4B-5A3E-0A39-2D98-FD94A0879F95}"/>
              </a:ext>
            </a:extLst>
          </p:cNvPr>
          <p:cNvSpPr/>
          <p:nvPr/>
        </p:nvSpPr>
        <p:spPr>
          <a:xfrm flipV="1">
            <a:off x="5893280" y="5207367"/>
            <a:ext cx="925085" cy="121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D3DDC0C2-BAB0-F4D0-E5F1-B076FC4A7D17}"/>
              </a:ext>
            </a:extLst>
          </p:cNvPr>
          <p:cNvSpPr/>
          <p:nvPr/>
        </p:nvSpPr>
        <p:spPr>
          <a:xfrm rot="19086364" flipV="1">
            <a:off x="5802069" y="5457110"/>
            <a:ext cx="468779" cy="108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右 20">
            <a:extLst>
              <a:ext uri="{FF2B5EF4-FFF2-40B4-BE49-F238E27FC236}">
                <a16:creationId xmlns:a16="http://schemas.microsoft.com/office/drawing/2014/main" id="{003DB7B3-902F-DF73-245A-BC93CE87BD57}"/>
              </a:ext>
            </a:extLst>
          </p:cNvPr>
          <p:cNvSpPr/>
          <p:nvPr/>
        </p:nvSpPr>
        <p:spPr>
          <a:xfrm rot="18850925" flipV="1">
            <a:off x="4214588" y="5278201"/>
            <a:ext cx="1237622" cy="147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32015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640486"/>
            <a:ext cx="10679289" cy="2123658"/>
          </a:xfrm>
          <a:prstGeom prst="rect">
            <a:avLst/>
          </a:prstGeom>
          <a:noFill/>
        </p:spPr>
        <p:txBody>
          <a:bodyPr wrap="square" rtlCol="0">
            <a:spAutoFit/>
          </a:bodyPr>
          <a:lstStyle/>
          <a:p>
            <a:r>
              <a:rPr lang="ja-JP" altLang="en-US" sz="2400" b="1" dirty="0">
                <a:solidFill>
                  <a:srgbClr val="FF0000"/>
                </a:solidFill>
              </a:rPr>
              <a:t>ヒストグラム</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i="0" dirty="0">
                <a:effectLst/>
                <a:latin typeface="Noto Sans JP"/>
              </a:rPr>
              <a:t>データを</a:t>
            </a:r>
            <a:r>
              <a:rPr lang="ja-JP" altLang="en-US" sz="2400" b="1" i="0" dirty="0">
                <a:effectLst/>
                <a:latin typeface="Noto Sans JP"/>
              </a:rPr>
              <a:t>一定ごとの範囲に区切り</a:t>
            </a:r>
            <a:r>
              <a:rPr lang="ja-JP" altLang="en-US" sz="2400" i="0" dirty="0">
                <a:effectLst/>
                <a:latin typeface="Noto Sans JP"/>
              </a:rPr>
              <a:t>、それぞれの</a:t>
            </a:r>
            <a:r>
              <a:rPr lang="ja-JP" altLang="en-US" sz="2400" b="1" i="0" dirty="0">
                <a:effectLst/>
                <a:latin typeface="Noto Sans JP"/>
              </a:rPr>
              <a:t>度数</a:t>
            </a:r>
            <a:r>
              <a:rPr lang="ja-JP" altLang="en-US" sz="2400" i="0" dirty="0">
                <a:effectLst/>
                <a:latin typeface="Noto Sans JP"/>
              </a:rPr>
              <a:t>を表（度数分布表）にまとめ、それを棒グラフで表した図のこと。グラフの形状を見ることで、測定したデータの</a:t>
            </a:r>
            <a:r>
              <a:rPr lang="ja-JP" altLang="en-US" sz="2400" b="1" i="0" dirty="0">
                <a:effectLst/>
                <a:latin typeface="Noto Sans JP"/>
              </a:rPr>
              <a:t>分布状態</a:t>
            </a:r>
            <a:r>
              <a:rPr lang="ja-JP" altLang="en-US" sz="2400" i="0" dirty="0">
                <a:effectLst/>
                <a:latin typeface="Noto Sans JP"/>
              </a:rPr>
              <a:t>や</a:t>
            </a:r>
            <a:r>
              <a:rPr lang="ja-JP" altLang="en-US" sz="2400" b="1" i="0" dirty="0">
                <a:effectLst/>
                <a:latin typeface="Noto Sans JP"/>
              </a:rPr>
              <a:t>ピーク値</a:t>
            </a:r>
            <a:r>
              <a:rPr lang="ja-JP" altLang="en-US" sz="2400" i="0" dirty="0">
                <a:effectLst/>
                <a:latin typeface="Noto Sans JP"/>
              </a:rPr>
              <a:t>、</a:t>
            </a:r>
            <a:r>
              <a:rPr lang="ja-JP" altLang="en-US" sz="2400" b="1" i="0" dirty="0">
                <a:effectLst/>
                <a:latin typeface="Noto Sans JP"/>
              </a:rPr>
              <a:t>ばらつき</a:t>
            </a:r>
            <a:r>
              <a:rPr lang="ja-JP" altLang="en-US" sz="2400" i="0" dirty="0">
                <a:effectLst/>
                <a:latin typeface="Noto Sans JP"/>
              </a:rPr>
              <a:t>などを把握することができ、工程上の問題点などを推定するのに役立つ。</a:t>
            </a:r>
            <a:endParaRPr lang="ja-JP" altLang="en-US" sz="2400" b="1" i="0" dirty="0">
              <a:effectLst/>
              <a:latin typeface="Noto Sans JP"/>
            </a:endParaRPr>
          </a:p>
        </p:txBody>
      </p:sp>
      <p:graphicFrame>
        <p:nvGraphicFramePr>
          <p:cNvPr id="3" name="グラフ 2">
            <a:extLst>
              <a:ext uri="{FF2B5EF4-FFF2-40B4-BE49-F238E27FC236}">
                <a16:creationId xmlns:a16="http://schemas.microsoft.com/office/drawing/2014/main" id="{C5DF73C0-AE8D-4380-80FD-B8556E79E243}"/>
              </a:ext>
            </a:extLst>
          </p:cNvPr>
          <p:cNvGraphicFramePr>
            <a:graphicFrameLocks/>
          </p:cNvGraphicFramePr>
          <p:nvPr>
            <p:extLst>
              <p:ext uri="{D42A27DB-BD31-4B8C-83A1-F6EECF244321}">
                <p14:modId xmlns:p14="http://schemas.microsoft.com/office/powerpoint/2010/main" val="2484193592"/>
              </p:ext>
            </p:extLst>
          </p:nvPr>
        </p:nvGraphicFramePr>
        <p:xfrm>
          <a:off x="3044714" y="2901403"/>
          <a:ext cx="5907374" cy="3316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754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640486"/>
            <a:ext cx="10679289" cy="1754326"/>
          </a:xfrm>
          <a:prstGeom prst="rect">
            <a:avLst/>
          </a:prstGeom>
          <a:noFill/>
        </p:spPr>
        <p:txBody>
          <a:bodyPr wrap="square" rtlCol="0">
            <a:spAutoFit/>
          </a:bodyPr>
          <a:lstStyle/>
          <a:p>
            <a:r>
              <a:rPr lang="ja-JP" altLang="en-US" sz="2400" b="1" dirty="0">
                <a:solidFill>
                  <a:srgbClr val="FF0000"/>
                </a:solidFill>
              </a:rPr>
              <a:t>パレート図</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1" i="0" dirty="0">
                <a:effectLst/>
                <a:latin typeface="Noto Sans JP"/>
              </a:rPr>
              <a:t>数値が大きい方から並べた棒グラフ</a:t>
            </a:r>
            <a:r>
              <a:rPr lang="ja-JP" altLang="en-US" sz="2400" b="0" i="0" dirty="0">
                <a:effectLst/>
                <a:latin typeface="Noto Sans JP"/>
              </a:rPr>
              <a:t>と、</a:t>
            </a:r>
            <a:r>
              <a:rPr lang="ja-JP" altLang="en-US" sz="2400" b="1" i="0" dirty="0">
                <a:effectLst/>
                <a:latin typeface="Noto Sans JP"/>
              </a:rPr>
              <a:t>累積構成比を示す折れ線グラフ</a:t>
            </a:r>
            <a:r>
              <a:rPr lang="ja-JP" altLang="en-US" sz="2400" b="0" i="0" dirty="0">
                <a:effectLst/>
                <a:latin typeface="Noto Sans JP"/>
              </a:rPr>
              <a:t>を表した図。主に、</a:t>
            </a:r>
            <a:r>
              <a:rPr lang="ja-JP" altLang="en-US" sz="2400" b="1" i="0" dirty="0">
                <a:effectLst/>
                <a:latin typeface="Noto Sans JP"/>
              </a:rPr>
              <a:t>発生している問題の中で大きな割合を占めているものを特定するため</a:t>
            </a:r>
            <a:r>
              <a:rPr lang="ja-JP" altLang="en-US" sz="2400" i="0" dirty="0">
                <a:effectLst/>
                <a:latin typeface="Noto Sans JP"/>
              </a:rPr>
              <a:t>に使用する。</a:t>
            </a:r>
            <a:endParaRPr lang="en-US" altLang="ja-JP" sz="2400" i="0" dirty="0">
              <a:solidFill>
                <a:srgbClr val="333333"/>
              </a:solidFill>
              <a:effectLst/>
              <a:latin typeface="Noto Sans JP"/>
            </a:endParaRPr>
          </a:p>
        </p:txBody>
      </p:sp>
      <mc:AlternateContent xmlns:mc="http://schemas.openxmlformats.org/markup-compatibility/2006">
        <mc:Choice xmlns:cx1="http://schemas.microsoft.com/office/drawing/2015/9/8/chartex" Requires="cx1">
          <p:graphicFrame>
            <p:nvGraphicFramePr>
              <p:cNvPr id="2" name="グラフ 1">
                <a:extLst>
                  <a:ext uri="{FF2B5EF4-FFF2-40B4-BE49-F238E27FC236}">
                    <a16:creationId xmlns:a16="http://schemas.microsoft.com/office/drawing/2014/main" id="{249416B6-2310-4DEF-10DD-FDD96B5796D6}"/>
                  </a:ext>
                </a:extLst>
              </p:cNvPr>
              <p:cNvGraphicFramePr/>
              <p:nvPr/>
            </p:nvGraphicFramePr>
            <p:xfrm>
              <a:off x="2841975" y="2249311"/>
              <a:ext cx="5997223" cy="3553179"/>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2" name="グラフ 1">
                <a:extLst>
                  <a:ext uri="{FF2B5EF4-FFF2-40B4-BE49-F238E27FC236}">
                    <a16:creationId xmlns:a16="http://schemas.microsoft.com/office/drawing/2014/main" id="{249416B6-2310-4DEF-10DD-FDD96B5796D6}"/>
                  </a:ext>
                </a:extLst>
              </p:cNvPr>
              <p:cNvPicPr>
                <a:picLocks noGrp="1" noRot="1" noChangeAspect="1" noMove="1" noResize="1" noEditPoints="1" noAdjustHandles="1" noChangeArrowheads="1" noChangeShapeType="1"/>
              </p:cNvPicPr>
              <p:nvPr/>
            </p:nvPicPr>
            <p:blipFill>
              <a:blip r:embed="rId3"/>
              <a:stretch>
                <a:fillRect/>
              </a:stretch>
            </p:blipFill>
            <p:spPr>
              <a:xfrm>
                <a:off x="2841975" y="2249311"/>
                <a:ext cx="5997223" cy="3553179"/>
              </a:xfrm>
              <a:prstGeom prst="rect">
                <a:avLst/>
              </a:prstGeom>
            </p:spPr>
          </p:pic>
        </mc:Fallback>
      </mc:AlternateContent>
    </p:spTree>
    <p:extLst>
      <p:ext uri="{BB962C8B-B14F-4D97-AF65-F5344CB8AC3E}">
        <p14:creationId xmlns:p14="http://schemas.microsoft.com/office/powerpoint/2010/main" val="252358916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2020</Words>
  <Application>Microsoft Office PowerPoint</Application>
  <PresentationFormat>ワイド画面</PresentationFormat>
  <Paragraphs>203</Paragraphs>
  <Slides>18</Slides>
  <Notes>0</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18</vt:i4>
      </vt:variant>
    </vt:vector>
  </HeadingPairs>
  <TitlesOfParts>
    <vt:vector size="26" baseType="lpstr">
      <vt:lpstr>Clarimo UD PE Regular</vt:lpstr>
      <vt:lpstr>Noto Sans JP</vt:lpstr>
      <vt:lpstr>游ゴシック</vt:lpstr>
      <vt:lpstr>游ゴシック Light</vt:lpstr>
      <vt:lpstr>Arial</vt:lpstr>
      <vt:lpstr>Calibri</vt:lpstr>
      <vt:lpstr>Office テーマ</vt:lpstr>
      <vt:lpstr>Microsoft Excel ワークシート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39</cp:revision>
  <dcterms:created xsi:type="dcterms:W3CDTF">2024-03-06T00:46:31Z</dcterms:created>
  <dcterms:modified xsi:type="dcterms:W3CDTF">2024-07-22T07:19:01Z</dcterms:modified>
</cp:coreProperties>
</file>