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548" r:id="rId2"/>
    <p:sldId id="558" r:id="rId3"/>
    <p:sldId id="559" r:id="rId4"/>
    <p:sldId id="557" r:id="rId5"/>
    <p:sldId id="560" r:id="rId6"/>
    <p:sldId id="561" r:id="rId7"/>
    <p:sldId id="562" r:id="rId8"/>
    <p:sldId id="563" r:id="rId9"/>
    <p:sldId id="565" r:id="rId10"/>
    <p:sldId id="566" r:id="rId11"/>
    <p:sldId id="567"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99" autoAdjust="0"/>
    <p:restoredTop sz="94933" autoAdjust="0"/>
  </p:normalViewPr>
  <p:slideViewPr>
    <p:cSldViewPr snapToGrid="0">
      <p:cViewPr varScale="1">
        <p:scale>
          <a:sx n="85" d="100"/>
          <a:sy n="85" d="100"/>
        </p:scale>
        <p:origin x="691"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637485-AC61-4037-93FD-DB1CB79EDBAE}" type="datetimeFigureOut">
              <a:rPr kumimoji="1" lang="ja-JP" altLang="en-US" smtClean="0"/>
              <a:t>2024/2/28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CF72D1-6F72-45BF-9C3F-52E40963F665}" type="slidenum">
              <a:rPr kumimoji="1" lang="ja-JP" altLang="en-US" smtClean="0"/>
              <a:t>‹#›</a:t>
            </a:fld>
            <a:endParaRPr kumimoji="1" lang="ja-JP" altLang="en-US"/>
          </a:p>
        </p:txBody>
      </p:sp>
    </p:spTree>
    <p:extLst>
      <p:ext uri="{BB962C8B-B14F-4D97-AF65-F5344CB8AC3E}">
        <p14:creationId xmlns:p14="http://schemas.microsoft.com/office/powerpoint/2010/main" val="37173234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a:t>
            </a:fld>
            <a:endParaRPr kumimoji="1" lang="ja-JP" altLang="en-US"/>
          </a:p>
        </p:txBody>
      </p:sp>
    </p:spTree>
    <p:extLst>
      <p:ext uri="{BB962C8B-B14F-4D97-AF65-F5344CB8AC3E}">
        <p14:creationId xmlns:p14="http://schemas.microsoft.com/office/powerpoint/2010/main" val="1809761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10</a:t>
            </a:fld>
            <a:endParaRPr kumimoji="1" lang="ja-JP" altLang="en-US"/>
          </a:p>
        </p:txBody>
      </p:sp>
    </p:spTree>
    <p:extLst>
      <p:ext uri="{BB962C8B-B14F-4D97-AF65-F5344CB8AC3E}">
        <p14:creationId xmlns:p14="http://schemas.microsoft.com/office/powerpoint/2010/main" val="262658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11</a:t>
            </a:fld>
            <a:endParaRPr kumimoji="1" lang="ja-JP" altLang="en-US"/>
          </a:p>
        </p:txBody>
      </p:sp>
    </p:spTree>
    <p:extLst>
      <p:ext uri="{BB962C8B-B14F-4D97-AF65-F5344CB8AC3E}">
        <p14:creationId xmlns:p14="http://schemas.microsoft.com/office/powerpoint/2010/main" val="110667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2</a:t>
            </a:fld>
            <a:endParaRPr kumimoji="1" lang="ja-JP" altLang="en-US"/>
          </a:p>
        </p:txBody>
      </p:sp>
    </p:spTree>
    <p:extLst>
      <p:ext uri="{BB962C8B-B14F-4D97-AF65-F5344CB8AC3E}">
        <p14:creationId xmlns:p14="http://schemas.microsoft.com/office/powerpoint/2010/main" val="2964918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3</a:t>
            </a:fld>
            <a:endParaRPr kumimoji="1" lang="ja-JP" altLang="en-US"/>
          </a:p>
        </p:txBody>
      </p:sp>
    </p:spTree>
    <p:extLst>
      <p:ext uri="{BB962C8B-B14F-4D97-AF65-F5344CB8AC3E}">
        <p14:creationId xmlns:p14="http://schemas.microsoft.com/office/powerpoint/2010/main" val="1764725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4</a:t>
            </a:fld>
            <a:endParaRPr kumimoji="1" lang="ja-JP" altLang="en-US"/>
          </a:p>
        </p:txBody>
      </p:sp>
    </p:spTree>
    <p:extLst>
      <p:ext uri="{BB962C8B-B14F-4D97-AF65-F5344CB8AC3E}">
        <p14:creationId xmlns:p14="http://schemas.microsoft.com/office/powerpoint/2010/main" val="22674488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5</a:t>
            </a:fld>
            <a:endParaRPr kumimoji="1" lang="ja-JP" altLang="en-US"/>
          </a:p>
        </p:txBody>
      </p:sp>
    </p:spTree>
    <p:extLst>
      <p:ext uri="{BB962C8B-B14F-4D97-AF65-F5344CB8AC3E}">
        <p14:creationId xmlns:p14="http://schemas.microsoft.com/office/powerpoint/2010/main" val="310676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6</a:t>
            </a:fld>
            <a:endParaRPr kumimoji="1" lang="ja-JP" altLang="en-US"/>
          </a:p>
        </p:txBody>
      </p:sp>
    </p:spTree>
    <p:extLst>
      <p:ext uri="{BB962C8B-B14F-4D97-AF65-F5344CB8AC3E}">
        <p14:creationId xmlns:p14="http://schemas.microsoft.com/office/powerpoint/2010/main" val="3911066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7</a:t>
            </a:fld>
            <a:endParaRPr kumimoji="1" lang="ja-JP" altLang="en-US"/>
          </a:p>
        </p:txBody>
      </p:sp>
    </p:spTree>
    <p:extLst>
      <p:ext uri="{BB962C8B-B14F-4D97-AF65-F5344CB8AC3E}">
        <p14:creationId xmlns:p14="http://schemas.microsoft.com/office/powerpoint/2010/main" val="4289963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8</a:t>
            </a:fld>
            <a:endParaRPr kumimoji="1" lang="ja-JP" altLang="en-US"/>
          </a:p>
        </p:txBody>
      </p:sp>
    </p:spTree>
    <p:extLst>
      <p:ext uri="{BB962C8B-B14F-4D97-AF65-F5344CB8AC3E}">
        <p14:creationId xmlns:p14="http://schemas.microsoft.com/office/powerpoint/2010/main" val="736545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BCF72D1-6F72-45BF-9C3F-52E40963F665}" type="slidenum">
              <a:rPr kumimoji="1" lang="ja-JP" altLang="en-US" smtClean="0"/>
              <a:t>9</a:t>
            </a:fld>
            <a:endParaRPr kumimoji="1" lang="ja-JP" altLang="en-US"/>
          </a:p>
        </p:txBody>
      </p:sp>
    </p:spTree>
    <p:extLst>
      <p:ext uri="{BB962C8B-B14F-4D97-AF65-F5344CB8AC3E}">
        <p14:creationId xmlns:p14="http://schemas.microsoft.com/office/powerpoint/2010/main" val="3075043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2024/2/28</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2024/2/28</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40513" y="813860"/>
            <a:ext cx="4309758" cy="461665"/>
          </a:xfrm>
          <a:prstGeom prst="rect">
            <a:avLst/>
          </a:prstGeom>
          <a:noFill/>
        </p:spPr>
        <p:txBody>
          <a:bodyPr wrap="square" rtlCol="0">
            <a:spAutoFit/>
          </a:bodyPr>
          <a:lstStyle/>
          <a:p>
            <a:r>
              <a:rPr lang="ja-JP" altLang="en-US" sz="2400" b="1" dirty="0">
                <a:latin typeface="Noto Sans JP"/>
              </a:rPr>
              <a:t>令和元年度 秋季</a:t>
            </a:r>
            <a:endParaRPr lang="en-US" altLang="ja-JP" sz="2400" b="1" dirty="0">
              <a:latin typeface="Noto Sans JP"/>
            </a:endParaRPr>
          </a:p>
        </p:txBody>
      </p:sp>
      <p:pic>
        <p:nvPicPr>
          <p:cNvPr id="5" name="図 4">
            <a:extLst>
              <a:ext uri="{FF2B5EF4-FFF2-40B4-BE49-F238E27FC236}">
                <a16:creationId xmlns:a16="http://schemas.microsoft.com/office/drawing/2014/main" id="{4323A53E-DFC3-E3B9-2C47-4B518DDE32C3}"/>
              </a:ext>
            </a:extLst>
          </p:cNvPr>
          <p:cNvPicPr>
            <a:picLocks noChangeAspect="1"/>
          </p:cNvPicPr>
          <p:nvPr/>
        </p:nvPicPr>
        <p:blipFill>
          <a:blip r:embed="rId3"/>
          <a:stretch>
            <a:fillRect/>
          </a:stretch>
        </p:blipFill>
        <p:spPr>
          <a:xfrm>
            <a:off x="1740513" y="1427357"/>
            <a:ext cx="8914539" cy="4401026"/>
          </a:xfrm>
          <a:prstGeom prst="rect">
            <a:avLst/>
          </a:prstGeom>
        </p:spPr>
      </p:pic>
    </p:spTree>
    <p:extLst>
      <p:ext uri="{BB962C8B-B14F-4D97-AF65-F5344CB8AC3E}">
        <p14:creationId xmlns:p14="http://schemas.microsoft.com/office/powerpoint/2010/main" val="3823644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836948"/>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28</a:t>
            </a:r>
            <a:r>
              <a:rPr lang="ja-JP" altLang="en-US" sz="2400" b="1" dirty="0">
                <a:latin typeface="Noto Sans JP"/>
              </a:rPr>
              <a:t>年度 秋季</a:t>
            </a:r>
            <a:endParaRPr lang="en-US" altLang="ja-JP" sz="2400" b="1" dirty="0">
              <a:latin typeface="Noto Sans JP"/>
            </a:endParaRPr>
          </a:p>
        </p:txBody>
      </p:sp>
      <p:pic>
        <p:nvPicPr>
          <p:cNvPr id="5" name="図 4">
            <a:extLst>
              <a:ext uri="{FF2B5EF4-FFF2-40B4-BE49-F238E27FC236}">
                <a16:creationId xmlns:a16="http://schemas.microsoft.com/office/drawing/2014/main" id="{F89F77A7-EBC8-0A9D-B586-A92EBA1A00B7}"/>
              </a:ext>
            </a:extLst>
          </p:cNvPr>
          <p:cNvPicPr>
            <a:picLocks noChangeAspect="1"/>
          </p:cNvPicPr>
          <p:nvPr/>
        </p:nvPicPr>
        <p:blipFill>
          <a:blip r:embed="rId3"/>
          <a:stretch>
            <a:fillRect/>
          </a:stretch>
        </p:blipFill>
        <p:spPr>
          <a:xfrm>
            <a:off x="1829846" y="1518047"/>
            <a:ext cx="8367858" cy="2287035"/>
          </a:xfrm>
          <a:prstGeom prst="rect">
            <a:avLst/>
          </a:prstGeom>
        </p:spPr>
      </p:pic>
      <p:sp>
        <p:nvSpPr>
          <p:cNvPr id="2" name="楕円 1">
            <a:extLst>
              <a:ext uri="{FF2B5EF4-FFF2-40B4-BE49-F238E27FC236}">
                <a16:creationId xmlns:a16="http://schemas.microsoft.com/office/drawing/2014/main" id="{CCD7C389-66DE-F2DF-0CDB-42BC129A5621}"/>
              </a:ext>
            </a:extLst>
          </p:cNvPr>
          <p:cNvSpPr/>
          <p:nvPr/>
        </p:nvSpPr>
        <p:spPr>
          <a:xfrm>
            <a:off x="2192594" y="2807107"/>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810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836948"/>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28</a:t>
            </a:r>
            <a:r>
              <a:rPr lang="ja-JP" altLang="en-US" sz="2400" b="1" dirty="0">
                <a:latin typeface="Noto Sans JP"/>
              </a:rPr>
              <a:t>年度 秋季</a:t>
            </a:r>
            <a:endParaRPr lang="en-US" altLang="ja-JP" sz="2400" b="1" dirty="0">
              <a:latin typeface="Noto Sans JP"/>
            </a:endParaRPr>
          </a:p>
        </p:txBody>
      </p:sp>
      <p:pic>
        <p:nvPicPr>
          <p:cNvPr id="5" name="図 4">
            <a:extLst>
              <a:ext uri="{FF2B5EF4-FFF2-40B4-BE49-F238E27FC236}">
                <a16:creationId xmlns:a16="http://schemas.microsoft.com/office/drawing/2014/main" id="{F89F77A7-EBC8-0A9D-B586-A92EBA1A00B7}"/>
              </a:ext>
            </a:extLst>
          </p:cNvPr>
          <p:cNvPicPr>
            <a:picLocks noChangeAspect="1"/>
          </p:cNvPicPr>
          <p:nvPr/>
        </p:nvPicPr>
        <p:blipFill>
          <a:blip r:embed="rId3"/>
          <a:stretch>
            <a:fillRect/>
          </a:stretch>
        </p:blipFill>
        <p:spPr>
          <a:xfrm>
            <a:off x="1829846" y="1518047"/>
            <a:ext cx="8367858" cy="2287035"/>
          </a:xfrm>
          <a:prstGeom prst="rect">
            <a:avLst/>
          </a:prstGeom>
        </p:spPr>
      </p:pic>
      <p:sp>
        <p:nvSpPr>
          <p:cNvPr id="2" name="楕円 1">
            <a:extLst>
              <a:ext uri="{FF2B5EF4-FFF2-40B4-BE49-F238E27FC236}">
                <a16:creationId xmlns:a16="http://schemas.microsoft.com/office/drawing/2014/main" id="{CCD7C389-66DE-F2DF-0CDB-42BC129A5621}"/>
              </a:ext>
            </a:extLst>
          </p:cNvPr>
          <p:cNvSpPr/>
          <p:nvPr/>
        </p:nvSpPr>
        <p:spPr>
          <a:xfrm>
            <a:off x="2192594" y="2807107"/>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A0EB7EE5-A4A9-B28C-891D-DAA6C00BD0CA}"/>
              </a:ext>
            </a:extLst>
          </p:cNvPr>
          <p:cNvSpPr txBox="1"/>
          <p:nvPr/>
        </p:nvSpPr>
        <p:spPr>
          <a:xfrm>
            <a:off x="1829846" y="3998980"/>
            <a:ext cx="8762343" cy="2308324"/>
          </a:xfrm>
          <a:prstGeom prst="rect">
            <a:avLst/>
          </a:prstGeom>
          <a:noFill/>
        </p:spPr>
        <p:txBody>
          <a:bodyPr wrap="square" rtlCol="0">
            <a:spAutoFit/>
          </a:bodyPr>
          <a:lstStyle/>
          <a:p>
            <a:r>
              <a:rPr kumimoji="1" lang="ja-JP" altLang="en-US" b="1" dirty="0">
                <a:solidFill>
                  <a:srgbClr val="0070C0"/>
                </a:solidFill>
              </a:rPr>
              <a:t>トロイの木馬：</a:t>
            </a:r>
            <a:endParaRPr kumimoji="1" lang="en-US" altLang="ja-JP" b="1" dirty="0">
              <a:solidFill>
                <a:srgbClr val="0070C0"/>
              </a:solidFill>
            </a:endParaRPr>
          </a:p>
          <a:p>
            <a:r>
              <a:rPr kumimoji="1" lang="ja-JP" altLang="en-US" dirty="0"/>
              <a:t>一見、無害で正常に動作している普通のプログラムのように見せかけ、裏ではユーザーのキーストロークを盗んだり、秘密情報を外部に送信したり、バックドアとして不正アクセスに加担したりするなどの攻撃を行うマルウェアのこと。</a:t>
            </a:r>
            <a:endParaRPr kumimoji="1" lang="en-US" altLang="ja-JP" dirty="0"/>
          </a:p>
          <a:p>
            <a:endParaRPr kumimoji="1" lang="en-US" altLang="ja-JP" dirty="0"/>
          </a:p>
          <a:p>
            <a:r>
              <a:rPr kumimoji="1" lang="ja-JP" altLang="en-US" b="1" dirty="0">
                <a:solidFill>
                  <a:srgbClr val="0070C0"/>
                </a:solidFill>
              </a:rPr>
              <a:t>踏み台攻撃：</a:t>
            </a:r>
            <a:endParaRPr kumimoji="1" lang="en-US" altLang="ja-JP" b="1" dirty="0">
              <a:solidFill>
                <a:srgbClr val="0070C0"/>
              </a:solidFill>
            </a:endParaRPr>
          </a:p>
          <a:p>
            <a:r>
              <a:rPr kumimoji="1" lang="ja-JP" altLang="en-US" dirty="0"/>
              <a:t>インターネット上にある多数のコンピュータに対して、あらかじめ攻撃プログラムを仕掛けておき、攻撃者からの命令で対象のサーバを攻撃させる手法のこと。</a:t>
            </a:r>
          </a:p>
        </p:txBody>
      </p:sp>
    </p:spTree>
    <p:extLst>
      <p:ext uri="{BB962C8B-B14F-4D97-AF65-F5344CB8AC3E}">
        <p14:creationId xmlns:p14="http://schemas.microsoft.com/office/powerpoint/2010/main" val="362634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40513" y="813860"/>
            <a:ext cx="4309758" cy="461665"/>
          </a:xfrm>
          <a:prstGeom prst="rect">
            <a:avLst/>
          </a:prstGeom>
          <a:noFill/>
        </p:spPr>
        <p:txBody>
          <a:bodyPr wrap="square" rtlCol="0">
            <a:spAutoFit/>
          </a:bodyPr>
          <a:lstStyle/>
          <a:p>
            <a:r>
              <a:rPr lang="ja-JP" altLang="en-US" sz="2400" b="1" dirty="0">
                <a:latin typeface="Noto Sans JP"/>
              </a:rPr>
              <a:t>令和元年度 秋季</a:t>
            </a:r>
            <a:endParaRPr lang="en-US" altLang="ja-JP" sz="2400" b="1" dirty="0">
              <a:latin typeface="Noto Sans JP"/>
            </a:endParaRPr>
          </a:p>
        </p:txBody>
      </p:sp>
      <p:pic>
        <p:nvPicPr>
          <p:cNvPr id="5" name="図 4">
            <a:extLst>
              <a:ext uri="{FF2B5EF4-FFF2-40B4-BE49-F238E27FC236}">
                <a16:creationId xmlns:a16="http://schemas.microsoft.com/office/drawing/2014/main" id="{4323A53E-DFC3-E3B9-2C47-4B518DDE32C3}"/>
              </a:ext>
            </a:extLst>
          </p:cNvPr>
          <p:cNvPicPr>
            <a:picLocks noChangeAspect="1"/>
          </p:cNvPicPr>
          <p:nvPr/>
        </p:nvPicPr>
        <p:blipFill>
          <a:blip r:embed="rId3"/>
          <a:stretch>
            <a:fillRect/>
          </a:stretch>
        </p:blipFill>
        <p:spPr>
          <a:xfrm>
            <a:off x="1740513" y="1427357"/>
            <a:ext cx="8914539" cy="4401026"/>
          </a:xfrm>
          <a:prstGeom prst="rect">
            <a:avLst/>
          </a:prstGeom>
        </p:spPr>
      </p:pic>
      <p:sp>
        <p:nvSpPr>
          <p:cNvPr id="2" name="楕円 1">
            <a:extLst>
              <a:ext uri="{FF2B5EF4-FFF2-40B4-BE49-F238E27FC236}">
                <a16:creationId xmlns:a16="http://schemas.microsoft.com/office/drawing/2014/main" id="{12FD1F10-AC76-58D2-679C-2ECA2A820647}"/>
              </a:ext>
            </a:extLst>
          </p:cNvPr>
          <p:cNvSpPr/>
          <p:nvPr/>
        </p:nvSpPr>
        <p:spPr>
          <a:xfrm>
            <a:off x="2212259" y="4107425"/>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490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40513" y="813860"/>
            <a:ext cx="4309758" cy="461665"/>
          </a:xfrm>
          <a:prstGeom prst="rect">
            <a:avLst/>
          </a:prstGeom>
          <a:noFill/>
        </p:spPr>
        <p:txBody>
          <a:bodyPr wrap="square" rtlCol="0">
            <a:spAutoFit/>
          </a:bodyPr>
          <a:lstStyle/>
          <a:p>
            <a:r>
              <a:rPr lang="ja-JP" altLang="en-US" sz="2400" b="1" dirty="0">
                <a:latin typeface="Noto Sans JP"/>
              </a:rPr>
              <a:t>令和元年度 秋季</a:t>
            </a:r>
            <a:endParaRPr lang="en-US" altLang="ja-JP" sz="2400" b="1" dirty="0">
              <a:latin typeface="Noto Sans JP"/>
            </a:endParaRPr>
          </a:p>
        </p:txBody>
      </p:sp>
      <p:pic>
        <p:nvPicPr>
          <p:cNvPr id="5" name="図 4">
            <a:extLst>
              <a:ext uri="{FF2B5EF4-FFF2-40B4-BE49-F238E27FC236}">
                <a16:creationId xmlns:a16="http://schemas.microsoft.com/office/drawing/2014/main" id="{4323A53E-DFC3-E3B9-2C47-4B518DDE32C3}"/>
              </a:ext>
            </a:extLst>
          </p:cNvPr>
          <p:cNvPicPr>
            <a:picLocks noChangeAspect="1"/>
          </p:cNvPicPr>
          <p:nvPr/>
        </p:nvPicPr>
        <p:blipFill>
          <a:blip r:embed="rId3"/>
          <a:stretch>
            <a:fillRect/>
          </a:stretch>
        </p:blipFill>
        <p:spPr>
          <a:xfrm>
            <a:off x="1740513" y="1427357"/>
            <a:ext cx="8914539" cy="4401026"/>
          </a:xfrm>
          <a:prstGeom prst="rect">
            <a:avLst/>
          </a:prstGeom>
        </p:spPr>
      </p:pic>
      <p:sp>
        <p:nvSpPr>
          <p:cNvPr id="2" name="楕円 1">
            <a:extLst>
              <a:ext uri="{FF2B5EF4-FFF2-40B4-BE49-F238E27FC236}">
                <a16:creationId xmlns:a16="http://schemas.microsoft.com/office/drawing/2014/main" id="{12FD1F10-AC76-58D2-679C-2ECA2A820647}"/>
              </a:ext>
            </a:extLst>
          </p:cNvPr>
          <p:cNvSpPr/>
          <p:nvPr/>
        </p:nvSpPr>
        <p:spPr>
          <a:xfrm>
            <a:off x="2182762" y="3255705"/>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6A3B84CB-88DD-497E-7F6D-3EE3A50F6A0C}"/>
              </a:ext>
            </a:extLst>
          </p:cNvPr>
          <p:cNvSpPr txBox="1"/>
          <p:nvPr/>
        </p:nvSpPr>
        <p:spPr>
          <a:xfrm>
            <a:off x="5873238" y="2839743"/>
            <a:ext cx="3005291" cy="369332"/>
          </a:xfrm>
          <a:prstGeom prst="rect">
            <a:avLst/>
          </a:prstGeom>
          <a:noFill/>
        </p:spPr>
        <p:txBody>
          <a:bodyPr wrap="square" rtlCol="0">
            <a:spAutoFit/>
          </a:bodyPr>
          <a:lstStyle/>
          <a:p>
            <a:r>
              <a:rPr kumimoji="1" lang="ja-JP" altLang="en-US" b="1" dirty="0">
                <a:solidFill>
                  <a:srgbClr val="0070C0"/>
                </a:solidFill>
              </a:rPr>
              <a:t>⇒パスワードリスト攻撃</a:t>
            </a:r>
          </a:p>
        </p:txBody>
      </p:sp>
      <p:sp>
        <p:nvSpPr>
          <p:cNvPr id="6" name="テキスト ボックス 5">
            <a:extLst>
              <a:ext uri="{FF2B5EF4-FFF2-40B4-BE49-F238E27FC236}">
                <a16:creationId xmlns:a16="http://schemas.microsoft.com/office/drawing/2014/main" id="{EA1F1AC6-825B-E39F-E0BB-672B08F90010}"/>
              </a:ext>
            </a:extLst>
          </p:cNvPr>
          <p:cNvSpPr txBox="1"/>
          <p:nvPr/>
        </p:nvSpPr>
        <p:spPr>
          <a:xfrm>
            <a:off x="5678283" y="4619002"/>
            <a:ext cx="3005291" cy="369332"/>
          </a:xfrm>
          <a:prstGeom prst="rect">
            <a:avLst/>
          </a:prstGeom>
          <a:noFill/>
        </p:spPr>
        <p:txBody>
          <a:bodyPr wrap="square" rtlCol="0">
            <a:spAutoFit/>
          </a:bodyPr>
          <a:lstStyle/>
          <a:p>
            <a:r>
              <a:rPr kumimoji="1" lang="ja-JP" altLang="en-US" b="1" dirty="0">
                <a:solidFill>
                  <a:srgbClr val="0070C0"/>
                </a:solidFill>
              </a:rPr>
              <a:t>⇒ジョーアカウント攻撃</a:t>
            </a:r>
          </a:p>
        </p:txBody>
      </p:sp>
      <p:sp>
        <p:nvSpPr>
          <p:cNvPr id="7" name="テキスト ボックス 6">
            <a:extLst>
              <a:ext uri="{FF2B5EF4-FFF2-40B4-BE49-F238E27FC236}">
                <a16:creationId xmlns:a16="http://schemas.microsoft.com/office/drawing/2014/main" id="{FFC0D948-C6C3-D582-51F1-C6A0CE390F4A}"/>
              </a:ext>
            </a:extLst>
          </p:cNvPr>
          <p:cNvSpPr txBox="1"/>
          <p:nvPr/>
        </p:nvSpPr>
        <p:spPr>
          <a:xfrm>
            <a:off x="4370592" y="5430643"/>
            <a:ext cx="3005291" cy="369332"/>
          </a:xfrm>
          <a:prstGeom prst="rect">
            <a:avLst/>
          </a:prstGeom>
          <a:noFill/>
        </p:spPr>
        <p:txBody>
          <a:bodyPr wrap="square" rtlCol="0">
            <a:spAutoFit/>
          </a:bodyPr>
          <a:lstStyle/>
          <a:p>
            <a:r>
              <a:rPr kumimoji="1" lang="ja-JP" altLang="en-US" b="1" dirty="0">
                <a:solidFill>
                  <a:srgbClr val="0070C0"/>
                </a:solidFill>
              </a:rPr>
              <a:t>⇒ブルートフォース攻撃</a:t>
            </a:r>
          </a:p>
        </p:txBody>
      </p:sp>
    </p:spTree>
    <p:extLst>
      <p:ext uri="{BB962C8B-B14F-4D97-AF65-F5344CB8AC3E}">
        <p14:creationId xmlns:p14="http://schemas.microsoft.com/office/powerpoint/2010/main" val="3151440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81230" y="1279400"/>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31</a:t>
            </a:r>
            <a:r>
              <a:rPr lang="ja-JP" altLang="en-US" sz="2400" b="1" dirty="0">
                <a:latin typeface="Noto Sans JP"/>
              </a:rPr>
              <a:t>年度 春季</a:t>
            </a:r>
            <a:endParaRPr lang="en-US" altLang="ja-JP" sz="2400" b="1" dirty="0">
              <a:latin typeface="Noto Sans JP"/>
            </a:endParaRPr>
          </a:p>
        </p:txBody>
      </p:sp>
      <p:pic>
        <p:nvPicPr>
          <p:cNvPr id="8" name="図 7">
            <a:extLst>
              <a:ext uri="{FF2B5EF4-FFF2-40B4-BE49-F238E27FC236}">
                <a16:creationId xmlns:a16="http://schemas.microsoft.com/office/drawing/2014/main" id="{07F97502-7360-DD7F-AD02-FCBFE0492A8B}"/>
              </a:ext>
            </a:extLst>
          </p:cNvPr>
          <p:cNvPicPr>
            <a:picLocks noChangeAspect="1"/>
          </p:cNvPicPr>
          <p:nvPr/>
        </p:nvPicPr>
        <p:blipFill>
          <a:blip r:embed="rId3"/>
          <a:stretch>
            <a:fillRect/>
          </a:stretch>
        </p:blipFill>
        <p:spPr>
          <a:xfrm>
            <a:off x="1640209" y="1980685"/>
            <a:ext cx="8911581" cy="2640992"/>
          </a:xfrm>
          <a:prstGeom prst="rect">
            <a:avLst/>
          </a:prstGeom>
        </p:spPr>
      </p:pic>
    </p:spTree>
    <p:extLst>
      <p:ext uri="{BB962C8B-B14F-4D97-AF65-F5344CB8AC3E}">
        <p14:creationId xmlns:p14="http://schemas.microsoft.com/office/powerpoint/2010/main" val="2478594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281230" y="1279400"/>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31</a:t>
            </a:r>
            <a:r>
              <a:rPr lang="ja-JP" altLang="en-US" sz="2400" b="1" dirty="0">
                <a:latin typeface="Noto Sans JP"/>
              </a:rPr>
              <a:t>年度 春季</a:t>
            </a:r>
            <a:endParaRPr lang="en-US" altLang="ja-JP" sz="2400" b="1" dirty="0">
              <a:latin typeface="Noto Sans JP"/>
            </a:endParaRPr>
          </a:p>
        </p:txBody>
      </p:sp>
      <p:pic>
        <p:nvPicPr>
          <p:cNvPr id="8" name="図 7">
            <a:extLst>
              <a:ext uri="{FF2B5EF4-FFF2-40B4-BE49-F238E27FC236}">
                <a16:creationId xmlns:a16="http://schemas.microsoft.com/office/drawing/2014/main" id="{07F97502-7360-DD7F-AD02-FCBFE0492A8B}"/>
              </a:ext>
            </a:extLst>
          </p:cNvPr>
          <p:cNvPicPr>
            <a:picLocks noChangeAspect="1"/>
          </p:cNvPicPr>
          <p:nvPr/>
        </p:nvPicPr>
        <p:blipFill>
          <a:blip r:embed="rId3"/>
          <a:stretch>
            <a:fillRect/>
          </a:stretch>
        </p:blipFill>
        <p:spPr>
          <a:xfrm>
            <a:off x="1640209" y="1980685"/>
            <a:ext cx="8911581" cy="2640992"/>
          </a:xfrm>
          <a:prstGeom prst="rect">
            <a:avLst/>
          </a:prstGeom>
        </p:spPr>
      </p:pic>
      <p:sp>
        <p:nvSpPr>
          <p:cNvPr id="2" name="楕円 1">
            <a:extLst>
              <a:ext uri="{FF2B5EF4-FFF2-40B4-BE49-F238E27FC236}">
                <a16:creationId xmlns:a16="http://schemas.microsoft.com/office/drawing/2014/main" id="{AE4663E5-41F1-8162-1B73-C55481DEC395}"/>
              </a:ext>
            </a:extLst>
          </p:cNvPr>
          <p:cNvSpPr/>
          <p:nvPr/>
        </p:nvSpPr>
        <p:spPr>
          <a:xfrm>
            <a:off x="2054943" y="3747318"/>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851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1407220"/>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30</a:t>
            </a:r>
            <a:r>
              <a:rPr lang="ja-JP" altLang="en-US" sz="2400" b="1" dirty="0">
                <a:latin typeface="Noto Sans JP"/>
              </a:rPr>
              <a:t>年度 春季</a:t>
            </a:r>
            <a:endParaRPr lang="en-US" altLang="ja-JP" sz="2400" b="1" dirty="0">
              <a:latin typeface="Noto Sans JP"/>
            </a:endParaRPr>
          </a:p>
        </p:txBody>
      </p:sp>
      <p:pic>
        <p:nvPicPr>
          <p:cNvPr id="3" name="図 2">
            <a:extLst>
              <a:ext uri="{FF2B5EF4-FFF2-40B4-BE49-F238E27FC236}">
                <a16:creationId xmlns:a16="http://schemas.microsoft.com/office/drawing/2014/main" id="{5AEC0B0F-A638-D853-563F-8DA132942CD3}"/>
              </a:ext>
            </a:extLst>
          </p:cNvPr>
          <p:cNvPicPr>
            <a:picLocks noChangeAspect="1"/>
          </p:cNvPicPr>
          <p:nvPr/>
        </p:nvPicPr>
        <p:blipFill>
          <a:blip r:embed="rId3"/>
          <a:stretch>
            <a:fillRect/>
          </a:stretch>
        </p:blipFill>
        <p:spPr>
          <a:xfrm>
            <a:off x="1926499" y="2067563"/>
            <a:ext cx="8339001" cy="2878062"/>
          </a:xfrm>
          <a:prstGeom prst="rect">
            <a:avLst/>
          </a:prstGeom>
        </p:spPr>
      </p:pic>
    </p:spTree>
    <p:extLst>
      <p:ext uri="{BB962C8B-B14F-4D97-AF65-F5344CB8AC3E}">
        <p14:creationId xmlns:p14="http://schemas.microsoft.com/office/powerpoint/2010/main" val="1545567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1407220"/>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30</a:t>
            </a:r>
            <a:r>
              <a:rPr lang="ja-JP" altLang="en-US" sz="2400" b="1" dirty="0">
                <a:latin typeface="Noto Sans JP"/>
              </a:rPr>
              <a:t>年度 春季</a:t>
            </a:r>
            <a:endParaRPr lang="en-US" altLang="ja-JP" sz="2400" b="1" dirty="0">
              <a:latin typeface="Noto Sans JP"/>
            </a:endParaRPr>
          </a:p>
        </p:txBody>
      </p:sp>
      <p:pic>
        <p:nvPicPr>
          <p:cNvPr id="3" name="図 2">
            <a:extLst>
              <a:ext uri="{FF2B5EF4-FFF2-40B4-BE49-F238E27FC236}">
                <a16:creationId xmlns:a16="http://schemas.microsoft.com/office/drawing/2014/main" id="{5AEC0B0F-A638-D853-563F-8DA132942CD3}"/>
              </a:ext>
            </a:extLst>
          </p:cNvPr>
          <p:cNvPicPr>
            <a:picLocks noChangeAspect="1"/>
          </p:cNvPicPr>
          <p:nvPr/>
        </p:nvPicPr>
        <p:blipFill>
          <a:blip r:embed="rId3"/>
          <a:stretch>
            <a:fillRect/>
          </a:stretch>
        </p:blipFill>
        <p:spPr>
          <a:xfrm>
            <a:off x="1926499" y="2067563"/>
            <a:ext cx="8339001" cy="2878062"/>
          </a:xfrm>
          <a:prstGeom prst="rect">
            <a:avLst/>
          </a:prstGeom>
        </p:spPr>
      </p:pic>
      <p:sp>
        <p:nvSpPr>
          <p:cNvPr id="2" name="楕円 1">
            <a:extLst>
              <a:ext uri="{FF2B5EF4-FFF2-40B4-BE49-F238E27FC236}">
                <a16:creationId xmlns:a16="http://schemas.microsoft.com/office/drawing/2014/main" id="{1EEAD241-8AD6-B3D6-C63D-ECEA986C9292}"/>
              </a:ext>
            </a:extLst>
          </p:cNvPr>
          <p:cNvSpPr/>
          <p:nvPr/>
        </p:nvSpPr>
        <p:spPr>
          <a:xfrm>
            <a:off x="2320414" y="3033250"/>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314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1407220"/>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30</a:t>
            </a:r>
            <a:r>
              <a:rPr lang="ja-JP" altLang="en-US" sz="2400" b="1" dirty="0">
                <a:latin typeface="Noto Sans JP"/>
              </a:rPr>
              <a:t>年度 春季</a:t>
            </a:r>
            <a:endParaRPr lang="en-US" altLang="ja-JP" sz="2400" b="1" dirty="0">
              <a:latin typeface="Noto Sans JP"/>
            </a:endParaRPr>
          </a:p>
        </p:txBody>
      </p:sp>
      <p:pic>
        <p:nvPicPr>
          <p:cNvPr id="3" name="図 2">
            <a:extLst>
              <a:ext uri="{FF2B5EF4-FFF2-40B4-BE49-F238E27FC236}">
                <a16:creationId xmlns:a16="http://schemas.microsoft.com/office/drawing/2014/main" id="{5AEC0B0F-A638-D853-563F-8DA132942CD3}"/>
              </a:ext>
            </a:extLst>
          </p:cNvPr>
          <p:cNvPicPr>
            <a:picLocks noChangeAspect="1"/>
          </p:cNvPicPr>
          <p:nvPr/>
        </p:nvPicPr>
        <p:blipFill>
          <a:blip r:embed="rId3"/>
          <a:stretch>
            <a:fillRect/>
          </a:stretch>
        </p:blipFill>
        <p:spPr>
          <a:xfrm>
            <a:off x="1926499" y="2067563"/>
            <a:ext cx="8339001" cy="2878062"/>
          </a:xfrm>
          <a:prstGeom prst="rect">
            <a:avLst/>
          </a:prstGeom>
        </p:spPr>
      </p:pic>
      <p:sp>
        <p:nvSpPr>
          <p:cNvPr id="2" name="楕円 1">
            <a:extLst>
              <a:ext uri="{FF2B5EF4-FFF2-40B4-BE49-F238E27FC236}">
                <a16:creationId xmlns:a16="http://schemas.microsoft.com/office/drawing/2014/main" id="{1EEAD241-8AD6-B3D6-C63D-ECEA986C9292}"/>
              </a:ext>
            </a:extLst>
          </p:cNvPr>
          <p:cNvSpPr/>
          <p:nvPr/>
        </p:nvSpPr>
        <p:spPr>
          <a:xfrm>
            <a:off x="2320414" y="3033250"/>
            <a:ext cx="442450" cy="40558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ADF460B-97F6-85A3-51C4-74A87D0A2097}"/>
              </a:ext>
            </a:extLst>
          </p:cNvPr>
          <p:cNvSpPr txBox="1"/>
          <p:nvPr/>
        </p:nvSpPr>
        <p:spPr>
          <a:xfrm>
            <a:off x="9503837" y="3506594"/>
            <a:ext cx="1776258" cy="369332"/>
          </a:xfrm>
          <a:prstGeom prst="rect">
            <a:avLst/>
          </a:prstGeom>
          <a:noFill/>
        </p:spPr>
        <p:txBody>
          <a:bodyPr wrap="square" rtlCol="0">
            <a:spAutoFit/>
          </a:bodyPr>
          <a:lstStyle/>
          <a:p>
            <a:r>
              <a:rPr kumimoji="1" lang="ja-JP" altLang="en-US" b="1" dirty="0">
                <a:solidFill>
                  <a:srgbClr val="0070C0"/>
                </a:solidFill>
              </a:rPr>
              <a:t>⇒線形解読法</a:t>
            </a:r>
          </a:p>
        </p:txBody>
      </p:sp>
      <p:sp>
        <p:nvSpPr>
          <p:cNvPr id="6" name="テキスト ボックス 5">
            <a:extLst>
              <a:ext uri="{FF2B5EF4-FFF2-40B4-BE49-F238E27FC236}">
                <a16:creationId xmlns:a16="http://schemas.microsoft.com/office/drawing/2014/main" id="{89C226EF-79E2-E5C0-1CE1-626BFC93B4D8}"/>
              </a:ext>
            </a:extLst>
          </p:cNvPr>
          <p:cNvSpPr txBox="1"/>
          <p:nvPr/>
        </p:nvSpPr>
        <p:spPr>
          <a:xfrm>
            <a:off x="9377370" y="3875926"/>
            <a:ext cx="2077211" cy="646331"/>
          </a:xfrm>
          <a:prstGeom prst="rect">
            <a:avLst/>
          </a:prstGeom>
          <a:noFill/>
        </p:spPr>
        <p:txBody>
          <a:bodyPr wrap="square" rtlCol="0">
            <a:spAutoFit/>
          </a:bodyPr>
          <a:lstStyle/>
          <a:p>
            <a:r>
              <a:rPr kumimoji="1" lang="ja-JP" altLang="en-US" b="1" dirty="0">
                <a:solidFill>
                  <a:srgbClr val="0070C0"/>
                </a:solidFill>
              </a:rPr>
              <a:t>⇒サイドチャネル</a:t>
            </a:r>
            <a:endParaRPr kumimoji="1" lang="en-US" altLang="ja-JP" b="1" dirty="0">
              <a:solidFill>
                <a:srgbClr val="0070C0"/>
              </a:solidFill>
            </a:endParaRPr>
          </a:p>
          <a:p>
            <a:r>
              <a:rPr lang="en-US" altLang="ja-JP" b="1" dirty="0">
                <a:solidFill>
                  <a:srgbClr val="0070C0"/>
                </a:solidFill>
              </a:rPr>
              <a:t>                     </a:t>
            </a:r>
            <a:r>
              <a:rPr kumimoji="1" lang="ja-JP" altLang="en-US" b="1" dirty="0">
                <a:solidFill>
                  <a:srgbClr val="0070C0"/>
                </a:solidFill>
              </a:rPr>
              <a:t>攻撃</a:t>
            </a:r>
          </a:p>
        </p:txBody>
      </p:sp>
      <p:sp>
        <p:nvSpPr>
          <p:cNvPr id="9" name="テキスト ボックス 8">
            <a:extLst>
              <a:ext uri="{FF2B5EF4-FFF2-40B4-BE49-F238E27FC236}">
                <a16:creationId xmlns:a16="http://schemas.microsoft.com/office/drawing/2014/main" id="{B90A75E6-830E-304F-3290-DD477317C648}"/>
              </a:ext>
            </a:extLst>
          </p:cNvPr>
          <p:cNvSpPr txBox="1"/>
          <p:nvPr/>
        </p:nvSpPr>
        <p:spPr>
          <a:xfrm>
            <a:off x="2970767" y="4796030"/>
            <a:ext cx="1776258" cy="369332"/>
          </a:xfrm>
          <a:prstGeom prst="rect">
            <a:avLst/>
          </a:prstGeom>
          <a:noFill/>
        </p:spPr>
        <p:txBody>
          <a:bodyPr wrap="square" rtlCol="0">
            <a:spAutoFit/>
          </a:bodyPr>
          <a:lstStyle/>
          <a:p>
            <a:r>
              <a:rPr kumimoji="1" lang="ja-JP" altLang="en-US" b="1" dirty="0">
                <a:solidFill>
                  <a:srgbClr val="0070C0"/>
                </a:solidFill>
              </a:rPr>
              <a:t>⇒差分解読法</a:t>
            </a:r>
          </a:p>
        </p:txBody>
      </p:sp>
    </p:spTree>
    <p:extLst>
      <p:ext uri="{BB962C8B-B14F-4D97-AF65-F5344CB8AC3E}">
        <p14:creationId xmlns:p14="http://schemas.microsoft.com/office/powerpoint/2010/main" val="897440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704017" y="836948"/>
            <a:ext cx="4309758" cy="461665"/>
          </a:xfrm>
          <a:prstGeom prst="rect">
            <a:avLst/>
          </a:prstGeom>
          <a:noFill/>
        </p:spPr>
        <p:txBody>
          <a:bodyPr wrap="square" rtlCol="0">
            <a:spAutoFit/>
          </a:bodyPr>
          <a:lstStyle/>
          <a:p>
            <a:r>
              <a:rPr lang="ja-JP" altLang="en-US" sz="2400" b="1" dirty="0">
                <a:latin typeface="Noto Sans JP"/>
              </a:rPr>
              <a:t>平成</a:t>
            </a:r>
            <a:r>
              <a:rPr lang="en-US" altLang="ja-JP" sz="2400" b="1" dirty="0">
                <a:latin typeface="Noto Sans JP"/>
              </a:rPr>
              <a:t>28</a:t>
            </a:r>
            <a:r>
              <a:rPr lang="ja-JP" altLang="en-US" sz="2400" b="1" dirty="0">
                <a:latin typeface="Noto Sans JP"/>
              </a:rPr>
              <a:t>年度 秋季</a:t>
            </a:r>
            <a:endParaRPr lang="en-US" altLang="ja-JP" sz="2400" b="1" dirty="0">
              <a:latin typeface="Noto Sans JP"/>
            </a:endParaRPr>
          </a:p>
        </p:txBody>
      </p:sp>
      <p:pic>
        <p:nvPicPr>
          <p:cNvPr id="5" name="図 4">
            <a:extLst>
              <a:ext uri="{FF2B5EF4-FFF2-40B4-BE49-F238E27FC236}">
                <a16:creationId xmlns:a16="http://schemas.microsoft.com/office/drawing/2014/main" id="{F89F77A7-EBC8-0A9D-B586-A92EBA1A00B7}"/>
              </a:ext>
            </a:extLst>
          </p:cNvPr>
          <p:cNvPicPr>
            <a:picLocks noChangeAspect="1"/>
          </p:cNvPicPr>
          <p:nvPr/>
        </p:nvPicPr>
        <p:blipFill>
          <a:blip r:embed="rId3"/>
          <a:stretch>
            <a:fillRect/>
          </a:stretch>
        </p:blipFill>
        <p:spPr>
          <a:xfrm>
            <a:off x="1829846" y="1518047"/>
            <a:ext cx="8367858" cy="2287035"/>
          </a:xfrm>
          <a:prstGeom prst="rect">
            <a:avLst/>
          </a:prstGeom>
        </p:spPr>
      </p:pic>
    </p:spTree>
    <p:extLst>
      <p:ext uri="{BB962C8B-B14F-4D97-AF65-F5344CB8AC3E}">
        <p14:creationId xmlns:p14="http://schemas.microsoft.com/office/powerpoint/2010/main" val="37611439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1787</TotalTime>
  <Words>161</Words>
  <Application>Microsoft Office PowerPoint</Application>
  <PresentationFormat>ワイド画面</PresentationFormat>
  <Paragraphs>34</Paragraphs>
  <Slides>11</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669</cp:revision>
  <dcterms:created xsi:type="dcterms:W3CDTF">2023-10-19T04:21:29Z</dcterms:created>
  <dcterms:modified xsi:type="dcterms:W3CDTF">2024-02-28T00:11:48Z</dcterms:modified>
</cp:coreProperties>
</file>