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36" r:id="rId2"/>
    <p:sldId id="1001" r:id="rId3"/>
    <p:sldId id="1002" r:id="rId4"/>
    <p:sldId id="984" r:id="rId5"/>
    <p:sldId id="995" r:id="rId6"/>
    <p:sldId id="998" r:id="rId7"/>
    <p:sldId id="1014" r:id="rId8"/>
    <p:sldId id="1004" r:id="rId9"/>
    <p:sldId id="1013" r:id="rId10"/>
    <p:sldId id="1009" r:id="rId11"/>
    <p:sldId id="1015" r:id="rId12"/>
    <p:sldId id="1016" r:id="rId13"/>
    <p:sldId id="101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2CE"/>
    <a:srgbClr val="E2F0D9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9" autoAdjust="0"/>
    <p:restoredTop sz="94933" autoAdjust="0"/>
  </p:normalViewPr>
  <p:slideViewPr>
    <p:cSldViewPr snapToGrid="0">
      <p:cViewPr varScale="1">
        <p:scale>
          <a:sx n="83" d="100"/>
          <a:sy n="83" d="100"/>
        </p:scale>
        <p:origin x="93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2024/12/26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2351782"/>
            <a:ext cx="12192000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情報セキュリティマネジメント試験対策</a:t>
            </a:r>
            <a:endParaRPr lang="en-US" altLang="ja-JP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ポートスキャナ</a:t>
            </a:r>
            <a:endParaRPr lang="ja-JP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913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1621936B-7EDF-A8FC-1161-413243148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36" y="1138618"/>
            <a:ext cx="10114128" cy="458076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9C68FF-78D3-3C7F-6113-8816174EC196}"/>
              </a:ext>
            </a:extLst>
          </p:cNvPr>
          <p:cNvSpPr txBox="1"/>
          <p:nvPr/>
        </p:nvSpPr>
        <p:spPr>
          <a:xfrm>
            <a:off x="1115290" y="817488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28</a:t>
            </a:r>
            <a:r>
              <a:rPr lang="ja-JP" altLang="en-US" sz="2000" b="1" dirty="0">
                <a:latin typeface="Noto Sans JP"/>
              </a:rPr>
              <a:t>年度 春季 午前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359698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1621936B-7EDF-A8FC-1161-413243148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36" y="1138618"/>
            <a:ext cx="10114128" cy="458076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9C68FF-78D3-3C7F-6113-8816174EC196}"/>
              </a:ext>
            </a:extLst>
          </p:cNvPr>
          <p:cNvSpPr txBox="1"/>
          <p:nvPr/>
        </p:nvSpPr>
        <p:spPr>
          <a:xfrm>
            <a:off x="1115290" y="817488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28</a:t>
            </a:r>
            <a:r>
              <a:rPr lang="ja-JP" altLang="en-US" sz="2000" b="1" dirty="0">
                <a:latin typeface="Noto Sans JP"/>
              </a:rPr>
              <a:t>年度 春季 午前</a:t>
            </a:r>
            <a:endParaRPr lang="en-US" altLang="ja-JP" sz="2000" b="1" dirty="0">
              <a:latin typeface="Noto Sans JP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187D01F2-71F7-F995-D91B-27FD2CBFBBCE}"/>
              </a:ext>
            </a:extLst>
          </p:cNvPr>
          <p:cNvSpPr/>
          <p:nvPr/>
        </p:nvSpPr>
        <p:spPr>
          <a:xfrm>
            <a:off x="1581455" y="2266548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DD58A3-1B77-24BD-AD7B-C68AFDDA339D}"/>
              </a:ext>
            </a:extLst>
          </p:cNvPr>
          <p:cNvCxnSpPr>
            <a:cxnSpLocks/>
          </p:cNvCxnSpPr>
          <p:nvPr/>
        </p:nvCxnSpPr>
        <p:spPr>
          <a:xfrm>
            <a:off x="2156632" y="2667856"/>
            <a:ext cx="10286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CA1D545-537B-2137-0FF5-E95416E44DDC}"/>
              </a:ext>
            </a:extLst>
          </p:cNvPr>
          <p:cNvCxnSpPr>
            <a:cxnSpLocks/>
          </p:cNvCxnSpPr>
          <p:nvPr/>
        </p:nvCxnSpPr>
        <p:spPr>
          <a:xfrm>
            <a:off x="4459379" y="2664525"/>
            <a:ext cx="2664902" cy="3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28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9C68FF-78D3-3C7F-6113-8816174EC196}"/>
              </a:ext>
            </a:extLst>
          </p:cNvPr>
          <p:cNvSpPr txBox="1"/>
          <p:nvPr/>
        </p:nvSpPr>
        <p:spPr>
          <a:xfrm>
            <a:off x="1093522" y="717005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令和元年度 秋季 午前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35448892-14FB-7383-61A1-D3960FEC1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05" y="1117115"/>
            <a:ext cx="9863589" cy="495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0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9C68FF-78D3-3C7F-6113-8816174EC196}"/>
              </a:ext>
            </a:extLst>
          </p:cNvPr>
          <p:cNvSpPr txBox="1"/>
          <p:nvPr/>
        </p:nvSpPr>
        <p:spPr>
          <a:xfrm>
            <a:off x="1093522" y="717005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令和元年度 秋季 午前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35448892-14FB-7383-61A1-D3960FEC1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05" y="1117115"/>
            <a:ext cx="9863589" cy="4952090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0C28C5AF-9EAE-EBD0-63DB-AB730F90ABD3}"/>
              </a:ext>
            </a:extLst>
          </p:cNvPr>
          <p:cNvSpPr/>
          <p:nvPr/>
        </p:nvSpPr>
        <p:spPr>
          <a:xfrm>
            <a:off x="1631696" y="2135920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0022C1-C4FE-DF77-D6AE-72CAD2DA6505}"/>
              </a:ext>
            </a:extLst>
          </p:cNvPr>
          <p:cNvSpPr txBox="1"/>
          <p:nvPr/>
        </p:nvSpPr>
        <p:spPr>
          <a:xfrm>
            <a:off x="9545934" y="3643400"/>
            <a:ext cx="247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⇒ポートスキャナ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A9703E-5341-6F1F-0733-80519899FDA4}"/>
              </a:ext>
            </a:extLst>
          </p:cNvPr>
          <p:cNvSpPr txBox="1"/>
          <p:nvPr/>
        </p:nvSpPr>
        <p:spPr>
          <a:xfrm>
            <a:off x="4352611" y="4599668"/>
            <a:ext cx="2471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⇒ミラーポート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F03492-7D70-8064-0F8E-417B250F9007}"/>
              </a:ext>
            </a:extLst>
          </p:cNvPr>
          <p:cNvSpPr txBox="1"/>
          <p:nvPr/>
        </p:nvSpPr>
        <p:spPr>
          <a:xfrm>
            <a:off x="6191458" y="5586363"/>
            <a:ext cx="363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⇒バッファオーバーフロー攻撃</a:t>
            </a:r>
          </a:p>
        </p:txBody>
      </p:sp>
    </p:spTree>
    <p:extLst>
      <p:ext uri="{BB962C8B-B14F-4D97-AF65-F5344CB8AC3E}">
        <p14:creationId xmlns:p14="http://schemas.microsoft.com/office/powerpoint/2010/main" val="293158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1843950"/>
            <a:ext cx="1219200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情報セキュリティマネジメント試験対策</a:t>
            </a:r>
            <a:endParaRPr lang="en-US" altLang="ja-JP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ポートスキャナ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6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r>
              <a:rPr lang="ja-JP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男性ボイス</a:t>
            </a:r>
            <a:r>
              <a:rPr lang="en-US" altLang="ja-JP" sz="6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Ver.-</a:t>
            </a:r>
            <a:endParaRPr lang="ja-JP" altLang="en-US" sz="66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217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1BE05EE1-0145-2AF6-D3D7-50FB779CC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80" y="670601"/>
            <a:ext cx="7902439" cy="551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1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704530" y="483068"/>
            <a:ext cx="1094371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ポートスキャナ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ネットワークに接続されているコンピューターやルータのポートを特定するためのソフトウェア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のこと。ポートスキャナを利用し、特定のデータを送信してその応答状況を調べることで、ポートの稼働状況や開いているポート、サービスの種類などを把握することを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ポートスキャン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という。一方、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攻撃者がサイバー攻撃の前段階としてポートスキャンを行うこともある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。攻撃者は、ポートスキャンで得られた情報をもとに、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侵入経路を調査したり、脆弱なアクセスポイントを探したりする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。ポートスキャンによって得られた情報が悪用されると、情報漏洩やマルウェア感染、データ破壊などの被害が発生する可能性がある。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5869878F-DE37-0CA1-A82E-1DAB39757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819" y="4387968"/>
            <a:ext cx="4031795" cy="172242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794B195-18A8-2D9F-862A-C17F1F455521}"/>
              </a:ext>
            </a:extLst>
          </p:cNvPr>
          <p:cNvSpPr txBox="1"/>
          <p:nvPr/>
        </p:nvSpPr>
        <p:spPr>
          <a:xfrm>
            <a:off x="6176387" y="5033739"/>
            <a:ext cx="47805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（参考）マイクロソフト </a:t>
            </a:r>
            <a:r>
              <a:rPr lang="en-US" altLang="ja-JP" sz="1100" dirty="0" err="1"/>
              <a:t>PortQry</a:t>
            </a:r>
            <a:r>
              <a:rPr lang="ja-JP" altLang="en-US" sz="1100" dirty="0"/>
              <a:t>：</a:t>
            </a:r>
            <a:endParaRPr lang="en-US" altLang="ja-JP" sz="1100" dirty="0"/>
          </a:p>
          <a:p>
            <a:r>
              <a:rPr lang="en-US" altLang="ja-JP" sz="1100" dirty="0"/>
              <a:t>https://www.microsoft.com/en-us/download/details.aspx?id=17148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4195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08049" y="629109"/>
            <a:ext cx="9956772" cy="2255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ポートスキャンへの対策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ファイアウォールや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IDS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／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IPS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、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WAF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などのツールを導入する</a:t>
            </a:r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不要なポートを閉じる</a:t>
            </a:r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OS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やソフトウェアを常に最新の状態に保つ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pic>
        <p:nvPicPr>
          <p:cNvPr id="3" name="図 2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029015C8-049F-7C04-6F99-ED8A2E66B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398" y="3083580"/>
            <a:ext cx="6261633" cy="220972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737888-019D-4B4D-ABB6-B3E5D5F973F5}"/>
              </a:ext>
            </a:extLst>
          </p:cNvPr>
          <p:cNvSpPr txBox="1"/>
          <p:nvPr/>
        </p:nvSpPr>
        <p:spPr>
          <a:xfrm>
            <a:off x="1698172" y="5492479"/>
            <a:ext cx="92286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/>
              <a:t>（参考）攻撃遮断くん：</a:t>
            </a:r>
            <a:endParaRPr lang="en-US" altLang="ja-JP" sz="1100" dirty="0"/>
          </a:p>
          <a:p>
            <a:r>
              <a:rPr lang="en-US" altLang="ja-JP" sz="1100" dirty="0"/>
              <a:t>https://go.shadan-kun.com/ksk/cpc/lp_202401/?ref_type=ksk_gsn&amp;creative=660987806043&amp;keyword=waf&amp;matchtype=b&amp;network=g&amp;device=c&amp;gad_source=1&amp;gclid=Cj0KCQiA9667BhDoARIsANnamQYJrlv84e5c_Cq0sX-Yd2PB_3kqcYD3294oBFAaPNN9jV3o2lsh5wYaAoWpEALw_wcB</a:t>
            </a:r>
            <a:endParaRPr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6253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0864A37-8108-D1EE-00E2-97003D4961D9}"/>
              </a:ext>
            </a:extLst>
          </p:cNvPr>
          <p:cNvSpPr txBox="1"/>
          <p:nvPr/>
        </p:nvSpPr>
        <p:spPr>
          <a:xfrm>
            <a:off x="968526" y="923805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科目</a:t>
            </a:r>
            <a:r>
              <a:rPr lang="en-US" altLang="ja-JP" sz="2000" b="1" dirty="0">
                <a:latin typeface="Noto Sans JP"/>
              </a:rPr>
              <a:t>A</a:t>
            </a:r>
            <a:r>
              <a:rPr lang="ja-JP" altLang="en-US" sz="2000" b="1" dirty="0">
                <a:latin typeface="Noto Sans JP"/>
              </a:rPr>
              <a:t>・</a:t>
            </a:r>
            <a:r>
              <a:rPr lang="en-US" altLang="ja-JP" sz="2000" b="1" dirty="0">
                <a:latin typeface="Noto Sans JP"/>
              </a:rPr>
              <a:t>B </a:t>
            </a:r>
            <a:r>
              <a:rPr lang="ja-JP" altLang="en-US" sz="2000" b="1" dirty="0">
                <a:latin typeface="Noto Sans JP"/>
              </a:rPr>
              <a:t>サンプル問題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D444FA58-5603-ECEF-492B-789093C1B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27" y="1323915"/>
            <a:ext cx="10254947" cy="449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0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0864A37-8108-D1EE-00E2-97003D4961D9}"/>
              </a:ext>
            </a:extLst>
          </p:cNvPr>
          <p:cNvSpPr txBox="1"/>
          <p:nvPr/>
        </p:nvSpPr>
        <p:spPr>
          <a:xfrm>
            <a:off x="968526" y="923805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科目</a:t>
            </a:r>
            <a:r>
              <a:rPr lang="en-US" altLang="ja-JP" sz="2000" b="1" dirty="0">
                <a:latin typeface="Noto Sans JP"/>
              </a:rPr>
              <a:t>A</a:t>
            </a:r>
            <a:r>
              <a:rPr lang="ja-JP" altLang="en-US" sz="2000" b="1" dirty="0">
                <a:latin typeface="Noto Sans JP"/>
              </a:rPr>
              <a:t>・</a:t>
            </a:r>
            <a:r>
              <a:rPr lang="en-US" altLang="ja-JP" sz="2000" b="1" dirty="0">
                <a:latin typeface="Noto Sans JP"/>
              </a:rPr>
              <a:t>B </a:t>
            </a:r>
            <a:r>
              <a:rPr lang="ja-JP" altLang="en-US" sz="2000" b="1" dirty="0">
                <a:latin typeface="Noto Sans JP"/>
              </a:rPr>
              <a:t>サンプル問題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D444FA58-5603-ECEF-492B-789093C1B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27" y="1323915"/>
            <a:ext cx="10254947" cy="4497929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3C086B78-9C65-26BD-6F06-AD2FC660CABC}"/>
              </a:ext>
            </a:extLst>
          </p:cNvPr>
          <p:cNvSpPr/>
          <p:nvPr/>
        </p:nvSpPr>
        <p:spPr>
          <a:xfrm>
            <a:off x="1501069" y="2345112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63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28199C53-DDCC-427C-5F5B-40AF366FE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78" y="1224343"/>
            <a:ext cx="10181074" cy="462132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9C68FF-78D3-3C7F-6113-8816174EC196}"/>
              </a:ext>
            </a:extLst>
          </p:cNvPr>
          <p:cNvSpPr txBox="1"/>
          <p:nvPr/>
        </p:nvSpPr>
        <p:spPr>
          <a:xfrm>
            <a:off x="948429" y="824233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29</a:t>
            </a:r>
            <a:r>
              <a:rPr lang="ja-JP" altLang="en-US" sz="2000" b="1" dirty="0">
                <a:latin typeface="Noto Sans JP"/>
              </a:rPr>
              <a:t>年度 春季 午前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76799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28199C53-DDCC-427C-5F5B-40AF366FE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78" y="1224343"/>
            <a:ext cx="10181074" cy="462132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9C68FF-78D3-3C7F-6113-8816174EC196}"/>
              </a:ext>
            </a:extLst>
          </p:cNvPr>
          <p:cNvSpPr txBox="1"/>
          <p:nvPr/>
        </p:nvSpPr>
        <p:spPr>
          <a:xfrm>
            <a:off x="948429" y="824233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29</a:t>
            </a:r>
            <a:r>
              <a:rPr lang="ja-JP" altLang="en-US" sz="2000" b="1" dirty="0">
                <a:latin typeface="Noto Sans JP"/>
              </a:rPr>
              <a:t>年度 春季 午前</a:t>
            </a:r>
            <a:endParaRPr lang="en-US" altLang="ja-JP" sz="2000" b="1" dirty="0">
              <a:latin typeface="Noto Sans JP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7DCA318D-EA52-4E35-2A7D-03CCD56F8FF8}"/>
              </a:ext>
            </a:extLst>
          </p:cNvPr>
          <p:cNvSpPr/>
          <p:nvPr/>
        </p:nvSpPr>
        <p:spPr>
          <a:xfrm>
            <a:off x="1390538" y="2314967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58CBD0-7A93-9925-2E41-8CA63516B319}"/>
              </a:ext>
            </a:extLst>
          </p:cNvPr>
          <p:cNvSpPr txBox="1"/>
          <p:nvPr/>
        </p:nvSpPr>
        <p:spPr>
          <a:xfrm>
            <a:off x="2408255" y="3181061"/>
            <a:ext cx="737549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rgbClr val="FF0000"/>
                </a:solidFill>
                <a:latin typeface="Noto Sans JP"/>
              </a:rPr>
              <a:t>科目</a:t>
            </a:r>
            <a:r>
              <a:rPr lang="en-US" altLang="ja-JP" sz="4000" b="1" dirty="0">
                <a:solidFill>
                  <a:srgbClr val="FF0000"/>
                </a:solidFill>
                <a:latin typeface="Noto Sans JP"/>
              </a:rPr>
              <a:t>A</a:t>
            </a:r>
            <a:r>
              <a:rPr lang="ja-JP" altLang="en-US" sz="4000" b="1" dirty="0">
                <a:solidFill>
                  <a:srgbClr val="FF0000"/>
                </a:solidFill>
                <a:latin typeface="Noto Sans JP"/>
              </a:rPr>
              <a:t>・</a:t>
            </a:r>
            <a:r>
              <a:rPr lang="en-US" altLang="ja-JP" sz="4000" b="1" dirty="0">
                <a:solidFill>
                  <a:srgbClr val="FF0000"/>
                </a:solidFill>
                <a:latin typeface="Noto Sans JP"/>
              </a:rPr>
              <a:t>B </a:t>
            </a:r>
            <a:r>
              <a:rPr lang="ja-JP" altLang="en-US" sz="4000" b="1" dirty="0">
                <a:solidFill>
                  <a:srgbClr val="FF0000"/>
                </a:solidFill>
                <a:latin typeface="Noto Sans JP"/>
              </a:rPr>
              <a:t>サンプル問題と同じ</a:t>
            </a:r>
            <a:endParaRPr lang="en-US" altLang="ja-JP" sz="4000" b="1" dirty="0">
              <a:solidFill>
                <a:srgbClr val="FF0000"/>
              </a:solidFill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33244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2757</TotalTime>
  <Words>323</Words>
  <Application>Microsoft Office PowerPoint</Application>
  <PresentationFormat>ワイド画面</PresentationFormat>
  <Paragraphs>29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Noto Sans JP</vt:lpstr>
      <vt:lpstr>けいふぉんと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840</cp:revision>
  <dcterms:created xsi:type="dcterms:W3CDTF">2023-10-19T04:21:29Z</dcterms:created>
  <dcterms:modified xsi:type="dcterms:W3CDTF">2024-12-26T02:14:01Z</dcterms:modified>
</cp:coreProperties>
</file>