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36" r:id="rId2"/>
    <p:sldId id="1001" r:id="rId3"/>
    <p:sldId id="1002" r:id="rId4"/>
    <p:sldId id="984" r:id="rId5"/>
    <p:sldId id="995" r:id="rId6"/>
    <p:sldId id="997" r:id="rId7"/>
    <p:sldId id="998" r:id="rId8"/>
    <p:sldId id="1003" r:id="rId9"/>
    <p:sldId id="1004" r:id="rId10"/>
    <p:sldId id="1005" r:id="rId11"/>
    <p:sldId id="1008" r:id="rId12"/>
    <p:sldId id="1010" r:id="rId13"/>
    <p:sldId id="1009" r:id="rId14"/>
    <p:sldId id="1006" r:id="rId15"/>
    <p:sldId id="1011" r:id="rId16"/>
    <p:sldId id="101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3" d="100"/>
          <a:sy n="83" d="100"/>
        </p:scale>
        <p:origin x="93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736229"/>
            <a:ext cx="12192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特定電子メール法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オプトイン</a:t>
            </a:r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方式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968526" y="102428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31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E41A56A8-B3D6-4F31-2536-2063E83E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9" y="1534930"/>
            <a:ext cx="10023381" cy="412229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D830EC4-6197-C397-3ED2-9B842FFF6502}"/>
              </a:ext>
            </a:extLst>
          </p:cNvPr>
          <p:cNvSpPr/>
          <p:nvPr/>
        </p:nvSpPr>
        <p:spPr>
          <a:xfrm>
            <a:off x="1561359" y="509013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00BFF3-1704-1CC6-9F1A-9540AC981629}"/>
              </a:ext>
            </a:extLst>
          </p:cNvPr>
          <p:cNvSpPr txBox="1"/>
          <p:nvPr/>
        </p:nvSpPr>
        <p:spPr>
          <a:xfrm>
            <a:off x="2408254" y="3075057"/>
            <a:ext cx="73754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科目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A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・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B 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サンプル問題と同じ</a:t>
            </a:r>
            <a:endParaRPr lang="en-US" altLang="ja-JP" sz="4000" b="1" dirty="0">
              <a:solidFill>
                <a:srgbClr val="FF000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3180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076211" y="999437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0052FF6B-8752-F170-3050-3E323D22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1" y="1399547"/>
            <a:ext cx="10039577" cy="40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2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076211" y="999437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0052FF6B-8752-F170-3050-3E323D22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1" y="1399547"/>
            <a:ext cx="10039577" cy="405890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3F6F06-2BB5-328B-7A6C-9CBFAA35DD84}"/>
              </a:ext>
            </a:extLst>
          </p:cNvPr>
          <p:cNvSpPr txBox="1"/>
          <p:nvPr/>
        </p:nvSpPr>
        <p:spPr>
          <a:xfrm>
            <a:off x="2408254" y="3075057"/>
            <a:ext cx="737549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科目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A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・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B 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サンプル問題</a:t>
            </a:r>
            <a:endParaRPr lang="en-US" altLang="ja-JP" sz="4000" b="1" dirty="0">
              <a:solidFill>
                <a:srgbClr val="FF0000"/>
              </a:solidFill>
              <a:latin typeface="Noto Sans JP"/>
            </a:endParaRPr>
          </a:p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平成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31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年度 春季 午前と同じ</a:t>
            </a:r>
            <a:endParaRPr lang="en-US" altLang="ja-JP" sz="4000" b="1" dirty="0">
              <a:solidFill>
                <a:srgbClr val="FF0000"/>
              </a:solidFill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13DD6F4-DD3D-8A6E-4F00-2B7260FC5EAD}"/>
              </a:ext>
            </a:extLst>
          </p:cNvPr>
          <p:cNvSpPr/>
          <p:nvPr/>
        </p:nvSpPr>
        <p:spPr>
          <a:xfrm>
            <a:off x="1511118" y="492936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647853" y="566279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F42D35D7-23F1-8591-8672-5DF2BE1A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53" y="966389"/>
            <a:ext cx="8896293" cy="492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8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647853" y="566279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F42D35D7-23F1-8591-8672-5DF2BE1A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53" y="966389"/>
            <a:ext cx="8896293" cy="4925221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730D00-5DB6-58F1-AE37-D32B68DD421C}"/>
              </a:ext>
            </a:extLst>
          </p:cNvPr>
          <p:cNvCxnSpPr>
            <a:cxnSpLocks/>
          </p:cNvCxnSpPr>
          <p:nvPr/>
        </p:nvCxnSpPr>
        <p:spPr>
          <a:xfrm>
            <a:off x="8614373" y="2744894"/>
            <a:ext cx="18057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FB30FD1-1D3C-A639-DA64-8D824B39BD8A}"/>
              </a:ext>
            </a:extLst>
          </p:cNvPr>
          <p:cNvCxnSpPr>
            <a:cxnSpLocks/>
          </p:cNvCxnSpPr>
          <p:nvPr/>
        </p:nvCxnSpPr>
        <p:spPr>
          <a:xfrm>
            <a:off x="2607133" y="3580582"/>
            <a:ext cx="24471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3945D1-4856-0C04-C745-C9988C295A45}"/>
              </a:ext>
            </a:extLst>
          </p:cNvPr>
          <p:cNvCxnSpPr>
            <a:cxnSpLocks/>
          </p:cNvCxnSpPr>
          <p:nvPr/>
        </p:nvCxnSpPr>
        <p:spPr>
          <a:xfrm>
            <a:off x="4246689" y="4024384"/>
            <a:ext cx="1279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4144CB-8E67-101E-413E-C474F2AE5E7D}"/>
              </a:ext>
            </a:extLst>
          </p:cNvPr>
          <p:cNvSpPr txBox="1"/>
          <p:nvPr/>
        </p:nvSpPr>
        <p:spPr>
          <a:xfrm>
            <a:off x="7732492" y="3662756"/>
            <a:ext cx="268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 法律改正後はダメ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49CDF25-3C00-4981-96B5-4B3D9E477B18}"/>
              </a:ext>
            </a:extLst>
          </p:cNvPr>
          <p:cNvSpPr/>
          <p:nvPr/>
        </p:nvSpPr>
        <p:spPr>
          <a:xfrm>
            <a:off x="2053728" y="404510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670F14-BC8F-69F9-B3B8-75E904A3A5FE}"/>
              </a:ext>
            </a:extLst>
          </p:cNvPr>
          <p:cNvSpPr txBox="1"/>
          <p:nvPr/>
        </p:nvSpPr>
        <p:spPr>
          <a:xfrm>
            <a:off x="8173432" y="5382698"/>
            <a:ext cx="268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 オプトアウト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D1F61E3-ACBD-A81C-3AA5-FCCBC5F01D88}"/>
              </a:ext>
            </a:extLst>
          </p:cNvPr>
          <p:cNvCxnSpPr>
            <a:cxnSpLocks/>
          </p:cNvCxnSpPr>
          <p:nvPr/>
        </p:nvCxnSpPr>
        <p:spPr>
          <a:xfrm>
            <a:off x="2607133" y="5339175"/>
            <a:ext cx="59038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7EA9CCE-761F-A127-06C0-734DED8F30EE}"/>
              </a:ext>
            </a:extLst>
          </p:cNvPr>
          <p:cNvCxnSpPr>
            <a:cxnSpLocks/>
          </p:cNvCxnSpPr>
          <p:nvPr/>
        </p:nvCxnSpPr>
        <p:spPr>
          <a:xfrm>
            <a:off x="2607133" y="2744894"/>
            <a:ext cx="4858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7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B2910B41-EFB7-4E98-D1AE-ED37B5FD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0" y="1333279"/>
            <a:ext cx="10138979" cy="419144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026510" y="1023604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25496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B2910B41-EFB7-4E98-D1AE-ED37B5FD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0" y="1333279"/>
            <a:ext cx="10138979" cy="419144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026510" y="1023604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19F9857-D1EE-2995-C828-E56562C642C1}"/>
              </a:ext>
            </a:extLst>
          </p:cNvPr>
          <p:cNvSpPr/>
          <p:nvPr/>
        </p:nvSpPr>
        <p:spPr>
          <a:xfrm>
            <a:off x="1531213" y="496955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F517E52-63BB-96D4-74E4-1F9D08067A51}"/>
              </a:ext>
            </a:extLst>
          </p:cNvPr>
          <p:cNvCxnSpPr>
            <a:cxnSpLocks/>
          </p:cNvCxnSpPr>
          <p:nvPr/>
        </p:nvCxnSpPr>
        <p:spPr>
          <a:xfrm>
            <a:off x="2075485" y="5375137"/>
            <a:ext cx="5480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336119"/>
            <a:ext cx="12192000" cy="41857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特定電子メール法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オプトイン方式</a:t>
            </a:r>
            <a:endParaRPr lang="en-US" altLang="ja-JP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1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E48E95B-17BB-0219-5A07-7C2588E7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05" y="691310"/>
            <a:ext cx="7877589" cy="54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93172" y="643841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特定電子メールの送信の適正化等に関する法律（特定電子メール法）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利用者の同意を得ず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に広告、宣伝又は勧誘等を目的とした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電子メール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を送信する際の規定を定めた法律。平成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20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年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12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月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1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日に施行された改正で、取引関係以外においては、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事前に電子メールの送信に同意した相手に対してのみ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、広告、宣伝又は勧誘等を目的とした電子メールの送信を許可する方式（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オプトイン方式：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Opt-in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）が導入された。「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Opt-in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」は「同意する」という意味。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05E97D-5D0E-30B1-19CF-44F98EE74DAA}"/>
              </a:ext>
            </a:extLst>
          </p:cNvPr>
          <p:cNvSpPr txBox="1"/>
          <p:nvPr/>
        </p:nvSpPr>
        <p:spPr>
          <a:xfrm>
            <a:off x="3433774" y="586943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（出典）</a:t>
            </a:r>
            <a:r>
              <a:rPr lang="en-US" altLang="ja-JP" sz="1400" dirty="0"/>
              <a:t>e-GOV</a:t>
            </a:r>
            <a:r>
              <a:rPr lang="ja-JP" altLang="en-US" sz="1400" dirty="0"/>
              <a:t>：</a:t>
            </a:r>
            <a:r>
              <a:rPr lang="en-US" altLang="ja-JP" sz="1400" dirty="0"/>
              <a:t>https://laws.e-gov.go.jp/law/414AC0100000026/</a:t>
            </a:r>
            <a:endParaRPr lang="ja-JP" altLang="en-US" sz="1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DCB437-3B45-95FA-AAD8-2D28D0ED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25" y="3613225"/>
            <a:ext cx="1921066" cy="17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3F0809D-9E85-49A2-915D-A7449EAE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91" y="4069582"/>
            <a:ext cx="615331" cy="6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563F40DA-DA49-8C39-785A-C154403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56" y="3565883"/>
            <a:ext cx="1226212" cy="17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94C10E1-B177-B820-7157-9B8021BA0038}"/>
              </a:ext>
            </a:extLst>
          </p:cNvPr>
          <p:cNvSpPr/>
          <p:nvPr/>
        </p:nvSpPr>
        <p:spPr>
          <a:xfrm>
            <a:off x="4843305" y="3844427"/>
            <a:ext cx="3091675" cy="160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37CE184-D2E4-D735-B358-C4905375C83C}"/>
              </a:ext>
            </a:extLst>
          </p:cNvPr>
          <p:cNvSpPr/>
          <p:nvPr/>
        </p:nvSpPr>
        <p:spPr>
          <a:xfrm>
            <a:off x="4843305" y="4229613"/>
            <a:ext cx="3091675" cy="160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6926D91-671F-B9B4-DA26-B568734F81C9}"/>
              </a:ext>
            </a:extLst>
          </p:cNvPr>
          <p:cNvSpPr/>
          <p:nvPr/>
        </p:nvSpPr>
        <p:spPr>
          <a:xfrm>
            <a:off x="4843305" y="4619341"/>
            <a:ext cx="3091675" cy="160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5CD1694-5972-8632-6CFE-E2C6DF166EE3}"/>
              </a:ext>
            </a:extLst>
          </p:cNvPr>
          <p:cNvSpPr/>
          <p:nvPr/>
        </p:nvSpPr>
        <p:spPr>
          <a:xfrm>
            <a:off x="4843305" y="4983413"/>
            <a:ext cx="3091675" cy="160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14E8D094-777F-E55F-74C0-6E8E5C164D6F}"/>
              </a:ext>
            </a:extLst>
          </p:cNvPr>
          <p:cNvSpPr/>
          <p:nvPr/>
        </p:nvSpPr>
        <p:spPr>
          <a:xfrm>
            <a:off x="6058174" y="4457674"/>
            <a:ext cx="615331" cy="443078"/>
          </a:xfrm>
          <a:prstGeom prst="mathMultiply">
            <a:avLst>
              <a:gd name="adj1" fmla="val 137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2CB407F-E12D-7204-68FB-8454D9B104A8}"/>
              </a:ext>
            </a:extLst>
          </p:cNvPr>
          <p:cNvSpPr/>
          <p:nvPr/>
        </p:nvSpPr>
        <p:spPr>
          <a:xfrm>
            <a:off x="6165029" y="3729092"/>
            <a:ext cx="386497" cy="32988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88D92F20-0081-AE50-19B3-1F6F4846AEEC}"/>
              </a:ext>
            </a:extLst>
          </p:cNvPr>
          <p:cNvSpPr/>
          <p:nvPr/>
        </p:nvSpPr>
        <p:spPr>
          <a:xfrm>
            <a:off x="6058174" y="4107867"/>
            <a:ext cx="615331" cy="443078"/>
          </a:xfrm>
          <a:prstGeom prst="mathMultiply">
            <a:avLst>
              <a:gd name="adj1" fmla="val 137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乗算記号 24">
            <a:extLst>
              <a:ext uri="{FF2B5EF4-FFF2-40B4-BE49-F238E27FC236}">
                <a16:creationId xmlns:a16="http://schemas.microsoft.com/office/drawing/2014/main" id="{FE25DB01-5C54-0023-D000-086BCC626973}"/>
              </a:ext>
            </a:extLst>
          </p:cNvPr>
          <p:cNvSpPr/>
          <p:nvPr/>
        </p:nvSpPr>
        <p:spPr>
          <a:xfrm>
            <a:off x="6068223" y="4840880"/>
            <a:ext cx="615331" cy="443078"/>
          </a:xfrm>
          <a:prstGeom prst="mathMultiply">
            <a:avLst>
              <a:gd name="adj1" fmla="val 137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8C3A17-7CF9-2DD0-8145-F325097D7270}"/>
              </a:ext>
            </a:extLst>
          </p:cNvPr>
          <p:cNvSpPr txBox="1"/>
          <p:nvPr/>
        </p:nvSpPr>
        <p:spPr>
          <a:xfrm>
            <a:off x="5653455" y="3316007"/>
            <a:ext cx="17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00B050"/>
                </a:solidFill>
                <a:latin typeface="Noto Sans JP"/>
              </a:rPr>
              <a:t>事前同意あり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14208C-0F0C-4257-FB88-1DD192AF9578}"/>
              </a:ext>
            </a:extLst>
          </p:cNvPr>
          <p:cNvSpPr txBox="1"/>
          <p:nvPr/>
        </p:nvSpPr>
        <p:spPr>
          <a:xfrm>
            <a:off x="5689056" y="5253528"/>
            <a:ext cx="17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  <a:latin typeface="Noto Sans JP"/>
              </a:rPr>
              <a:t>事前同意なし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7E8B8D0-0989-C293-84E4-DD5C031AD9D4}"/>
              </a:ext>
            </a:extLst>
          </p:cNvPr>
          <p:cNvSpPr txBox="1"/>
          <p:nvPr/>
        </p:nvSpPr>
        <p:spPr>
          <a:xfrm>
            <a:off x="3341288" y="3529979"/>
            <a:ext cx="1557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333333"/>
                </a:solidFill>
                <a:latin typeface="Noto Sans JP"/>
              </a:rPr>
              <a:t>広告勧誘メール</a:t>
            </a:r>
            <a:br>
              <a:rPr lang="en-US" altLang="ja-JP" sz="1400" b="1" dirty="0">
                <a:solidFill>
                  <a:srgbClr val="333333"/>
                </a:solidFill>
                <a:latin typeface="Noto Sans JP"/>
              </a:rPr>
            </a:br>
            <a:r>
              <a:rPr lang="en-US" altLang="ja-JP" sz="1400" b="1" dirty="0">
                <a:solidFill>
                  <a:srgbClr val="333333"/>
                </a:solidFill>
                <a:latin typeface="Noto Sans JP"/>
              </a:rPr>
              <a:t>(</a:t>
            </a:r>
            <a:r>
              <a:rPr lang="ja-JP" altLang="en-US" sz="1400" b="1" dirty="0">
                <a:solidFill>
                  <a:srgbClr val="FF0000"/>
                </a:solidFill>
                <a:latin typeface="Noto Sans JP"/>
              </a:rPr>
              <a:t>迷惑メール</a:t>
            </a:r>
            <a:r>
              <a:rPr lang="en-US" altLang="ja-JP" sz="1400" b="1" dirty="0">
                <a:solidFill>
                  <a:srgbClr val="333333"/>
                </a:solidFill>
                <a:latin typeface="Noto Sans JP"/>
              </a:rPr>
              <a:t>)</a:t>
            </a:r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E0E0FDA-8131-B49A-24AA-D3D5CFCC5480}"/>
              </a:ext>
            </a:extLst>
          </p:cNvPr>
          <p:cNvSpPr txBox="1"/>
          <p:nvPr/>
        </p:nvSpPr>
        <p:spPr>
          <a:xfrm>
            <a:off x="2362454" y="5367045"/>
            <a:ext cx="1557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業者</a:t>
            </a:r>
            <a:endParaRPr lang="ja-JP" altLang="en-US" sz="1600" b="1" dirty="0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D6E4A55B-BBD5-10DF-974E-99CB37F792EB}"/>
              </a:ext>
            </a:extLst>
          </p:cNvPr>
          <p:cNvSpPr txBox="1"/>
          <p:nvPr/>
        </p:nvSpPr>
        <p:spPr>
          <a:xfrm>
            <a:off x="8271740" y="5367045"/>
            <a:ext cx="1557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受信者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19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538674"/>
            <a:ext cx="10943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例外（同意なしに送信できる場合）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取引関係にあるものに送信する場合</a:t>
            </a:r>
            <a:endParaRPr lang="en-US" altLang="ja-JP" sz="2400" b="1" dirty="0">
              <a:solidFill>
                <a:srgbClr val="333333"/>
              </a:solidFill>
              <a:latin typeface="Noto Sans JP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名刺などの書面により自己の電子メールアドレスを通知した者に対して送信する場合</a:t>
            </a:r>
            <a:endParaRPr lang="en-US" altLang="ja-JP" sz="2400" b="1" dirty="0">
              <a:solidFill>
                <a:srgbClr val="333333"/>
              </a:solidFill>
              <a:latin typeface="Noto Sans JP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自己の電子メールアドレスを通知したものに対して、以下の広告宣伝メールを送る場合</a:t>
            </a:r>
            <a:br>
              <a:rPr lang="en-US" altLang="ja-JP" sz="2400" dirty="0">
                <a:solidFill>
                  <a:srgbClr val="333333"/>
                </a:solidFill>
                <a:latin typeface="Noto Sans JP"/>
              </a:rPr>
            </a:b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・同意の確認をするための電子メール</a:t>
            </a:r>
            <a:br>
              <a:rPr lang="en-US" altLang="ja-JP" sz="2400" dirty="0">
                <a:solidFill>
                  <a:srgbClr val="333333"/>
                </a:solidFill>
                <a:latin typeface="Noto Sans JP"/>
              </a:rPr>
            </a:b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・契約や取引の履行に関する事項を通知する電子メールであって、</a:t>
            </a:r>
            <a:br>
              <a:rPr lang="en-US" altLang="ja-JP" sz="2400" dirty="0">
                <a:solidFill>
                  <a:srgbClr val="333333"/>
                </a:solidFill>
                <a:latin typeface="Noto Sans JP"/>
              </a:rPr>
            </a:b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付随的に広告宣伝が行われているもの</a:t>
            </a:r>
            <a:br>
              <a:rPr lang="en-US" altLang="ja-JP" sz="2400" dirty="0">
                <a:solidFill>
                  <a:srgbClr val="333333"/>
                </a:solidFill>
                <a:latin typeface="Noto Sans JP"/>
              </a:rPr>
            </a:b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・フリーメールサービスを用いた電子メールであって、付随的に</a:t>
            </a:r>
            <a:br>
              <a:rPr lang="en-US" altLang="ja-JP" sz="2400" dirty="0">
                <a:solidFill>
                  <a:srgbClr val="333333"/>
                </a:solidFill>
                <a:latin typeface="Noto Sans JP"/>
              </a:rPr>
            </a:b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広告宣伝が行われているもの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自己の電子メールアドレスをインターネットで公開している者（個人の場合は、営業を営む場合の個人に限る）に送信する場合</a:t>
            </a:r>
            <a:endParaRPr lang="en-US" altLang="ja-JP" sz="2400" b="1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0A112B-6510-2A12-205C-D4EDCE76922B}"/>
              </a:ext>
            </a:extLst>
          </p:cNvPr>
          <p:cNvSpPr txBox="1"/>
          <p:nvPr/>
        </p:nvSpPr>
        <p:spPr>
          <a:xfrm>
            <a:off x="2584937" y="5796106"/>
            <a:ext cx="8327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（出典）総務省 特定電子メールの送信の適正化等に関する法律のポイント：</a:t>
            </a:r>
            <a:endParaRPr lang="en-US" altLang="ja-JP" sz="1400" dirty="0"/>
          </a:p>
          <a:p>
            <a:r>
              <a:rPr lang="en-US" altLang="ja-JP" sz="1400" dirty="0"/>
              <a:t>https://www.soumu.go.jp/main_sosiki/joho_tsusin/d_syohi/pdf/m_mail_pamphlet.pdf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25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807675"/>
            <a:ext cx="10943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オプトアウト方式（</a:t>
            </a:r>
            <a:r>
              <a:rPr lang="en-US" altLang="ja-JP" sz="2400" b="1" dirty="0">
                <a:solidFill>
                  <a:srgbClr val="FF0000"/>
                </a:solidFill>
              </a:rPr>
              <a:t>Opt-out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受信者の同意を得ずにメールを送信し、受信者が拒否しない限りメールを配信する方式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Opt-out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」は「脱退する」という意味。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33081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864A37-8108-D1EE-00E2-97003D4961D9}"/>
              </a:ext>
            </a:extLst>
          </p:cNvPr>
          <p:cNvSpPr txBox="1"/>
          <p:nvPr/>
        </p:nvSpPr>
        <p:spPr>
          <a:xfrm>
            <a:off x="968526" y="102428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科目</a:t>
            </a:r>
            <a:r>
              <a:rPr lang="en-US" altLang="ja-JP" sz="2000" b="1" dirty="0">
                <a:latin typeface="Noto Sans JP"/>
              </a:rPr>
              <a:t>A</a:t>
            </a:r>
            <a:r>
              <a:rPr lang="ja-JP" altLang="en-US" sz="2000" b="1" dirty="0">
                <a:latin typeface="Noto Sans JP"/>
              </a:rPr>
              <a:t>・</a:t>
            </a:r>
            <a:r>
              <a:rPr lang="en-US" altLang="ja-JP" sz="2000" b="1" dirty="0">
                <a:latin typeface="Noto Sans JP"/>
              </a:rPr>
              <a:t>B </a:t>
            </a:r>
            <a:r>
              <a:rPr lang="ja-JP" altLang="en-US" sz="2000" b="1" dirty="0">
                <a:latin typeface="Noto Sans JP"/>
              </a:rPr>
              <a:t>サンプル問題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6AA9FE-CFC9-C6BA-88CA-6C8CF488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6" y="1424398"/>
            <a:ext cx="10254947" cy="40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864A37-8108-D1EE-00E2-97003D4961D9}"/>
              </a:ext>
            </a:extLst>
          </p:cNvPr>
          <p:cNvSpPr txBox="1"/>
          <p:nvPr/>
        </p:nvSpPr>
        <p:spPr>
          <a:xfrm>
            <a:off x="968526" y="102428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科目</a:t>
            </a:r>
            <a:r>
              <a:rPr lang="en-US" altLang="ja-JP" sz="2000" b="1" dirty="0">
                <a:latin typeface="Noto Sans JP"/>
              </a:rPr>
              <a:t>A</a:t>
            </a:r>
            <a:r>
              <a:rPr lang="ja-JP" altLang="en-US" sz="2000" b="1" dirty="0">
                <a:latin typeface="Noto Sans JP"/>
              </a:rPr>
              <a:t>・</a:t>
            </a:r>
            <a:r>
              <a:rPr lang="en-US" altLang="ja-JP" sz="2000" b="1" dirty="0">
                <a:latin typeface="Noto Sans JP"/>
              </a:rPr>
              <a:t>B </a:t>
            </a:r>
            <a:r>
              <a:rPr lang="ja-JP" altLang="en-US" sz="2000" b="1" dirty="0">
                <a:latin typeface="Noto Sans JP"/>
              </a:rPr>
              <a:t>サンプル問題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6AA9FE-CFC9-C6BA-88CA-6C8CF488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6" y="1424398"/>
            <a:ext cx="10254947" cy="400920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54609FE4-C0FC-6D37-00B4-50D24403FA77}"/>
              </a:ext>
            </a:extLst>
          </p:cNvPr>
          <p:cNvSpPr/>
          <p:nvPr/>
        </p:nvSpPr>
        <p:spPr>
          <a:xfrm>
            <a:off x="1491021" y="497778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3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968526" y="102428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31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E41A56A8-B3D6-4F31-2536-2063E83E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9" y="1534930"/>
            <a:ext cx="10023381" cy="41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496</Words>
  <Application>Microsoft Office PowerPoint</Application>
  <PresentationFormat>ワイド画面</PresentationFormat>
  <Paragraphs>42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826</cp:revision>
  <dcterms:created xsi:type="dcterms:W3CDTF">2023-10-19T04:21:29Z</dcterms:created>
  <dcterms:modified xsi:type="dcterms:W3CDTF">2024-12-18T02:06:13Z</dcterms:modified>
</cp:coreProperties>
</file>