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536" r:id="rId2"/>
    <p:sldId id="986" r:id="rId3"/>
    <p:sldId id="987" r:id="rId4"/>
    <p:sldId id="977" r:id="rId5"/>
    <p:sldId id="982" r:id="rId6"/>
    <p:sldId id="985" r:id="rId7"/>
    <p:sldId id="430" r:id="rId8"/>
    <p:sldId id="458" r:id="rId9"/>
    <p:sldId id="988" r:id="rId10"/>
    <p:sldId id="989"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02CE"/>
    <a:srgbClr val="4472C4"/>
    <a:srgbClr val="E2F0D9"/>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1" d="100"/>
          <a:sy n="81" d="100"/>
        </p:scale>
        <p:origin x="979"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2025/4/14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2025/4/14</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2025/4/14</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859339"/>
            <a:ext cx="12192000" cy="3139321"/>
          </a:xfrm>
          <a:prstGeom prst="rect">
            <a:avLst/>
          </a:prstGeom>
          <a:noFill/>
        </p:spPr>
        <p:txBody>
          <a:bodyPr wrap="square" lIns="91440" tIns="45720" rIns="91440" bIns="45720">
            <a:spAutoFit/>
          </a:bodyPr>
          <a:lstStyle/>
          <a:p>
            <a:pPr algn="ctr"/>
            <a:r>
              <a:rPr lang="ja-JP" altLang="en-US" sz="54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情報セキュリティマネジメント</a:t>
            </a:r>
            <a:r>
              <a:rPr lang="ja-JP" altLang="en-US"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試験対策</a:t>
            </a:r>
            <a:endParaRPr lang="en-US" altLang="ja-JP"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96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BPO</a:t>
            </a:r>
          </a:p>
          <a:p>
            <a:pPr algn="ctr"/>
            <a:r>
              <a:rPr lang="en-US" altLang="ja-JP" sz="48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Business Process Outsourcing</a:t>
            </a:r>
            <a:endParaRPr lang="ja-JP" altLang="en-US" sz="48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4279135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C93342-2AC9-68DE-C59C-3C20F3F702E4}"/>
              </a:ext>
            </a:extLst>
          </p:cNvPr>
          <p:cNvSpPr txBox="1"/>
          <p:nvPr/>
        </p:nvSpPr>
        <p:spPr>
          <a:xfrm>
            <a:off x="691030" y="557128"/>
            <a:ext cx="3038489" cy="400110"/>
          </a:xfrm>
          <a:prstGeom prst="rect">
            <a:avLst/>
          </a:prstGeom>
          <a:noFill/>
        </p:spPr>
        <p:txBody>
          <a:bodyPr wrap="square" rtlCol="0">
            <a:spAutoFit/>
          </a:bodyPr>
          <a:lstStyle/>
          <a:p>
            <a:r>
              <a:rPr lang="ja-JP" altLang="en-US" sz="2000" b="1" dirty="0">
                <a:latin typeface="Noto Sans JP"/>
              </a:rPr>
              <a:t>科目</a:t>
            </a:r>
            <a:r>
              <a:rPr lang="en-US" altLang="ja-JP" sz="2000" b="1" dirty="0">
                <a:latin typeface="Noto Sans JP"/>
              </a:rPr>
              <a:t>A</a:t>
            </a:r>
            <a:r>
              <a:rPr lang="ja-JP" altLang="en-US" sz="2000" b="1" dirty="0">
                <a:latin typeface="Noto Sans JP"/>
              </a:rPr>
              <a:t>・</a:t>
            </a:r>
            <a:r>
              <a:rPr lang="en-US" altLang="ja-JP" sz="2000" b="1" dirty="0">
                <a:latin typeface="Noto Sans JP"/>
              </a:rPr>
              <a:t>B </a:t>
            </a:r>
            <a:r>
              <a:rPr lang="ja-JP" altLang="en-US" sz="2000" b="1" dirty="0">
                <a:latin typeface="Noto Sans JP"/>
              </a:rPr>
              <a:t>サンプル問題</a:t>
            </a:r>
            <a:endParaRPr lang="en-US" altLang="ja-JP" sz="2000" b="1" dirty="0">
              <a:latin typeface="Noto Sans JP"/>
            </a:endParaRPr>
          </a:p>
        </p:txBody>
      </p:sp>
      <p:pic>
        <p:nvPicPr>
          <p:cNvPr id="5" name="図 4" descr="テキスト, 手紙&#10;&#10;AI によって生成されたコンテンツは間違っている可能性があります。">
            <a:extLst>
              <a:ext uri="{FF2B5EF4-FFF2-40B4-BE49-F238E27FC236}">
                <a16:creationId xmlns:a16="http://schemas.microsoft.com/office/drawing/2014/main" id="{9B292A29-6D42-FB27-77F0-900590DDC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30" y="957238"/>
            <a:ext cx="10809940" cy="5193742"/>
          </a:xfrm>
          <a:prstGeom prst="rect">
            <a:avLst/>
          </a:prstGeom>
        </p:spPr>
      </p:pic>
      <p:sp>
        <p:nvSpPr>
          <p:cNvPr id="3" name="楕円 2">
            <a:extLst>
              <a:ext uri="{FF2B5EF4-FFF2-40B4-BE49-F238E27FC236}">
                <a16:creationId xmlns:a16="http://schemas.microsoft.com/office/drawing/2014/main" id="{A6E8F454-2C23-D0E8-3173-58D6D7AEDAC5}"/>
              </a:ext>
            </a:extLst>
          </p:cNvPr>
          <p:cNvSpPr/>
          <p:nvPr/>
        </p:nvSpPr>
        <p:spPr>
          <a:xfrm>
            <a:off x="1220928" y="3052158"/>
            <a:ext cx="411983" cy="3845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DF22989-E16E-1119-50C2-D9564327D3EC}"/>
              </a:ext>
            </a:extLst>
          </p:cNvPr>
          <p:cNvSpPr txBox="1"/>
          <p:nvPr/>
        </p:nvSpPr>
        <p:spPr>
          <a:xfrm>
            <a:off x="2408254" y="3075057"/>
            <a:ext cx="7375490" cy="707886"/>
          </a:xfrm>
          <a:prstGeom prst="rect">
            <a:avLst/>
          </a:prstGeom>
          <a:solidFill>
            <a:schemeClr val="bg1"/>
          </a:solidFill>
        </p:spPr>
        <p:txBody>
          <a:bodyPr wrap="square" rtlCol="0">
            <a:spAutoFit/>
          </a:bodyPr>
          <a:lstStyle/>
          <a:p>
            <a:pPr algn="ctr"/>
            <a:r>
              <a:rPr lang="ja-JP" altLang="en-US" sz="4000" b="1" dirty="0">
                <a:solidFill>
                  <a:srgbClr val="FF0000"/>
                </a:solidFill>
                <a:latin typeface="Noto Sans JP"/>
              </a:rPr>
              <a:t>平成</a:t>
            </a:r>
            <a:r>
              <a:rPr lang="en-US" altLang="ja-JP" sz="4000" b="1" dirty="0">
                <a:solidFill>
                  <a:srgbClr val="FF0000"/>
                </a:solidFill>
                <a:latin typeface="Noto Sans JP"/>
              </a:rPr>
              <a:t>31</a:t>
            </a:r>
            <a:r>
              <a:rPr lang="ja-JP" altLang="en-US" sz="4000" b="1" dirty="0">
                <a:solidFill>
                  <a:srgbClr val="FF0000"/>
                </a:solidFill>
                <a:latin typeface="Noto Sans JP"/>
              </a:rPr>
              <a:t>年度 春季問題と同じ</a:t>
            </a:r>
            <a:endParaRPr lang="en-US" altLang="ja-JP" sz="4000" b="1" dirty="0">
              <a:solidFill>
                <a:srgbClr val="FF0000"/>
              </a:solidFill>
              <a:latin typeface="Noto Sans JP"/>
            </a:endParaRPr>
          </a:p>
        </p:txBody>
      </p:sp>
    </p:spTree>
    <p:extLst>
      <p:ext uri="{BB962C8B-B14F-4D97-AF65-F5344CB8AC3E}">
        <p14:creationId xmlns:p14="http://schemas.microsoft.com/office/powerpoint/2010/main" val="2117964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490007"/>
            <a:ext cx="12192000" cy="3877985"/>
          </a:xfrm>
          <a:prstGeom prst="rect">
            <a:avLst/>
          </a:prstGeom>
          <a:noFill/>
        </p:spPr>
        <p:txBody>
          <a:bodyPr wrap="square" lIns="91440" tIns="45720" rIns="91440" bIns="45720">
            <a:spAutoFit/>
          </a:bodyPr>
          <a:lstStyle/>
          <a:p>
            <a:pPr algn="ctr"/>
            <a:r>
              <a:rPr lang="ja-JP" altLang="en-US" sz="54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情報セキュリティマネジメント</a:t>
            </a:r>
            <a:r>
              <a:rPr lang="ja-JP" altLang="en-US"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試験対策</a:t>
            </a:r>
            <a:endParaRPr lang="en-US" altLang="ja-JP"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96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BPO</a:t>
            </a:r>
          </a:p>
          <a:p>
            <a:pPr algn="ctr"/>
            <a:r>
              <a:rPr lang="en-US" altLang="ja-JP" sz="48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Business Process Outsourcing</a:t>
            </a:r>
          </a:p>
          <a:p>
            <a:pPr algn="ctr"/>
            <a:r>
              <a:rPr lang="en-US" altLang="ja-JP" sz="48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48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男性ボイス </a:t>
            </a:r>
            <a:r>
              <a:rPr lang="en-US" altLang="ja-JP" sz="48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4800" b="1" cap="none" spc="0" dirty="0">
              <a:ln w="9525">
                <a:solidFill>
                  <a:schemeClr val="bg1"/>
                </a:solidFill>
                <a:prstDash val="solid"/>
              </a:ln>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28549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6BC3C28D-506C-CDDE-35B8-8B3E041FA646}"/>
              </a:ext>
            </a:extLst>
          </p:cNvPr>
          <p:cNvSpPr/>
          <p:nvPr/>
        </p:nvSpPr>
        <p:spPr>
          <a:xfrm>
            <a:off x="0" y="1490007"/>
            <a:ext cx="12192000" cy="3877985"/>
          </a:xfrm>
          <a:prstGeom prst="rect">
            <a:avLst/>
          </a:prstGeom>
          <a:noFill/>
        </p:spPr>
        <p:txBody>
          <a:bodyPr wrap="square" lIns="91440" tIns="45720" rIns="91440" bIns="45720">
            <a:spAutoFit/>
          </a:bodyPr>
          <a:lstStyle/>
          <a:p>
            <a:pPr algn="ctr"/>
            <a:r>
              <a:rPr lang="ja-JP" altLang="en-US" sz="5400" b="1"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情報セキュリティマネジメント</a:t>
            </a:r>
            <a:r>
              <a:rPr lang="ja-JP" altLang="en-US"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試験対策</a:t>
            </a:r>
            <a:endParaRPr lang="en-US" altLang="ja-JP" sz="54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a:p>
            <a:pPr algn="ctr"/>
            <a:r>
              <a:rPr lang="en-US" altLang="ja-JP" sz="96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BPO</a:t>
            </a:r>
          </a:p>
          <a:p>
            <a:pPr algn="ctr"/>
            <a:r>
              <a:rPr lang="en-US" altLang="ja-JP" sz="4800" b="1" cap="none" spc="0" dirty="0">
                <a:ln w="9525">
                  <a:solidFill>
                    <a:schemeClr val="bg1"/>
                  </a:solidFill>
                  <a:prstDash val="solid"/>
                </a:ln>
                <a:solidFill>
                  <a:srgbClr val="2E02CE"/>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Business Process Outsourcing</a:t>
            </a:r>
          </a:p>
          <a:p>
            <a:pPr algn="ctr"/>
            <a:r>
              <a:rPr lang="en-US" altLang="ja-JP" sz="48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a:t>
            </a:r>
            <a:r>
              <a:rPr lang="ja-JP" altLang="en-US" sz="4800" b="1"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ずんだもん</a:t>
            </a:r>
            <a:r>
              <a:rPr lang="ja-JP" altLang="en-US" sz="48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 </a:t>
            </a:r>
            <a:r>
              <a:rPr lang="en-US" altLang="ja-JP" sz="48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rPr>
              <a:t>Ver.-</a:t>
            </a:r>
            <a:endParaRPr lang="ja-JP" altLang="en-US" sz="4800" b="1" cap="none" spc="0" dirty="0">
              <a:ln w="9525">
                <a:solidFill>
                  <a:schemeClr val="bg1"/>
                </a:solidFill>
                <a:prstDash val="solid"/>
              </a:ln>
              <a:solidFill>
                <a:srgbClr val="00B050"/>
              </a:solidFill>
              <a:effectLst>
                <a:outerShdw blurRad="38100" dist="38100" dir="2700000" algn="tl">
                  <a:srgbClr val="000000">
                    <a:alpha val="43137"/>
                  </a:srgbClr>
                </a:outerShdw>
              </a:effectLst>
              <a:latin typeface="けいふぉんと" panose="02000600000000000000" pitchFamily="2" charset="-128"/>
              <a:ea typeface="けいふぉんと" panose="02000600000000000000" pitchFamily="2" charset="-128"/>
            </a:endParaRPr>
          </a:p>
        </p:txBody>
      </p:sp>
    </p:spTree>
    <p:extLst>
      <p:ext uri="{BB962C8B-B14F-4D97-AF65-F5344CB8AC3E}">
        <p14:creationId xmlns:p14="http://schemas.microsoft.com/office/powerpoint/2010/main" val="372276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5EE8B6AD-C2FC-3AC5-A070-61D25A88E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174" y="596050"/>
            <a:ext cx="7645651" cy="5665900"/>
          </a:xfrm>
          <a:prstGeom prst="rect">
            <a:avLst/>
          </a:prstGeom>
        </p:spPr>
      </p:pic>
    </p:spTree>
    <p:extLst>
      <p:ext uri="{BB962C8B-B14F-4D97-AF65-F5344CB8AC3E}">
        <p14:creationId xmlns:p14="http://schemas.microsoft.com/office/powerpoint/2010/main" val="3534467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3" y="529833"/>
            <a:ext cx="10943714" cy="2123658"/>
          </a:xfrm>
          <a:prstGeom prst="rect">
            <a:avLst/>
          </a:prstGeom>
          <a:noFill/>
        </p:spPr>
        <p:txBody>
          <a:bodyPr wrap="square" rtlCol="0">
            <a:spAutoFit/>
          </a:bodyPr>
          <a:lstStyle/>
          <a:p>
            <a:r>
              <a:rPr lang="en-US" altLang="ja-JP" sz="2400" b="1" dirty="0">
                <a:solidFill>
                  <a:srgbClr val="FF0000"/>
                </a:solidFill>
              </a:rPr>
              <a:t>BPO</a:t>
            </a:r>
            <a:r>
              <a:rPr lang="ja-JP" altLang="en-US" sz="2400" b="1" dirty="0">
                <a:solidFill>
                  <a:srgbClr val="FF0000"/>
                </a:solidFill>
              </a:rPr>
              <a:t>（</a:t>
            </a:r>
            <a:r>
              <a:rPr lang="en-US" altLang="ja-JP" sz="2400" b="1" dirty="0">
                <a:solidFill>
                  <a:srgbClr val="FF0000"/>
                </a:solidFill>
              </a:rPr>
              <a:t>Business Process Outsourcing</a:t>
            </a:r>
            <a:r>
              <a:rPr lang="ja-JP" altLang="en-US" sz="2400" b="1" dirty="0">
                <a:solidFill>
                  <a:srgbClr val="FF0000"/>
                </a:solidFill>
              </a:rPr>
              <a:t>）</a:t>
            </a:r>
            <a:endParaRPr lang="en-US" altLang="ja-JP" sz="2400" b="1" dirty="0">
              <a:solidFill>
                <a:srgbClr val="FF0000"/>
              </a:solidFill>
            </a:endParaRPr>
          </a:p>
          <a:p>
            <a:endParaRPr lang="en-US" altLang="ja-JP" sz="1200" dirty="0">
              <a:solidFill>
                <a:srgbClr val="FF0000"/>
              </a:solidFill>
            </a:endParaRPr>
          </a:p>
          <a:p>
            <a:r>
              <a:rPr lang="ja-JP" altLang="en-US" sz="2400" b="1" i="0" dirty="0">
                <a:solidFill>
                  <a:srgbClr val="333333"/>
                </a:solidFill>
                <a:effectLst/>
                <a:latin typeface="Noto Sans JP"/>
              </a:rPr>
              <a:t>社内業務のうちコアビジネスでない事業にかかわる業務の一部又は全部を、外部の専門的な企業に委託する</a:t>
            </a:r>
            <a:r>
              <a:rPr lang="ja-JP" altLang="en-US" sz="2400" i="0" dirty="0">
                <a:solidFill>
                  <a:srgbClr val="333333"/>
                </a:solidFill>
                <a:effectLst/>
                <a:latin typeface="Noto Sans JP"/>
              </a:rPr>
              <a:t>こと。</a:t>
            </a:r>
            <a:r>
              <a:rPr lang="en-US" altLang="ja-JP" sz="2400" i="0" dirty="0">
                <a:solidFill>
                  <a:srgbClr val="333333"/>
                </a:solidFill>
                <a:effectLst/>
              </a:rPr>
              <a:t>BPO</a:t>
            </a:r>
            <a:r>
              <a:rPr lang="ja-JP" altLang="en-US" sz="2400" i="0" dirty="0">
                <a:solidFill>
                  <a:srgbClr val="333333"/>
                </a:solidFill>
                <a:effectLst/>
                <a:latin typeface="Noto Sans JP"/>
              </a:rPr>
              <a:t>の活用により、企業はコアビジネスに集中できるようになり、</a:t>
            </a:r>
            <a:r>
              <a:rPr lang="ja-JP" altLang="en-US" sz="2400" b="1" i="0" dirty="0">
                <a:solidFill>
                  <a:srgbClr val="333333"/>
                </a:solidFill>
                <a:effectLst/>
                <a:latin typeface="Noto Sans JP"/>
              </a:rPr>
              <a:t>競争力向上</a:t>
            </a:r>
            <a:r>
              <a:rPr lang="ja-JP" altLang="en-US" sz="2400" i="0" dirty="0">
                <a:solidFill>
                  <a:srgbClr val="333333"/>
                </a:solidFill>
                <a:effectLst/>
                <a:latin typeface="Noto Sans JP"/>
              </a:rPr>
              <a:t>や</a:t>
            </a:r>
            <a:r>
              <a:rPr lang="ja-JP" altLang="en-US" sz="2400" b="1" i="0" dirty="0">
                <a:solidFill>
                  <a:srgbClr val="333333"/>
                </a:solidFill>
                <a:effectLst/>
                <a:latin typeface="Noto Sans JP"/>
              </a:rPr>
              <a:t>経営基盤の強化</a:t>
            </a:r>
            <a:r>
              <a:rPr lang="ja-JP" altLang="en-US" sz="2400" i="0" dirty="0">
                <a:solidFill>
                  <a:srgbClr val="333333"/>
                </a:solidFill>
                <a:effectLst/>
                <a:latin typeface="Noto Sans JP"/>
              </a:rPr>
              <a:t>につなげることができる。</a:t>
            </a:r>
            <a:endParaRPr lang="en-US" altLang="ja-JP" sz="2400" i="0" dirty="0">
              <a:solidFill>
                <a:srgbClr val="333333"/>
              </a:solidFill>
              <a:effectLst/>
              <a:latin typeface="Noto Sans JP"/>
            </a:endParaRPr>
          </a:p>
          <a:p>
            <a:r>
              <a:rPr lang="ja-JP" altLang="en-US" sz="2400" dirty="0">
                <a:solidFill>
                  <a:srgbClr val="333333"/>
                </a:solidFill>
                <a:latin typeface="Noto Sans JP"/>
              </a:rPr>
              <a:t>「</a:t>
            </a:r>
            <a:r>
              <a:rPr lang="en-US" altLang="ja-JP" sz="2400" dirty="0">
                <a:solidFill>
                  <a:srgbClr val="333333"/>
                </a:solidFill>
              </a:rPr>
              <a:t>Outsourcing</a:t>
            </a:r>
            <a:r>
              <a:rPr lang="ja-JP" altLang="en-US" sz="2400" dirty="0">
                <a:solidFill>
                  <a:srgbClr val="333333"/>
                </a:solidFill>
                <a:latin typeface="Noto Sans JP"/>
              </a:rPr>
              <a:t>」は、「外部委託」「外注」という意味。</a:t>
            </a:r>
            <a:endParaRPr lang="ja-JP" altLang="en-US" sz="2400" i="0" dirty="0">
              <a:solidFill>
                <a:srgbClr val="333333"/>
              </a:solidFill>
              <a:effectLst/>
              <a:latin typeface="Noto Sans JP"/>
            </a:endParaRPr>
          </a:p>
        </p:txBody>
      </p:sp>
      <p:pic>
        <p:nvPicPr>
          <p:cNvPr id="2" name="Picture 2">
            <a:extLst>
              <a:ext uri="{FF2B5EF4-FFF2-40B4-BE49-F238E27FC236}">
                <a16:creationId xmlns:a16="http://schemas.microsoft.com/office/drawing/2014/main" id="{C4524ECE-E922-B97E-729B-4024E0DACF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8805" y="4019630"/>
            <a:ext cx="699749" cy="95541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0E8A062-8A3F-22A7-8ACF-1D470C562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8751" y="4019630"/>
            <a:ext cx="699749" cy="9554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88669A66-0E89-BE8B-3E62-AF237BDD17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2147" y="4019630"/>
            <a:ext cx="699749" cy="955410"/>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D8DD83D8-FF7A-D893-B771-740FBDDCE0F5}"/>
              </a:ext>
            </a:extLst>
          </p:cNvPr>
          <p:cNvSpPr txBox="1"/>
          <p:nvPr/>
        </p:nvSpPr>
        <p:spPr>
          <a:xfrm>
            <a:off x="2763196" y="5133030"/>
            <a:ext cx="410966" cy="923330"/>
          </a:xfrm>
          <a:prstGeom prst="rect">
            <a:avLst/>
          </a:prstGeom>
          <a:solidFill>
            <a:schemeClr val="accent6">
              <a:lumMod val="20000"/>
              <a:lumOff val="80000"/>
            </a:schemeClr>
          </a:solidFill>
        </p:spPr>
        <p:txBody>
          <a:bodyPr wrap="square" rtlCol="0">
            <a:spAutoFit/>
          </a:bodyPr>
          <a:lstStyle/>
          <a:p>
            <a:pPr algn="ctr"/>
            <a:r>
              <a:rPr kumimoji="1" lang="en-US" altLang="ja-JP" dirty="0"/>
              <a:t>A</a:t>
            </a:r>
          </a:p>
          <a:p>
            <a:pPr algn="ctr"/>
            <a:r>
              <a:rPr lang="ja-JP" altLang="en-US" dirty="0"/>
              <a:t>業務</a:t>
            </a:r>
            <a:endParaRPr kumimoji="1" lang="ja-JP" altLang="en-US" dirty="0"/>
          </a:p>
        </p:txBody>
      </p:sp>
      <p:sp>
        <p:nvSpPr>
          <p:cNvPr id="7" name="テキスト ボックス 6">
            <a:extLst>
              <a:ext uri="{FF2B5EF4-FFF2-40B4-BE49-F238E27FC236}">
                <a16:creationId xmlns:a16="http://schemas.microsoft.com/office/drawing/2014/main" id="{A32B9170-520C-AF8D-60FB-AEA4127B342A}"/>
              </a:ext>
            </a:extLst>
          </p:cNvPr>
          <p:cNvSpPr txBox="1"/>
          <p:nvPr/>
        </p:nvSpPr>
        <p:spPr>
          <a:xfrm>
            <a:off x="3573142" y="5133030"/>
            <a:ext cx="410966" cy="923330"/>
          </a:xfrm>
          <a:prstGeom prst="rect">
            <a:avLst/>
          </a:prstGeom>
          <a:solidFill>
            <a:schemeClr val="accent6">
              <a:lumMod val="20000"/>
              <a:lumOff val="80000"/>
            </a:schemeClr>
          </a:solidFill>
        </p:spPr>
        <p:txBody>
          <a:bodyPr wrap="square" rtlCol="0">
            <a:spAutoFit/>
          </a:bodyPr>
          <a:lstStyle/>
          <a:p>
            <a:pPr algn="ctr"/>
            <a:r>
              <a:rPr lang="en-US" altLang="ja-JP" dirty="0"/>
              <a:t>B</a:t>
            </a:r>
            <a:endParaRPr kumimoji="1" lang="en-US" altLang="ja-JP" dirty="0"/>
          </a:p>
          <a:p>
            <a:pPr algn="ctr"/>
            <a:r>
              <a:rPr lang="ja-JP" altLang="en-US" dirty="0"/>
              <a:t>業務</a:t>
            </a:r>
            <a:endParaRPr kumimoji="1" lang="ja-JP" altLang="en-US" dirty="0"/>
          </a:p>
        </p:txBody>
      </p:sp>
      <p:sp>
        <p:nvSpPr>
          <p:cNvPr id="8" name="テキスト ボックス 7">
            <a:extLst>
              <a:ext uri="{FF2B5EF4-FFF2-40B4-BE49-F238E27FC236}">
                <a16:creationId xmlns:a16="http://schemas.microsoft.com/office/drawing/2014/main" id="{7CA694B4-FBD1-6F0C-6555-A7F7C21F0714}"/>
              </a:ext>
            </a:extLst>
          </p:cNvPr>
          <p:cNvSpPr txBox="1"/>
          <p:nvPr/>
        </p:nvSpPr>
        <p:spPr>
          <a:xfrm>
            <a:off x="4396538" y="5133030"/>
            <a:ext cx="410966" cy="9233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US" altLang="ja-JP" b="1" dirty="0"/>
              <a:t>C</a:t>
            </a:r>
            <a:endParaRPr kumimoji="1" lang="en-US" altLang="ja-JP" b="1" dirty="0"/>
          </a:p>
          <a:p>
            <a:pPr algn="ctr"/>
            <a:r>
              <a:rPr lang="ja-JP" altLang="en-US" b="1" dirty="0"/>
              <a:t>業務</a:t>
            </a:r>
            <a:endParaRPr kumimoji="1" lang="ja-JP" altLang="en-US" b="1" dirty="0"/>
          </a:p>
        </p:txBody>
      </p:sp>
      <p:sp>
        <p:nvSpPr>
          <p:cNvPr id="9" name="テキスト ボックス 8">
            <a:extLst>
              <a:ext uri="{FF2B5EF4-FFF2-40B4-BE49-F238E27FC236}">
                <a16:creationId xmlns:a16="http://schemas.microsoft.com/office/drawing/2014/main" id="{D37F7AF0-8D05-2FC3-BB13-0CA8F386A904}"/>
              </a:ext>
            </a:extLst>
          </p:cNvPr>
          <p:cNvSpPr txBox="1"/>
          <p:nvPr/>
        </p:nvSpPr>
        <p:spPr>
          <a:xfrm>
            <a:off x="2763196" y="3595955"/>
            <a:ext cx="2044308" cy="369332"/>
          </a:xfrm>
          <a:prstGeom prst="rect">
            <a:avLst/>
          </a:prstGeom>
          <a:solidFill>
            <a:schemeClr val="accent5">
              <a:lumMod val="20000"/>
              <a:lumOff val="80000"/>
            </a:schemeClr>
          </a:solidFill>
        </p:spPr>
        <p:txBody>
          <a:bodyPr wrap="square" rtlCol="0">
            <a:spAutoFit/>
          </a:bodyPr>
          <a:lstStyle/>
          <a:p>
            <a:pPr algn="ctr"/>
            <a:r>
              <a:rPr kumimoji="1" lang="ja-JP" altLang="en-US" dirty="0"/>
              <a:t>企画部門</a:t>
            </a:r>
          </a:p>
        </p:txBody>
      </p:sp>
      <p:sp>
        <p:nvSpPr>
          <p:cNvPr id="10" name="テキスト ボックス 9">
            <a:extLst>
              <a:ext uri="{FF2B5EF4-FFF2-40B4-BE49-F238E27FC236}">
                <a16:creationId xmlns:a16="http://schemas.microsoft.com/office/drawing/2014/main" id="{E600AEF8-801E-E90C-75FC-CB9C3B58E03A}"/>
              </a:ext>
            </a:extLst>
          </p:cNvPr>
          <p:cNvSpPr txBox="1"/>
          <p:nvPr/>
        </p:nvSpPr>
        <p:spPr>
          <a:xfrm>
            <a:off x="2296400" y="3038305"/>
            <a:ext cx="2943420" cy="369332"/>
          </a:xfrm>
          <a:prstGeom prst="rect">
            <a:avLst/>
          </a:prstGeom>
          <a:solidFill>
            <a:schemeClr val="accent2">
              <a:lumMod val="20000"/>
              <a:lumOff val="80000"/>
            </a:schemeClr>
          </a:solidFill>
        </p:spPr>
        <p:txBody>
          <a:bodyPr wrap="square" rtlCol="0">
            <a:spAutoFit/>
          </a:bodyPr>
          <a:lstStyle/>
          <a:p>
            <a:pPr algn="ctr"/>
            <a:r>
              <a:rPr kumimoji="1" lang="ja-JP" altLang="en-US" b="1" dirty="0"/>
              <a:t>企　業</a:t>
            </a:r>
          </a:p>
        </p:txBody>
      </p:sp>
      <p:sp>
        <p:nvSpPr>
          <p:cNvPr id="11" name="四角形: 角を丸くする 10">
            <a:extLst>
              <a:ext uri="{FF2B5EF4-FFF2-40B4-BE49-F238E27FC236}">
                <a16:creationId xmlns:a16="http://schemas.microsoft.com/office/drawing/2014/main" id="{59A7A2BB-1F91-B433-DD8F-CD99B363CDEA}"/>
              </a:ext>
            </a:extLst>
          </p:cNvPr>
          <p:cNvSpPr/>
          <p:nvPr/>
        </p:nvSpPr>
        <p:spPr>
          <a:xfrm>
            <a:off x="2618805" y="5016136"/>
            <a:ext cx="2333091" cy="1168247"/>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ln>
                <a:solidFill>
                  <a:srgbClr val="2E02CE"/>
                </a:solidFill>
              </a:ln>
              <a:noFill/>
            </a:endParaRPr>
          </a:p>
        </p:txBody>
      </p:sp>
      <p:sp>
        <p:nvSpPr>
          <p:cNvPr id="12" name="テキスト ボックス 11">
            <a:extLst>
              <a:ext uri="{FF2B5EF4-FFF2-40B4-BE49-F238E27FC236}">
                <a16:creationId xmlns:a16="http://schemas.microsoft.com/office/drawing/2014/main" id="{6A83B772-89DF-3877-7172-1D82FF584ABC}"/>
              </a:ext>
            </a:extLst>
          </p:cNvPr>
          <p:cNvSpPr txBox="1"/>
          <p:nvPr/>
        </p:nvSpPr>
        <p:spPr>
          <a:xfrm>
            <a:off x="6454873" y="3038305"/>
            <a:ext cx="2943420" cy="369332"/>
          </a:xfrm>
          <a:prstGeom prst="rect">
            <a:avLst/>
          </a:prstGeom>
          <a:solidFill>
            <a:schemeClr val="accent6">
              <a:lumMod val="60000"/>
              <a:lumOff val="40000"/>
            </a:schemeClr>
          </a:solidFill>
        </p:spPr>
        <p:txBody>
          <a:bodyPr wrap="square" rtlCol="0">
            <a:spAutoFit/>
          </a:bodyPr>
          <a:lstStyle/>
          <a:p>
            <a:pPr algn="ctr"/>
            <a:r>
              <a:rPr kumimoji="1" lang="en-US" altLang="ja-JP" b="1" dirty="0"/>
              <a:t>BPO</a:t>
            </a:r>
            <a:r>
              <a:rPr kumimoji="1" lang="ja-JP" altLang="en-US" b="1" dirty="0"/>
              <a:t>サービス</a:t>
            </a:r>
          </a:p>
        </p:txBody>
      </p:sp>
      <p:sp>
        <p:nvSpPr>
          <p:cNvPr id="13" name="矢印: 右 12">
            <a:extLst>
              <a:ext uri="{FF2B5EF4-FFF2-40B4-BE49-F238E27FC236}">
                <a16:creationId xmlns:a16="http://schemas.microsoft.com/office/drawing/2014/main" id="{F6D8F3FC-AAE4-E094-CD4A-59F06BFCCE11}"/>
              </a:ext>
            </a:extLst>
          </p:cNvPr>
          <p:cNvSpPr/>
          <p:nvPr/>
        </p:nvSpPr>
        <p:spPr>
          <a:xfrm rot="19483207">
            <a:off x="4957626" y="4553390"/>
            <a:ext cx="1039228" cy="30779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2663FCA0-9B5A-B7CD-4913-B70DE42A0BAA}"/>
              </a:ext>
            </a:extLst>
          </p:cNvPr>
          <p:cNvSpPr txBox="1"/>
          <p:nvPr/>
        </p:nvSpPr>
        <p:spPr>
          <a:xfrm>
            <a:off x="5990308" y="4131069"/>
            <a:ext cx="4133084" cy="369332"/>
          </a:xfrm>
          <a:prstGeom prst="rect">
            <a:avLst/>
          </a:prstGeom>
          <a:noFill/>
        </p:spPr>
        <p:txBody>
          <a:bodyPr wrap="square" rtlCol="0">
            <a:spAutoFit/>
          </a:bodyPr>
          <a:lstStyle/>
          <a:p>
            <a:r>
              <a:rPr kumimoji="1" lang="ja-JP" altLang="en-US" b="1" dirty="0">
                <a:solidFill>
                  <a:srgbClr val="0070C0"/>
                </a:solidFill>
              </a:rPr>
              <a:t>コアビジネスでない業務の全部を外注</a:t>
            </a:r>
          </a:p>
        </p:txBody>
      </p:sp>
      <p:sp>
        <p:nvSpPr>
          <p:cNvPr id="15" name="矢印: 右 14">
            <a:extLst>
              <a:ext uri="{FF2B5EF4-FFF2-40B4-BE49-F238E27FC236}">
                <a16:creationId xmlns:a16="http://schemas.microsoft.com/office/drawing/2014/main" id="{757AA717-6B09-0F83-EF95-671DC456B966}"/>
              </a:ext>
            </a:extLst>
          </p:cNvPr>
          <p:cNvSpPr/>
          <p:nvPr/>
        </p:nvSpPr>
        <p:spPr>
          <a:xfrm>
            <a:off x="4844712" y="5416326"/>
            <a:ext cx="1228335" cy="325739"/>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C791A375-D02A-FB71-DA71-8E7928F4E693}"/>
              </a:ext>
            </a:extLst>
          </p:cNvPr>
          <p:cNvSpPr txBox="1"/>
          <p:nvPr/>
        </p:nvSpPr>
        <p:spPr>
          <a:xfrm>
            <a:off x="6073047" y="5372733"/>
            <a:ext cx="4133084" cy="369332"/>
          </a:xfrm>
          <a:prstGeom prst="rect">
            <a:avLst/>
          </a:prstGeom>
          <a:noFill/>
        </p:spPr>
        <p:txBody>
          <a:bodyPr wrap="square" rtlCol="0">
            <a:spAutoFit/>
          </a:bodyPr>
          <a:lstStyle/>
          <a:p>
            <a:r>
              <a:rPr kumimoji="1" lang="ja-JP" altLang="en-US" b="1" dirty="0">
                <a:solidFill>
                  <a:schemeClr val="accent2"/>
                </a:solidFill>
              </a:rPr>
              <a:t>コアビジネスでない業務の一部を外注</a:t>
            </a:r>
          </a:p>
        </p:txBody>
      </p:sp>
    </p:spTree>
    <p:extLst>
      <p:ext uri="{BB962C8B-B14F-4D97-AF65-F5344CB8AC3E}">
        <p14:creationId xmlns:p14="http://schemas.microsoft.com/office/powerpoint/2010/main" val="2094550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4142" y="635062"/>
            <a:ext cx="10943714" cy="461665"/>
          </a:xfrm>
          <a:prstGeom prst="rect">
            <a:avLst/>
          </a:prstGeom>
          <a:noFill/>
        </p:spPr>
        <p:txBody>
          <a:bodyPr wrap="square" rtlCol="0">
            <a:spAutoFit/>
          </a:bodyPr>
          <a:lstStyle/>
          <a:p>
            <a:r>
              <a:rPr lang="en-US" altLang="ja-JP" sz="2400" b="1" dirty="0">
                <a:solidFill>
                  <a:srgbClr val="FF0000"/>
                </a:solidFill>
              </a:rPr>
              <a:t>BPO</a:t>
            </a:r>
            <a:r>
              <a:rPr lang="ja-JP" altLang="en-US" sz="2400" b="1" dirty="0">
                <a:solidFill>
                  <a:srgbClr val="FF0000"/>
                </a:solidFill>
              </a:rPr>
              <a:t>とアウトソーシングの違い</a:t>
            </a:r>
            <a:endParaRPr lang="en-US" altLang="ja-JP" sz="2400" b="1" dirty="0">
              <a:solidFill>
                <a:srgbClr val="FF0000"/>
              </a:solidFill>
            </a:endParaRPr>
          </a:p>
        </p:txBody>
      </p:sp>
      <p:graphicFrame>
        <p:nvGraphicFramePr>
          <p:cNvPr id="2" name="表 1">
            <a:extLst>
              <a:ext uri="{FF2B5EF4-FFF2-40B4-BE49-F238E27FC236}">
                <a16:creationId xmlns:a16="http://schemas.microsoft.com/office/drawing/2014/main" id="{46DC2EB1-6021-C5B8-E632-46BB6F0D80DF}"/>
              </a:ext>
            </a:extLst>
          </p:cNvPr>
          <p:cNvGraphicFramePr>
            <a:graphicFrameLocks noGrp="1"/>
          </p:cNvGraphicFramePr>
          <p:nvPr>
            <p:extLst>
              <p:ext uri="{D42A27DB-BD31-4B8C-83A1-F6EECF244321}">
                <p14:modId xmlns:p14="http://schemas.microsoft.com/office/powerpoint/2010/main" val="4176550174"/>
              </p:ext>
            </p:extLst>
          </p:nvPr>
        </p:nvGraphicFramePr>
        <p:xfrm>
          <a:off x="865312" y="1315566"/>
          <a:ext cx="10461375" cy="4907372"/>
        </p:xfrm>
        <a:graphic>
          <a:graphicData uri="http://schemas.openxmlformats.org/drawingml/2006/table">
            <a:tbl>
              <a:tblPr firstRow="1" bandRow="1">
                <a:tableStyleId>{5940675A-B579-460E-94D1-54222C63F5DA}</a:tableStyleId>
              </a:tblPr>
              <a:tblGrid>
                <a:gridCol w="2540000">
                  <a:extLst>
                    <a:ext uri="{9D8B030D-6E8A-4147-A177-3AD203B41FA5}">
                      <a16:colId xmlns:a16="http://schemas.microsoft.com/office/drawing/2014/main" val="739164419"/>
                    </a:ext>
                  </a:extLst>
                </a:gridCol>
                <a:gridCol w="4191856">
                  <a:extLst>
                    <a:ext uri="{9D8B030D-6E8A-4147-A177-3AD203B41FA5}">
                      <a16:colId xmlns:a16="http://schemas.microsoft.com/office/drawing/2014/main" val="3437314430"/>
                    </a:ext>
                  </a:extLst>
                </a:gridCol>
                <a:gridCol w="3729519">
                  <a:extLst>
                    <a:ext uri="{9D8B030D-6E8A-4147-A177-3AD203B41FA5}">
                      <a16:colId xmlns:a16="http://schemas.microsoft.com/office/drawing/2014/main" val="2857523757"/>
                    </a:ext>
                  </a:extLst>
                </a:gridCol>
              </a:tblGrid>
              <a:tr h="903652">
                <a:tc>
                  <a:txBody>
                    <a:bodyPr/>
                    <a:lstStyle/>
                    <a:p>
                      <a:pPr algn="ctr"/>
                      <a:endParaRPr kumimoji="1" lang="ja-JP" altLang="en-US" sz="2400" dirty="0"/>
                    </a:p>
                  </a:txBody>
                  <a:tcPr anchor="ctr">
                    <a:lnTlToBr w="12700" cap="flat" cmpd="sng" algn="ctr">
                      <a:solidFill>
                        <a:schemeClr val="tx1"/>
                      </a:solidFill>
                      <a:prstDash val="solid"/>
                      <a:round/>
                      <a:headEnd type="none" w="med" len="med"/>
                      <a:tailEnd type="none" w="med" len="med"/>
                    </a:lnTlToBr>
                    <a:solidFill>
                      <a:schemeClr val="accent5">
                        <a:lumMod val="20000"/>
                        <a:lumOff val="80000"/>
                      </a:schemeClr>
                    </a:solidFill>
                  </a:tcPr>
                </a:tc>
                <a:tc>
                  <a:txBody>
                    <a:bodyPr/>
                    <a:lstStyle/>
                    <a:p>
                      <a:pPr algn="ctr"/>
                      <a:r>
                        <a:rPr kumimoji="1" lang="en-US" altLang="ja-JP" sz="2400" dirty="0"/>
                        <a:t>BPO</a:t>
                      </a:r>
                      <a:endParaRPr kumimoji="1" lang="ja-JP" altLang="en-US" sz="2400" dirty="0"/>
                    </a:p>
                  </a:txBody>
                  <a:tcPr anchor="ctr">
                    <a:solidFill>
                      <a:schemeClr val="accent5">
                        <a:lumMod val="20000"/>
                        <a:lumOff val="80000"/>
                      </a:schemeClr>
                    </a:solidFill>
                  </a:tcPr>
                </a:tc>
                <a:tc>
                  <a:txBody>
                    <a:bodyPr/>
                    <a:lstStyle/>
                    <a:p>
                      <a:pPr algn="ctr"/>
                      <a:r>
                        <a:rPr kumimoji="1" lang="ja-JP" altLang="en-US" sz="2400" dirty="0"/>
                        <a:t>アウトソーシング</a:t>
                      </a:r>
                    </a:p>
                  </a:txBody>
                  <a:tcPr anchor="ctr">
                    <a:solidFill>
                      <a:schemeClr val="accent5">
                        <a:lumMod val="20000"/>
                        <a:lumOff val="80000"/>
                      </a:schemeClr>
                    </a:solidFill>
                  </a:tcPr>
                </a:tc>
                <a:extLst>
                  <a:ext uri="{0D108BD9-81ED-4DB2-BD59-A6C34878D82A}">
                    <a16:rowId xmlns:a16="http://schemas.microsoft.com/office/drawing/2014/main" val="3695669624"/>
                  </a:ext>
                </a:extLst>
              </a:tr>
              <a:tr h="1982912">
                <a:tc>
                  <a:txBody>
                    <a:bodyPr/>
                    <a:lstStyle/>
                    <a:p>
                      <a:pPr algn="ctr"/>
                      <a:r>
                        <a:rPr kumimoji="1" lang="ja-JP" altLang="en-US" sz="2400" dirty="0"/>
                        <a:t>内容</a:t>
                      </a:r>
                    </a:p>
                  </a:txBody>
                  <a:tcPr anchor="ctr">
                    <a:solidFill>
                      <a:schemeClr val="accent4">
                        <a:lumMod val="20000"/>
                        <a:lumOff val="80000"/>
                      </a:schemeClr>
                    </a:solidFill>
                  </a:tcPr>
                </a:tc>
                <a:tc>
                  <a:txBody>
                    <a:bodyPr/>
                    <a:lstStyle/>
                    <a:p>
                      <a:pPr algn="ctr"/>
                      <a:r>
                        <a:rPr kumimoji="1" lang="ja-JP" altLang="en-US" sz="2400" dirty="0"/>
                        <a:t>社内業務のうち</a:t>
                      </a:r>
                      <a:r>
                        <a:rPr kumimoji="1" lang="ja-JP" altLang="en-US" sz="2400" b="1" dirty="0"/>
                        <a:t>コアビジネスでない事業</a:t>
                      </a:r>
                      <a:r>
                        <a:rPr kumimoji="1" lang="ja-JP" altLang="en-US" sz="2400" dirty="0"/>
                        <a:t>にかかわる業務の</a:t>
                      </a:r>
                      <a:r>
                        <a:rPr kumimoji="1" lang="ja-JP" altLang="en-US" sz="2400" b="1" dirty="0"/>
                        <a:t>一部又は全部</a:t>
                      </a:r>
                      <a:r>
                        <a:rPr kumimoji="1" lang="ja-JP" altLang="en-US" sz="2400" dirty="0"/>
                        <a:t>を、外部の専門的な企業に委託する</a:t>
                      </a:r>
                    </a:p>
                  </a:txBody>
                  <a:tcPr anchor="ctr"/>
                </a:tc>
                <a:tc>
                  <a:txBody>
                    <a:bodyPr/>
                    <a:lstStyle/>
                    <a:p>
                      <a:pPr algn="ctr"/>
                      <a:r>
                        <a:rPr kumimoji="1" lang="ja-JP" altLang="en-US" sz="2400" dirty="0"/>
                        <a:t>単純作業等、</a:t>
                      </a:r>
                      <a:endParaRPr kumimoji="1" lang="en-US" altLang="ja-JP" sz="2400" dirty="0"/>
                    </a:p>
                    <a:p>
                      <a:pPr algn="ctr"/>
                      <a:r>
                        <a:rPr kumimoji="1" lang="ja-JP" altLang="en-US" sz="2400" dirty="0"/>
                        <a:t>業務の一部を委託する</a:t>
                      </a:r>
                    </a:p>
                  </a:txBody>
                  <a:tcPr anchor="ctr"/>
                </a:tc>
                <a:extLst>
                  <a:ext uri="{0D108BD9-81ED-4DB2-BD59-A6C34878D82A}">
                    <a16:rowId xmlns:a16="http://schemas.microsoft.com/office/drawing/2014/main" val="630844885"/>
                  </a:ext>
                </a:extLst>
              </a:tr>
              <a:tr h="808576">
                <a:tc>
                  <a:txBody>
                    <a:bodyPr/>
                    <a:lstStyle/>
                    <a:p>
                      <a:pPr algn="ctr"/>
                      <a:r>
                        <a:rPr kumimoji="1" lang="ja-JP" altLang="en-US" sz="2400" dirty="0"/>
                        <a:t>契約期間</a:t>
                      </a:r>
                    </a:p>
                  </a:txBody>
                  <a:tcPr anchor="ctr">
                    <a:solidFill>
                      <a:schemeClr val="accent4">
                        <a:lumMod val="20000"/>
                        <a:lumOff val="80000"/>
                      </a:schemeClr>
                    </a:solidFill>
                  </a:tcPr>
                </a:tc>
                <a:tc>
                  <a:txBody>
                    <a:bodyPr/>
                    <a:lstStyle/>
                    <a:p>
                      <a:pPr algn="ctr"/>
                      <a:r>
                        <a:rPr kumimoji="1" lang="ja-JP" altLang="en-US" sz="2400" b="1" dirty="0"/>
                        <a:t>長期</a:t>
                      </a:r>
                    </a:p>
                  </a:txBody>
                  <a:tcPr anchor="ctr"/>
                </a:tc>
                <a:tc>
                  <a:txBody>
                    <a:bodyPr/>
                    <a:lstStyle/>
                    <a:p>
                      <a:pPr algn="ctr"/>
                      <a:r>
                        <a:rPr kumimoji="1" lang="ja-JP" altLang="en-US" sz="2400" dirty="0"/>
                        <a:t>短期</a:t>
                      </a:r>
                    </a:p>
                  </a:txBody>
                  <a:tcPr anchor="ctr"/>
                </a:tc>
                <a:extLst>
                  <a:ext uri="{0D108BD9-81ED-4DB2-BD59-A6C34878D82A}">
                    <a16:rowId xmlns:a16="http://schemas.microsoft.com/office/drawing/2014/main" val="1604354229"/>
                  </a:ext>
                </a:extLst>
              </a:tr>
              <a:tr h="1212232">
                <a:tc>
                  <a:txBody>
                    <a:bodyPr/>
                    <a:lstStyle/>
                    <a:p>
                      <a:pPr algn="ctr"/>
                      <a:r>
                        <a:rPr kumimoji="1" lang="ja-JP" altLang="en-US" sz="2400" dirty="0"/>
                        <a:t>期待される効果</a:t>
                      </a:r>
                    </a:p>
                  </a:txBody>
                  <a:tcPr anchor="ctr">
                    <a:solidFill>
                      <a:schemeClr val="accent4">
                        <a:lumMod val="20000"/>
                        <a:lumOff val="80000"/>
                      </a:schemeClr>
                    </a:solidFill>
                  </a:tcPr>
                </a:tc>
                <a:tc>
                  <a:txBody>
                    <a:bodyPr/>
                    <a:lstStyle/>
                    <a:p>
                      <a:pPr algn="ctr"/>
                      <a:r>
                        <a:rPr kumimoji="1" lang="ja-JP" altLang="en-US" sz="2400" dirty="0"/>
                        <a:t>業務効率化や品質改善等の</a:t>
                      </a:r>
                      <a:endParaRPr kumimoji="1" lang="en-US" altLang="ja-JP" sz="2400" dirty="0"/>
                    </a:p>
                    <a:p>
                      <a:pPr algn="ctr"/>
                      <a:r>
                        <a:rPr kumimoji="1" lang="ja-JP" altLang="en-US" sz="2400" b="1" dirty="0"/>
                        <a:t>課題解決</a:t>
                      </a:r>
                    </a:p>
                  </a:txBody>
                  <a:tcPr anchor="ctr"/>
                </a:tc>
                <a:tc>
                  <a:txBody>
                    <a:bodyPr/>
                    <a:lstStyle/>
                    <a:p>
                      <a:pPr algn="ctr"/>
                      <a:r>
                        <a:rPr kumimoji="1" lang="ja-JP" altLang="en-US" sz="2400" dirty="0"/>
                        <a:t>人員不足の解消</a:t>
                      </a:r>
                    </a:p>
                  </a:txBody>
                  <a:tcPr anchor="ctr"/>
                </a:tc>
                <a:extLst>
                  <a:ext uri="{0D108BD9-81ED-4DB2-BD59-A6C34878D82A}">
                    <a16:rowId xmlns:a16="http://schemas.microsoft.com/office/drawing/2014/main" val="1687727401"/>
                  </a:ext>
                </a:extLst>
              </a:tr>
            </a:tbl>
          </a:graphicData>
        </a:graphic>
      </p:graphicFrame>
    </p:spTree>
    <p:extLst>
      <p:ext uri="{BB962C8B-B14F-4D97-AF65-F5344CB8AC3E}">
        <p14:creationId xmlns:p14="http://schemas.microsoft.com/office/powerpoint/2010/main" val="307946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04DEA09B-0D70-0D33-5BA3-AC7290C79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308" y="957238"/>
            <a:ext cx="10031384" cy="4943524"/>
          </a:xfrm>
          <a:prstGeom prst="rect">
            <a:avLst/>
          </a:prstGeom>
        </p:spPr>
      </p:pic>
      <p:sp>
        <p:nvSpPr>
          <p:cNvPr id="2" name="テキスト ボックス 1">
            <a:extLst>
              <a:ext uri="{FF2B5EF4-FFF2-40B4-BE49-F238E27FC236}">
                <a16:creationId xmlns:a16="http://schemas.microsoft.com/office/drawing/2014/main" id="{A2C93342-2AC9-68DE-C59C-3C20F3F702E4}"/>
              </a:ext>
            </a:extLst>
          </p:cNvPr>
          <p:cNvSpPr txBox="1"/>
          <p:nvPr/>
        </p:nvSpPr>
        <p:spPr>
          <a:xfrm>
            <a:off x="1313801" y="757183"/>
            <a:ext cx="2517271" cy="400110"/>
          </a:xfrm>
          <a:prstGeom prst="rect">
            <a:avLst/>
          </a:prstGeom>
          <a:noFill/>
        </p:spPr>
        <p:txBody>
          <a:bodyPr wrap="square" rtlCol="0">
            <a:spAutoFit/>
          </a:bodyPr>
          <a:lstStyle/>
          <a:p>
            <a:r>
              <a:rPr lang="ja-JP" altLang="en-US" sz="2000" b="1" dirty="0">
                <a:latin typeface="Noto Sans JP"/>
              </a:rPr>
              <a:t>平成</a:t>
            </a:r>
            <a:r>
              <a:rPr lang="en-US" altLang="ja-JP" sz="2000" b="1" dirty="0">
                <a:latin typeface="Noto Sans JP"/>
              </a:rPr>
              <a:t>31</a:t>
            </a:r>
            <a:r>
              <a:rPr lang="ja-JP" altLang="en-US" sz="2000" b="1" dirty="0">
                <a:latin typeface="Noto Sans JP"/>
              </a:rPr>
              <a:t>年度 春季</a:t>
            </a:r>
            <a:endParaRPr lang="en-US" altLang="ja-JP" sz="2000" b="1" dirty="0">
              <a:latin typeface="Noto Sans JP"/>
            </a:endParaRPr>
          </a:p>
        </p:txBody>
      </p:sp>
    </p:spTree>
    <p:extLst>
      <p:ext uri="{BB962C8B-B14F-4D97-AF65-F5344CB8AC3E}">
        <p14:creationId xmlns:p14="http://schemas.microsoft.com/office/powerpoint/2010/main" val="1443684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キスト&#10;&#10;自動的に生成された説明">
            <a:extLst>
              <a:ext uri="{FF2B5EF4-FFF2-40B4-BE49-F238E27FC236}">
                <a16:creationId xmlns:a16="http://schemas.microsoft.com/office/drawing/2014/main" id="{04DEA09B-0D70-0D33-5BA3-AC7290C79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0308" y="957238"/>
            <a:ext cx="10031384" cy="4943524"/>
          </a:xfrm>
          <a:prstGeom prst="rect">
            <a:avLst/>
          </a:prstGeom>
        </p:spPr>
      </p:pic>
      <p:sp>
        <p:nvSpPr>
          <p:cNvPr id="2" name="楕円 1">
            <a:extLst>
              <a:ext uri="{FF2B5EF4-FFF2-40B4-BE49-F238E27FC236}">
                <a16:creationId xmlns:a16="http://schemas.microsoft.com/office/drawing/2014/main" id="{72BC88D0-0F4F-90B4-7217-69296951C89A}"/>
              </a:ext>
            </a:extLst>
          </p:cNvPr>
          <p:cNvSpPr/>
          <p:nvPr/>
        </p:nvSpPr>
        <p:spPr>
          <a:xfrm>
            <a:off x="1786007" y="3023904"/>
            <a:ext cx="411983" cy="38454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09F9B2FC-FF78-D383-1557-4E518A92F46B}"/>
              </a:ext>
            </a:extLst>
          </p:cNvPr>
          <p:cNvSpPr txBox="1"/>
          <p:nvPr/>
        </p:nvSpPr>
        <p:spPr>
          <a:xfrm>
            <a:off x="1991998" y="1536062"/>
            <a:ext cx="7423220" cy="400110"/>
          </a:xfrm>
          <a:prstGeom prst="rect">
            <a:avLst/>
          </a:prstGeom>
          <a:noFill/>
        </p:spPr>
        <p:txBody>
          <a:bodyPr wrap="square">
            <a:spAutoFit/>
          </a:bodyPr>
          <a:lstStyle/>
          <a:p>
            <a:r>
              <a:rPr lang="en-US" altLang="ja-JP" sz="2000" b="1" dirty="0">
                <a:solidFill>
                  <a:srgbClr val="0070C0"/>
                </a:solidFill>
              </a:rPr>
              <a:t>Business Process Outsourcing</a:t>
            </a:r>
          </a:p>
        </p:txBody>
      </p:sp>
      <p:cxnSp>
        <p:nvCxnSpPr>
          <p:cNvPr id="5" name="直線コネクタ 4">
            <a:extLst>
              <a:ext uri="{FF2B5EF4-FFF2-40B4-BE49-F238E27FC236}">
                <a16:creationId xmlns:a16="http://schemas.microsoft.com/office/drawing/2014/main" id="{057030EA-C378-0FC6-6AE9-2BCEFAA7A204}"/>
              </a:ext>
            </a:extLst>
          </p:cNvPr>
          <p:cNvCxnSpPr>
            <a:cxnSpLocks/>
          </p:cNvCxnSpPr>
          <p:nvPr/>
        </p:nvCxnSpPr>
        <p:spPr>
          <a:xfrm>
            <a:off x="3945849" y="3887809"/>
            <a:ext cx="154055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FC42763-0DBC-7373-316F-3A2B70207F5B}"/>
              </a:ext>
            </a:extLst>
          </p:cNvPr>
          <p:cNvSpPr txBox="1"/>
          <p:nvPr/>
        </p:nvSpPr>
        <p:spPr>
          <a:xfrm>
            <a:off x="1313801" y="757183"/>
            <a:ext cx="2517271" cy="400110"/>
          </a:xfrm>
          <a:prstGeom prst="rect">
            <a:avLst/>
          </a:prstGeom>
          <a:noFill/>
        </p:spPr>
        <p:txBody>
          <a:bodyPr wrap="square" rtlCol="0">
            <a:spAutoFit/>
          </a:bodyPr>
          <a:lstStyle/>
          <a:p>
            <a:r>
              <a:rPr lang="ja-JP" altLang="en-US" sz="2000" b="1" dirty="0">
                <a:latin typeface="Noto Sans JP"/>
              </a:rPr>
              <a:t>平成</a:t>
            </a:r>
            <a:r>
              <a:rPr lang="en-US" altLang="ja-JP" sz="2000" b="1" dirty="0">
                <a:latin typeface="Noto Sans JP"/>
              </a:rPr>
              <a:t>31</a:t>
            </a:r>
            <a:r>
              <a:rPr lang="ja-JP" altLang="en-US" sz="2000" b="1" dirty="0">
                <a:latin typeface="Noto Sans JP"/>
              </a:rPr>
              <a:t>年度 春季</a:t>
            </a:r>
            <a:endParaRPr lang="en-US" altLang="ja-JP" sz="2000" b="1" dirty="0">
              <a:latin typeface="Noto Sans JP"/>
            </a:endParaRPr>
          </a:p>
        </p:txBody>
      </p:sp>
    </p:spTree>
    <p:extLst>
      <p:ext uri="{BB962C8B-B14F-4D97-AF65-F5344CB8AC3E}">
        <p14:creationId xmlns:p14="http://schemas.microsoft.com/office/powerpoint/2010/main" val="409223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2C93342-2AC9-68DE-C59C-3C20F3F702E4}"/>
              </a:ext>
            </a:extLst>
          </p:cNvPr>
          <p:cNvSpPr txBox="1"/>
          <p:nvPr/>
        </p:nvSpPr>
        <p:spPr>
          <a:xfrm>
            <a:off x="691030" y="557128"/>
            <a:ext cx="3038489" cy="400110"/>
          </a:xfrm>
          <a:prstGeom prst="rect">
            <a:avLst/>
          </a:prstGeom>
          <a:noFill/>
        </p:spPr>
        <p:txBody>
          <a:bodyPr wrap="square" rtlCol="0">
            <a:spAutoFit/>
          </a:bodyPr>
          <a:lstStyle/>
          <a:p>
            <a:r>
              <a:rPr lang="ja-JP" altLang="en-US" sz="2000" b="1" dirty="0">
                <a:latin typeface="Noto Sans JP"/>
              </a:rPr>
              <a:t>科目</a:t>
            </a:r>
            <a:r>
              <a:rPr lang="en-US" altLang="ja-JP" sz="2000" b="1" dirty="0">
                <a:latin typeface="Noto Sans JP"/>
              </a:rPr>
              <a:t>A</a:t>
            </a:r>
            <a:r>
              <a:rPr lang="ja-JP" altLang="en-US" sz="2000" b="1" dirty="0">
                <a:latin typeface="Noto Sans JP"/>
              </a:rPr>
              <a:t>・</a:t>
            </a:r>
            <a:r>
              <a:rPr lang="en-US" altLang="ja-JP" sz="2000" b="1" dirty="0">
                <a:latin typeface="Noto Sans JP"/>
              </a:rPr>
              <a:t>B </a:t>
            </a:r>
            <a:r>
              <a:rPr lang="ja-JP" altLang="en-US" sz="2000" b="1" dirty="0">
                <a:latin typeface="Noto Sans JP"/>
              </a:rPr>
              <a:t>サンプル問題</a:t>
            </a:r>
            <a:endParaRPr lang="en-US" altLang="ja-JP" sz="2000" b="1" dirty="0">
              <a:latin typeface="Noto Sans JP"/>
            </a:endParaRPr>
          </a:p>
        </p:txBody>
      </p:sp>
      <p:pic>
        <p:nvPicPr>
          <p:cNvPr id="5" name="図 4" descr="テキスト, 手紙&#10;&#10;AI によって生成されたコンテンツは間違っている可能性があります。">
            <a:extLst>
              <a:ext uri="{FF2B5EF4-FFF2-40B4-BE49-F238E27FC236}">
                <a16:creationId xmlns:a16="http://schemas.microsoft.com/office/drawing/2014/main" id="{9B292A29-6D42-FB27-77F0-900590DDCF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030" y="957238"/>
            <a:ext cx="10809940" cy="5193742"/>
          </a:xfrm>
          <a:prstGeom prst="rect">
            <a:avLst/>
          </a:prstGeom>
        </p:spPr>
      </p:pic>
    </p:spTree>
    <p:extLst>
      <p:ext uri="{BB962C8B-B14F-4D97-AF65-F5344CB8AC3E}">
        <p14:creationId xmlns:p14="http://schemas.microsoft.com/office/powerpoint/2010/main" val="395094563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2288</TotalTime>
  <Words>236</Words>
  <Application>Microsoft Office PowerPoint</Application>
  <PresentationFormat>ワイド画面</PresentationFormat>
  <Paragraphs>46</Paragraphs>
  <Slides>10</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Noto Sans JP</vt:lpstr>
      <vt:lpstr>けいふぉんと</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746</cp:revision>
  <dcterms:created xsi:type="dcterms:W3CDTF">2023-10-19T04:21:29Z</dcterms:created>
  <dcterms:modified xsi:type="dcterms:W3CDTF">2025-04-14T06:36:25Z</dcterms:modified>
</cp:coreProperties>
</file>