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7" y="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38175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00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004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00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OP25B</a:t>
            </a:r>
            <a:r>
              <a:rPr lang="en-US" altLang="ja-JP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00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 -Outbound port 25 Blocking-</a:t>
            </a:r>
          </a:p>
          <a:p>
            <a:pPr algn="ctr"/>
            <a:r>
              <a:rPr lang="ja-JP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00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解説・過去問研究</a:t>
            </a:r>
            <a:endParaRPr lang="ja-JP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004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852B8DF4-F10F-02C3-31C9-3B10FB8038FB}"/>
              </a:ext>
            </a:extLst>
          </p:cNvPr>
          <p:cNvSpPr/>
          <p:nvPr/>
        </p:nvSpPr>
        <p:spPr>
          <a:xfrm>
            <a:off x="2744724" y="5700225"/>
            <a:ext cx="2163698" cy="2496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B89D79E-AFF3-46D6-85E3-7A531FE4DEC0}"/>
              </a:ext>
            </a:extLst>
          </p:cNvPr>
          <p:cNvSpPr/>
          <p:nvPr/>
        </p:nvSpPr>
        <p:spPr>
          <a:xfrm>
            <a:off x="2735309" y="4253164"/>
            <a:ext cx="2748536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3B1C1C1-7670-E58F-91C7-E67DE10576BE}"/>
              </a:ext>
            </a:extLst>
          </p:cNvPr>
          <p:cNvSpPr/>
          <p:nvPr/>
        </p:nvSpPr>
        <p:spPr>
          <a:xfrm>
            <a:off x="3185483" y="3955161"/>
            <a:ext cx="1303459" cy="2404872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122B35-638B-82FA-B2A7-862FC59889FB}"/>
              </a:ext>
            </a:extLst>
          </p:cNvPr>
          <p:cNvSpPr/>
          <p:nvPr/>
        </p:nvSpPr>
        <p:spPr>
          <a:xfrm>
            <a:off x="1000124" y="3414932"/>
            <a:ext cx="5786247" cy="3181621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68314" y="435583"/>
            <a:ext cx="109357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OP25B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Outbound port 25 Blocking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ja-JP" altLang="en-US" sz="2400" b="1" dirty="0"/>
              <a:t>迷惑メールの送信対策</a:t>
            </a:r>
            <a:r>
              <a:rPr lang="ja-JP" altLang="en-US" sz="2400" dirty="0"/>
              <a:t>として、</a:t>
            </a:r>
            <a:r>
              <a:rPr lang="ja-JP" altLang="en-US" sz="2400" b="1" dirty="0"/>
              <a:t>メールの送信に使われる</a:t>
            </a:r>
            <a:r>
              <a:rPr lang="en-US" altLang="ja-JP" sz="2400" b="1" dirty="0"/>
              <a:t>25</a:t>
            </a:r>
            <a:r>
              <a:rPr lang="ja-JP" altLang="en-US" sz="2400" b="1" dirty="0"/>
              <a:t>番ポート</a:t>
            </a:r>
            <a:r>
              <a:rPr lang="ja-JP" altLang="en-US" sz="2400" dirty="0"/>
              <a:t>でのメール送信を</a:t>
            </a:r>
            <a:r>
              <a:rPr lang="ja-JP" altLang="en-US" sz="2400" b="1" dirty="0"/>
              <a:t>規制</a:t>
            </a:r>
            <a:r>
              <a:rPr lang="ja-JP" altLang="en-US" sz="2400" dirty="0"/>
              <a:t>する仕組みのこと。ほぼ全ての</a:t>
            </a:r>
            <a:r>
              <a:rPr lang="en-US" altLang="ja-JP" sz="2400" dirty="0"/>
              <a:t>ISP</a:t>
            </a:r>
            <a:r>
              <a:rPr lang="ja-JP" altLang="en-US" sz="2400" dirty="0"/>
              <a:t>（インターネットサービスプロバイダ）に導入されている。</a:t>
            </a:r>
            <a:endParaRPr lang="en-US" altLang="ja-JP" sz="2400" dirty="0"/>
          </a:p>
          <a:p>
            <a:r>
              <a:rPr lang="ja-JP" altLang="en-US" sz="2400" dirty="0"/>
              <a:t>迷惑メール送信者の多くは、契約先のプロバイダの</a:t>
            </a:r>
            <a:r>
              <a:rPr lang="ja-JP" altLang="en-US" sz="2400" b="1" dirty="0"/>
              <a:t>メールサーバを経由させず</a:t>
            </a:r>
            <a:r>
              <a:rPr lang="ja-JP" altLang="en-US" sz="2400" dirty="0"/>
              <a:t>に、</a:t>
            </a:r>
            <a:r>
              <a:rPr lang="ja-JP" altLang="en-US" sz="2400" b="1" dirty="0"/>
              <a:t>直接</a:t>
            </a:r>
            <a:r>
              <a:rPr lang="ja-JP" altLang="en-US" sz="2400" dirty="0"/>
              <a:t>送り先のメールサーバ宛てにメールを送信しているため、</a:t>
            </a:r>
            <a:r>
              <a:rPr lang="ja-JP" altLang="en-US" sz="2400" b="1" dirty="0"/>
              <a:t>プロバイダのメールサーバを経由しないメール送信を遮断する</a:t>
            </a:r>
            <a:r>
              <a:rPr lang="ja-JP" altLang="en-US" sz="2400" dirty="0"/>
              <a:t>のが</a:t>
            </a:r>
            <a:r>
              <a:rPr lang="en-US" altLang="ja-JP" sz="2400" dirty="0"/>
              <a:t>OP25B</a:t>
            </a:r>
            <a:r>
              <a:rPr lang="ja-JP" altLang="en-US" sz="2400" dirty="0"/>
              <a:t>である。</a:t>
            </a:r>
            <a:endParaRPr lang="en-US" altLang="ja-JP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49F68A-5A20-7955-94CB-7D7D51F7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7" y="5232408"/>
            <a:ext cx="996315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9F559C-81F3-BCF9-6156-43799C0A316D}"/>
              </a:ext>
            </a:extLst>
          </p:cNvPr>
          <p:cNvSpPr txBox="1"/>
          <p:nvPr/>
        </p:nvSpPr>
        <p:spPr>
          <a:xfrm>
            <a:off x="1755267" y="4800567"/>
            <a:ext cx="1027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送信者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1F1057-0DE7-7FF1-E3E2-5CE08772A36A}"/>
              </a:ext>
            </a:extLst>
          </p:cNvPr>
          <p:cNvSpPr txBox="1"/>
          <p:nvPr/>
        </p:nvSpPr>
        <p:spPr>
          <a:xfrm>
            <a:off x="1202816" y="6208171"/>
            <a:ext cx="21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迷惑メール送信者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F01ADE-4763-5889-C3AF-B63B29B4BB63}"/>
              </a:ext>
            </a:extLst>
          </p:cNvPr>
          <p:cNvSpPr txBox="1"/>
          <p:nvPr/>
        </p:nvSpPr>
        <p:spPr>
          <a:xfrm>
            <a:off x="1204504" y="3497388"/>
            <a:ext cx="377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0070C0"/>
                </a:solidFill>
              </a:rPr>
              <a:t>プロバイダのインターネット網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946795-340C-95B5-CF24-527AABBF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39" y="4101170"/>
            <a:ext cx="669745" cy="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51DD7E-F6F7-BE48-8B4A-88085E233822}"/>
              </a:ext>
            </a:extLst>
          </p:cNvPr>
          <p:cNvSpPr txBox="1"/>
          <p:nvPr/>
        </p:nvSpPr>
        <p:spPr>
          <a:xfrm>
            <a:off x="3185483" y="4937708"/>
            <a:ext cx="136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</a:rPr>
              <a:t>25</a:t>
            </a:r>
            <a:r>
              <a:rPr lang="ja-JP" altLang="en-US" sz="1800" b="1" dirty="0">
                <a:solidFill>
                  <a:schemeClr val="bg1"/>
                </a:solidFill>
              </a:rPr>
              <a:t>番ポート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C95086-FDFE-4B17-7391-A869FB20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51" y="5431619"/>
            <a:ext cx="751118" cy="7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3B7F10-A927-8329-8E40-E0B70D00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40" y="3974651"/>
            <a:ext cx="682028" cy="8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AC1E41-8CFD-64DC-5E35-B754B48340F4}"/>
              </a:ext>
            </a:extLst>
          </p:cNvPr>
          <p:cNvSpPr txBox="1"/>
          <p:nvPr/>
        </p:nvSpPr>
        <p:spPr>
          <a:xfrm>
            <a:off x="5085482" y="4777178"/>
            <a:ext cx="160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プロバイダのメールサーバ</a:t>
            </a:r>
            <a:endParaRPr lang="ja-JP" altLang="en-US" dirty="0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3E7F6505-DF4A-7E9F-22FB-A1F9F684C9A3}"/>
              </a:ext>
            </a:extLst>
          </p:cNvPr>
          <p:cNvSpPr/>
          <p:nvPr/>
        </p:nvSpPr>
        <p:spPr>
          <a:xfrm>
            <a:off x="4928118" y="5561539"/>
            <a:ext cx="502160" cy="52699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F55D25-757E-F6E9-67FE-3985676FC268}"/>
              </a:ext>
            </a:extLst>
          </p:cNvPr>
          <p:cNvSpPr txBox="1"/>
          <p:nvPr/>
        </p:nvSpPr>
        <p:spPr>
          <a:xfrm>
            <a:off x="4857251" y="6050505"/>
            <a:ext cx="78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遮断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D1C4F9-FFC7-8DA0-076D-679F83CED801}"/>
              </a:ext>
            </a:extLst>
          </p:cNvPr>
          <p:cNvCxnSpPr>
            <a:cxnSpLocks/>
          </p:cNvCxnSpPr>
          <p:nvPr/>
        </p:nvCxnSpPr>
        <p:spPr>
          <a:xfrm flipV="1">
            <a:off x="5566846" y="5005742"/>
            <a:ext cx="2755337" cy="80335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5504922-BF7B-E880-AB55-CCB79EC386F4}"/>
              </a:ext>
            </a:extLst>
          </p:cNvPr>
          <p:cNvSpPr/>
          <p:nvPr/>
        </p:nvSpPr>
        <p:spPr>
          <a:xfrm>
            <a:off x="6289663" y="4253164"/>
            <a:ext cx="994903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D85E94FB-A632-531C-FBE0-09588F87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3" y="3974651"/>
            <a:ext cx="669745" cy="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39AE296F-D6F8-48F3-167F-406F5256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85" y="3955161"/>
            <a:ext cx="682028" cy="8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7285CD42-5C6F-66DB-547F-CAA42D86678A}"/>
              </a:ext>
            </a:extLst>
          </p:cNvPr>
          <p:cNvSpPr/>
          <p:nvPr/>
        </p:nvSpPr>
        <p:spPr>
          <a:xfrm>
            <a:off x="8170757" y="4253164"/>
            <a:ext cx="534644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60921A-14FB-8955-601D-29D53ABF253E}"/>
              </a:ext>
            </a:extLst>
          </p:cNvPr>
          <p:cNvSpPr txBox="1"/>
          <p:nvPr/>
        </p:nvSpPr>
        <p:spPr>
          <a:xfrm>
            <a:off x="8410026" y="4741601"/>
            <a:ext cx="160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外部</a:t>
            </a:r>
            <a:r>
              <a:rPr lang="ja-JP" altLang="en-US" sz="1800" dirty="0"/>
              <a:t>の</a:t>
            </a:r>
            <a:endParaRPr lang="en-US" altLang="ja-JP" sz="1800" dirty="0"/>
          </a:p>
          <a:p>
            <a:pPr algn="ctr"/>
            <a:r>
              <a:rPr lang="ja-JP" altLang="en-US" sz="1800" dirty="0"/>
              <a:t>メールサーバ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85A7B5-A3E6-BB2A-B0F1-2F667D8724F7}"/>
              </a:ext>
            </a:extLst>
          </p:cNvPr>
          <p:cNvSpPr txBox="1"/>
          <p:nvPr/>
        </p:nvSpPr>
        <p:spPr>
          <a:xfrm>
            <a:off x="7363999" y="4679912"/>
            <a:ext cx="7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転送</a:t>
            </a:r>
          </a:p>
        </p:txBody>
      </p:sp>
      <p:sp>
        <p:nvSpPr>
          <p:cNvPr id="1024" name="矢印: 右 1023">
            <a:extLst>
              <a:ext uri="{FF2B5EF4-FFF2-40B4-BE49-F238E27FC236}">
                <a16:creationId xmlns:a16="http://schemas.microsoft.com/office/drawing/2014/main" id="{95EA52FA-459D-4AD2-156A-E9F1DD316748}"/>
              </a:ext>
            </a:extLst>
          </p:cNvPr>
          <p:cNvSpPr/>
          <p:nvPr/>
        </p:nvSpPr>
        <p:spPr>
          <a:xfrm>
            <a:off x="9745249" y="4253164"/>
            <a:ext cx="534644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74FF356-D3E6-F0D3-3F5C-24B31BEE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71" y="3766441"/>
            <a:ext cx="863726" cy="113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C22146E1-EFFD-88C8-2697-7146ADF916B6}"/>
              </a:ext>
            </a:extLst>
          </p:cNvPr>
          <p:cNvSpPr txBox="1"/>
          <p:nvPr/>
        </p:nvSpPr>
        <p:spPr>
          <a:xfrm>
            <a:off x="10540746" y="4821076"/>
            <a:ext cx="103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受信者</a:t>
            </a:r>
            <a:endParaRPr lang="ja-JP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F8A1E15-51C4-F585-FE0B-210453DA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7" y="3845434"/>
            <a:ext cx="991686" cy="98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852B8DF4-F10F-02C3-31C9-3B10FB8038FB}"/>
              </a:ext>
            </a:extLst>
          </p:cNvPr>
          <p:cNvSpPr/>
          <p:nvPr/>
        </p:nvSpPr>
        <p:spPr>
          <a:xfrm>
            <a:off x="2744724" y="4871550"/>
            <a:ext cx="2163698" cy="2496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B89D79E-AFF3-46D6-85E3-7A531FE4DEC0}"/>
              </a:ext>
            </a:extLst>
          </p:cNvPr>
          <p:cNvSpPr/>
          <p:nvPr/>
        </p:nvSpPr>
        <p:spPr>
          <a:xfrm>
            <a:off x="2735309" y="3424489"/>
            <a:ext cx="2748536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3B1C1C1-7670-E58F-91C7-E67DE10576BE}"/>
              </a:ext>
            </a:extLst>
          </p:cNvPr>
          <p:cNvSpPr/>
          <p:nvPr/>
        </p:nvSpPr>
        <p:spPr>
          <a:xfrm>
            <a:off x="3185483" y="3126486"/>
            <a:ext cx="1303459" cy="2404872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122B35-638B-82FA-B2A7-862FC59889FB}"/>
              </a:ext>
            </a:extLst>
          </p:cNvPr>
          <p:cNvSpPr/>
          <p:nvPr/>
        </p:nvSpPr>
        <p:spPr>
          <a:xfrm>
            <a:off x="770604" y="2586257"/>
            <a:ext cx="6015768" cy="419554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514393" y="386387"/>
            <a:ext cx="111632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代替ポート（</a:t>
            </a:r>
            <a:r>
              <a:rPr lang="en-US" altLang="ja-JP" sz="2400" b="1" dirty="0">
                <a:solidFill>
                  <a:srgbClr val="FF0000"/>
                </a:solidFill>
              </a:rPr>
              <a:t>587</a:t>
            </a:r>
            <a:r>
              <a:rPr lang="ja-JP" altLang="en-US" sz="2400" b="1" dirty="0">
                <a:solidFill>
                  <a:srgbClr val="FF0000"/>
                </a:solidFill>
              </a:rPr>
              <a:t>番ポート）の利用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en-US" altLang="ja-JP" sz="2400" dirty="0"/>
              <a:t>OP25B</a:t>
            </a:r>
            <a:r>
              <a:rPr lang="ja-JP" altLang="en-US" sz="2400" dirty="0"/>
              <a:t>規制がかけられた環境から外部のメールサーバーにアクセスできないのは利便性が低下するため、代替手段として</a:t>
            </a:r>
            <a:r>
              <a:rPr lang="en-US" altLang="ja-JP" sz="2400" b="1" dirty="0"/>
              <a:t>587</a:t>
            </a:r>
            <a:r>
              <a:rPr lang="ja-JP" altLang="en-US" sz="2400" b="1" dirty="0"/>
              <a:t>番ポート</a:t>
            </a:r>
            <a:r>
              <a:rPr lang="ja-JP" altLang="en-US" sz="2400" dirty="0"/>
              <a:t>を利用する方法がある。</a:t>
            </a:r>
            <a:endParaRPr lang="en-US" altLang="ja-JP" sz="2400" dirty="0"/>
          </a:p>
          <a:p>
            <a:r>
              <a:rPr lang="en-US" altLang="ja-JP" sz="2400" dirty="0"/>
              <a:t>587</a:t>
            </a:r>
            <a:r>
              <a:rPr lang="ja-JP" altLang="en-US" sz="2400" dirty="0"/>
              <a:t>番ポートは</a:t>
            </a:r>
            <a:r>
              <a:rPr lang="en-US" altLang="ja-JP" sz="2400" b="1" dirty="0"/>
              <a:t>SMTP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AUTH</a:t>
            </a:r>
            <a:r>
              <a:rPr lang="ja-JP" altLang="en-US" sz="2400" dirty="0"/>
              <a:t>、つまり</a:t>
            </a:r>
            <a:r>
              <a:rPr lang="ja-JP" altLang="en-US" sz="2400" b="1" dirty="0"/>
              <a:t>認証機能</a:t>
            </a:r>
            <a:r>
              <a:rPr lang="ja-JP" altLang="en-US" sz="2400" dirty="0"/>
              <a:t>を有するため、第三者からの不正利用を防止することができる。</a:t>
            </a:r>
            <a:endParaRPr lang="en-US" altLang="ja-JP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49F68A-5A20-7955-94CB-7D7D51F7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7" y="4403733"/>
            <a:ext cx="996315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9F559C-81F3-BCF9-6156-43799C0A316D}"/>
              </a:ext>
            </a:extLst>
          </p:cNvPr>
          <p:cNvSpPr txBox="1"/>
          <p:nvPr/>
        </p:nvSpPr>
        <p:spPr>
          <a:xfrm>
            <a:off x="1755267" y="3971892"/>
            <a:ext cx="1027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送信者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1F1057-0DE7-7FF1-E3E2-5CE08772A36A}"/>
              </a:ext>
            </a:extLst>
          </p:cNvPr>
          <p:cNvSpPr txBox="1"/>
          <p:nvPr/>
        </p:nvSpPr>
        <p:spPr>
          <a:xfrm>
            <a:off x="1202816" y="5379496"/>
            <a:ext cx="21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迷惑メール送信者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F01ADE-4763-5889-C3AF-B63B29B4BB63}"/>
              </a:ext>
            </a:extLst>
          </p:cNvPr>
          <p:cNvSpPr txBox="1"/>
          <p:nvPr/>
        </p:nvSpPr>
        <p:spPr>
          <a:xfrm>
            <a:off x="1204504" y="2668713"/>
            <a:ext cx="377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0070C0"/>
                </a:solidFill>
              </a:rPr>
              <a:t>プロバイダのインターネット網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946795-340C-95B5-CF24-527AABBF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39" y="3272495"/>
            <a:ext cx="669745" cy="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51DD7E-F6F7-BE48-8B4A-88085E233822}"/>
              </a:ext>
            </a:extLst>
          </p:cNvPr>
          <p:cNvSpPr txBox="1"/>
          <p:nvPr/>
        </p:nvSpPr>
        <p:spPr>
          <a:xfrm>
            <a:off x="3263903" y="4175950"/>
            <a:ext cx="1364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25</a:t>
            </a:r>
            <a:r>
              <a:rPr lang="ja-JP" altLang="en-US" sz="1600" b="1" dirty="0">
                <a:solidFill>
                  <a:schemeClr val="bg1"/>
                </a:solidFill>
              </a:rPr>
              <a:t>番ポート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C95086-FDFE-4B17-7391-A869FB20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51" y="4602944"/>
            <a:ext cx="751118" cy="7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3B7F10-A927-8329-8E40-E0B70D00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40" y="3145976"/>
            <a:ext cx="682028" cy="8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AC1E41-8CFD-64DC-5E35-B754B48340F4}"/>
              </a:ext>
            </a:extLst>
          </p:cNvPr>
          <p:cNvSpPr txBox="1"/>
          <p:nvPr/>
        </p:nvSpPr>
        <p:spPr>
          <a:xfrm>
            <a:off x="5085482" y="3948503"/>
            <a:ext cx="160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プロバイダのメールサーバ</a:t>
            </a:r>
            <a:endParaRPr lang="ja-JP" altLang="en-US" dirty="0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3E7F6505-DF4A-7E9F-22FB-A1F9F684C9A3}"/>
              </a:ext>
            </a:extLst>
          </p:cNvPr>
          <p:cNvSpPr/>
          <p:nvPr/>
        </p:nvSpPr>
        <p:spPr>
          <a:xfrm>
            <a:off x="4928118" y="4732864"/>
            <a:ext cx="502160" cy="52699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F55D25-757E-F6E9-67FE-3985676FC268}"/>
              </a:ext>
            </a:extLst>
          </p:cNvPr>
          <p:cNvSpPr txBox="1"/>
          <p:nvPr/>
        </p:nvSpPr>
        <p:spPr>
          <a:xfrm>
            <a:off x="4857251" y="5221830"/>
            <a:ext cx="78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遮断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D1C4F9-FFC7-8DA0-076D-679F83CED801}"/>
              </a:ext>
            </a:extLst>
          </p:cNvPr>
          <p:cNvCxnSpPr>
            <a:cxnSpLocks/>
          </p:cNvCxnSpPr>
          <p:nvPr/>
        </p:nvCxnSpPr>
        <p:spPr>
          <a:xfrm flipV="1">
            <a:off x="5566846" y="4177067"/>
            <a:ext cx="2755337" cy="80335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5504922-BF7B-E880-AB55-CCB79EC386F4}"/>
              </a:ext>
            </a:extLst>
          </p:cNvPr>
          <p:cNvSpPr/>
          <p:nvPr/>
        </p:nvSpPr>
        <p:spPr>
          <a:xfrm>
            <a:off x="6289663" y="3424489"/>
            <a:ext cx="994903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D85E94FB-A632-531C-FBE0-09588F87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3" y="3145976"/>
            <a:ext cx="669745" cy="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39AE296F-D6F8-48F3-167F-406F5256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85" y="3126486"/>
            <a:ext cx="682028" cy="8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7285CD42-5C6F-66DB-547F-CAA42D86678A}"/>
              </a:ext>
            </a:extLst>
          </p:cNvPr>
          <p:cNvSpPr/>
          <p:nvPr/>
        </p:nvSpPr>
        <p:spPr>
          <a:xfrm>
            <a:off x="8170757" y="3424489"/>
            <a:ext cx="534644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60921A-14FB-8955-601D-29D53ABF253E}"/>
              </a:ext>
            </a:extLst>
          </p:cNvPr>
          <p:cNvSpPr txBox="1"/>
          <p:nvPr/>
        </p:nvSpPr>
        <p:spPr>
          <a:xfrm>
            <a:off x="8410026" y="3912926"/>
            <a:ext cx="160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外部</a:t>
            </a:r>
            <a:r>
              <a:rPr lang="ja-JP" altLang="en-US" sz="1800" dirty="0"/>
              <a:t>の</a:t>
            </a:r>
            <a:endParaRPr lang="en-US" altLang="ja-JP" sz="1800" dirty="0"/>
          </a:p>
          <a:p>
            <a:pPr algn="ctr"/>
            <a:r>
              <a:rPr lang="ja-JP" altLang="en-US" sz="1800" dirty="0"/>
              <a:t>メールサーバ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85A7B5-A3E6-BB2A-B0F1-2F667D8724F7}"/>
              </a:ext>
            </a:extLst>
          </p:cNvPr>
          <p:cNvSpPr txBox="1"/>
          <p:nvPr/>
        </p:nvSpPr>
        <p:spPr>
          <a:xfrm>
            <a:off x="7363999" y="3851237"/>
            <a:ext cx="7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転送</a:t>
            </a:r>
          </a:p>
        </p:txBody>
      </p:sp>
      <p:sp>
        <p:nvSpPr>
          <p:cNvPr id="1024" name="矢印: 右 1023">
            <a:extLst>
              <a:ext uri="{FF2B5EF4-FFF2-40B4-BE49-F238E27FC236}">
                <a16:creationId xmlns:a16="http://schemas.microsoft.com/office/drawing/2014/main" id="{95EA52FA-459D-4AD2-156A-E9F1DD316748}"/>
              </a:ext>
            </a:extLst>
          </p:cNvPr>
          <p:cNvSpPr/>
          <p:nvPr/>
        </p:nvSpPr>
        <p:spPr>
          <a:xfrm>
            <a:off x="9745249" y="3424489"/>
            <a:ext cx="534644" cy="26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74FF356-D3E6-F0D3-3F5C-24B31BEE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71" y="2937766"/>
            <a:ext cx="863726" cy="113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C22146E1-EFFD-88C8-2697-7146ADF916B6}"/>
              </a:ext>
            </a:extLst>
          </p:cNvPr>
          <p:cNvSpPr txBox="1"/>
          <p:nvPr/>
        </p:nvSpPr>
        <p:spPr>
          <a:xfrm>
            <a:off x="10540746" y="3992401"/>
            <a:ext cx="103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受信者</a:t>
            </a:r>
            <a:endParaRPr lang="ja-JP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F8A1E15-51C4-F585-FE0B-210453DA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7" y="3016759"/>
            <a:ext cx="991686" cy="98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 字 1">
            <a:extLst>
              <a:ext uri="{FF2B5EF4-FFF2-40B4-BE49-F238E27FC236}">
                <a16:creationId xmlns:a16="http://schemas.microsoft.com/office/drawing/2014/main" id="{533EC20B-21CB-63A0-DDC2-47B598B206CC}"/>
              </a:ext>
            </a:extLst>
          </p:cNvPr>
          <p:cNvSpPr/>
          <p:nvPr/>
        </p:nvSpPr>
        <p:spPr>
          <a:xfrm rot="5400000">
            <a:off x="-65436" y="4614516"/>
            <a:ext cx="2765830" cy="559094"/>
          </a:xfrm>
          <a:prstGeom prst="corner">
            <a:avLst>
              <a:gd name="adj1" fmla="val 24723"/>
              <a:gd name="adj2" fmla="val 231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C80AD710-4F53-ABDA-10AD-36968F483DDF}"/>
              </a:ext>
            </a:extLst>
          </p:cNvPr>
          <p:cNvSpPr/>
          <p:nvPr/>
        </p:nvSpPr>
        <p:spPr>
          <a:xfrm>
            <a:off x="1078037" y="6081537"/>
            <a:ext cx="2107446" cy="257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7A86E8-C721-05A0-867A-46F17EB9FD3A}"/>
              </a:ext>
            </a:extLst>
          </p:cNvPr>
          <p:cNvSpPr/>
          <p:nvPr/>
        </p:nvSpPr>
        <p:spPr>
          <a:xfrm>
            <a:off x="3185483" y="5619799"/>
            <a:ext cx="1303459" cy="1113548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6F8D8E69-F490-D8E4-8C4C-EA56F82F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51" y="5636833"/>
            <a:ext cx="669745" cy="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DC15BD-517B-221A-427C-2D7DF13E3F25}"/>
              </a:ext>
            </a:extLst>
          </p:cNvPr>
          <p:cNvSpPr txBox="1"/>
          <p:nvPr/>
        </p:nvSpPr>
        <p:spPr>
          <a:xfrm>
            <a:off x="3162978" y="6307834"/>
            <a:ext cx="1364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587</a:t>
            </a:r>
            <a:r>
              <a:rPr lang="ja-JP" altLang="en-US" sz="1600" b="1" dirty="0">
                <a:solidFill>
                  <a:schemeClr val="bg1"/>
                </a:solidFill>
              </a:rPr>
              <a:t>番ポート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9145E0F-1EB8-C730-D4A1-E2B1154D0F89}"/>
              </a:ext>
            </a:extLst>
          </p:cNvPr>
          <p:cNvSpPr/>
          <p:nvPr/>
        </p:nvSpPr>
        <p:spPr>
          <a:xfrm rot="20175769" flipV="1">
            <a:off x="4283465" y="5171803"/>
            <a:ext cx="4229866" cy="2845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769B58-1819-96FB-9570-6622622D20C6}"/>
              </a:ext>
            </a:extLst>
          </p:cNvPr>
          <p:cNvSpPr txBox="1"/>
          <p:nvPr/>
        </p:nvSpPr>
        <p:spPr>
          <a:xfrm>
            <a:off x="6967894" y="5154944"/>
            <a:ext cx="7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認証</a:t>
            </a:r>
          </a:p>
        </p:txBody>
      </p:sp>
    </p:spTree>
    <p:extLst>
      <p:ext uri="{BB962C8B-B14F-4D97-AF65-F5344CB8AC3E}">
        <p14:creationId xmlns:p14="http://schemas.microsoft.com/office/powerpoint/2010/main" val="232516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218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315</cp:revision>
  <dcterms:created xsi:type="dcterms:W3CDTF">2023-10-19T04:21:29Z</dcterms:created>
  <dcterms:modified xsi:type="dcterms:W3CDTF">2024-06-26T07:39:31Z</dcterms:modified>
</cp:coreProperties>
</file>