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76" r:id="rId2"/>
    <p:sldId id="581" r:id="rId3"/>
    <p:sldId id="580" r:id="rId4"/>
    <p:sldId id="578" r:id="rId5"/>
    <p:sldId id="582" r:id="rId6"/>
    <p:sldId id="583" r:id="rId7"/>
    <p:sldId id="58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9" autoAdjust="0"/>
    <p:restoredTop sz="94933" autoAdjust="0"/>
  </p:normalViewPr>
  <p:slideViewPr>
    <p:cSldViewPr snapToGrid="0">
      <p:cViewPr varScale="1">
        <p:scale>
          <a:sx n="72" d="100"/>
          <a:sy n="72" d="100"/>
        </p:scale>
        <p:origin x="10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19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284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570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683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31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97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662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8619A1D-7A76-9636-BFBD-1C6ED48B0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613" y="2870075"/>
            <a:ext cx="1429832" cy="142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6E3D62-99B6-621A-5240-17FEDD96F96D}"/>
              </a:ext>
            </a:extLst>
          </p:cNvPr>
          <p:cNvSpPr txBox="1"/>
          <p:nvPr/>
        </p:nvSpPr>
        <p:spPr>
          <a:xfrm>
            <a:off x="648623" y="4339416"/>
            <a:ext cx="2127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①メール送信</a:t>
            </a:r>
            <a:endParaRPr lang="en-US" altLang="ja-JP" sz="2000" b="1" dirty="0">
              <a:solidFill>
                <a:srgbClr val="0070C0"/>
              </a:solidFill>
              <a:latin typeface="Noto Sans JP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32B0647-E285-F888-B801-19BDA1A54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39" y="996446"/>
            <a:ext cx="1366861" cy="161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CBB4129-67B7-0187-1978-534AE1EC713F}"/>
              </a:ext>
            </a:extLst>
          </p:cNvPr>
          <p:cNvSpPr txBox="1"/>
          <p:nvPr/>
        </p:nvSpPr>
        <p:spPr>
          <a:xfrm>
            <a:off x="2775996" y="2692474"/>
            <a:ext cx="2328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送信メールサーバ</a:t>
            </a:r>
            <a:endParaRPr lang="en-US" altLang="ja-JP" sz="2000" b="1" dirty="0">
              <a:latin typeface="Noto Sans JP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F2F7702-CB6F-CEB1-1577-5B8CCB4C89B2}"/>
              </a:ext>
            </a:extLst>
          </p:cNvPr>
          <p:cNvCxnSpPr/>
          <p:nvPr/>
        </p:nvCxnSpPr>
        <p:spPr>
          <a:xfrm flipV="1">
            <a:off x="1962122" y="2122665"/>
            <a:ext cx="919975" cy="6321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7B53D7A-539A-772A-D010-8C3FD8AE5C9D}"/>
              </a:ext>
            </a:extLst>
          </p:cNvPr>
          <p:cNvCxnSpPr>
            <a:cxnSpLocks/>
          </p:cNvCxnSpPr>
          <p:nvPr/>
        </p:nvCxnSpPr>
        <p:spPr>
          <a:xfrm>
            <a:off x="4872942" y="1739736"/>
            <a:ext cx="20010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D3F1BFF-A70E-792C-D630-CB4E1D539567}"/>
              </a:ext>
            </a:extLst>
          </p:cNvPr>
          <p:cNvSpPr txBox="1"/>
          <p:nvPr/>
        </p:nvSpPr>
        <p:spPr>
          <a:xfrm>
            <a:off x="4923831" y="963208"/>
            <a:ext cx="1957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②受信メールサーバへ送信</a:t>
            </a:r>
            <a:endParaRPr lang="en-US" altLang="ja-JP" sz="2000" b="1" dirty="0">
              <a:solidFill>
                <a:srgbClr val="0070C0"/>
              </a:solidFill>
              <a:latin typeface="Noto Sans JP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830CC599-88A7-54F2-26BD-1C2F9E073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537" y="996446"/>
            <a:ext cx="1366861" cy="161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A5E558-1DFA-5A62-9BC3-08BF5DDA161B}"/>
              </a:ext>
            </a:extLst>
          </p:cNvPr>
          <p:cNvSpPr txBox="1"/>
          <p:nvPr/>
        </p:nvSpPr>
        <p:spPr>
          <a:xfrm>
            <a:off x="6607747" y="2692474"/>
            <a:ext cx="2328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受信メールサーバ</a:t>
            </a:r>
            <a:endParaRPr lang="en-US" altLang="ja-JP" sz="2000" b="1" dirty="0">
              <a:latin typeface="Noto Sans JP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82881D2-D3AB-2B9B-124C-C57795362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39" y="3927461"/>
            <a:ext cx="1063204" cy="161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B8A3468-CCFA-D72B-E786-E777D62B8C88}"/>
              </a:ext>
            </a:extLst>
          </p:cNvPr>
          <p:cNvSpPr txBox="1"/>
          <p:nvPr/>
        </p:nvSpPr>
        <p:spPr>
          <a:xfrm>
            <a:off x="2882097" y="5623488"/>
            <a:ext cx="1695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latin typeface="Noto Sans JP"/>
              </a:rPr>
              <a:t>DNS</a:t>
            </a:r>
            <a:r>
              <a:rPr lang="ja-JP" altLang="en-US" sz="2000" b="1" dirty="0">
                <a:latin typeface="Noto Sans JP"/>
              </a:rPr>
              <a:t>サーバ</a:t>
            </a:r>
            <a:endParaRPr lang="en-US" altLang="ja-JP" sz="2000" b="1" dirty="0">
              <a:latin typeface="Noto Sans JP"/>
            </a:endParaRPr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91A45AAC-90EE-EDA3-A031-1ABDAC82A8F2}"/>
              </a:ext>
            </a:extLst>
          </p:cNvPr>
          <p:cNvCxnSpPr>
            <a:cxnSpLocks/>
            <a:stCxn id="20" idx="2"/>
            <a:endCxn id="1030" idx="3"/>
          </p:cNvCxnSpPr>
          <p:nvPr/>
        </p:nvCxnSpPr>
        <p:spPr>
          <a:xfrm rot="5400000">
            <a:off x="5549773" y="2539743"/>
            <a:ext cx="940722" cy="3449382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37A3E74-5BEB-4F7A-C1B0-F528194B66FB}"/>
              </a:ext>
            </a:extLst>
          </p:cNvPr>
          <p:cNvSpPr txBox="1"/>
          <p:nvPr/>
        </p:nvSpPr>
        <p:spPr>
          <a:xfrm>
            <a:off x="4483230" y="4816154"/>
            <a:ext cx="3381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③</a:t>
            </a:r>
            <a:r>
              <a:rPr lang="en-US" altLang="ja-JP" sz="2000" b="1" dirty="0">
                <a:solidFill>
                  <a:srgbClr val="0070C0"/>
                </a:solidFill>
                <a:latin typeface="Noto Sans JP"/>
              </a:rPr>
              <a:t>SPF</a:t>
            </a:r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レコード情報を参照</a:t>
            </a:r>
            <a:endParaRPr lang="en-US" altLang="ja-JP" sz="2000" b="1" dirty="0">
              <a:solidFill>
                <a:srgbClr val="0070C0"/>
              </a:solidFill>
              <a:latin typeface="Noto Sans JP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1B32A06-B28F-D7BB-E205-B7D38FB26323}"/>
              </a:ext>
            </a:extLst>
          </p:cNvPr>
          <p:cNvSpPr txBox="1"/>
          <p:nvPr/>
        </p:nvSpPr>
        <p:spPr>
          <a:xfrm>
            <a:off x="5873453" y="3086187"/>
            <a:ext cx="3742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④メールの情報と</a:t>
            </a:r>
            <a:r>
              <a:rPr lang="en-US" altLang="ja-JP" sz="2000" b="1" dirty="0">
                <a:solidFill>
                  <a:srgbClr val="0070C0"/>
                </a:solidFill>
                <a:latin typeface="Noto Sans JP"/>
              </a:rPr>
              <a:t>SPF</a:t>
            </a:r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レコード　</a:t>
            </a:r>
            <a:endParaRPr lang="en-US" altLang="ja-JP" sz="2000" b="1" dirty="0">
              <a:solidFill>
                <a:srgbClr val="0070C0"/>
              </a:solidFill>
              <a:latin typeface="Noto Sans JP"/>
            </a:endParaRPr>
          </a:p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　の情報が一致するかを確認</a:t>
            </a:r>
            <a:endParaRPr lang="en-US" altLang="ja-JP" sz="2000" b="1" dirty="0">
              <a:solidFill>
                <a:srgbClr val="0070C0"/>
              </a:solidFill>
              <a:latin typeface="Noto Sans JP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1F1710E-07C1-10D1-48A7-A864FA6789D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455398" y="1803780"/>
            <a:ext cx="1325209" cy="8431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38116902-836E-7776-6E01-849ED0C4E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221" y="2565774"/>
            <a:ext cx="1223247" cy="160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5A2C45A-D1DE-585B-1A1B-19BB2300761E}"/>
              </a:ext>
            </a:extLst>
          </p:cNvPr>
          <p:cNvSpPr txBox="1"/>
          <p:nvPr/>
        </p:nvSpPr>
        <p:spPr>
          <a:xfrm>
            <a:off x="9750584" y="4139361"/>
            <a:ext cx="1962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⑤メール受信</a:t>
            </a:r>
            <a:endParaRPr lang="en-US" altLang="ja-JP" sz="2000" b="1" dirty="0">
              <a:solidFill>
                <a:srgbClr val="0070C0"/>
              </a:solidFill>
              <a:latin typeface="Noto Sans JP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847D3C1-50FF-3205-9379-92CCD6D6CE2C}"/>
              </a:ext>
            </a:extLst>
          </p:cNvPr>
          <p:cNvSpPr txBox="1"/>
          <p:nvPr/>
        </p:nvSpPr>
        <p:spPr>
          <a:xfrm>
            <a:off x="4923831" y="5722297"/>
            <a:ext cx="7075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SPF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レコード：ドメイン名を送信元としてメールを送ってもよい</a:t>
            </a:r>
            <a:endParaRPr lang="en-US" altLang="ja-JP" b="1" i="0" dirty="0">
              <a:solidFill>
                <a:srgbClr val="000000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b="1" dirty="0">
                <a:solidFill>
                  <a:srgbClr val="00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　　　　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サーバの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IP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アドレス等を記述したもの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8126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736203" y="60899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C08A578-6363-3C99-0F04-9DC9DA639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180" y="1185775"/>
            <a:ext cx="8529947" cy="42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4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736203" y="60899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C08A578-6363-3C99-0F04-9DC9DA639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180" y="1185775"/>
            <a:ext cx="8529947" cy="423117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B8DFA1C9-CAF2-5E5D-4635-527B09BBB62D}"/>
              </a:ext>
            </a:extLst>
          </p:cNvPr>
          <p:cNvSpPr/>
          <p:nvPr/>
        </p:nvSpPr>
        <p:spPr>
          <a:xfrm>
            <a:off x="2048908" y="2087275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8160EB-9C6C-1A34-061F-EB18DCD86105}"/>
              </a:ext>
            </a:extLst>
          </p:cNvPr>
          <p:cNvSpPr txBox="1"/>
          <p:nvPr/>
        </p:nvSpPr>
        <p:spPr>
          <a:xfrm>
            <a:off x="5235586" y="3301364"/>
            <a:ext cx="3381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  <a:latin typeface="Noto Sans JP"/>
              </a:rPr>
              <a:t>⇒ </a:t>
            </a:r>
            <a:r>
              <a:rPr lang="en-US" altLang="ja-JP" sz="2400" b="1" dirty="0">
                <a:solidFill>
                  <a:srgbClr val="0070C0"/>
                </a:solidFill>
                <a:latin typeface="Noto Sans JP"/>
              </a:rPr>
              <a:t>DKIM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784186-7705-FCBD-6B76-2F32979E94A3}"/>
              </a:ext>
            </a:extLst>
          </p:cNvPr>
          <p:cNvSpPr txBox="1"/>
          <p:nvPr/>
        </p:nvSpPr>
        <p:spPr>
          <a:xfrm>
            <a:off x="6557029" y="4128325"/>
            <a:ext cx="3381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  <a:latin typeface="Noto Sans JP"/>
              </a:rPr>
              <a:t>⇒ </a:t>
            </a:r>
            <a:r>
              <a:rPr lang="en-US" altLang="ja-JP" sz="2400" b="1" dirty="0">
                <a:solidFill>
                  <a:srgbClr val="0070C0"/>
                </a:solidFill>
                <a:latin typeface="Noto Sans JP"/>
              </a:rPr>
              <a:t>DNS Blacklist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3DADA2F-019A-E555-656D-61DE348D2B29}"/>
              </a:ext>
            </a:extLst>
          </p:cNvPr>
          <p:cNvSpPr txBox="1"/>
          <p:nvPr/>
        </p:nvSpPr>
        <p:spPr>
          <a:xfrm>
            <a:off x="4417642" y="5320584"/>
            <a:ext cx="594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  <a:latin typeface="Noto Sans JP"/>
              </a:rPr>
              <a:t>⇒ダイナミックパケットフィルタリング</a:t>
            </a:r>
            <a:endParaRPr lang="en-US" altLang="ja-JP" sz="2400" b="1" dirty="0">
              <a:solidFill>
                <a:srgbClr val="0070C0"/>
              </a:solidFill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386521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786242" y="972858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31</a:t>
            </a:r>
            <a:r>
              <a:rPr lang="ja-JP" altLang="en-US" sz="2400" b="1" dirty="0">
                <a:latin typeface="Noto Sans JP"/>
              </a:rPr>
              <a:t>年度 春季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35A9505-F170-D380-5FA3-DCD9FC732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242" y="1654760"/>
            <a:ext cx="8363621" cy="322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7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786242" y="972858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31</a:t>
            </a:r>
            <a:r>
              <a:rPr lang="ja-JP" altLang="en-US" sz="2400" b="1" dirty="0">
                <a:latin typeface="Noto Sans JP"/>
              </a:rPr>
              <a:t>年度 春季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35A9505-F170-D380-5FA3-DCD9FC732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242" y="1654760"/>
            <a:ext cx="8363621" cy="322975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72571BB-2D15-14B1-9685-050010AFB16D}"/>
              </a:ext>
            </a:extLst>
          </p:cNvPr>
          <p:cNvSpPr/>
          <p:nvPr/>
        </p:nvSpPr>
        <p:spPr>
          <a:xfrm>
            <a:off x="2407725" y="4478933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90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786242" y="695066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 dirty="0">
                <a:latin typeface="Noto Sans JP"/>
              </a:rPr>
              <a:t>年度 春季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99BD94D-B296-9657-D9F2-511117E02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242" y="1156731"/>
            <a:ext cx="8823387" cy="46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2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786242" y="695066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 dirty="0">
                <a:latin typeface="Noto Sans JP"/>
              </a:rPr>
              <a:t>年度 春季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99BD94D-B296-9657-D9F2-511117E02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242" y="1156731"/>
            <a:ext cx="8823387" cy="4688484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294B1625-8E3F-1A97-EA11-224830765ACF}"/>
              </a:ext>
            </a:extLst>
          </p:cNvPr>
          <p:cNvSpPr/>
          <p:nvPr/>
        </p:nvSpPr>
        <p:spPr>
          <a:xfrm>
            <a:off x="2176232" y="2857875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C3861D1-28DB-D79B-E35A-7D9F085A77B5}"/>
              </a:ext>
            </a:extLst>
          </p:cNvPr>
          <p:cNvCxnSpPr>
            <a:cxnSpLocks/>
          </p:cNvCxnSpPr>
          <p:nvPr/>
        </p:nvCxnSpPr>
        <p:spPr>
          <a:xfrm>
            <a:off x="8935656" y="2291787"/>
            <a:ext cx="160452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F5892E8-1921-A497-F64B-A36413FA9C04}"/>
              </a:ext>
            </a:extLst>
          </p:cNvPr>
          <p:cNvCxnSpPr>
            <a:cxnSpLocks/>
          </p:cNvCxnSpPr>
          <p:nvPr/>
        </p:nvCxnSpPr>
        <p:spPr>
          <a:xfrm>
            <a:off x="8275899" y="4469757"/>
            <a:ext cx="226427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0E0BB0E-B4E8-EC7E-23EA-726782AFACC8}"/>
              </a:ext>
            </a:extLst>
          </p:cNvPr>
          <p:cNvCxnSpPr>
            <a:cxnSpLocks/>
          </p:cNvCxnSpPr>
          <p:nvPr/>
        </p:nvCxnSpPr>
        <p:spPr>
          <a:xfrm>
            <a:off x="2397457" y="4992547"/>
            <a:ext cx="577427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D848A9C-6B23-1363-4FD1-E35CFAF8664C}"/>
              </a:ext>
            </a:extLst>
          </p:cNvPr>
          <p:cNvCxnSpPr>
            <a:cxnSpLocks/>
          </p:cNvCxnSpPr>
          <p:nvPr/>
        </p:nvCxnSpPr>
        <p:spPr>
          <a:xfrm>
            <a:off x="4720542" y="5814349"/>
            <a:ext cx="3034496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1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</TotalTime>
  <Words>98</Words>
  <Application>Microsoft Office PowerPoint</Application>
  <PresentationFormat>ワイド画面</PresentationFormat>
  <Paragraphs>27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684</cp:revision>
  <dcterms:created xsi:type="dcterms:W3CDTF">2023-10-19T04:21:29Z</dcterms:created>
  <dcterms:modified xsi:type="dcterms:W3CDTF">2024-04-17T07:50:28Z</dcterms:modified>
</cp:coreProperties>
</file>