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529" r:id="rId2"/>
    <p:sldId id="530" r:id="rId3"/>
    <p:sldId id="531" r:id="rId4"/>
    <p:sldId id="513" r:id="rId5"/>
    <p:sldId id="528" r:id="rId6"/>
    <p:sldId id="532" r:id="rId7"/>
    <p:sldId id="533" r:id="rId8"/>
    <p:sldId id="534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99" autoAdjust="0"/>
    <p:restoredTop sz="94933" autoAdjust="0"/>
  </p:normalViewPr>
  <p:slideViewPr>
    <p:cSldViewPr snapToGrid="0">
      <p:cViewPr varScale="1">
        <p:scale>
          <a:sx n="85" d="100"/>
          <a:sy n="85" d="100"/>
        </p:scale>
        <p:origin x="691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637485-AC61-4037-93FD-DB1CB79EDBAE}" type="datetimeFigureOut">
              <a:rPr kumimoji="1" lang="ja-JP" altLang="en-US" smtClean="0"/>
              <a:t>2024/2/19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F72D1-6F72-45BF-9C3F-52E40963F6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7323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CF72D1-6F72-45BF-9C3F-52E40963F665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0058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CF72D1-6F72-45BF-9C3F-52E40963F665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33652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CF72D1-6F72-45BF-9C3F-52E40963F665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55345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CF72D1-6F72-45BF-9C3F-52E40963F665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28663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CF72D1-6F72-45BF-9C3F-52E40963F665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73741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CF72D1-6F72-45BF-9C3F-52E40963F665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16810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CF72D1-6F72-45BF-9C3F-52E40963F665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30133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CF72D1-6F72-45BF-9C3F-52E40963F665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6867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13EE13-E53E-968F-10AA-3E5BD16991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80139F6-0006-5DE6-ABC8-29A0802226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36D393B-E17B-BE59-CDB5-2B52AC116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2024/2/19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CC20AC5-313F-68FB-1F82-9A1C040F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37F714C-63B4-E0A6-2634-DC561C256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6233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251349-E83E-189C-3F6F-02919DF17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F9EE85F-5471-5414-28E5-3BA55E64E3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0E5D245-05A9-8B7A-2CDD-2A7B4E515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2024/2/19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813A2C2-F277-00F1-B0C7-43782D6EC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5C5759B-A2EA-E12E-BF72-D24375505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3792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975389E-1A6E-E07E-E236-F5CA39448A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B913E6F-3D87-98A2-75E1-E3122A406C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C342B24-18A5-4E75-CBA4-E1EDE74E4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2024/2/19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DB8E504-2216-6822-D971-228FE511D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EB6FF23-9AED-D68C-CA65-DBBD5F1C2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0030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650E4A-3EC1-972D-77E5-4923D1D2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C92F36-A6DF-D0B5-05DC-FFFFF8836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FC22459-9663-2080-9CF8-395CE08AB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2024/2/19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BE30E9B-2FA6-B5AB-ACE3-A50C2149F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5028879-FD21-37E3-3552-85DAEEB00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7430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4BA3A2-874D-4BE9-C388-B3A0E374F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AACCB62-16D5-08E5-CEBE-F05B066A5A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88D4585-BACF-06B0-2EA1-673595CD2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2024/2/19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305A1CF-D0F1-D75F-A992-2AE817BCE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6DD052-4C4A-CAB9-61A8-FA662BE16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6496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E3567D-A8ED-D111-D0F3-9A21536E2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14C964D-D31A-AEF3-475D-19B96BDB81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8B00E2D-7C09-871D-07F9-BCA93E5BE6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A69DC15-3DAB-9BE6-D240-CF4A620AF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2024/2/19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3385BEF-E649-B4EF-803A-4A1AA169F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B2662CD-7659-B569-8E30-51F404FCE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210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B73D7A-CBB2-E8A7-0EE5-14427EF74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621B17B-FCEA-FF8D-163A-E51A6EA94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1B57FCA-C47F-031D-AE2E-6F48D69911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8022031-A2AE-5E9C-231E-0B674A59BD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12758D5-3390-4047-167C-3EE3AC9E22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E3E056F-2928-67C9-1B64-17EA35FB1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2024/2/19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F018C53-BA0E-007E-E622-25CEEC695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917D049-579A-DD47-19B3-8D81489FB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9917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EDA101-AC73-9BF6-9B5C-6DE970EF8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D594641-2C8E-D76D-7628-A5C2C3DD3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2024/2/19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CC370C7-D57C-0F5C-003A-F090A0045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6F4F308-9A95-CFBE-C5DC-8B5D53D45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89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C1A3471-3FD9-21D7-F730-DCE80BAF8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2024/2/19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12A1E2E-FFB2-7C2B-270D-BFD94A3D6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2D76C60-BB7F-CB36-158C-CE7891378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42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C6154A-F873-61AA-7805-53B27E5B5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F513261-1500-8A8E-F1F1-451DCA237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69AED63-0AD7-6D39-DBB0-102603CF20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9569ADC-732C-872D-F810-3303EF112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2024/2/19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6A99248-A80B-6DD7-C4F8-B60633684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54404F0-A918-5F82-8E0E-EDA0FBF46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6006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6D44FD-8E6D-B02B-C9A6-082997C46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28458CF-2AA9-5B1D-B4BA-C274597DD5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EA36BC0-312F-E5EA-A324-89100030DE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4B7F34A-6207-D10B-2191-645ED9692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2024/2/19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99D7CD2-5DAF-9E00-783B-C4402826B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1972243-B18D-C5B8-391B-2EE5DCABA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8883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2D95810-6BE8-51BE-56C8-A1BEC246D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6E507CC-6800-03FC-0943-6F0712A4A2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2987754-2B7D-1867-63AD-BC8CA072EE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6659E3-AF4E-4097-B951-5CEE4C68EC00}" type="datetimeFigureOut">
              <a:rPr kumimoji="1" lang="ja-JP" altLang="en-US" smtClean="0"/>
              <a:t>2024/2/19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712A0E5-4AA1-5ED8-A89A-995482AEB3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5ABE94A-721A-9BF8-F7D3-43AECE9A41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5563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jpe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pa.go.jp/shiken/mondai-kaiotu/2018h30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ipa.go.jp/shiken/mondai-kaiotu/gmcbt8000000f01f-att/2018h30a_sg_am_qs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830824" y="563517"/>
            <a:ext cx="105303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>
                <a:solidFill>
                  <a:srgbClr val="FF0000"/>
                </a:solidFill>
                <a:latin typeface="Noto Sans JP"/>
              </a:rPr>
              <a:t>SaaS</a:t>
            </a:r>
            <a:r>
              <a:rPr lang="ja-JP" altLang="en-US" sz="2400" b="1" dirty="0">
                <a:solidFill>
                  <a:srgbClr val="FF0000"/>
                </a:solidFill>
                <a:latin typeface="Noto Sans JP"/>
              </a:rPr>
              <a:t>（</a:t>
            </a:r>
            <a:r>
              <a:rPr lang="en-US" altLang="ja-JP" sz="2400" b="1" dirty="0">
                <a:solidFill>
                  <a:srgbClr val="FF0000"/>
                </a:solidFill>
                <a:latin typeface="Noto Sans JP"/>
              </a:rPr>
              <a:t>Software as a Service</a:t>
            </a:r>
            <a:r>
              <a:rPr lang="ja-JP" altLang="en-US" sz="2400" b="1" dirty="0">
                <a:solidFill>
                  <a:srgbClr val="FF0000"/>
                </a:solidFill>
                <a:latin typeface="Noto Sans JP"/>
              </a:rPr>
              <a:t>）</a:t>
            </a:r>
            <a:endParaRPr lang="en-US" altLang="ja-JP" sz="2400" dirty="0">
              <a:latin typeface="Noto Sans JP"/>
            </a:endParaRPr>
          </a:p>
          <a:p>
            <a:endParaRPr lang="en-US" altLang="ja-JP" sz="1200" dirty="0">
              <a:latin typeface="Noto Sans JP"/>
            </a:endParaRPr>
          </a:p>
          <a:p>
            <a:r>
              <a:rPr lang="ja-JP" altLang="en-US" sz="2400" b="1" dirty="0">
                <a:latin typeface="Noto Sans JP"/>
              </a:rPr>
              <a:t>サービス提供事業者が運用するソフトウェアをインターネット経由で利用する</a:t>
            </a:r>
            <a:r>
              <a:rPr lang="ja-JP" altLang="en-US" sz="2400" dirty="0">
                <a:latin typeface="Noto Sans JP"/>
              </a:rPr>
              <a:t>クラウドサービスの形態。自分の組織でシステムを構築し、保守・運用する場合と比べて、</a:t>
            </a:r>
            <a:r>
              <a:rPr lang="ja-JP" altLang="en-US" sz="2400" b="1" dirty="0">
                <a:latin typeface="Noto Sans JP"/>
              </a:rPr>
              <a:t>時間と費用を大幅に節約する</a:t>
            </a:r>
            <a:r>
              <a:rPr lang="ja-JP" altLang="en-US" sz="2400" dirty="0">
                <a:latin typeface="Noto Sans JP"/>
              </a:rPr>
              <a:t>ことができる。</a:t>
            </a:r>
            <a:endParaRPr lang="en-US" altLang="ja-JP" sz="2400" dirty="0">
              <a:latin typeface="Noto Sans JP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A2AA24A-E424-BED0-C2D9-07FA239FEE22}"/>
              </a:ext>
            </a:extLst>
          </p:cNvPr>
          <p:cNvSpPr/>
          <p:nvPr/>
        </p:nvSpPr>
        <p:spPr>
          <a:xfrm>
            <a:off x="2477727" y="3084871"/>
            <a:ext cx="2025445" cy="4424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アプリケーション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32C1F31-6374-971F-83C5-EB0B5B80F9A5}"/>
              </a:ext>
            </a:extLst>
          </p:cNvPr>
          <p:cNvSpPr/>
          <p:nvPr/>
        </p:nvSpPr>
        <p:spPr>
          <a:xfrm>
            <a:off x="2477726" y="3608720"/>
            <a:ext cx="2025445" cy="4424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ミドルウェア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83D0EBE-8366-BB66-A05F-A75C804618A8}"/>
              </a:ext>
            </a:extLst>
          </p:cNvPr>
          <p:cNvSpPr/>
          <p:nvPr/>
        </p:nvSpPr>
        <p:spPr>
          <a:xfrm>
            <a:off x="2477726" y="4132569"/>
            <a:ext cx="2025445" cy="4424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OS</a:t>
            </a:r>
            <a:endParaRPr kumimoji="1" lang="ja-JP" altLang="en-US" b="1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140B32C-ED90-16E9-2093-0499992C9ECC}"/>
              </a:ext>
            </a:extLst>
          </p:cNvPr>
          <p:cNvSpPr/>
          <p:nvPr/>
        </p:nvSpPr>
        <p:spPr>
          <a:xfrm>
            <a:off x="2477727" y="4656418"/>
            <a:ext cx="2025445" cy="4424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サーバ</a:t>
            </a:r>
            <a:endParaRPr kumimoji="1" lang="en-US" altLang="ja-JP" b="1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85CB1B11-16C3-5337-4385-37DCFC750738}"/>
              </a:ext>
            </a:extLst>
          </p:cNvPr>
          <p:cNvSpPr/>
          <p:nvPr/>
        </p:nvSpPr>
        <p:spPr>
          <a:xfrm>
            <a:off x="2477726" y="5180267"/>
            <a:ext cx="2025445" cy="4424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ストレージ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ABD46771-C076-FAAF-6D90-85516DE1792C}"/>
              </a:ext>
            </a:extLst>
          </p:cNvPr>
          <p:cNvSpPr/>
          <p:nvPr/>
        </p:nvSpPr>
        <p:spPr>
          <a:xfrm>
            <a:off x="2477726" y="5704116"/>
            <a:ext cx="2025445" cy="4424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ネットワーク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5661C049-2E8A-2B2F-F7B5-AD748033204F}"/>
              </a:ext>
            </a:extLst>
          </p:cNvPr>
          <p:cNvSpPr/>
          <p:nvPr/>
        </p:nvSpPr>
        <p:spPr>
          <a:xfrm>
            <a:off x="5058700" y="3089791"/>
            <a:ext cx="2025445" cy="44245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アプリケーション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390C7AC8-A09D-0629-E803-FF5C98204FE6}"/>
              </a:ext>
            </a:extLst>
          </p:cNvPr>
          <p:cNvSpPr/>
          <p:nvPr/>
        </p:nvSpPr>
        <p:spPr>
          <a:xfrm>
            <a:off x="5058699" y="3613640"/>
            <a:ext cx="2025445" cy="4424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ミドルウェア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6BEC9BFA-B030-DEDE-A4AC-8628A3D7D08F}"/>
              </a:ext>
            </a:extLst>
          </p:cNvPr>
          <p:cNvSpPr/>
          <p:nvPr/>
        </p:nvSpPr>
        <p:spPr>
          <a:xfrm>
            <a:off x="5058699" y="4137489"/>
            <a:ext cx="2025445" cy="4424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OS</a:t>
            </a:r>
            <a:endParaRPr kumimoji="1" lang="ja-JP" altLang="en-US" b="1" dirty="0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F9ABF2CB-3D7B-28C6-A037-89E16380D4C0}"/>
              </a:ext>
            </a:extLst>
          </p:cNvPr>
          <p:cNvSpPr/>
          <p:nvPr/>
        </p:nvSpPr>
        <p:spPr>
          <a:xfrm>
            <a:off x="5058700" y="4661338"/>
            <a:ext cx="2025445" cy="4424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サーバ</a:t>
            </a:r>
            <a:endParaRPr kumimoji="1" lang="en-US" altLang="ja-JP" b="1" dirty="0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487193CD-20D4-7035-6EB7-8F48A132FA3E}"/>
              </a:ext>
            </a:extLst>
          </p:cNvPr>
          <p:cNvSpPr/>
          <p:nvPr/>
        </p:nvSpPr>
        <p:spPr>
          <a:xfrm>
            <a:off x="5058699" y="5185187"/>
            <a:ext cx="2025445" cy="4424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ストレージ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93F4E7A1-19E3-CA69-4761-F03371965966}"/>
              </a:ext>
            </a:extLst>
          </p:cNvPr>
          <p:cNvSpPr/>
          <p:nvPr/>
        </p:nvSpPr>
        <p:spPr>
          <a:xfrm>
            <a:off x="5058699" y="5709036"/>
            <a:ext cx="2025445" cy="4424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ネットワーク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CF94DBD2-A791-2A05-B424-748A3138AA9C}"/>
              </a:ext>
            </a:extLst>
          </p:cNvPr>
          <p:cNvSpPr/>
          <p:nvPr/>
        </p:nvSpPr>
        <p:spPr>
          <a:xfrm>
            <a:off x="7649499" y="3109447"/>
            <a:ext cx="2025445" cy="44245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アプリケーション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3A94BE6F-D46C-AE57-DEAB-5BE93D363577}"/>
              </a:ext>
            </a:extLst>
          </p:cNvPr>
          <p:cNvSpPr/>
          <p:nvPr/>
        </p:nvSpPr>
        <p:spPr>
          <a:xfrm>
            <a:off x="7649498" y="3633296"/>
            <a:ext cx="2025445" cy="44245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ミドルウェア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5A81BDC6-8629-7C99-52E3-C4455FAE6787}"/>
              </a:ext>
            </a:extLst>
          </p:cNvPr>
          <p:cNvSpPr/>
          <p:nvPr/>
        </p:nvSpPr>
        <p:spPr>
          <a:xfrm>
            <a:off x="7649498" y="4157145"/>
            <a:ext cx="2025445" cy="44245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OS</a:t>
            </a:r>
            <a:endParaRPr kumimoji="1" lang="ja-JP" altLang="en-US" b="1" dirty="0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20951614-EB96-1135-2F65-8DE9027AEC0B}"/>
              </a:ext>
            </a:extLst>
          </p:cNvPr>
          <p:cNvSpPr/>
          <p:nvPr/>
        </p:nvSpPr>
        <p:spPr>
          <a:xfrm>
            <a:off x="7649499" y="4680994"/>
            <a:ext cx="2025445" cy="4424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サーバ</a:t>
            </a:r>
            <a:endParaRPr kumimoji="1" lang="en-US" altLang="ja-JP" b="1" dirty="0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C3D34DEA-A551-797E-6C8E-CB84EA6C59C3}"/>
              </a:ext>
            </a:extLst>
          </p:cNvPr>
          <p:cNvSpPr/>
          <p:nvPr/>
        </p:nvSpPr>
        <p:spPr>
          <a:xfrm>
            <a:off x="7649498" y="5204843"/>
            <a:ext cx="2025445" cy="4424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ストレージ</a:t>
            </a: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971CFE79-B65D-879D-F0B7-AF38FF8D2A14}"/>
              </a:ext>
            </a:extLst>
          </p:cNvPr>
          <p:cNvSpPr/>
          <p:nvPr/>
        </p:nvSpPr>
        <p:spPr>
          <a:xfrm>
            <a:off x="7649498" y="5728692"/>
            <a:ext cx="2025445" cy="4424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ネットワーク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0FEAFC27-F91F-02ED-EC4A-21FC0C24AA6C}"/>
              </a:ext>
            </a:extLst>
          </p:cNvPr>
          <p:cNvSpPr txBox="1"/>
          <p:nvPr/>
        </p:nvSpPr>
        <p:spPr>
          <a:xfrm>
            <a:off x="2477726" y="2620760"/>
            <a:ext cx="202544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2400" b="1" dirty="0">
                <a:solidFill>
                  <a:srgbClr val="0070C0"/>
                </a:solidFill>
                <a:latin typeface="Noto Sans JP"/>
              </a:rPr>
              <a:t>SaaS</a:t>
            </a:r>
            <a:endParaRPr lang="ja-JP" altLang="en-US" sz="2400" b="1" dirty="0">
              <a:solidFill>
                <a:srgbClr val="0070C0"/>
              </a:solidFill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8803BE26-4EE0-68C5-0220-FA4E0FBC59FA}"/>
              </a:ext>
            </a:extLst>
          </p:cNvPr>
          <p:cNvSpPr txBox="1"/>
          <p:nvPr/>
        </p:nvSpPr>
        <p:spPr>
          <a:xfrm>
            <a:off x="5083277" y="2616923"/>
            <a:ext cx="202544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2400" dirty="0">
                <a:latin typeface="Noto Sans JP"/>
              </a:rPr>
              <a:t>PaaS</a:t>
            </a:r>
            <a:endParaRPr lang="ja-JP" altLang="en-US" sz="2400" dirty="0"/>
          </a:p>
        </p:txBody>
      </p:sp>
      <p:sp>
        <p:nvSpPr>
          <p:cNvPr id="169984" name="テキスト ボックス 169983">
            <a:extLst>
              <a:ext uri="{FF2B5EF4-FFF2-40B4-BE49-F238E27FC236}">
                <a16:creationId xmlns:a16="http://schemas.microsoft.com/office/drawing/2014/main" id="{A14BD9E7-2C30-CD79-AF4D-24D402FB3596}"/>
              </a:ext>
            </a:extLst>
          </p:cNvPr>
          <p:cNvSpPr txBox="1"/>
          <p:nvPr/>
        </p:nvSpPr>
        <p:spPr>
          <a:xfrm>
            <a:off x="7639673" y="2638175"/>
            <a:ext cx="202544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2400" dirty="0">
                <a:latin typeface="Noto Sans JP"/>
              </a:rPr>
              <a:t>IaaS</a:t>
            </a:r>
            <a:endParaRPr lang="ja-JP" altLang="en-US" sz="2400" dirty="0"/>
          </a:p>
        </p:txBody>
      </p:sp>
      <p:sp>
        <p:nvSpPr>
          <p:cNvPr id="169985" name="フローチャート: 処理 169984">
            <a:extLst>
              <a:ext uri="{FF2B5EF4-FFF2-40B4-BE49-F238E27FC236}">
                <a16:creationId xmlns:a16="http://schemas.microsoft.com/office/drawing/2014/main" id="{28D62A18-3851-044F-6C3A-98745FAEC817}"/>
              </a:ext>
            </a:extLst>
          </p:cNvPr>
          <p:cNvSpPr/>
          <p:nvPr/>
        </p:nvSpPr>
        <p:spPr>
          <a:xfrm>
            <a:off x="2133490" y="2614946"/>
            <a:ext cx="2723646" cy="3756358"/>
          </a:xfrm>
          <a:prstGeom prst="flowChartProcess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9240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A2AA24A-E424-BED0-C2D9-07FA239FEE22}"/>
              </a:ext>
            </a:extLst>
          </p:cNvPr>
          <p:cNvSpPr/>
          <p:nvPr/>
        </p:nvSpPr>
        <p:spPr>
          <a:xfrm>
            <a:off x="2477727" y="3271685"/>
            <a:ext cx="2025445" cy="4424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アプリケーション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32C1F31-6374-971F-83C5-EB0B5B80F9A5}"/>
              </a:ext>
            </a:extLst>
          </p:cNvPr>
          <p:cNvSpPr/>
          <p:nvPr/>
        </p:nvSpPr>
        <p:spPr>
          <a:xfrm>
            <a:off x="2477726" y="3795534"/>
            <a:ext cx="2025445" cy="4424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ミドルウェア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83D0EBE-8366-BB66-A05F-A75C804618A8}"/>
              </a:ext>
            </a:extLst>
          </p:cNvPr>
          <p:cNvSpPr/>
          <p:nvPr/>
        </p:nvSpPr>
        <p:spPr>
          <a:xfrm>
            <a:off x="2477726" y="4319383"/>
            <a:ext cx="2025445" cy="4424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OS</a:t>
            </a:r>
            <a:endParaRPr kumimoji="1" lang="ja-JP" altLang="en-US" b="1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140B32C-ED90-16E9-2093-0499992C9ECC}"/>
              </a:ext>
            </a:extLst>
          </p:cNvPr>
          <p:cNvSpPr/>
          <p:nvPr/>
        </p:nvSpPr>
        <p:spPr>
          <a:xfrm>
            <a:off x="2477727" y="4843232"/>
            <a:ext cx="2025445" cy="4424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サーバ</a:t>
            </a:r>
            <a:endParaRPr kumimoji="1" lang="en-US" altLang="ja-JP" b="1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85CB1B11-16C3-5337-4385-37DCFC750738}"/>
              </a:ext>
            </a:extLst>
          </p:cNvPr>
          <p:cNvSpPr/>
          <p:nvPr/>
        </p:nvSpPr>
        <p:spPr>
          <a:xfrm>
            <a:off x="2477726" y="5367081"/>
            <a:ext cx="2025445" cy="4424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ストレージ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ABD46771-C076-FAAF-6D90-85516DE1792C}"/>
              </a:ext>
            </a:extLst>
          </p:cNvPr>
          <p:cNvSpPr/>
          <p:nvPr/>
        </p:nvSpPr>
        <p:spPr>
          <a:xfrm>
            <a:off x="2477726" y="5890930"/>
            <a:ext cx="2025445" cy="4424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ネットワーク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5661C049-2E8A-2B2F-F7B5-AD748033204F}"/>
              </a:ext>
            </a:extLst>
          </p:cNvPr>
          <p:cNvSpPr/>
          <p:nvPr/>
        </p:nvSpPr>
        <p:spPr>
          <a:xfrm>
            <a:off x="5058700" y="3276605"/>
            <a:ext cx="2025445" cy="44245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アプリケーション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390C7AC8-A09D-0629-E803-FF5C98204FE6}"/>
              </a:ext>
            </a:extLst>
          </p:cNvPr>
          <p:cNvSpPr/>
          <p:nvPr/>
        </p:nvSpPr>
        <p:spPr>
          <a:xfrm>
            <a:off x="5058699" y="3800454"/>
            <a:ext cx="2025445" cy="4424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ミドルウェア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6BEC9BFA-B030-DEDE-A4AC-8628A3D7D08F}"/>
              </a:ext>
            </a:extLst>
          </p:cNvPr>
          <p:cNvSpPr/>
          <p:nvPr/>
        </p:nvSpPr>
        <p:spPr>
          <a:xfrm>
            <a:off x="5058699" y="4324303"/>
            <a:ext cx="2025445" cy="4424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OS</a:t>
            </a:r>
            <a:endParaRPr kumimoji="1" lang="ja-JP" altLang="en-US" b="1" dirty="0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F9ABF2CB-3D7B-28C6-A037-89E16380D4C0}"/>
              </a:ext>
            </a:extLst>
          </p:cNvPr>
          <p:cNvSpPr/>
          <p:nvPr/>
        </p:nvSpPr>
        <p:spPr>
          <a:xfrm>
            <a:off x="5058700" y="4848152"/>
            <a:ext cx="2025445" cy="4424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サーバ</a:t>
            </a:r>
            <a:endParaRPr kumimoji="1" lang="en-US" altLang="ja-JP" b="1" dirty="0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487193CD-20D4-7035-6EB7-8F48A132FA3E}"/>
              </a:ext>
            </a:extLst>
          </p:cNvPr>
          <p:cNvSpPr/>
          <p:nvPr/>
        </p:nvSpPr>
        <p:spPr>
          <a:xfrm>
            <a:off x="5058699" y="5372001"/>
            <a:ext cx="2025445" cy="4424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ストレージ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93F4E7A1-19E3-CA69-4761-F03371965966}"/>
              </a:ext>
            </a:extLst>
          </p:cNvPr>
          <p:cNvSpPr/>
          <p:nvPr/>
        </p:nvSpPr>
        <p:spPr>
          <a:xfrm>
            <a:off x="5058699" y="5895850"/>
            <a:ext cx="2025445" cy="4424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ネットワーク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CF94DBD2-A791-2A05-B424-748A3138AA9C}"/>
              </a:ext>
            </a:extLst>
          </p:cNvPr>
          <p:cNvSpPr/>
          <p:nvPr/>
        </p:nvSpPr>
        <p:spPr>
          <a:xfrm>
            <a:off x="7649499" y="3296261"/>
            <a:ext cx="2025445" cy="44245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アプリケーション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3A94BE6F-D46C-AE57-DEAB-5BE93D363577}"/>
              </a:ext>
            </a:extLst>
          </p:cNvPr>
          <p:cNvSpPr/>
          <p:nvPr/>
        </p:nvSpPr>
        <p:spPr>
          <a:xfrm>
            <a:off x="7649498" y="3820110"/>
            <a:ext cx="2025445" cy="44245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ミドルウェア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5A81BDC6-8629-7C99-52E3-C4455FAE6787}"/>
              </a:ext>
            </a:extLst>
          </p:cNvPr>
          <p:cNvSpPr/>
          <p:nvPr/>
        </p:nvSpPr>
        <p:spPr>
          <a:xfrm>
            <a:off x="7649498" y="4343959"/>
            <a:ext cx="2025445" cy="44245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OS</a:t>
            </a:r>
            <a:endParaRPr kumimoji="1" lang="ja-JP" altLang="en-US" b="1" dirty="0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20951614-EB96-1135-2F65-8DE9027AEC0B}"/>
              </a:ext>
            </a:extLst>
          </p:cNvPr>
          <p:cNvSpPr/>
          <p:nvPr/>
        </p:nvSpPr>
        <p:spPr>
          <a:xfrm>
            <a:off x="7649499" y="4867808"/>
            <a:ext cx="2025445" cy="4424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サーバ</a:t>
            </a:r>
            <a:endParaRPr kumimoji="1" lang="en-US" altLang="ja-JP" b="1" dirty="0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C3D34DEA-A551-797E-6C8E-CB84EA6C59C3}"/>
              </a:ext>
            </a:extLst>
          </p:cNvPr>
          <p:cNvSpPr/>
          <p:nvPr/>
        </p:nvSpPr>
        <p:spPr>
          <a:xfrm>
            <a:off x="7649498" y="5391657"/>
            <a:ext cx="2025445" cy="4424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ストレージ</a:t>
            </a: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971CFE79-B65D-879D-F0B7-AF38FF8D2A14}"/>
              </a:ext>
            </a:extLst>
          </p:cNvPr>
          <p:cNvSpPr/>
          <p:nvPr/>
        </p:nvSpPr>
        <p:spPr>
          <a:xfrm>
            <a:off x="7649498" y="5915506"/>
            <a:ext cx="2025445" cy="4424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ネットワーク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0FEAFC27-F91F-02ED-EC4A-21FC0C24AA6C}"/>
              </a:ext>
            </a:extLst>
          </p:cNvPr>
          <p:cNvSpPr txBox="1"/>
          <p:nvPr/>
        </p:nvSpPr>
        <p:spPr>
          <a:xfrm>
            <a:off x="2477726" y="2807574"/>
            <a:ext cx="202544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2400" dirty="0">
                <a:latin typeface="Noto Sans JP"/>
              </a:rPr>
              <a:t>SaaS</a:t>
            </a:r>
            <a:endParaRPr lang="ja-JP" altLang="en-US" sz="2400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8803BE26-4EE0-68C5-0220-FA4E0FBC59FA}"/>
              </a:ext>
            </a:extLst>
          </p:cNvPr>
          <p:cNvSpPr txBox="1"/>
          <p:nvPr/>
        </p:nvSpPr>
        <p:spPr>
          <a:xfrm>
            <a:off x="5083277" y="2803737"/>
            <a:ext cx="202544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2400" b="1" dirty="0">
                <a:solidFill>
                  <a:srgbClr val="0070C0"/>
                </a:solidFill>
                <a:latin typeface="Noto Sans JP"/>
              </a:rPr>
              <a:t>PaaS</a:t>
            </a:r>
            <a:endParaRPr lang="ja-JP" altLang="en-US" sz="2400" b="1" dirty="0">
              <a:solidFill>
                <a:srgbClr val="0070C0"/>
              </a:solidFill>
            </a:endParaRPr>
          </a:p>
        </p:txBody>
      </p:sp>
      <p:sp>
        <p:nvSpPr>
          <p:cNvPr id="169984" name="テキスト ボックス 169983">
            <a:extLst>
              <a:ext uri="{FF2B5EF4-FFF2-40B4-BE49-F238E27FC236}">
                <a16:creationId xmlns:a16="http://schemas.microsoft.com/office/drawing/2014/main" id="{A14BD9E7-2C30-CD79-AF4D-24D402FB3596}"/>
              </a:ext>
            </a:extLst>
          </p:cNvPr>
          <p:cNvSpPr txBox="1"/>
          <p:nvPr/>
        </p:nvSpPr>
        <p:spPr>
          <a:xfrm>
            <a:off x="7639673" y="2824989"/>
            <a:ext cx="202544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2400" dirty="0">
                <a:latin typeface="Noto Sans JP"/>
              </a:rPr>
              <a:t>IaaS</a:t>
            </a:r>
            <a:endParaRPr lang="ja-JP" altLang="en-US" sz="2400" dirty="0"/>
          </a:p>
        </p:txBody>
      </p:sp>
      <p:sp>
        <p:nvSpPr>
          <p:cNvPr id="169985" name="フローチャート: 処理 169984">
            <a:extLst>
              <a:ext uri="{FF2B5EF4-FFF2-40B4-BE49-F238E27FC236}">
                <a16:creationId xmlns:a16="http://schemas.microsoft.com/office/drawing/2014/main" id="{28D62A18-3851-044F-6C3A-98745FAEC817}"/>
              </a:ext>
            </a:extLst>
          </p:cNvPr>
          <p:cNvSpPr/>
          <p:nvPr/>
        </p:nvSpPr>
        <p:spPr>
          <a:xfrm>
            <a:off x="4709598" y="2803737"/>
            <a:ext cx="2723646" cy="3756358"/>
          </a:xfrm>
          <a:prstGeom prst="flowChartProcess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79F8B2B-E4B6-07EE-1521-D9390288858A}"/>
              </a:ext>
            </a:extLst>
          </p:cNvPr>
          <p:cNvSpPr txBox="1"/>
          <p:nvPr/>
        </p:nvSpPr>
        <p:spPr>
          <a:xfrm>
            <a:off x="658761" y="506090"/>
            <a:ext cx="1059917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>
                <a:solidFill>
                  <a:srgbClr val="FF0000"/>
                </a:solidFill>
                <a:latin typeface="Noto Sans JP"/>
              </a:rPr>
              <a:t>PaaS</a:t>
            </a:r>
            <a:r>
              <a:rPr lang="ja-JP" altLang="en-US" sz="2400" b="1" dirty="0">
                <a:solidFill>
                  <a:srgbClr val="FF0000"/>
                </a:solidFill>
                <a:latin typeface="Noto Sans JP"/>
              </a:rPr>
              <a:t>（</a:t>
            </a:r>
            <a:r>
              <a:rPr lang="en-US" altLang="ja-JP" sz="2400" b="1" dirty="0">
                <a:solidFill>
                  <a:srgbClr val="FF0000"/>
                </a:solidFill>
                <a:latin typeface="Noto Sans JP"/>
              </a:rPr>
              <a:t>Platform as a Service</a:t>
            </a:r>
            <a:r>
              <a:rPr lang="ja-JP" altLang="en-US" sz="2400" b="1" dirty="0">
                <a:solidFill>
                  <a:srgbClr val="FF0000"/>
                </a:solidFill>
                <a:latin typeface="Noto Sans JP"/>
              </a:rPr>
              <a:t>）</a:t>
            </a:r>
            <a:endParaRPr lang="en-US" altLang="ja-JP" sz="2400" b="1" dirty="0">
              <a:solidFill>
                <a:srgbClr val="FF0000"/>
              </a:solidFill>
              <a:latin typeface="Noto Sans JP"/>
            </a:endParaRPr>
          </a:p>
          <a:p>
            <a:endParaRPr lang="en-US" altLang="ja-JP" sz="1200" dirty="0">
              <a:latin typeface="Noto Sans JP"/>
            </a:endParaRPr>
          </a:p>
          <a:p>
            <a:r>
              <a:rPr lang="ja-JP" altLang="en-US" sz="2400" b="1" dirty="0">
                <a:latin typeface="Noto Sans JP"/>
              </a:rPr>
              <a:t>事業者が運用しているアプリケーションを稼働させるための基盤（プラットフォーム）をサービスとして提供する</a:t>
            </a:r>
            <a:r>
              <a:rPr lang="ja-JP" altLang="en-US" sz="2400" dirty="0">
                <a:latin typeface="Noto Sans JP"/>
              </a:rPr>
              <a:t>クラウドサービスの形態。利用者は</a:t>
            </a:r>
            <a:r>
              <a:rPr lang="ja-JP" altLang="en-US" sz="2400" b="1" dirty="0">
                <a:latin typeface="Noto Sans JP"/>
              </a:rPr>
              <a:t>自身が購入または開発したアプリケーション</a:t>
            </a:r>
            <a:r>
              <a:rPr lang="ja-JP" altLang="en-US" sz="2400" dirty="0">
                <a:latin typeface="Noto Sans JP"/>
              </a:rPr>
              <a:t>をプラットフォーム上に実装し、管理・運用する。</a:t>
            </a:r>
            <a:endParaRPr lang="en-US" altLang="ja-JP" sz="2400" dirty="0">
              <a:latin typeface="Noto Sans JP"/>
            </a:endParaRPr>
          </a:p>
        </p:txBody>
      </p:sp>
    </p:spTree>
    <p:extLst>
      <p:ext uri="{BB962C8B-B14F-4D97-AF65-F5344CB8AC3E}">
        <p14:creationId xmlns:p14="http://schemas.microsoft.com/office/powerpoint/2010/main" val="1920704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A2AA24A-E424-BED0-C2D9-07FA239FEE22}"/>
              </a:ext>
            </a:extLst>
          </p:cNvPr>
          <p:cNvSpPr/>
          <p:nvPr/>
        </p:nvSpPr>
        <p:spPr>
          <a:xfrm>
            <a:off x="2477727" y="3271685"/>
            <a:ext cx="2025445" cy="4424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アプリケーション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32C1F31-6374-971F-83C5-EB0B5B80F9A5}"/>
              </a:ext>
            </a:extLst>
          </p:cNvPr>
          <p:cNvSpPr/>
          <p:nvPr/>
        </p:nvSpPr>
        <p:spPr>
          <a:xfrm>
            <a:off x="2477726" y="3795534"/>
            <a:ext cx="2025445" cy="4424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ミドルウェア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83D0EBE-8366-BB66-A05F-A75C804618A8}"/>
              </a:ext>
            </a:extLst>
          </p:cNvPr>
          <p:cNvSpPr/>
          <p:nvPr/>
        </p:nvSpPr>
        <p:spPr>
          <a:xfrm>
            <a:off x="2477726" y="4319383"/>
            <a:ext cx="2025445" cy="4424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OS</a:t>
            </a:r>
            <a:endParaRPr kumimoji="1" lang="ja-JP" altLang="en-US" b="1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140B32C-ED90-16E9-2093-0499992C9ECC}"/>
              </a:ext>
            </a:extLst>
          </p:cNvPr>
          <p:cNvSpPr/>
          <p:nvPr/>
        </p:nvSpPr>
        <p:spPr>
          <a:xfrm>
            <a:off x="2477727" y="4843232"/>
            <a:ext cx="2025445" cy="4424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サーバ</a:t>
            </a:r>
            <a:endParaRPr kumimoji="1" lang="en-US" altLang="ja-JP" b="1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85CB1B11-16C3-5337-4385-37DCFC750738}"/>
              </a:ext>
            </a:extLst>
          </p:cNvPr>
          <p:cNvSpPr/>
          <p:nvPr/>
        </p:nvSpPr>
        <p:spPr>
          <a:xfrm>
            <a:off x="2477726" y="5367081"/>
            <a:ext cx="2025445" cy="4424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ストレージ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ABD46771-C076-FAAF-6D90-85516DE1792C}"/>
              </a:ext>
            </a:extLst>
          </p:cNvPr>
          <p:cNvSpPr/>
          <p:nvPr/>
        </p:nvSpPr>
        <p:spPr>
          <a:xfrm>
            <a:off x="2477726" y="5890930"/>
            <a:ext cx="2025445" cy="4424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ネットワーク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5661C049-2E8A-2B2F-F7B5-AD748033204F}"/>
              </a:ext>
            </a:extLst>
          </p:cNvPr>
          <p:cNvSpPr/>
          <p:nvPr/>
        </p:nvSpPr>
        <p:spPr>
          <a:xfrm>
            <a:off x="5058700" y="3276605"/>
            <a:ext cx="2025445" cy="44245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アプリケーション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390C7AC8-A09D-0629-E803-FF5C98204FE6}"/>
              </a:ext>
            </a:extLst>
          </p:cNvPr>
          <p:cNvSpPr/>
          <p:nvPr/>
        </p:nvSpPr>
        <p:spPr>
          <a:xfrm>
            <a:off x="5058699" y="3800454"/>
            <a:ext cx="2025445" cy="4424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ミドルウェア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6BEC9BFA-B030-DEDE-A4AC-8628A3D7D08F}"/>
              </a:ext>
            </a:extLst>
          </p:cNvPr>
          <p:cNvSpPr/>
          <p:nvPr/>
        </p:nvSpPr>
        <p:spPr>
          <a:xfrm>
            <a:off x="5058699" y="4324303"/>
            <a:ext cx="2025445" cy="4424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OS</a:t>
            </a:r>
            <a:endParaRPr kumimoji="1" lang="ja-JP" altLang="en-US" b="1" dirty="0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F9ABF2CB-3D7B-28C6-A037-89E16380D4C0}"/>
              </a:ext>
            </a:extLst>
          </p:cNvPr>
          <p:cNvSpPr/>
          <p:nvPr/>
        </p:nvSpPr>
        <p:spPr>
          <a:xfrm>
            <a:off x="5058700" y="4848152"/>
            <a:ext cx="2025445" cy="4424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サーバ</a:t>
            </a:r>
            <a:endParaRPr kumimoji="1" lang="en-US" altLang="ja-JP" b="1" dirty="0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487193CD-20D4-7035-6EB7-8F48A132FA3E}"/>
              </a:ext>
            </a:extLst>
          </p:cNvPr>
          <p:cNvSpPr/>
          <p:nvPr/>
        </p:nvSpPr>
        <p:spPr>
          <a:xfrm>
            <a:off x="5058699" y="5372001"/>
            <a:ext cx="2025445" cy="4424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ストレージ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93F4E7A1-19E3-CA69-4761-F03371965966}"/>
              </a:ext>
            </a:extLst>
          </p:cNvPr>
          <p:cNvSpPr/>
          <p:nvPr/>
        </p:nvSpPr>
        <p:spPr>
          <a:xfrm>
            <a:off x="5058699" y="5895850"/>
            <a:ext cx="2025445" cy="4424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ネットワーク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CF94DBD2-A791-2A05-B424-748A3138AA9C}"/>
              </a:ext>
            </a:extLst>
          </p:cNvPr>
          <p:cNvSpPr/>
          <p:nvPr/>
        </p:nvSpPr>
        <p:spPr>
          <a:xfrm>
            <a:off x="7649499" y="3296261"/>
            <a:ext cx="2025445" cy="44245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アプリケーション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3A94BE6F-D46C-AE57-DEAB-5BE93D363577}"/>
              </a:ext>
            </a:extLst>
          </p:cNvPr>
          <p:cNvSpPr/>
          <p:nvPr/>
        </p:nvSpPr>
        <p:spPr>
          <a:xfrm>
            <a:off x="7649498" y="3820110"/>
            <a:ext cx="2025445" cy="44245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ミドルウェア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5A81BDC6-8629-7C99-52E3-C4455FAE6787}"/>
              </a:ext>
            </a:extLst>
          </p:cNvPr>
          <p:cNvSpPr/>
          <p:nvPr/>
        </p:nvSpPr>
        <p:spPr>
          <a:xfrm>
            <a:off x="7649498" y="4343959"/>
            <a:ext cx="2025445" cy="44245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OS</a:t>
            </a:r>
            <a:endParaRPr kumimoji="1" lang="ja-JP" altLang="en-US" b="1" dirty="0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20951614-EB96-1135-2F65-8DE9027AEC0B}"/>
              </a:ext>
            </a:extLst>
          </p:cNvPr>
          <p:cNvSpPr/>
          <p:nvPr/>
        </p:nvSpPr>
        <p:spPr>
          <a:xfrm>
            <a:off x="7649499" y="4867808"/>
            <a:ext cx="2025445" cy="4424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サーバ</a:t>
            </a:r>
            <a:endParaRPr kumimoji="1" lang="en-US" altLang="ja-JP" b="1" dirty="0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C3D34DEA-A551-797E-6C8E-CB84EA6C59C3}"/>
              </a:ext>
            </a:extLst>
          </p:cNvPr>
          <p:cNvSpPr/>
          <p:nvPr/>
        </p:nvSpPr>
        <p:spPr>
          <a:xfrm>
            <a:off x="7649498" y="5391657"/>
            <a:ext cx="2025445" cy="4424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ストレージ</a:t>
            </a: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971CFE79-B65D-879D-F0B7-AF38FF8D2A14}"/>
              </a:ext>
            </a:extLst>
          </p:cNvPr>
          <p:cNvSpPr/>
          <p:nvPr/>
        </p:nvSpPr>
        <p:spPr>
          <a:xfrm>
            <a:off x="7649498" y="5915506"/>
            <a:ext cx="2025445" cy="4424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ネットワーク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0FEAFC27-F91F-02ED-EC4A-21FC0C24AA6C}"/>
              </a:ext>
            </a:extLst>
          </p:cNvPr>
          <p:cNvSpPr txBox="1"/>
          <p:nvPr/>
        </p:nvSpPr>
        <p:spPr>
          <a:xfrm>
            <a:off x="2477726" y="2807574"/>
            <a:ext cx="202544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2400" dirty="0">
                <a:latin typeface="Noto Sans JP"/>
              </a:rPr>
              <a:t>SaaS</a:t>
            </a:r>
            <a:endParaRPr lang="ja-JP" altLang="en-US" sz="2400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8803BE26-4EE0-68C5-0220-FA4E0FBC59FA}"/>
              </a:ext>
            </a:extLst>
          </p:cNvPr>
          <p:cNvSpPr txBox="1"/>
          <p:nvPr/>
        </p:nvSpPr>
        <p:spPr>
          <a:xfrm>
            <a:off x="5083277" y="2803737"/>
            <a:ext cx="202544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2400" dirty="0">
                <a:latin typeface="Noto Sans JP"/>
              </a:rPr>
              <a:t>PaaS</a:t>
            </a:r>
            <a:endParaRPr lang="ja-JP" altLang="en-US" sz="2400" dirty="0"/>
          </a:p>
        </p:txBody>
      </p:sp>
      <p:sp>
        <p:nvSpPr>
          <p:cNvPr id="169984" name="テキスト ボックス 169983">
            <a:extLst>
              <a:ext uri="{FF2B5EF4-FFF2-40B4-BE49-F238E27FC236}">
                <a16:creationId xmlns:a16="http://schemas.microsoft.com/office/drawing/2014/main" id="{A14BD9E7-2C30-CD79-AF4D-24D402FB3596}"/>
              </a:ext>
            </a:extLst>
          </p:cNvPr>
          <p:cNvSpPr txBox="1"/>
          <p:nvPr/>
        </p:nvSpPr>
        <p:spPr>
          <a:xfrm>
            <a:off x="7639673" y="2824989"/>
            <a:ext cx="202544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2400" b="1" dirty="0">
                <a:solidFill>
                  <a:srgbClr val="0070C0"/>
                </a:solidFill>
                <a:latin typeface="Noto Sans JP"/>
              </a:rPr>
              <a:t>IaaS</a:t>
            </a:r>
            <a:endParaRPr lang="ja-JP" altLang="en-US" sz="2400" b="1" dirty="0">
              <a:solidFill>
                <a:srgbClr val="0070C0"/>
              </a:solidFill>
            </a:endParaRPr>
          </a:p>
        </p:txBody>
      </p:sp>
      <p:sp>
        <p:nvSpPr>
          <p:cNvPr id="169985" name="フローチャート: 処理 169984">
            <a:extLst>
              <a:ext uri="{FF2B5EF4-FFF2-40B4-BE49-F238E27FC236}">
                <a16:creationId xmlns:a16="http://schemas.microsoft.com/office/drawing/2014/main" id="{28D62A18-3851-044F-6C3A-98745FAEC817}"/>
              </a:ext>
            </a:extLst>
          </p:cNvPr>
          <p:cNvSpPr/>
          <p:nvPr/>
        </p:nvSpPr>
        <p:spPr>
          <a:xfrm>
            <a:off x="7290572" y="2803737"/>
            <a:ext cx="2723646" cy="3756358"/>
          </a:xfrm>
          <a:prstGeom prst="flowChartProcess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BE49185-7ACF-871E-AFD1-C86D4E708425}"/>
              </a:ext>
            </a:extLst>
          </p:cNvPr>
          <p:cNvSpPr txBox="1"/>
          <p:nvPr/>
        </p:nvSpPr>
        <p:spPr>
          <a:xfrm>
            <a:off x="491613" y="593924"/>
            <a:ext cx="1091380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>
                <a:solidFill>
                  <a:srgbClr val="FF0000"/>
                </a:solidFill>
                <a:latin typeface="Noto Sans JP"/>
              </a:rPr>
              <a:t>IaaS</a:t>
            </a:r>
            <a:r>
              <a:rPr lang="ja-JP" altLang="en-US" sz="2400" b="1" dirty="0">
                <a:solidFill>
                  <a:srgbClr val="FF0000"/>
                </a:solidFill>
                <a:latin typeface="Noto Sans JP"/>
              </a:rPr>
              <a:t>（</a:t>
            </a:r>
            <a:r>
              <a:rPr lang="en-US" altLang="ja-JP" sz="2400" b="1" dirty="0">
                <a:solidFill>
                  <a:srgbClr val="FF0000"/>
                </a:solidFill>
                <a:latin typeface="Noto Sans JP"/>
              </a:rPr>
              <a:t>Infrastructure as a Service</a:t>
            </a:r>
            <a:r>
              <a:rPr lang="ja-JP" altLang="en-US" sz="2400" b="1" dirty="0">
                <a:solidFill>
                  <a:srgbClr val="FF0000"/>
                </a:solidFill>
                <a:latin typeface="Noto Sans JP"/>
              </a:rPr>
              <a:t>）</a:t>
            </a:r>
            <a:endParaRPr lang="en-US" altLang="ja-JP" sz="2400" b="1" dirty="0">
              <a:solidFill>
                <a:srgbClr val="FF0000"/>
              </a:solidFill>
              <a:latin typeface="Noto Sans JP"/>
            </a:endParaRPr>
          </a:p>
          <a:p>
            <a:endParaRPr lang="en-US" altLang="ja-JP" sz="1200" dirty="0">
              <a:latin typeface="Noto Sans JP"/>
            </a:endParaRPr>
          </a:p>
          <a:p>
            <a:r>
              <a:rPr lang="ja-JP" altLang="en-US" sz="2400" dirty="0">
                <a:latin typeface="Noto Sans JP"/>
              </a:rPr>
              <a:t>システムを構築するための</a:t>
            </a:r>
            <a:r>
              <a:rPr lang="ja-JP" altLang="en-US" sz="2400" b="1" dirty="0">
                <a:latin typeface="Noto Sans JP"/>
              </a:rPr>
              <a:t>ハードウェア資源（</a:t>
            </a:r>
            <a:r>
              <a:rPr lang="en-US" altLang="ja-JP" sz="2400" b="1" dirty="0">
                <a:latin typeface="Noto Sans JP"/>
              </a:rPr>
              <a:t>CPU</a:t>
            </a:r>
            <a:r>
              <a:rPr lang="ja-JP" altLang="en-US" sz="2400" b="1" dirty="0">
                <a:latin typeface="Noto Sans JP"/>
              </a:rPr>
              <a:t>・メモリ・ストレージ・ネットワーク資源）をサービスの形で提供する</a:t>
            </a:r>
            <a:r>
              <a:rPr lang="ja-JP" altLang="en-US" sz="2400" dirty="0">
                <a:latin typeface="Noto Sans JP"/>
              </a:rPr>
              <a:t>クラウドサービスの形態。利用者は提供された基盤の上に</a:t>
            </a:r>
            <a:r>
              <a:rPr lang="ja-JP" altLang="en-US" sz="2400" b="1" dirty="0">
                <a:latin typeface="Noto Sans JP"/>
              </a:rPr>
              <a:t>任意の</a:t>
            </a:r>
            <a:r>
              <a:rPr lang="en-US" altLang="ja-JP" sz="2400" b="1" dirty="0">
                <a:latin typeface="Noto Sans JP"/>
              </a:rPr>
              <a:t>OS</a:t>
            </a:r>
            <a:r>
              <a:rPr lang="ja-JP" altLang="en-US" sz="2400" b="1" dirty="0">
                <a:latin typeface="Noto Sans JP"/>
              </a:rPr>
              <a:t>やミドルウェアを導入</a:t>
            </a:r>
            <a:r>
              <a:rPr lang="ja-JP" altLang="en-US" sz="2400" dirty="0">
                <a:latin typeface="Noto Sans JP"/>
              </a:rPr>
              <a:t>し、その上にソフトウェアを構築する。</a:t>
            </a:r>
            <a:endParaRPr lang="en-US" altLang="ja-JP" sz="2400" dirty="0">
              <a:latin typeface="Noto Sans JP"/>
            </a:endParaRPr>
          </a:p>
        </p:txBody>
      </p:sp>
    </p:spTree>
    <p:extLst>
      <p:ext uri="{BB962C8B-B14F-4D97-AF65-F5344CB8AC3E}">
        <p14:creationId xmlns:p14="http://schemas.microsoft.com/office/powerpoint/2010/main" val="3102135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4">
            <a:extLst>
              <a:ext uri="{FF2B5EF4-FFF2-40B4-BE49-F238E27FC236}">
                <a16:creationId xmlns:a16="http://schemas.microsoft.com/office/drawing/2014/main" id="{55A219CE-7322-44D1-8022-371F40D4AC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5130164"/>
              </p:ext>
            </p:extLst>
          </p:nvPr>
        </p:nvGraphicFramePr>
        <p:xfrm>
          <a:off x="1179871" y="641005"/>
          <a:ext cx="9773265" cy="56731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58848">
                  <a:extLst>
                    <a:ext uri="{9D8B030D-6E8A-4147-A177-3AD203B41FA5}">
                      <a16:colId xmlns:a16="http://schemas.microsoft.com/office/drawing/2014/main" val="2586290739"/>
                    </a:ext>
                  </a:extLst>
                </a:gridCol>
                <a:gridCol w="2744267">
                  <a:extLst>
                    <a:ext uri="{9D8B030D-6E8A-4147-A177-3AD203B41FA5}">
                      <a16:colId xmlns:a16="http://schemas.microsoft.com/office/drawing/2014/main" val="3202630036"/>
                    </a:ext>
                  </a:extLst>
                </a:gridCol>
                <a:gridCol w="2825882">
                  <a:extLst>
                    <a:ext uri="{9D8B030D-6E8A-4147-A177-3AD203B41FA5}">
                      <a16:colId xmlns:a16="http://schemas.microsoft.com/office/drawing/2014/main" val="3907247047"/>
                    </a:ext>
                  </a:extLst>
                </a:gridCol>
                <a:gridCol w="2744268">
                  <a:extLst>
                    <a:ext uri="{9D8B030D-6E8A-4147-A177-3AD203B41FA5}">
                      <a16:colId xmlns:a16="http://schemas.microsoft.com/office/drawing/2014/main" val="249927203"/>
                    </a:ext>
                  </a:extLst>
                </a:gridCol>
              </a:tblGrid>
              <a:tr h="653278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SaaS</a:t>
                      </a:r>
                      <a:endParaRPr kumimoji="1" lang="ja-JP" altLang="en-US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PaaS</a:t>
                      </a:r>
                      <a:endParaRPr kumimoji="1" lang="ja-JP" altLang="en-US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IaaS</a:t>
                      </a:r>
                      <a:endParaRPr kumimoji="1" lang="ja-JP" altLang="en-US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3490906"/>
                  </a:ext>
                </a:extLst>
              </a:tr>
              <a:tr h="71824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自由度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低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9669122"/>
                  </a:ext>
                </a:extLst>
              </a:tr>
              <a:tr h="80077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専門性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低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9476817"/>
                  </a:ext>
                </a:extLst>
              </a:tr>
              <a:tr h="152736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向いている</a:t>
                      </a:r>
                      <a:endParaRPr kumimoji="1" lang="en-US" altLang="ja-JP" dirty="0"/>
                    </a:p>
                    <a:p>
                      <a:pPr algn="ctr"/>
                      <a:r>
                        <a:rPr kumimoji="1" lang="ja-JP" altLang="en-US" dirty="0"/>
                        <a:t>ユーザ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dirty="0"/>
                        <a:t>すぐに簡単に使いたいユーザ向け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dirty="0"/>
                        <a:t>ある程度の自由度をもってアプリケーションを開発をしたいユーザ向け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dirty="0"/>
                        <a:t>高い自由度の中でアプリケーションを開発したいユーザ向け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5019835"/>
                  </a:ext>
                </a:extLst>
              </a:tr>
              <a:tr h="1973446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代表例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dirty="0"/>
                        <a:t>・</a:t>
                      </a:r>
                      <a:r>
                        <a:rPr kumimoji="1" lang="en-US" altLang="ja-JP" dirty="0"/>
                        <a:t>Microsoft 365</a:t>
                      </a:r>
                    </a:p>
                    <a:p>
                      <a:pPr algn="l"/>
                      <a:r>
                        <a:rPr kumimoji="1" lang="ja-JP" altLang="en-US" dirty="0"/>
                        <a:t>・</a:t>
                      </a:r>
                      <a:r>
                        <a:rPr kumimoji="1" lang="en-US" altLang="ja-JP" dirty="0"/>
                        <a:t>Google Workspace</a:t>
                      </a:r>
                    </a:p>
                    <a:p>
                      <a:pPr algn="l"/>
                      <a:r>
                        <a:rPr kumimoji="1" lang="ja-JP" altLang="en-US" dirty="0"/>
                        <a:t>・</a:t>
                      </a:r>
                      <a:r>
                        <a:rPr kumimoji="1" lang="en-US" altLang="ja-JP" dirty="0"/>
                        <a:t>Salesforce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dirty="0"/>
                        <a:t>・</a:t>
                      </a:r>
                      <a:r>
                        <a:rPr kumimoji="1" lang="en-US" altLang="ja-JP" dirty="0"/>
                        <a:t>HEROKU</a:t>
                      </a:r>
                    </a:p>
                    <a:p>
                      <a:pPr algn="l"/>
                      <a:r>
                        <a:rPr kumimoji="1" lang="ja-JP" altLang="en-US" dirty="0"/>
                        <a:t>・</a:t>
                      </a:r>
                      <a:r>
                        <a:rPr kumimoji="1" lang="en-US" altLang="ja-JP" dirty="0"/>
                        <a:t>Google App Engine</a:t>
                      </a:r>
                    </a:p>
                    <a:p>
                      <a:pPr algn="l"/>
                      <a:r>
                        <a:rPr kumimoji="1" lang="ja-JP" altLang="en-US" dirty="0"/>
                        <a:t>・</a:t>
                      </a:r>
                      <a:r>
                        <a:rPr kumimoji="1" lang="en-US" altLang="ja-JP" dirty="0"/>
                        <a:t>AWS Lambda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dirty="0"/>
                        <a:t>・</a:t>
                      </a:r>
                      <a:r>
                        <a:rPr kumimoji="1" lang="en-US" altLang="ja-JP" dirty="0"/>
                        <a:t>Amazon Web Services</a:t>
                      </a:r>
                    </a:p>
                    <a:p>
                      <a:pPr algn="l"/>
                      <a:r>
                        <a:rPr kumimoji="1" lang="ja-JP" altLang="en-US" dirty="0"/>
                        <a:t>・</a:t>
                      </a:r>
                      <a:r>
                        <a:rPr kumimoji="1" lang="en-US" altLang="ja-JP" dirty="0"/>
                        <a:t>Microsoft Azure</a:t>
                      </a:r>
                    </a:p>
                    <a:p>
                      <a:pPr algn="l"/>
                      <a:r>
                        <a:rPr kumimoji="1" lang="ja-JP" altLang="en-US" dirty="0"/>
                        <a:t>・</a:t>
                      </a:r>
                      <a:r>
                        <a:rPr kumimoji="1" lang="en-US" altLang="ja-JP" dirty="0"/>
                        <a:t>google cloud platform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635253"/>
                  </a:ext>
                </a:extLst>
              </a:tr>
            </a:tbl>
          </a:graphicData>
        </a:graphic>
      </p:graphicFrame>
      <p:pic>
        <p:nvPicPr>
          <p:cNvPr id="1026" name="Picture 2">
            <a:extLst>
              <a:ext uri="{FF2B5EF4-FFF2-40B4-BE49-F238E27FC236}">
                <a16:creationId xmlns:a16="http://schemas.microsoft.com/office/drawing/2014/main" id="{58DBA87A-D3EC-36AE-2213-F70CD60F72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0254" y="5229086"/>
            <a:ext cx="1594255" cy="351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1035ADE4-FABC-8801-DB64-3246CB0786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6588" y="5918089"/>
            <a:ext cx="1671075" cy="287101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9AA8CDA2-06CC-2A95-1D42-A500626CB7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9230" y="5659566"/>
            <a:ext cx="615334" cy="430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57C708E8-8AAA-2FF3-8CDC-0E93305685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0499" y="5315151"/>
            <a:ext cx="1150374" cy="321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7EA27E55-6DDD-A70B-92DC-A01A742C83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2856" y="5288948"/>
            <a:ext cx="806288" cy="806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95FFA742-A8E1-16BE-0E2C-80B8E82C235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08835" y="5667592"/>
            <a:ext cx="674278" cy="548193"/>
          </a:xfrm>
          <a:prstGeom prst="rect">
            <a:avLst/>
          </a:prstGeom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EC8344CC-971B-819F-6F0B-99CC236C6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0736" y="5404991"/>
            <a:ext cx="533400" cy="3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upload.wikimedia.org/wikipedia/commons/thumb/f/fa/...">
            <a:extLst>
              <a:ext uri="{FF2B5EF4-FFF2-40B4-BE49-F238E27FC236}">
                <a16:creationId xmlns:a16="http://schemas.microsoft.com/office/drawing/2014/main" id="{D856881D-A2BE-47AA-AA71-49A09905B0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2144" y="5546195"/>
            <a:ext cx="657225" cy="65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26D5B5D3-D8A5-095C-8086-8A81D0CFE9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9222" y="5440294"/>
            <a:ext cx="1044176" cy="548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1958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803018" y="488114"/>
            <a:ext cx="4309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latin typeface="Noto Sans JP"/>
              </a:rPr>
              <a:t>平成</a:t>
            </a:r>
            <a:r>
              <a:rPr lang="en-US" altLang="ja-JP" sz="2400" b="1" dirty="0">
                <a:latin typeface="Noto Sans JP"/>
              </a:rPr>
              <a:t>30</a:t>
            </a:r>
            <a:r>
              <a:rPr lang="ja-JP" altLang="en-US" sz="2400" b="1" dirty="0">
                <a:latin typeface="Noto Sans JP"/>
              </a:rPr>
              <a:t>年 秋季 午前問題 問</a:t>
            </a:r>
            <a:r>
              <a:rPr lang="en-US" altLang="ja-JP" sz="2400" b="1" dirty="0">
                <a:latin typeface="Noto Sans JP"/>
              </a:rPr>
              <a:t>5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92025925-669A-CBD0-3058-8666313449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5704" y="1170299"/>
            <a:ext cx="9440592" cy="5068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099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803018" y="488114"/>
            <a:ext cx="4309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latin typeface="Noto Sans JP"/>
              </a:rPr>
              <a:t>平成</a:t>
            </a:r>
            <a:r>
              <a:rPr lang="en-US" altLang="ja-JP" sz="2400" b="1" dirty="0">
                <a:latin typeface="Noto Sans JP"/>
              </a:rPr>
              <a:t>30</a:t>
            </a:r>
            <a:r>
              <a:rPr lang="ja-JP" altLang="en-US" sz="2400" b="1" dirty="0">
                <a:latin typeface="Noto Sans JP"/>
              </a:rPr>
              <a:t>年 秋季 午前問題 問</a:t>
            </a:r>
            <a:r>
              <a:rPr lang="en-US" altLang="ja-JP" sz="2400" b="1" dirty="0">
                <a:latin typeface="Noto Sans JP"/>
              </a:rPr>
              <a:t>5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92025925-669A-CBD0-3058-8666313449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5704" y="1170299"/>
            <a:ext cx="9440592" cy="5068007"/>
          </a:xfrm>
          <a:prstGeom prst="rect">
            <a:avLst/>
          </a:prstGeom>
        </p:spPr>
      </p:pic>
      <p:sp>
        <p:nvSpPr>
          <p:cNvPr id="2" name="楕円 1">
            <a:extLst>
              <a:ext uri="{FF2B5EF4-FFF2-40B4-BE49-F238E27FC236}">
                <a16:creationId xmlns:a16="http://schemas.microsoft.com/office/drawing/2014/main" id="{C7387B0D-4089-8A8F-2D39-55202DFB7F46}"/>
              </a:ext>
            </a:extLst>
          </p:cNvPr>
          <p:cNvSpPr/>
          <p:nvPr/>
        </p:nvSpPr>
        <p:spPr>
          <a:xfrm>
            <a:off x="1809135" y="4365523"/>
            <a:ext cx="511278" cy="45228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1875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803018" y="488114"/>
            <a:ext cx="4309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latin typeface="Noto Sans JP"/>
              </a:rPr>
              <a:t>平成</a:t>
            </a:r>
            <a:r>
              <a:rPr lang="en-US" altLang="ja-JP" sz="2400" b="1" dirty="0">
                <a:latin typeface="Noto Sans JP"/>
              </a:rPr>
              <a:t>30</a:t>
            </a:r>
            <a:r>
              <a:rPr lang="ja-JP" altLang="en-US" sz="2400" b="1" dirty="0">
                <a:latin typeface="Noto Sans JP"/>
              </a:rPr>
              <a:t>年 秋季 午前問題 問</a:t>
            </a:r>
            <a:r>
              <a:rPr lang="en-US" altLang="ja-JP" sz="2400" b="1" dirty="0">
                <a:latin typeface="Noto Sans JP"/>
              </a:rPr>
              <a:t>5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92025925-669A-CBD0-3058-8666313449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5704" y="1170299"/>
            <a:ext cx="9440592" cy="5068007"/>
          </a:xfrm>
          <a:prstGeom prst="rect">
            <a:avLst/>
          </a:prstGeom>
        </p:spPr>
      </p:pic>
      <p:sp>
        <p:nvSpPr>
          <p:cNvPr id="2" name="楕円 1">
            <a:extLst>
              <a:ext uri="{FF2B5EF4-FFF2-40B4-BE49-F238E27FC236}">
                <a16:creationId xmlns:a16="http://schemas.microsoft.com/office/drawing/2014/main" id="{C7387B0D-4089-8A8F-2D39-55202DFB7F46}"/>
              </a:ext>
            </a:extLst>
          </p:cNvPr>
          <p:cNvSpPr/>
          <p:nvPr/>
        </p:nvSpPr>
        <p:spPr>
          <a:xfrm>
            <a:off x="1809135" y="4365523"/>
            <a:ext cx="511278" cy="45228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A3AF8744-43D9-0573-2F83-D48748DE5DD4}"/>
              </a:ext>
            </a:extLst>
          </p:cNvPr>
          <p:cNvCxnSpPr/>
          <p:nvPr/>
        </p:nvCxnSpPr>
        <p:spPr>
          <a:xfrm>
            <a:off x="5801032" y="2930013"/>
            <a:ext cx="471948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35C7B3DE-2280-B7B5-A259-D7AF4DF9B327}"/>
              </a:ext>
            </a:extLst>
          </p:cNvPr>
          <p:cNvCxnSpPr>
            <a:cxnSpLocks/>
          </p:cNvCxnSpPr>
          <p:nvPr/>
        </p:nvCxnSpPr>
        <p:spPr>
          <a:xfrm>
            <a:off x="2236838" y="3429000"/>
            <a:ext cx="88982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B8842D4D-BA33-50DB-9C03-CD3F437E8894}"/>
              </a:ext>
            </a:extLst>
          </p:cNvPr>
          <p:cNvCxnSpPr>
            <a:cxnSpLocks/>
          </p:cNvCxnSpPr>
          <p:nvPr/>
        </p:nvCxnSpPr>
        <p:spPr>
          <a:xfrm>
            <a:off x="2428567" y="3905865"/>
            <a:ext cx="420820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5F895C24-A1E0-AED5-9653-9E75299982D3}"/>
              </a:ext>
            </a:extLst>
          </p:cNvPr>
          <p:cNvCxnSpPr>
            <a:cxnSpLocks/>
          </p:cNvCxnSpPr>
          <p:nvPr/>
        </p:nvCxnSpPr>
        <p:spPr>
          <a:xfrm>
            <a:off x="2561302" y="5739581"/>
            <a:ext cx="498004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6436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85E9505-9A60-6B99-6FCF-DDC9CB64A89D}"/>
              </a:ext>
            </a:extLst>
          </p:cNvPr>
          <p:cNvSpPr txBox="1"/>
          <p:nvPr/>
        </p:nvSpPr>
        <p:spPr>
          <a:xfrm>
            <a:off x="2222091" y="1652271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>
                <a:hlinkClick r:id="rId3"/>
              </a:rPr>
              <a:t>問題冊子・配点割合・解答例・採点講評（</a:t>
            </a:r>
            <a:r>
              <a:rPr lang="en-US" altLang="ja-JP" dirty="0">
                <a:hlinkClick r:id="rId3"/>
              </a:rPr>
              <a:t>2018</a:t>
            </a:r>
            <a:r>
              <a:rPr lang="ja-JP" altLang="en-US" dirty="0">
                <a:hlinkClick r:id="rId3"/>
              </a:rPr>
              <a:t>年度、平成</a:t>
            </a:r>
            <a:r>
              <a:rPr lang="en-US" altLang="ja-JP" dirty="0">
                <a:hlinkClick r:id="rId3"/>
              </a:rPr>
              <a:t>30</a:t>
            </a:r>
            <a:r>
              <a:rPr lang="ja-JP" altLang="en-US" dirty="0">
                <a:hlinkClick r:id="rId3"/>
              </a:rPr>
              <a:t>年度） </a:t>
            </a:r>
            <a:r>
              <a:rPr lang="en-US" altLang="ja-JP" dirty="0">
                <a:hlinkClick r:id="rId3"/>
              </a:rPr>
              <a:t>| </a:t>
            </a:r>
            <a:r>
              <a:rPr lang="ja-JP" altLang="en-US" dirty="0">
                <a:hlinkClick r:id="rId3"/>
              </a:rPr>
              <a:t>試験情報 </a:t>
            </a:r>
            <a:r>
              <a:rPr lang="en-US" altLang="ja-JP" dirty="0">
                <a:hlinkClick r:id="rId3"/>
              </a:rPr>
              <a:t>| IPA </a:t>
            </a:r>
            <a:r>
              <a:rPr lang="ja-JP" altLang="en-US" dirty="0">
                <a:hlinkClick r:id="rId3"/>
              </a:rPr>
              <a:t>独立行政法人 情報処理推進機構</a:t>
            </a:r>
            <a:endParaRPr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49D42F8-FF01-B991-99A9-F310FC0489B3}"/>
              </a:ext>
            </a:extLst>
          </p:cNvPr>
          <p:cNvSpPr txBox="1"/>
          <p:nvPr/>
        </p:nvSpPr>
        <p:spPr>
          <a:xfrm>
            <a:off x="3048000" y="324679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ja-JP" dirty="0">
                <a:hlinkClick r:id="rId4"/>
              </a:rPr>
              <a:t>2018h30a_sg_am_qs.pdf (ipa.go.jp)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42766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1640</TotalTime>
  <Words>380</Words>
  <Application>Microsoft Office PowerPoint</Application>
  <PresentationFormat>ワイド画面</PresentationFormat>
  <Paragraphs>111</Paragraphs>
  <Slides>8</Slides>
  <Notes>8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3" baseType="lpstr">
      <vt:lpstr>Noto Sans JP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旭化成グループ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矢野　雅也(Yano, Masaya)</dc:creator>
  <cp:lastModifiedBy>矢野　雅也(Yano, Masaya)</cp:lastModifiedBy>
  <cp:revision>609</cp:revision>
  <dcterms:created xsi:type="dcterms:W3CDTF">2023-10-19T04:21:29Z</dcterms:created>
  <dcterms:modified xsi:type="dcterms:W3CDTF">2024-02-19T00:02:55Z</dcterms:modified>
</cp:coreProperties>
</file>