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79" r:id="rId2"/>
    <p:sldId id="986" r:id="rId3"/>
    <p:sldId id="977" r:id="rId4"/>
    <p:sldId id="962" r:id="rId5"/>
    <p:sldId id="989" r:id="rId6"/>
    <p:sldId id="988" r:id="rId7"/>
    <p:sldId id="603" r:id="rId8"/>
    <p:sldId id="60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717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Cookie</a:t>
            </a:r>
            <a:endParaRPr lang="ja-JP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34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244060"/>
            <a:ext cx="121920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Cookie</a:t>
            </a:r>
          </a:p>
          <a:p>
            <a:pPr algn="ctr"/>
            <a:r>
              <a:rPr lang="en-US" altLang="ja-JP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4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48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163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6FA47A0-DBDA-6B2E-6CCD-E2DA623A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89" y="993657"/>
            <a:ext cx="7861022" cy="48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2429" y="592751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クッキー（</a:t>
            </a:r>
            <a:r>
              <a:rPr lang="en-US" altLang="ja-JP" sz="2400" b="1" dirty="0">
                <a:solidFill>
                  <a:srgbClr val="FF0000"/>
                </a:solidFill>
              </a:rPr>
              <a:t>Cookie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Web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サーバーがクライアント（ブラウザ）に送る小さなテキストファイル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。このファイルには、ユーザーに関する情報（例えば、ログイン状態、サイトの設定など）が保存され、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次回同じサイトにアクセスした際に、その情報に基づいてサービスを提供する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ことができる。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ABC0-4272-40ED-A9A7-25F70EEA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55" y="3717537"/>
            <a:ext cx="1489360" cy="17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D08B41-9427-AEB8-4007-AFE25BB0D5EA}"/>
              </a:ext>
            </a:extLst>
          </p:cNvPr>
          <p:cNvSpPr txBox="1"/>
          <p:nvPr/>
        </p:nvSpPr>
        <p:spPr>
          <a:xfrm>
            <a:off x="1098587" y="2903490"/>
            <a:ext cx="363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2E02CE"/>
                </a:solidFill>
                <a:latin typeface="Noto Sans JP"/>
              </a:rPr>
              <a:t>※</a:t>
            </a:r>
            <a:r>
              <a:rPr lang="ja-JP" altLang="en-US" b="1" dirty="0">
                <a:solidFill>
                  <a:srgbClr val="2E02CE"/>
                </a:solidFill>
                <a:latin typeface="Noto Sans JP"/>
              </a:rPr>
              <a:t>サーバが</a:t>
            </a:r>
            <a:r>
              <a:rPr lang="en-US" altLang="ja-JP" b="1" dirty="0">
                <a:solidFill>
                  <a:srgbClr val="2E02CE"/>
                </a:solidFill>
                <a:latin typeface="Noto Sans JP"/>
              </a:rPr>
              <a:t>Cookie</a:t>
            </a:r>
            <a:r>
              <a:rPr lang="ja-JP" altLang="en-US" b="1" dirty="0">
                <a:solidFill>
                  <a:srgbClr val="2E02CE"/>
                </a:solidFill>
                <a:latin typeface="Noto Sans JP"/>
              </a:rPr>
              <a:t>を発行する場合</a:t>
            </a:r>
            <a:endParaRPr lang="ja-JP" altLang="en-US" b="1" dirty="0">
              <a:solidFill>
                <a:srgbClr val="2E02CE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A4FEE79-AF47-F9F3-6E94-C33F0075BE97}"/>
              </a:ext>
            </a:extLst>
          </p:cNvPr>
          <p:cNvSpPr/>
          <p:nvPr/>
        </p:nvSpPr>
        <p:spPr>
          <a:xfrm>
            <a:off x="4356243" y="3620614"/>
            <a:ext cx="3462391" cy="232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2ECD9DD-CBCA-9625-8A19-C757E91E5CD6}"/>
              </a:ext>
            </a:extLst>
          </p:cNvPr>
          <p:cNvSpPr/>
          <p:nvPr/>
        </p:nvSpPr>
        <p:spPr>
          <a:xfrm rot="10800000">
            <a:off x="4356242" y="4200603"/>
            <a:ext cx="3462391" cy="23219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28F674-1F19-4B77-59B5-C91A0FAA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93" y="3553113"/>
            <a:ext cx="1819650" cy="17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D5403A-12A7-A02B-52D9-0BDA5E3CF0B8}"/>
              </a:ext>
            </a:extLst>
          </p:cNvPr>
          <p:cNvSpPr txBox="1"/>
          <p:nvPr/>
        </p:nvSpPr>
        <p:spPr>
          <a:xfrm>
            <a:off x="2334729" y="5335675"/>
            <a:ext cx="161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クライアント</a:t>
            </a:r>
            <a:endParaRPr lang="en-US" altLang="ja-JP" sz="1600" b="1" dirty="0">
              <a:solidFill>
                <a:srgbClr val="333333"/>
              </a:solidFill>
              <a:latin typeface="Noto Sans JP"/>
            </a:endParaRPr>
          </a:p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（ブラウザ）</a:t>
            </a:r>
            <a:endParaRPr lang="ja-JP" altLang="en-US" sz="16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DEC410-7838-EDD7-BE74-1529DAD4BF7B}"/>
              </a:ext>
            </a:extLst>
          </p:cNvPr>
          <p:cNvSpPr txBox="1"/>
          <p:nvPr/>
        </p:nvSpPr>
        <p:spPr>
          <a:xfrm>
            <a:off x="8201801" y="5581805"/>
            <a:ext cx="1618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サーバ</a:t>
            </a:r>
            <a:endParaRPr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29B1E5-03EE-0E3D-7CDC-FB83F8C77646}"/>
              </a:ext>
            </a:extLst>
          </p:cNvPr>
          <p:cNvSpPr txBox="1"/>
          <p:nvPr/>
        </p:nvSpPr>
        <p:spPr>
          <a:xfrm>
            <a:off x="4463122" y="3338438"/>
            <a:ext cx="3201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①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HTTP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リクエスト</a:t>
            </a:r>
            <a:endParaRPr lang="ja-JP" altLang="en-US" sz="16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9925FA-28AB-A20A-4AD8-55087C533E3E}"/>
              </a:ext>
            </a:extLst>
          </p:cNvPr>
          <p:cNvSpPr txBox="1"/>
          <p:nvPr/>
        </p:nvSpPr>
        <p:spPr>
          <a:xfrm>
            <a:off x="4474752" y="3925969"/>
            <a:ext cx="3201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②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HTTP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レスポンス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+</a:t>
            </a:r>
            <a:r>
              <a:rPr lang="en-US" altLang="ja-JP" sz="1600" b="1" dirty="0">
                <a:solidFill>
                  <a:srgbClr val="FF0000"/>
                </a:solidFill>
                <a:latin typeface="Noto Sans JP"/>
              </a:rPr>
              <a:t>Cookie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8F9D702-C935-959C-6E74-D8BF1659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41" y="3843983"/>
            <a:ext cx="450047" cy="4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D53F6603-55A0-B5A1-78D2-E568B843F9B0}"/>
              </a:ext>
            </a:extLst>
          </p:cNvPr>
          <p:cNvSpPr/>
          <p:nvPr/>
        </p:nvSpPr>
        <p:spPr>
          <a:xfrm>
            <a:off x="4375079" y="4833003"/>
            <a:ext cx="3462391" cy="2321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B6D8C10-B05E-FD13-D95A-B93EA6766C06}"/>
              </a:ext>
            </a:extLst>
          </p:cNvPr>
          <p:cNvSpPr/>
          <p:nvPr/>
        </p:nvSpPr>
        <p:spPr>
          <a:xfrm rot="10800000">
            <a:off x="4375078" y="5412992"/>
            <a:ext cx="3462391" cy="23219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C84E34-946C-A831-CE48-7D239309C60F}"/>
              </a:ext>
            </a:extLst>
          </p:cNvPr>
          <p:cNvSpPr txBox="1"/>
          <p:nvPr/>
        </p:nvSpPr>
        <p:spPr>
          <a:xfrm>
            <a:off x="4375078" y="4550827"/>
            <a:ext cx="3462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③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2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回目の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HTTP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リクエスト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+</a:t>
            </a:r>
            <a:r>
              <a:rPr lang="en-US" altLang="ja-JP" sz="1600" b="1" dirty="0">
                <a:solidFill>
                  <a:srgbClr val="FF0000"/>
                </a:solidFill>
                <a:latin typeface="Noto Sans JP"/>
              </a:rPr>
              <a:t>Cookie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CE7A33-1ADA-61B6-C37E-A8A43407C69F}"/>
              </a:ext>
            </a:extLst>
          </p:cNvPr>
          <p:cNvSpPr txBox="1"/>
          <p:nvPr/>
        </p:nvSpPr>
        <p:spPr>
          <a:xfrm>
            <a:off x="4493588" y="5138358"/>
            <a:ext cx="3201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④</a:t>
            </a:r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HTTP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レスポンス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B2E45E9-1EB6-0DE5-3615-D2A72D79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151" y="4491776"/>
            <a:ext cx="450047" cy="4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ED7546-F564-D2B6-FF96-C78EF629A8E2}"/>
              </a:ext>
            </a:extLst>
          </p:cNvPr>
          <p:cNvSpPr txBox="1"/>
          <p:nvPr/>
        </p:nvSpPr>
        <p:spPr>
          <a:xfrm>
            <a:off x="4493587" y="5700594"/>
            <a:ext cx="3201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Noto Sans JP"/>
              </a:rPr>
              <a:t>2</a:t>
            </a:r>
            <a:r>
              <a:rPr lang="ja-JP" altLang="en-US" sz="1600" b="1" dirty="0">
                <a:solidFill>
                  <a:srgbClr val="FF0000"/>
                </a:solidFill>
                <a:latin typeface="Noto Sans JP"/>
              </a:rPr>
              <a:t>回目以降はサーバが</a:t>
            </a:r>
            <a:endParaRPr lang="en-US" altLang="ja-JP" sz="1600" b="1" dirty="0">
              <a:solidFill>
                <a:srgbClr val="FF0000"/>
              </a:solidFill>
              <a:latin typeface="Noto Sans JP"/>
            </a:endParaRPr>
          </a:p>
          <a:p>
            <a:pPr algn="ctr"/>
            <a:r>
              <a:rPr lang="ja-JP" altLang="en-US" sz="1600" b="1" dirty="0">
                <a:solidFill>
                  <a:srgbClr val="FF0000"/>
                </a:solidFill>
                <a:latin typeface="Noto Sans JP"/>
              </a:rPr>
              <a:t>クライアントを覚えている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1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1002590"/>
            <a:ext cx="109437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クッキー（</a:t>
            </a:r>
            <a:r>
              <a:rPr lang="en-US" altLang="ja-JP" sz="2400" b="1" dirty="0">
                <a:solidFill>
                  <a:srgbClr val="FF0000"/>
                </a:solidFill>
              </a:rPr>
              <a:t>Cookie</a:t>
            </a:r>
            <a:r>
              <a:rPr lang="ja-JP" altLang="en-US" sz="2400" b="1" dirty="0">
                <a:solidFill>
                  <a:srgbClr val="FF0000"/>
                </a:solidFill>
              </a:rPr>
              <a:t>）のメリット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2E02CE"/>
                </a:solidFill>
                <a:effectLst/>
                <a:latin typeface="Noto Sans JP"/>
              </a:rPr>
              <a:t>ログインの手間が省ける</a:t>
            </a:r>
            <a:endParaRPr lang="en-US" altLang="ja-JP" sz="2400" b="1" i="0" dirty="0">
              <a:solidFill>
                <a:srgbClr val="2E02CE"/>
              </a:solidFill>
              <a:effectLst/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一度ログインした情報を保存することで、次回以降は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ID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やパスワードを入力する必要がなく、スムーズにウェブサイトを利用できる。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1" i="0" dirty="0">
                <a:solidFill>
                  <a:srgbClr val="2E02CE"/>
                </a:solidFill>
                <a:effectLst/>
                <a:latin typeface="Noto Sans JP"/>
              </a:rPr>
              <a:t>快適なブラウジング</a:t>
            </a:r>
            <a:endParaRPr lang="en-US" altLang="ja-JP" sz="2400" b="1" i="0" dirty="0">
              <a:solidFill>
                <a:srgbClr val="2E02CE"/>
              </a:solidFill>
              <a:effectLst/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閲覧履歴や設定情報などが保存されるため、ウェブサイトを訪れるたびに同じ設定を行う必要がない。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1" dirty="0">
                <a:solidFill>
                  <a:srgbClr val="2E02CE"/>
                </a:solidFill>
              </a:rPr>
              <a:t>パーソナライズされたサービス</a:t>
            </a:r>
            <a:endParaRPr lang="en-US" altLang="ja-JP" sz="2400" b="1" dirty="0">
              <a:solidFill>
                <a:srgbClr val="2E02CE"/>
              </a:solidFill>
            </a:endParaRPr>
          </a:p>
          <a:p>
            <a:r>
              <a:rPr lang="ja-JP" altLang="en-US" sz="2400" dirty="0"/>
              <a:t>閲覧履歴に基づいて、興味のある商品や情報が推薦されるなど、より自分に合ったサービスを受けることができる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55673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623014"/>
            <a:ext cx="1094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HTTP</a:t>
            </a:r>
            <a:r>
              <a:rPr lang="ja-JP" altLang="en-US" sz="2400" b="1" dirty="0">
                <a:solidFill>
                  <a:srgbClr val="FF0000"/>
                </a:solidFill>
              </a:rPr>
              <a:t>の構造とクッキー（</a:t>
            </a:r>
            <a:r>
              <a:rPr lang="en-US" altLang="ja-JP" sz="2400" b="1" dirty="0">
                <a:solidFill>
                  <a:srgbClr val="FF0000"/>
                </a:solidFill>
              </a:rPr>
              <a:t>Cookie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FCC1CB-E405-039F-6A0E-854ADA06346F}"/>
              </a:ext>
            </a:extLst>
          </p:cNvPr>
          <p:cNvSpPr/>
          <p:nvPr/>
        </p:nvSpPr>
        <p:spPr>
          <a:xfrm>
            <a:off x="2705530" y="1738426"/>
            <a:ext cx="4315146" cy="4219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7380728-C16C-F3DC-B0BF-92F245FDEDC3}"/>
              </a:ext>
            </a:extLst>
          </p:cNvPr>
          <p:cNvSpPr/>
          <p:nvPr/>
        </p:nvSpPr>
        <p:spPr>
          <a:xfrm>
            <a:off x="2890465" y="1933634"/>
            <a:ext cx="3904179" cy="575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ステータス行（一行のみ）</a:t>
            </a:r>
            <a:endParaRPr kumimoji="1" lang="ja-JP" altLang="en-US" sz="20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DBC490E-340F-49ED-A763-0A9FD7CA1F11}"/>
              </a:ext>
            </a:extLst>
          </p:cNvPr>
          <p:cNvSpPr/>
          <p:nvPr/>
        </p:nvSpPr>
        <p:spPr>
          <a:xfrm>
            <a:off x="2890462" y="2593497"/>
            <a:ext cx="3904179" cy="146552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ヘッダーヘッダ（複数行）</a:t>
            </a:r>
            <a:endParaRPr kumimoji="1" lang="ja-JP" altLang="en-US" sz="2000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1D7BEC6-B611-88D6-296F-F5E0CEC37694}"/>
              </a:ext>
            </a:extLst>
          </p:cNvPr>
          <p:cNvSpPr/>
          <p:nvPr/>
        </p:nvSpPr>
        <p:spPr>
          <a:xfrm>
            <a:off x="2911013" y="4807112"/>
            <a:ext cx="3904179" cy="100025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メッセージボディ（複数行）</a:t>
            </a:r>
            <a:endParaRPr kumimoji="1" lang="ja-JP" altLang="en-US" sz="20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45EF08-D933-8F30-8963-19A49E9C90D2}"/>
              </a:ext>
            </a:extLst>
          </p:cNvPr>
          <p:cNvSpPr/>
          <p:nvPr/>
        </p:nvSpPr>
        <p:spPr>
          <a:xfrm>
            <a:off x="2890462" y="4145298"/>
            <a:ext cx="3904179" cy="5753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空白行</a:t>
            </a: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06D223A1-89CE-74C7-73B6-D01C249F9177}"/>
              </a:ext>
            </a:extLst>
          </p:cNvPr>
          <p:cNvSpPr/>
          <p:nvPr/>
        </p:nvSpPr>
        <p:spPr>
          <a:xfrm>
            <a:off x="7205608" y="3346807"/>
            <a:ext cx="688371" cy="3801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12C88F4-2441-5C19-2E3C-845E0F2A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11" y="3224987"/>
            <a:ext cx="688371" cy="6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93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E4545-2162-93A5-92F9-10F3A587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704325"/>
            <a:ext cx="8821381" cy="309605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0228DD-AD8A-307A-8332-54DFD77F524A}"/>
              </a:ext>
            </a:extLst>
          </p:cNvPr>
          <p:cNvSpPr txBox="1"/>
          <p:nvPr/>
        </p:nvSpPr>
        <p:spPr>
          <a:xfrm>
            <a:off x="1685309" y="1304215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0571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E4545-2162-93A5-92F9-10F3A587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704325"/>
            <a:ext cx="8821381" cy="309605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71E556D-C628-2BD6-C75F-8CF01E5F1615}"/>
              </a:ext>
            </a:extLst>
          </p:cNvPr>
          <p:cNvSpPr/>
          <p:nvPr/>
        </p:nvSpPr>
        <p:spPr>
          <a:xfrm>
            <a:off x="2194381" y="276901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60B8B0-905D-F7E3-3743-F771F3C1C594}"/>
              </a:ext>
            </a:extLst>
          </p:cNvPr>
          <p:cNvSpPr txBox="1"/>
          <p:nvPr/>
        </p:nvSpPr>
        <p:spPr>
          <a:xfrm>
            <a:off x="1685309" y="1304215"/>
            <a:ext cx="325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70654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250</Words>
  <Application>Microsoft Office PowerPoint</Application>
  <PresentationFormat>ワイド画面</PresentationFormat>
  <Paragraphs>36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733</cp:revision>
  <dcterms:created xsi:type="dcterms:W3CDTF">2023-10-19T04:21:29Z</dcterms:created>
  <dcterms:modified xsi:type="dcterms:W3CDTF">2024-11-27T07:06:08Z</dcterms:modified>
</cp:coreProperties>
</file>