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31"/>
  </p:notesMasterIdLst>
  <p:handoutMasterIdLst>
    <p:handoutMasterId r:id="rId32"/>
  </p:handoutMasterIdLst>
  <p:sldIdLst>
    <p:sldId id="256" r:id="rId7"/>
    <p:sldId id="390" r:id="rId8"/>
    <p:sldId id="433" r:id="rId9"/>
    <p:sldId id="447" r:id="rId10"/>
    <p:sldId id="408" r:id="rId11"/>
    <p:sldId id="379" r:id="rId12"/>
    <p:sldId id="434" r:id="rId13"/>
    <p:sldId id="435" r:id="rId14"/>
    <p:sldId id="436" r:id="rId15"/>
    <p:sldId id="437" r:id="rId16"/>
    <p:sldId id="438" r:id="rId17"/>
    <p:sldId id="391" r:id="rId18"/>
    <p:sldId id="439" r:id="rId19"/>
    <p:sldId id="440" r:id="rId20"/>
    <p:sldId id="441" r:id="rId21"/>
    <p:sldId id="442" r:id="rId22"/>
    <p:sldId id="394" r:id="rId23"/>
    <p:sldId id="389" r:id="rId24"/>
    <p:sldId id="443" r:id="rId25"/>
    <p:sldId id="444" r:id="rId26"/>
    <p:sldId id="395" r:id="rId27"/>
    <p:sldId id="398" r:id="rId28"/>
    <p:sldId id="445" r:id="rId29"/>
    <p:sldId id="259" r:id="rId30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4" autoAdjust="0"/>
    <p:restoredTop sz="94601" autoAdjust="0"/>
  </p:normalViewPr>
  <p:slideViewPr>
    <p:cSldViewPr>
      <p:cViewPr varScale="1">
        <p:scale>
          <a:sx n="85" d="100"/>
          <a:sy n="85" d="100"/>
        </p:scale>
        <p:origin x="10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4360" y="2924944"/>
            <a:ext cx="8435280" cy="828092"/>
          </a:xfrm>
        </p:spPr>
        <p:txBody>
          <a:bodyPr/>
          <a:lstStyle/>
          <a:p>
            <a:r>
              <a:rPr lang="ja-JP" altLang="en-US" sz="4000" dirty="0"/>
              <a:t>社長付宛業務アプリマニュアル</a:t>
            </a:r>
            <a:endParaRPr kumimoji="1" lang="ja-JP" altLang="en-US" sz="4000" dirty="0">
              <a:latin typeface="+mj-lt"/>
              <a:ea typeface="Yu Gothic UI" panose="020B0500000000000000" pitchFamily="50" charset="-128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1979712" y="5157192"/>
            <a:ext cx="6984775" cy="1378797"/>
          </a:xfrm>
        </p:spPr>
        <p:txBody>
          <a:bodyPr/>
          <a:lstStyle/>
          <a:p>
            <a:pPr algn="r"/>
            <a:r>
              <a:rPr lang="en-US" altLang="ja-JP" dirty="0">
                <a:latin typeface="+mj-lt"/>
              </a:rPr>
              <a:t>2023</a:t>
            </a:r>
            <a:r>
              <a:rPr lang="ja-JP" altLang="en-US" dirty="0">
                <a:latin typeface="+mj-lt"/>
              </a:rPr>
              <a:t>年</a:t>
            </a:r>
            <a:r>
              <a:rPr lang="en-US" altLang="ja-JP" dirty="0">
                <a:latin typeface="+mj-lt"/>
              </a:rPr>
              <a:t>7</a:t>
            </a:r>
            <a:r>
              <a:rPr lang="ja-JP" altLang="en-US" dirty="0">
                <a:latin typeface="+mj-lt"/>
              </a:rPr>
              <a:t>月</a:t>
            </a:r>
            <a:r>
              <a:rPr lang="en-US" altLang="ja-JP" dirty="0">
                <a:latin typeface="+mj-lt"/>
              </a:rPr>
              <a:t>26</a:t>
            </a:r>
            <a:r>
              <a:rPr lang="ja-JP" altLang="en-US" dirty="0">
                <a:latin typeface="+mj-lt"/>
              </a:rPr>
              <a:t>日</a:t>
            </a:r>
            <a:endParaRPr lang="en-US" altLang="ja-JP" dirty="0">
              <a:latin typeface="+mj-lt"/>
            </a:endParaRPr>
          </a:p>
          <a:p>
            <a:pPr algn="r"/>
            <a:r>
              <a:rPr kumimoji="1" lang="ja-JP" altLang="en-US" dirty="0">
                <a:latin typeface="+mj-lt"/>
                <a:ea typeface="Yu Gothic UI" panose="020B0500000000000000" pitchFamily="50" charset="-128"/>
              </a:rPr>
              <a:t>矢野　雅也</a:t>
            </a:r>
            <a:endParaRPr kumimoji="1" lang="en-US" altLang="ja-JP" dirty="0">
              <a:latin typeface="+mj-lt"/>
              <a:ea typeface="Yu Gothic UI" panose="020B0500000000000000" pitchFamily="50" charset="-128"/>
            </a:endParaRPr>
          </a:p>
          <a:p>
            <a:pPr algn="r"/>
            <a:r>
              <a:rPr lang="en-US" altLang="ja-JP" dirty="0">
                <a:latin typeface="+mj-lt"/>
              </a:rPr>
              <a:t>Rev.1.0</a:t>
            </a:r>
            <a:endParaRPr kumimoji="1" lang="ja-JP" altLang="en-US" dirty="0">
              <a:latin typeface="+mj-lt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23163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65B81D-EE8A-8755-C4F8-C92667A3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35653"/>
            <a:ext cx="6846718" cy="4717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依頼事項照会①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35203"/>
            <a:ext cx="8229600" cy="57602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「依頼事項照会」をクリックする。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4644008" y="4509120"/>
            <a:ext cx="22677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5266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2D1184F-6D29-8FE3-38FB-403DDE3E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9" y="2201564"/>
            <a:ext cx="6071756" cy="4251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依頼事項照会②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052736"/>
            <a:ext cx="8507288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左側</a:t>
            </a:r>
            <a:r>
              <a:rPr lang="ja-JP" altLang="en-US" sz="2400" dirty="0"/>
              <a:t>の表から対象の依頼事項を選択（</a:t>
            </a:r>
            <a:r>
              <a:rPr lang="en-US" altLang="ja-JP" sz="2400" dirty="0"/>
              <a:t>&gt;</a:t>
            </a:r>
            <a:r>
              <a:rPr lang="ja-JP" altLang="en-US" sz="2400" dirty="0"/>
              <a:t>）し、右に表示される内容を確認する。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2267744" y="3826694"/>
            <a:ext cx="432048" cy="394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344DF738-290A-9DE8-90CE-E3EC9E8CB803}"/>
              </a:ext>
            </a:extLst>
          </p:cNvPr>
          <p:cNvSpPr txBox="1">
            <a:spLocks/>
          </p:cNvSpPr>
          <p:nvPr/>
        </p:nvSpPr>
        <p:spPr>
          <a:xfrm>
            <a:off x="6646115" y="3537265"/>
            <a:ext cx="2179529" cy="467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昇順、降順ボタン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C0F7F2-7B48-382D-72C8-293140932323}"/>
              </a:ext>
            </a:extLst>
          </p:cNvPr>
          <p:cNvCxnSpPr>
            <a:cxnSpLocks/>
          </p:cNvCxnSpPr>
          <p:nvPr/>
        </p:nvCxnSpPr>
        <p:spPr>
          <a:xfrm flipH="1" flipV="1">
            <a:off x="6169481" y="3068960"/>
            <a:ext cx="490751" cy="56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339BEB5-B9BE-5C40-3370-B725F5A7ACBB}"/>
              </a:ext>
            </a:extLst>
          </p:cNvPr>
          <p:cNvCxnSpPr>
            <a:cxnSpLocks/>
          </p:cNvCxnSpPr>
          <p:nvPr/>
        </p:nvCxnSpPr>
        <p:spPr>
          <a:xfrm flipH="1">
            <a:off x="5724128" y="2507226"/>
            <a:ext cx="1020801" cy="41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703A8FEE-EF07-E4C0-83FD-48BA477E2FC2}"/>
              </a:ext>
            </a:extLst>
          </p:cNvPr>
          <p:cNvSpPr txBox="1">
            <a:spLocks/>
          </p:cNvSpPr>
          <p:nvPr/>
        </p:nvSpPr>
        <p:spPr>
          <a:xfrm>
            <a:off x="6734565" y="2313129"/>
            <a:ext cx="2179529" cy="467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更新ボタン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E7C2B12-F162-153F-61FC-307AFC150A08}"/>
              </a:ext>
            </a:extLst>
          </p:cNvPr>
          <p:cNvCxnSpPr>
            <a:cxnSpLocks/>
          </p:cNvCxnSpPr>
          <p:nvPr/>
        </p:nvCxnSpPr>
        <p:spPr>
          <a:xfrm flipH="1">
            <a:off x="683568" y="6021288"/>
            <a:ext cx="6050997" cy="19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9C260123-16BE-61C6-5FB8-E2DC309E8506}"/>
              </a:ext>
            </a:extLst>
          </p:cNvPr>
          <p:cNvSpPr txBox="1">
            <a:spLocks/>
          </p:cNvSpPr>
          <p:nvPr/>
        </p:nvSpPr>
        <p:spPr>
          <a:xfrm>
            <a:off x="6755324" y="5882147"/>
            <a:ext cx="1798312" cy="4726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メイン画面に戻る</a:t>
            </a:r>
          </a:p>
        </p:txBody>
      </p:sp>
    </p:spTree>
    <p:extLst>
      <p:ext uri="{BB962C8B-B14F-4D97-AF65-F5344CB8AC3E}">
        <p14:creationId xmlns:p14="http://schemas.microsoft.com/office/powerpoint/2010/main" val="177592715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761028"/>
            <a:ext cx="6984776" cy="782960"/>
          </a:xfrm>
        </p:spPr>
        <p:txBody>
          <a:bodyPr/>
          <a:lstStyle/>
          <a:p>
            <a:r>
              <a:rPr kumimoji="1" lang="ja-JP" altLang="en-US" dirty="0"/>
              <a:t>承認方法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F23B95-32DD-8C61-664A-3AD40F04422E}"/>
              </a:ext>
            </a:extLst>
          </p:cNvPr>
          <p:cNvSpPr txBox="1">
            <a:spLocks/>
          </p:cNvSpPr>
          <p:nvPr/>
        </p:nvSpPr>
        <p:spPr>
          <a:xfrm>
            <a:off x="1187624" y="4077072"/>
            <a:ext cx="6984776" cy="9361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次ページからの承認方法①～④の</a:t>
            </a:r>
            <a:r>
              <a:rPr lang="ja-JP" altLang="en-US" sz="2400" u="sng" dirty="0"/>
              <a:t>いずれか一つの方法</a:t>
            </a:r>
            <a:r>
              <a:rPr lang="ja-JP" altLang="en-US" sz="2400" dirty="0"/>
              <a:t>で承認作業をお願いいたします。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82691502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0A1296-CE59-42FB-67AD-3178B404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5859154" cy="4429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承認方法①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052736"/>
            <a:ext cx="8507288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/>
              <a:t>Teams</a:t>
            </a:r>
            <a:r>
              <a:rPr kumimoji="1" lang="ja-JP" altLang="en-US" sz="2400" dirty="0"/>
              <a:t>内チャネルに承認依頼が転記される。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「クリックして確認をお願いいたします」をクリックして承認を進める。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1907704" y="5085184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31704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B122291-B247-C9C2-8C14-9328D83C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04" y="2223348"/>
            <a:ext cx="4675174" cy="4371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承認方法②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052736"/>
            <a:ext cx="8507288" cy="79208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個人のチャットに承認依頼が送付される。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「</a:t>
            </a:r>
            <a:r>
              <a:rPr kumimoji="1" lang="en-US" altLang="ja-JP" sz="2400" dirty="0"/>
              <a:t>LINK</a:t>
            </a:r>
            <a:r>
              <a:rPr kumimoji="1" lang="ja-JP" altLang="en-US" sz="2400" dirty="0"/>
              <a:t>」をクリックして承認を進める。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2483768" y="5301208"/>
            <a:ext cx="29523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84163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E874606-FE65-2272-63F4-CF6E2AEB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52" y="2276872"/>
            <a:ext cx="7308304" cy="4157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承認方法③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182762"/>
            <a:ext cx="8507288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Teams</a:t>
            </a:r>
            <a:r>
              <a:rPr lang="ja-JP" altLang="en-US" sz="2400" dirty="0"/>
              <a:t>「アクティビティ」から選択し、承認を進める。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1175852" y="2276872"/>
            <a:ext cx="3718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6355BE-102F-93E3-BE0D-A634A371B742}"/>
              </a:ext>
            </a:extLst>
          </p:cNvPr>
          <p:cNvSpPr/>
          <p:nvPr/>
        </p:nvSpPr>
        <p:spPr>
          <a:xfrm>
            <a:off x="4644098" y="2636912"/>
            <a:ext cx="3384286" cy="3600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A3BA81-401C-E9CB-3745-3FCC8FE0F1F0}"/>
              </a:ext>
            </a:extLst>
          </p:cNvPr>
          <p:cNvCxnSpPr>
            <a:cxnSpLocks/>
          </p:cNvCxnSpPr>
          <p:nvPr/>
        </p:nvCxnSpPr>
        <p:spPr>
          <a:xfrm>
            <a:off x="1619672" y="2636912"/>
            <a:ext cx="2880231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1223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ABC3946-4419-6FF4-5DDF-D1044852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2223499"/>
            <a:ext cx="7884368" cy="4143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承認方法④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182762"/>
            <a:ext cx="8507288" cy="57606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Teams</a:t>
            </a:r>
            <a:r>
              <a:rPr lang="ja-JP" altLang="en-US" sz="2400" dirty="0"/>
              <a:t>「アクティビティ」から選択し、承認を進める。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1835696" y="3248980"/>
            <a:ext cx="144016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6355BE-102F-93E3-BE0D-A634A371B742}"/>
              </a:ext>
            </a:extLst>
          </p:cNvPr>
          <p:cNvSpPr/>
          <p:nvPr/>
        </p:nvSpPr>
        <p:spPr>
          <a:xfrm>
            <a:off x="4427984" y="5589240"/>
            <a:ext cx="8640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A3BA81-401C-E9CB-3745-3FCC8FE0F1F0}"/>
              </a:ext>
            </a:extLst>
          </p:cNvPr>
          <p:cNvCxnSpPr>
            <a:cxnSpLocks/>
          </p:cNvCxnSpPr>
          <p:nvPr/>
        </p:nvCxnSpPr>
        <p:spPr>
          <a:xfrm>
            <a:off x="3419872" y="3717032"/>
            <a:ext cx="1008112" cy="1728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892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761028"/>
            <a:ext cx="6984776" cy="782960"/>
          </a:xfrm>
        </p:spPr>
        <p:txBody>
          <a:bodyPr/>
          <a:lstStyle/>
          <a:p>
            <a:r>
              <a:rPr kumimoji="1" lang="ja-JP" altLang="en-US" dirty="0"/>
              <a:t>承認後</a:t>
            </a:r>
          </a:p>
        </p:txBody>
      </p:sp>
    </p:spTree>
    <p:extLst>
      <p:ext uri="{BB962C8B-B14F-4D97-AF65-F5344CB8AC3E}">
        <p14:creationId xmlns:p14="http://schemas.microsoft.com/office/powerpoint/2010/main" val="3289505851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9EB678-55F5-E255-DD26-A2737AB2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012160" cy="428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承認の周知</a:t>
            </a:r>
          </a:p>
        </p:txBody>
      </p: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7B4BDAD8-2024-04A3-93B9-A25D5BBAF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972809"/>
            <a:ext cx="8507288" cy="9881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Teams</a:t>
            </a:r>
            <a:r>
              <a:rPr lang="ja-JP" altLang="en-US" sz="2400" dirty="0"/>
              <a:t>内に承認されたことが転載される。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solidFill>
                  <a:srgbClr val="FF0000"/>
                </a:solidFill>
              </a:rPr>
              <a:t>コメントへの返信は、対象のチャットへ返信（メンション含む）する。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B3AEF4D-39FD-F409-917B-7EFD72594363}"/>
              </a:ext>
            </a:extLst>
          </p:cNvPr>
          <p:cNvSpPr/>
          <p:nvPr/>
        </p:nvSpPr>
        <p:spPr>
          <a:xfrm>
            <a:off x="1763688" y="4869160"/>
            <a:ext cx="2376264" cy="80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27780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EB346A-CDE5-875C-9CD5-50596815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" y="2564904"/>
            <a:ext cx="7683576" cy="3531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依頼者への承認連絡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182762"/>
            <a:ext cx="8507288" cy="576064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メールが届くので、リンクを押して詳細を確認する。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1302996" y="3490888"/>
            <a:ext cx="1512168" cy="396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6355BE-102F-93E3-BE0D-A634A371B742}"/>
              </a:ext>
            </a:extLst>
          </p:cNvPr>
          <p:cNvSpPr/>
          <p:nvPr/>
        </p:nvSpPr>
        <p:spPr>
          <a:xfrm>
            <a:off x="2896338" y="4793532"/>
            <a:ext cx="4887377" cy="353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A3BA81-401C-E9CB-3745-3FCC8FE0F1F0}"/>
              </a:ext>
            </a:extLst>
          </p:cNvPr>
          <p:cNvCxnSpPr>
            <a:cxnSpLocks/>
          </p:cNvCxnSpPr>
          <p:nvPr/>
        </p:nvCxnSpPr>
        <p:spPr>
          <a:xfrm>
            <a:off x="2883896" y="3886932"/>
            <a:ext cx="795364" cy="900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29EAFD48-7DC4-3E54-E72E-77510472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2" y="2036021"/>
            <a:ext cx="2822800" cy="216106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2671EF6-1E95-3602-1250-2357D41E64BB}"/>
              </a:ext>
            </a:extLst>
          </p:cNvPr>
          <p:cNvCxnSpPr>
            <a:cxnSpLocks/>
          </p:cNvCxnSpPr>
          <p:nvPr/>
        </p:nvCxnSpPr>
        <p:spPr>
          <a:xfrm flipV="1">
            <a:off x="4950040" y="3429000"/>
            <a:ext cx="1008112" cy="135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161467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761028"/>
            <a:ext cx="6984776" cy="782960"/>
          </a:xfrm>
        </p:spPr>
        <p:txBody>
          <a:bodyPr/>
          <a:lstStyle/>
          <a:p>
            <a:r>
              <a:rPr kumimoji="1" lang="ja-JP" altLang="en-US" dirty="0"/>
              <a:t>利用の流れ</a:t>
            </a:r>
          </a:p>
        </p:txBody>
      </p:sp>
    </p:spTree>
    <p:extLst>
      <p:ext uri="{BB962C8B-B14F-4D97-AF65-F5344CB8AC3E}">
        <p14:creationId xmlns:p14="http://schemas.microsoft.com/office/powerpoint/2010/main" val="381970152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Planner</a:t>
            </a:r>
            <a:r>
              <a:rPr kumimoji="1" lang="ja-JP" altLang="en-US" dirty="0"/>
              <a:t>で進捗管理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356" y="1182762"/>
            <a:ext cx="8507288" cy="95009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Teams</a:t>
            </a:r>
            <a:r>
              <a:rPr lang="ja-JP" altLang="en-US" sz="2400" dirty="0"/>
              <a:t>上部タブの「進捗管理」に承認された業務が登録されている。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グラフ、スケジュールなどで進捗管理を行う。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B972AB7-E22C-2D47-0B91-A4C1BA2C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5" y="2276872"/>
            <a:ext cx="6228184" cy="421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FD15EF-FD26-6E5E-EC5E-3213C7195775}"/>
              </a:ext>
            </a:extLst>
          </p:cNvPr>
          <p:cNvSpPr/>
          <p:nvPr/>
        </p:nvSpPr>
        <p:spPr>
          <a:xfrm>
            <a:off x="2841523" y="2277596"/>
            <a:ext cx="722365" cy="359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87089A-09BC-D826-A68F-E9435A65E8D9}"/>
              </a:ext>
            </a:extLst>
          </p:cNvPr>
          <p:cNvSpPr/>
          <p:nvPr/>
        </p:nvSpPr>
        <p:spPr>
          <a:xfrm>
            <a:off x="611560" y="3429000"/>
            <a:ext cx="180020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FEA326B-A017-B45B-3431-9060FC081C66}"/>
              </a:ext>
            </a:extLst>
          </p:cNvPr>
          <p:cNvCxnSpPr>
            <a:cxnSpLocks/>
          </p:cNvCxnSpPr>
          <p:nvPr/>
        </p:nvCxnSpPr>
        <p:spPr>
          <a:xfrm flipH="1">
            <a:off x="2411760" y="2636912"/>
            <a:ext cx="720080" cy="79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361E9E00-4784-CD75-5934-27522827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15" y="3870338"/>
            <a:ext cx="4345858" cy="2767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904650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761028"/>
            <a:ext cx="6984776" cy="782960"/>
          </a:xfrm>
        </p:spPr>
        <p:txBody>
          <a:bodyPr/>
          <a:lstStyle/>
          <a:p>
            <a:r>
              <a:rPr lang="ja-JP" altLang="en-US" dirty="0"/>
              <a:t>ライブラリ</a:t>
            </a:r>
            <a:r>
              <a:rPr lang="en-US" altLang="ja-JP" dirty="0"/>
              <a:t>(SharePoint</a:t>
            </a:r>
            <a:r>
              <a:rPr lang="ja-JP" altLang="en-US" dirty="0"/>
              <a:t>リスト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7694976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02A0A5-372C-86D4-CF17-A949719D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40186"/>
            <a:ext cx="6624736" cy="4481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ライブラリ</a:t>
            </a:r>
            <a:r>
              <a:rPr kumimoji="1" lang="en-US" altLang="ja-JP" dirty="0"/>
              <a:t>(SharePoint</a:t>
            </a:r>
            <a:r>
              <a:rPr kumimoji="1" lang="ja-JP" altLang="en-US" dirty="0"/>
              <a:t>リスト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B93F29-1FAA-54EC-3A67-0E749B9AA0E4}"/>
              </a:ext>
            </a:extLst>
          </p:cNvPr>
          <p:cNvSpPr/>
          <p:nvPr/>
        </p:nvSpPr>
        <p:spPr>
          <a:xfrm>
            <a:off x="4355976" y="2140186"/>
            <a:ext cx="1008112" cy="291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C9D04DE5-72C3-38ED-9F19-300A7C201C66}"/>
              </a:ext>
            </a:extLst>
          </p:cNvPr>
          <p:cNvSpPr txBox="1">
            <a:spLocks/>
          </p:cNvSpPr>
          <p:nvPr/>
        </p:nvSpPr>
        <p:spPr>
          <a:xfrm>
            <a:off x="318356" y="1154630"/>
            <a:ext cx="8507288" cy="9500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Teams</a:t>
            </a:r>
            <a:r>
              <a:rPr lang="ja-JP" altLang="en-US" sz="2400" dirty="0"/>
              <a:t>上部タブに「</a:t>
            </a:r>
            <a:r>
              <a:rPr lang="en-US" altLang="ja-JP" sz="2400" dirty="0" err="1"/>
              <a:t>AFC_Apps_CIMVreq</a:t>
            </a:r>
            <a:r>
              <a:rPr lang="ja-JP" altLang="en-US" sz="2400" dirty="0"/>
              <a:t>」として設置。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登録された内容は即時反映。</a:t>
            </a:r>
          </a:p>
        </p:txBody>
      </p:sp>
    </p:spTree>
    <p:extLst>
      <p:ext uri="{BB962C8B-B14F-4D97-AF65-F5344CB8AC3E}">
        <p14:creationId xmlns:p14="http://schemas.microsoft.com/office/powerpoint/2010/main" val="2652883425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540B8E3-89D7-34E0-DA45-CB75A1EA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10272"/>
            <a:ext cx="6120680" cy="4431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ライブラリ</a:t>
            </a:r>
            <a:r>
              <a:rPr kumimoji="1" lang="en-US" altLang="ja-JP" dirty="0"/>
              <a:t>(SharePoint</a:t>
            </a:r>
            <a:r>
              <a:rPr kumimoji="1" lang="ja-JP" altLang="en-US" dirty="0"/>
              <a:t>リスト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B93F29-1FAA-54EC-3A67-0E749B9AA0E4}"/>
              </a:ext>
            </a:extLst>
          </p:cNvPr>
          <p:cNvSpPr/>
          <p:nvPr/>
        </p:nvSpPr>
        <p:spPr>
          <a:xfrm>
            <a:off x="6084168" y="3283193"/>
            <a:ext cx="1296144" cy="28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C9D04DE5-72C3-38ED-9F19-300A7C201C66}"/>
              </a:ext>
            </a:extLst>
          </p:cNvPr>
          <p:cNvSpPr txBox="1">
            <a:spLocks/>
          </p:cNvSpPr>
          <p:nvPr/>
        </p:nvSpPr>
        <p:spPr>
          <a:xfrm>
            <a:off x="318356" y="1122462"/>
            <a:ext cx="8507288" cy="9500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 err="1"/>
              <a:t>PowerAutomate</a:t>
            </a:r>
            <a:r>
              <a:rPr lang="ja-JP" altLang="en-US" sz="2400" dirty="0"/>
              <a:t>の承認作業もライブラリに反映できるように設計。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後日作業時間</a:t>
            </a:r>
            <a:r>
              <a:rPr lang="en-US" altLang="ja-JP" sz="2400" dirty="0"/>
              <a:t>/</a:t>
            </a:r>
            <a:r>
              <a:rPr lang="ja-JP" altLang="en-US" sz="2400" dirty="0"/>
              <a:t>工数を入力できるようにし、集計・分析可能にした。</a:t>
            </a:r>
          </a:p>
        </p:txBody>
      </p:sp>
    </p:spTree>
    <p:extLst>
      <p:ext uri="{BB962C8B-B14F-4D97-AF65-F5344CB8AC3E}">
        <p14:creationId xmlns:p14="http://schemas.microsoft.com/office/powerpoint/2010/main" val="8755597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3789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利用の流れ</a:t>
            </a:r>
            <a:endParaRPr kumimoji="1" lang="ja-JP" altLang="en-US" dirty="0"/>
          </a:p>
        </p:txBody>
      </p:sp>
      <p:sp>
        <p:nvSpPr>
          <p:cNvPr id="47" name="テキスト プレースホルダー 2">
            <a:extLst>
              <a:ext uri="{FF2B5EF4-FFF2-40B4-BE49-F238E27FC236}">
                <a16:creationId xmlns:a16="http://schemas.microsoft.com/office/drawing/2014/main" id="{7DC5109D-E6B4-4CF8-9CD3-257CD52219B9}"/>
              </a:ext>
            </a:extLst>
          </p:cNvPr>
          <p:cNvSpPr txBox="1">
            <a:spLocks/>
          </p:cNvSpPr>
          <p:nvPr/>
        </p:nvSpPr>
        <p:spPr>
          <a:xfrm>
            <a:off x="2189100" y="1340768"/>
            <a:ext cx="5241068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00" dirty="0"/>
              <a:t>Teams</a:t>
            </a:r>
            <a:r>
              <a:rPr lang="ja-JP" altLang="en-US" sz="1800" dirty="0"/>
              <a:t>内業務依頼者がアプリで必要事項を入力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396F31-7E39-43E0-BA53-38CAEC1E826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310235" y="1929359"/>
            <a:ext cx="0" cy="10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0AFE9293-6EDA-194A-35C7-D08ADA78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21" y="1212238"/>
            <a:ext cx="776602" cy="776602"/>
          </a:xfrm>
          <a:prstGeom prst="rect">
            <a:avLst/>
          </a:prstGeom>
        </p:spPr>
      </p:pic>
      <p:pic>
        <p:nvPicPr>
          <p:cNvPr id="7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90FD1549-CEB0-300E-1B18-133E43CE1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44" b="1350"/>
          <a:stretch/>
        </p:blipFill>
        <p:spPr bwMode="auto">
          <a:xfrm>
            <a:off x="1517030" y="1348394"/>
            <a:ext cx="644041" cy="5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icrosoft Apps">
            <a:extLst>
              <a:ext uri="{FF2B5EF4-FFF2-40B4-BE49-F238E27FC236}">
                <a16:creationId xmlns:a16="http://schemas.microsoft.com/office/drawing/2014/main" id="{CCFDB335-1ECD-EACE-33A6-A2AE913C2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1839050" y="3020272"/>
            <a:ext cx="637431" cy="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2CCB1199-D015-1280-B1E2-FB32313F6416}"/>
              </a:ext>
            </a:extLst>
          </p:cNvPr>
          <p:cNvSpPr txBox="1">
            <a:spLocks/>
          </p:cNvSpPr>
          <p:nvPr/>
        </p:nvSpPr>
        <p:spPr>
          <a:xfrm>
            <a:off x="2600715" y="2952480"/>
            <a:ext cx="3419040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社長付責任者（奈須さん）判定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EC922D-8ECA-7CDC-CF81-BCB3893B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78" y="2974713"/>
            <a:ext cx="644041" cy="60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icrosoft Apps">
            <a:extLst>
              <a:ext uri="{FF2B5EF4-FFF2-40B4-BE49-F238E27FC236}">
                <a16:creationId xmlns:a16="http://schemas.microsoft.com/office/drawing/2014/main" id="{C6B9ED9D-B5AE-D202-80DB-4862A2718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3491880" y="2203841"/>
            <a:ext cx="637431" cy="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C5026FC5-1174-F1A1-2600-60C9683B7420}"/>
              </a:ext>
            </a:extLst>
          </p:cNvPr>
          <p:cNvSpPr txBox="1">
            <a:spLocks/>
          </p:cNvSpPr>
          <p:nvPr/>
        </p:nvSpPr>
        <p:spPr>
          <a:xfrm>
            <a:off x="4310235" y="2157199"/>
            <a:ext cx="3419040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・石井さん、矢野にもメールで報告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・</a:t>
            </a:r>
            <a:r>
              <a:rPr lang="en-US" altLang="ja-JP" sz="1600" dirty="0"/>
              <a:t>Teams</a:t>
            </a:r>
            <a:r>
              <a:rPr lang="ja-JP" altLang="en-US" sz="1600" dirty="0"/>
              <a:t>チャネルに自動転載</a:t>
            </a: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733BBBA7-DB46-05F4-43CB-F4537FF42266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2997422" y="2753901"/>
            <a:ext cx="504493" cy="212113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1EC986AF-A0C9-81D7-AF39-752B115D6E8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160978" y="2711478"/>
            <a:ext cx="504495" cy="2205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5BEC0BC-9161-424A-CF2F-486526AE4142}"/>
              </a:ext>
            </a:extLst>
          </p:cNvPr>
          <p:cNvCxnSpPr>
            <a:cxnSpLocks/>
          </p:cNvCxnSpPr>
          <p:nvPr/>
        </p:nvCxnSpPr>
        <p:spPr>
          <a:xfrm>
            <a:off x="2189100" y="4066715"/>
            <a:ext cx="0" cy="7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C06E2C-7D16-2247-0460-48498BA8989D}"/>
              </a:ext>
            </a:extLst>
          </p:cNvPr>
          <p:cNvCxnSpPr>
            <a:cxnSpLocks/>
          </p:cNvCxnSpPr>
          <p:nvPr/>
        </p:nvCxnSpPr>
        <p:spPr>
          <a:xfrm>
            <a:off x="6516216" y="4066715"/>
            <a:ext cx="0" cy="74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プレースホルダー 2">
            <a:extLst>
              <a:ext uri="{FF2B5EF4-FFF2-40B4-BE49-F238E27FC236}">
                <a16:creationId xmlns:a16="http://schemas.microsoft.com/office/drawing/2014/main" id="{C1F61654-4845-1A3C-62F2-3DCB74A19F51}"/>
              </a:ext>
            </a:extLst>
          </p:cNvPr>
          <p:cNvSpPr txBox="1">
            <a:spLocks/>
          </p:cNvSpPr>
          <p:nvPr/>
        </p:nvSpPr>
        <p:spPr>
          <a:xfrm>
            <a:off x="2339752" y="4201040"/>
            <a:ext cx="784015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承認</a:t>
            </a:r>
            <a:endParaRPr lang="en-US" altLang="ja-JP" sz="1600" dirty="0"/>
          </a:p>
        </p:txBody>
      </p:sp>
      <p:sp>
        <p:nvSpPr>
          <p:cNvPr id="44" name="テキスト プレースホルダー 2">
            <a:extLst>
              <a:ext uri="{FF2B5EF4-FFF2-40B4-BE49-F238E27FC236}">
                <a16:creationId xmlns:a16="http://schemas.microsoft.com/office/drawing/2014/main" id="{4B9CE0C7-DD6E-3A9D-EE1F-C4DFD55FF49E}"/>
              </a:ext>
            </a:extLst>
          </p:cNvPr>
          <p:cNvSpPr txBox="1">
            <a:spLocks/>
          </p:cNvSpPr>
          <p:nvPr/>
        </p:nvSpPr>
        <p:spPr>
          <a:xfrm>
            <a:off x="6666867" y="4195377"/>
            <a:ext cx="784015" cy="565269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棄却</a:t>
            </a:r>
            <a:endParaRPr lang="en-US" altLang="ja-JP" sz="1600" dirty="0"/>
          </a:p>
        </p:txBody>
      </p:sp>
      <p:sp>
        <p:nvSpPr>
          <p:cNvPr id="45" name="テキスト プレースホルダー 2">
            <a:extLst>
              <a:ext uri="{FF2B5EF4-FFF2-40B4-BE49-F238E27FC236}">
                <a16:creationId xmlns:a16="http://schemas.microsoft.com/office/drawing/2014/main" id="{1510A191-5AE2-DB4E-6396-8EAC3E101116}"/>
              </a:ext>
            </a:extLst>
          </p:cNvPr>
          <p:cNvSpPr txBox="1">
            <a:spLocks/>
          </p:cNvSpPr>
          <p:nvPr/>
        </p:nvSpPr>
        <p:spPr>
          <a:xfrm>
            <a:off x="395537" y="4976106"/>
            <a:ext cx="4032445" cy="1189197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・社長付担当者（矢野）作業開始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Planner</a:t>
            </a:r>
            <a:r>
              <a:rPr lang="ja-JP" altLang="en-US" sz="1800" dirty="0"/>
              <a:t>で進捗管理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・担当者及び</a:t>
            </a:r>
            <a:r>
              <a:rPr lang="en-US" altLang="ja-JP" sz="1800" dirty="0"/>
              <a:t>Teams</a:t>
            </a:r>
            <a:r>
              <a:rPr lang="ja-JP" altLang="en-US" sz="1800" dirty="0"/>
              <a:t>チャネルに承認連絡</a:t>
            </a:r>
          </a:p>
        </p:txBody>
      </p:sp>
      <p:sp>
        <p:nvSpPr>
          <p:cNvPr id="49" name="テキスト プレースホルダー 2">
            <a:extLst>
              <a:ext uri="{FF2B5EF4-FFF2-40B4-BE49-F238E27FC236}">
                <a16:creationId xmlns:a16="http://schemas.microsoft.com/office/drawing/2014/main" id="{F0EF26C8-7CD9-022A-7313-03889194F6B5}"/>
              </a:ext>
            </a:extLst>
          </p:cNvPr>
          <p:cNvSpPr txBox="1">
            <a:spLocks/>
          </p:cNvSpPr>
          <p:nvPr/>
        </p:nvSpPr>
        <p:spPr>
          <a:xfrm>
            <a:off x="5220072" y="4945026"/>
            <a:ext cx="4032445" cy="1189197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・担当者へ棄却連絡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・担当者は再申請（新規で行う）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Teams</a:t>
            </a:r>
            <a:r>
              <a:rPr lang="ja-JP" altLang="en-US" sz="1800" dirty="0"/>
              <a:t>チャネルに棄却連絡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8AD02E46-C866-C026-86EF-C1F34439C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6861" y="5325806"/>
            <a:ext cx="428956" cy="4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25071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1A3B6-7FD9-613E-9185-2645D822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想定依頼業務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851807-008F-AEC2-E9A4-75D0CE25B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308" y="1628800"/>
            <a:ext cx="8229600" cy="4248472"/>
          </a:xfrm>
        </p:spPr>
        <p:txBody>
          <a:bodyPr/>
          <a:lstStyle/>
          <a:p>
            <a:r>
              <a:rPr kumimoji="1" lang="en-US" altLang="ja-JP" dirty="0" err="1"/>
              <a:t>CIMVisionQA</a:t>
            </a:r>
            <a:r>
              <a:rPr lang="ja-JP" altLang="en-US" dirty="0"/>
              <a:t>保守関連</a:t>
            </a:r>
            <a:endParaRPr lang="en-US" altLang="ja-JP" dirty="0"/>
          </a:p>
          <a:p>
            <a:r>
              <a:rPr kumimoji="1" lang="en-US" altLang="ja-JP" dirty="0" err="1"/>
              <a:t>CIMVisionLIMS</a:t>
            </a:r>
            <a:r>
              <a:rPr kumimoji="1" lang="ja-JP" altLang="en-US" dirty="0"/>
              <a:t>保守関連</a:t>
            </a:r>
            <a:endParaRPr kumimoji="1" lang="en-US" altLang="ja-JP" dirty="0"/>
          </a:p>
          <a:p>
            <a:r>
              <a:rPr lang="en-US" altLang="ja-JP" dirty="0"/>
              <a:t>QC</a:t>
            </a:r>
            <a:r>
              <a:rPr lang="ja-JP" altLang="en-US" dirty="0"/>
              <a:t>機器ユーザ登録作業</a:t>
            </a:r>
            <a:endParaRPr lang="en-US" altLang="ja-JP" dirty="0"/>
          </a:p>
          <a:p>
            <a:r>
              <a:rPr kumimoji="1" lang="en-US" altLang="ja-JP" dirty="0"/>
              <a:t>QC</a:t>
            </a:r>
            <a:r>
              <a:rPr kumimoji="1" lang="ja-JP" altLang="en-US" dirty="0"/>
              <a:t>機器関連</a:t>
            </a:r>
            <a:endParaRPr kumimoji="1" lang="en-US" altLang="ja-JP" dirty="0"/>
          </a:p>
          <a:p>
            <a:r>
              <a:rPr lang="ja-JP" altLang="en-US" dirty="0"/>
              <a:t>その他（</a:t>
            </a:r>
            <a:r>
              <a:rPr lang="en-US" altLang="ja-JP" dirty="0"/>
              <a:t>CSV</a:t>
            </a:r>
            <a:r>
              <a:rPr lang="ja-JP" altLang="en-US" dirty="0"/>
              <a:t>補助など？）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上記は今後追加・修正を行う予定。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30427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761028"/>
            <a:ext cx="6984776" cy="782960"/>
          </a:xfrm>
        </p:spPr>
        <p:txBody>
          <a:bodyPr/>
          <a:lstStyle/>
          <a:p>
            <a:r>
              <a:rPr lang="ja-JP" altLang="en-US" dirty="0"/>
              <a:t>新規依頼方法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7816218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B9CB172-8B5A-FF03-0DC7-55F4BB0A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52" y="1998958"/>
            <a:ext cx="6588224" cy="474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新規依頼方法①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52736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Teams</a:t>
            </a:r>
            <a:r>
              <a:rPr lang="ja-JP" altLang="en-US" sz="2400" dirty="0"/>
              <a:t>内の上部タブ「社長付業務依頼アプリ」をクリックし、「新規依頼」を選択する。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16E0E-2625-FA95-B57F-6A47FF36B398}"/>
              </a:ext>
            </a:extLst>
          </p:cNvPr>
          <p:cNvSpPr/>
          <p:nvPr/>
        </p:nvSpPr>
        <p:spPr>
          <a:xfrm>
            <a:off x="2921077" y="1998958"/>
            <a:ext cx="1152128" cy="409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153F71-84E4-D4EB-F123-2E9D3E6BB921}"/>
              </a:ext>
            </a:extLst>
          </p:cNvPr>
          <p:cNvSpPr/>
          <p:nvPr/>
        </p:nvSpPr>
        <p:spPr>
          <a:xfrm>
            <a:off x="2411760" y="4663254"/>
            <a:ext cx="208823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7CB9B62-AF28-74BD-E8CC-26FCC732008C}"/>
              </a:ext>
            </a:extLst>
          </p:cNvPr>
          <p:cNvCxnSpPr/>
          <p:nvPr/>
        </p:nvCxnSpPr>
        <p:spPr>
          <a:xfrm flipH="1">
            <a:off x="2921077" y="2503014"/>
            <a:ext cx="570803" cy="2160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8567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88D2AD-8818-32DB-69D0-3AE3D78D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8840"/>
            <a:ext cx="6408712" cy="4349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新規依頼方法②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52735"/>
            <a:ext cx="8229600" cy="9361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必要事項を入力する。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プルダウンリストは項目追加可。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2ABFCF8-5474-FB0F-E47F-E46EEFCE98E4}"/>
              </a:ext>
            </a:extLst>
          </p:cNvPr>
          <p:cNvCxnSpPr>
            <a:cxnSpLocks/>
          </p:cNvCxnSpPr>
          <p:nvPr/>
        </p:nvCxnSpPr>
        <p:spPr>
          <a:xfrm flipH="1">
            <a:off x="5076056" y="2060848"/>
            <a:ext cx="18722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22AD181B-7602-96E3-02A8-393327DF8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878707"/>
            <a:ext cx="2067185" cy="19322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16A5A0-FB87-3FBE-CC4C-4B0190B1C03B}"/>
              </a:ext>
            </a:extLst>
          </p:cNvPr>
          <p:cNvCxnSpPr>
            <a:cxnSpLocks/>
          </p:cNvCxnSpPr>
          <p:nvPr/>
        </p:nvCxnSpPr>
        <p:spPr>
          <a:xfrm flipH="1" flipV="1">
            <a:off x="827584" y="4077072"/>
            <a:ext cx="547260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C50990D8-A31F-BC10-2247-C89610A8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995" y="4732391"/>
            <a:ext cx="2644454" cy="16800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2B9B971-0860-BDE7-F683-36ECDA8DBCEA}"/>
              </a:ext>
            </a:extLst>
          </p:cNvPr>
          <p:cNvCxnSpPr>
            <a:cxnSpLocks/>
          </p:cNvCxnSpPr>
          <p:nvPr/>
        </p:nvCxnSpPr>
        <p:spPr>
          <a:xfrm flipH="1">
            <a:off x="3203848" y="3717032"/>
            <a:ext cx="3744416" cy="4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E6BDBB49-056B-898D-0A04-AE9EFB163EE7}"/>
              </a:ext>
            </a:extLst>
          </p:cNvPr>
          <p:cNvSpPr txBox="1">
            <a:spLocks/>
          </p:cNvSpPr>
          <p:nvPr/>
        </p:nvSpPr>
        <p:spPr>
          <a:xfrm>
            <a:off x="7082700" y="3350629"/>
            <a:ext cx="1798312" cy="7328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名前は自動取得。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手入力も可。</a:t>
            </a:r>
          </a:p>
        </p:txBody>
      </p:sp>
    </p:spTree>
    <p:extLst>
      <p:ext uri="{BB962C8B-B14F-4D97-AF65-F5344CB8AC3E}">
        <p14:creationId xmlns:p14="http://schemas.microsoft.com/office/powerpoint/2010/main" val="3279625305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3292939-95E4-A833-4FB2-1AF7F446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8" y="1944078"/>
            <a:ext cx="6256755" cy="4278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新規依頼方法③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35203"/>
            <a:ext cx="8229600" cy="57602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入力が終わったら、右下の登録</a:t>
            </a:r>
            <a:r>
              <a:rPr lang="en-US" altLang="ja-JP" sz="2400" dirty="0"/>
              <a:t>(</a:t>
            </a:r>
            <a:r>
              <a:rPr kumimoji="1" lang="ja-JP" altLang="en-US" sz="2400" dirty="0"/>
              <a:t>チェック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ボタンを押して依頼完了。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16A5A0-FB87-3FBE-CC4C-4B0190B1C03B}"/>
              </a:ext>
            </a:extLst>
          </p:cNvPr>
          <p:cNvCxnSpPr>
            <a:cxnSpLocks/>
          </p:cNvCxnSpPr>
          <p:nvPr/>
        </p:nvCxnSpPr>
        <p:spPr>
          <a:xfrm flipH="1" flipV="1">
            <a:off x="755576" y="6011997"/>
            <a:ext cx="2376264" cy="5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2B9B971-0860-BDE7-F683-36ECDA8DBCEA}"/>
              </a:ext>
            </a:extLst>
          </p:cNvPr>
          <p:cNvCxnSpPr>
            <a:cxnSpLocks/>
          </p:cNvCxnSpPr>
          <p:nvPr/>
        </p:nvCxnSpPr>
        <p:spPr>
          <a:xfrm flipH="1">
            <a:off x="1231950" y="4581128"/>
            <a:ext cx="5735533" cy="55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E6BDBB49-056B-898D-0A04-AE9EFB163EE7}"/>
              </a:ext>
            </a:extLst>
          </p:cNvPr>
          <p:cNvSpPr txBox="1">
            <a:spLocks/>
          </p:cNvSpPr>
          <p:nvPr/>
        </p:nvSpPr>
        <p:spPr>
          <a:xfrm>
            <a:off x="6967483" y="4337815"/>
            <a:ext cx="1997006" cy="4866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資料の添付も可能</a:t>
            </a: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57769618-912A-7923-8D83-93F74CCAA91D}"/>
              </a:ext>
            </a:extLst>
          </p:cNvPr>
          <p:cNvSpPr txBox="1">
            <a:spLocks/>
          </p:cNvSpPr>
          <p:nvPr/>
        </p:nvSpPr>
        <p:spPr>
          <a:xfrm>
            <a:off x="3277744" y="6339559"/>
            <a:ext cx="1798312" cy="4726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メイン画面に戻る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B00FBAA3-DA49-82C7-FE0A-C1DAC697634E}"/>
              </a:ext>
            </a:extLst>
          </p:cNvPr>
          <p:cNvSpPr txBox="1">
            <a:spLocks/>
          </p:cNvSpPr>
          <p:nvPr/>
        </p:nvSpPr>
        <p:spPr>
          <a:xfrm>
            <a:off x="6967483" y="5856388"/>
            <a:ext cx="1435749" cy="4866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登録ボタン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AEBF5C8-20E1-9894-2CE6-03B0F74E389C}"/>
              </a:ext>
            </a:extLst>
          </p:cNvPr>
          <p:cNvCxnSpPr>
            <a:cxnSpLocks/>
          </p:cNvCxnSpPr>
          <p:nvPr/>
        </p:nvCxnSpPr>
        <p:spPr>
          <a:xfrm flipH="1" flipV="1">
            <a:off x="6519743" y="5976611"/>
            <a:ext cx="428521" cy="3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92756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9A34879-EE04-C4C4-04D8-44DBCB8B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28485"/>
            <a:ext cx="6732240" cy="4797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登録完了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35203"/>
            <a:ext cx="8229600" cy="57602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上部に「新規依頼が完了しました」と表示されて完了。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170116-D936-6A8F-7763-C54DAB47FD25}"/>
              </a:ext>
            </a:extLst>
          </p:cNvPr>
          <p:cNvSpPr/>
          <p:nvPr/>
        </p:nvSpPr>
        <p:spPr>
          <a:xfrm>
            <a:off x="1043608" y="2204865"/>
            <a:ext cx="6732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716729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539</Words>
  <Application>Microsoft Office PowerPoint</Application>
  <PresentationFormat>画面に合わせる (4:3)</PresentationFormat>
  <Paragraphs>76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24</vt:i4>
      </vt:variant>
    </vt:vector>
  </HeadingPairs>
  <TitlesOfParts>
    <vt:vector size="36" baseType="lpstr">
      <vt:lpstr>Noto Sans CJK JP Bold</vt:lpstr>
      <vt:lpstr>SimHei</vt:lpstr>
      <vt:lpstr>游明朝</vt:lpstr>
      <vt:lpstr>Arial</vt:lpstr>
      <vt:lpstr>Calibri</vt:lpstr>
      <vt:lpstr>Wingdings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社長付宛業務アプリマニュアル</vt:lpstr>
      <vt:lpstr>利用の流れ</vt:lpstr>
      <vt:lpstr>利用の流れ</vt:lpstr>
      <vt:lpstr>想定依頼業務</vt:lpstr>
      <vt:lpstr>新規依頼方法</vt:lpstr>
      <vt:lpstr>新規依頼方法①</vt:lpstr>
      <vt:lpstr>新規依頼方法②</vt:lpstr>
      <vt:lpstr>新規依頼方法③</vt:lpstr>
      <vt:lpstr>登録完了</vt:lpstr>
      <vt:lpstr>依頼事項照会①</vt:lpstr>
      <vt:lpstr>依頼事項照会②</vt:lpstr>
      <vt:lpstr>承認方法</vt:lpstr>
      <vt:lpstr>承認方法①</vt:lpstr>
      <vt:lpstr>承認方法②</vt:lpstr>
      <vt:lpstr>承認方法③</vt:lpstr>
      <vt:lpstr>承認方法④</vt:lpstr>
      <vt:lpstr>承認後</vt:lpstr>
      <vt:lpstr>承認の周知</vt:lpstr>
      <vt:lpstr>依頼者への承認連絡</vt:lpstr>
      <vt:lpstr>Plannerで進捗管理</vt:lpstr>
      <vt:lpstr>ライブラリ(SharePointリスト)</vt:lpstr>
      <vt:lpstr>ライブラリ(SharePointリスト)</vt:lpstr>
      <vt:lpstr>ライブラリ(SharePointリスト)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409</cp:revision>
  <cp:lastPrinted>2016-11-29T02:43:50Z</cp:lastPrinted>
  <dcterms:created xsi:type="dcterms:W3CDTF">2016-08-26T06:33:31Z</dcterms:created>
  <dcterms:modified xsi:type="dcterms:W3CDTF">2023-07-26T01:49:16Z</dcterms:modified>
</cp:coreProperties>
</file>